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1" r:id="rId7"/>
    <p:sldId id="263" r:id="rId8"/>
    <p:sldId id="267" r:id="rId9"/>
    <p:sldId id="271" r:id="rId10"/>
    <p:sldId id="264" r:id="rId11"/>
    <p:sldId id="265" r:id="rId12"/>
    <p:sldId id="266" r:id="rId13"/>
    <p:sldId id="269" r:id="rId14"/>
    <p:sldId id="268"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01.12.2016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49757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01.12.2016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83516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01.12.2016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287231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01.12.2016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11322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4A35463-1C45-4A41-94D3-51B764CB3F34}" type="datetimeFigureOut">
              <a:rPr lang="ru-RU" smtClean="0"/>
              <a:t>01.12.2016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883154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4A35463-1C45-4A41-94D3-51B764CB3F34}" type="datetimeFigureOut">
              <a:rPr lang="ru-RU" smtClean="0"/>
              <a:t>01.12.2016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2888675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4A35463-1C45-4A41-94D3-51B764CB3F34}" type="datetimeFigureOut">
              <a:rPr lang="ru-RU" smtClean="0"/>
              <a:t>01.12.2016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67966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A4A35463-1C45-4A41-94D3-51B764CB3F34}" type="datetimeFigureOut">
              <a:rPr lang="ru-RU" smtClean="0"/>
              <a:t>01.12.2016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603493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4A35463-1C45-4A41-94D3-51B764CB3F34}" type="datetimeFigureOut">
              <a:rPr lang="ru-RU" smtClean="0"/>
              <a:t>01.12.2016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822899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4A35463-1C45-4A41-94D3-51B764CB3F34}" type="datetimeFigureOut">
              <a:rPr lang="ru-RU" smtClean="0"/>
              <a:t>01.12.2016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2789350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4A35463-1C45-4A41-94D3-51B764CB3F34}" type="datetimeFigureOut">
              <a:rPr lang="ru-RU" smtClean="0"/>
              <a:t>01.12.2016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672491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35463-1C45-4A41-94D3-51B764CB3F34}" type="datetimeFigureOut">
              <a:rPr lang="ru-RU" smtClean="0"/>
              <a:t>01.12.2016</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5DAF1-0B01-4EF4-B1DD-7956541E1E59}" type="slidenum">
              <a:rPr lang="ru-RU" smtClean="0"/>
              <a:t>‹#›</a:t>
            </a:fld>
            <a:endParaRPr lang="ru-RU"/>
          </a:p>
        </p:txBody>
      </p:sp>
    </p:spTree>
    <p:extLst>
      <p:ext uri="{BB962C8B-B14F-4D97-AF65-F5344CB8AC3E}">
        <p14:creationId xmlns:p14="http://schemas.microsoft.com/office/powerpoint/2010/main" val="4026772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08928" y="2539457"/>
            <a:ext cx="9950361" cy="1563028"/>
          </a:xfrm>
        </p:spPr>
        <p:txBody>
          <a:bodyPr>
            <a:normAutofit fontScale="90000"/>
          </a:bodyPr>
          <a:lstStyle/>
          <a:p>
            <a:r>
              <a:rPr lang="en-US" dirty="0">
                <a:solidFill>
                  <a:schemeClr val="accent5"/>
                </a:solidFill>
              </a:rPr>
              <a:t>Mathematical Functions, Characters, and Strings</a:t>
            </a:r>
            <a:endParaRPr lang="ru-RU" dirty="0">
              <a:solidFill>
                <a:schemeClr val="accent5"/>
              </a:solidFill>
            </a:endParaRPr>
          </a:p>
        </p:txBody>
      </p:sp>
      <p:sp>
        <p:nvSpPr>
          <p:cNvPr id="3" name="Подзаголовок 2"/>
          <p:cNvSpPr>
            <a:spLocks noGrp="1"/>
          </p:cNvSpPr>
          <p:nvPr>
            <p:ph type="subTitle" idx="1"/>
          </p:nvPr>
        </p:nvSpPr>
        <p:spPr>
          <a:xfrm>
            <a:off x="3997772" y="4102485"/>
            <a:ext cx="4172674" cy="1963464"/>
          </a:xfrm>
        </p:spPr>
        <p:txBody>
          <a:bodyPr>
            <a:noAutofit/>
          </a:bodyPr>
          <a:lstStyle/>
          <a:p>
            <a:pPr algn="ctr">
              <a:lnSpc>
                <a:spcPct val="100000"/>
              </a:lnSpc>
            </a:pPr>
            <a:r>
              <a:rPr lang="en-US" sz="6000" b="1" dirty="0" smtClean="0">
                <a:solidFill>
                  <a:srgbClr val="002060"/>
                </a:solidFill>
              </a:rPr>
              <a:t>Lab #4</a:t>
            </a:r>
          </a:p>
          <a:p>
            <a:pPr algn="ctr">
              <a:lnSpc>
                <a:spcPct val="100000"/>
              </a:lnSpc>
            </a:pPr>
            <a:r>
              <a:rPr lang="en-US" sz="4000" dirty="0" smtClean="0">
                <a:solidFill>
                  <a:srgbClr val="002060"/>
                </a:solidFill>
              </a:rPr>
              <a:t>(I - part)</a:t>
            </a:r>
            <a:endParaRPr lang="ru-RU" sz="4000" dirty="0">
              <a:solidFill>
                <a:srgbClr val="002060"/>
              </a:solidFill>
            </a:endParaRPr>
          </a:p>
        </p:txBody>
      </p:sp>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146207" y="1545043"/>
            <a:ext cx="7325110"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smtClean="0">
                <a:solidFill>
                  <a:schemeClr val="accent5"/>
                </a:solidFill>
              </a:rPr>
              <a:t>C++ Programming, Fall 2016</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588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067034" y="297810"/>
            <a:ext cx="7765968" cy="686592"/>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8</a:t>
            </a:r>
            <a:r>
              <a:rPr lang="en-US" dirty="0" smtClean="0">
                <a:solidFill>
                  <a:schemeClr val="accent5"/>
                </a:solidFill>
              </a:rPr>
              <a:t>. </a:t>
            </a:r>
            <a:r>
              <a:rPr lang="en-US" dirty="0" smtClean="0">
                <a:solidFill>
                  <a:schemeClr val="accent5"/>
                </a:solidFill>
              </a:rPr>
              <a:t>*Find the character of an ASCII code</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7" y="1284136"/>
            <a:ext cx="11500373" cy="101221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500" dirty="0">
                <a:solidFill>
                  <a:schemeClr val="accent5"/>
                </a:solidFill>
              </a:rPr>
              <a:t>	</a:t>
            </a:r>
            <a:r>
              <a:rPr lang="en-US" sz="2500" dirty="0" smtClean="0">
                <a:solidFill>
                  <a:schemeClr val="accent5"/>
                </a:solidFill>
              </a:rPr>
              <a:t>Write a program that receives an ASCII code (an integer between </a:t>
            </a:r>
            <a:r>
              <a:rPr lang="en-US" sz="2500" b="1" dirty="0" smtClean="0">
                <a:solidFill>
                  <a:schemeClr val="accent5"/>
                </a:solidFill>
              </a:rPr>
              <a:t>0 </a:t>
            </a:r>
            <a:r>
              <a:rPr lang="en-US" sz="2500" dirty="0" smtClean="0">
                <a:solidFill>
                  <a:schemeClr val="accent5"/>
                </a:solidFill>
              </a:rPr>
              <a:t>and </a:t>
            </a:r>
            <a:r>
              <a:rPr lang="en-US" sz="2500" b="1" dirty="0" smtClean="0">
                <a:solidFill>
                  <a:schemeClr val="accent5"/>
                </a:solidFill>
              </a:rPr>
              <a:t>127</a:t>
            </a:r>
            <a:r>
              <a:rPr lang="en-US" sz="2500" dirty="0" smtClean="0">
                <a:solidFill>
                  <a:schemeClr val="accent5"/>
                </a:solidFill>
              </a:rPr>
              <a:t>) and displays is character. </a:t>
            </a:r>
            <a:endParaRPr lang="en-US" sz="2500" b="1" dirty="0" smtClean="0">
              <a:solidFill>
                <a:schemeClr val="accent5"/>
              </a:solidFill>
            </a:endParaRP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3" name="Заголовок 1"/>
          <p:cNvSpPr txBox="1">
            <a:spLocks/>
          </p:cNvSpPr>
          <p:nvPr/>
        </p:nvSpPr>
        <p:spPr>
          <a:xfrm>
            <a:off x="332626" y="5291185"/>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a sample run:</a:t>
            </a:r>
          </a:p>
        </p:txBody>
      </p:sp>
      <p:pic>
        <p:nvPicPr>
          <p:cNvPr id="14"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4464" y="583352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Таблица 14"/>
          <p:cNvGraphicFramePr>
            <a:graphicFrameLocks noGrp="1"/>
          </p:cNvGraphicFramePr>
          <p:nvPr>
            <p:extLst>
              <p:ext uri="{D42A27DB-BD31-4B8C-83A1-F6EECF244321}">
                <p14:modId xmlns:p14="http://schemas.microsoft.com/office/powerpoint/2010/main" val="143360376"/>
              </p:ext>
            </p:extLst>
          </p:nvPr>
        </p:nvGraphicFramePr>
        <p:xfrm>
          <a:off x="490215" y="5833521"/>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an ASCII code: 69</a:t>
                      </a:r>
                    </a:p>
                    <a:p>
                      <a:r>
                        <a:rPr lang="en-US" b="0" dirty="0" smtClean="0">
                          <a:latin typeface="Courier New" panose="02070309020205020404" pitchFamily="49" charset="0"/>
                          <a:cs typeface="Courier New" panose="02070309020205020404" pitchFamily="49" charset="0"/>
                        </a:rPr>
                        <a:t>The character is E</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6"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23218" y="5902131"/>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3160374" y="1900502"/>
            <a:ext cx="4124685" cy="3497389"/>
          </a:xfrm>
          <a:prstGeom prst="rect">
            <a:avLst/>
          </a:prstGeom>
        </p:spPr>
      </p:pic>
      <p:pic>
        <p:nvPicPr>
          <p:cNvPr id="3" name="Picture 2"/>
          <p:cNvPicPr>
            <a:picLocks noChangeAspect="1"/>
          </p:cNvPicPr>
          <p:nvPr/>
        </p:nvPicPr>
        <p:blipFill>
          <a:blip r:embed="rId6"/>
          <a:stretch>
            <a:fillRect/>
          </a:stretch>
        </p:blipFill>
        <p:spPr>
          <a:xfrm>
            <a:off x="7284804" y="1900503"/>
            <a:ext cx="4097429" cy="3474278"/>
          </a:xfrm>
          <a:prstGeom prst="rect">
            <a:avLst/>
          </a:prstGeom>
        </p:spPr>
      </p:pic>
    </p:spTree>
    <p:extLst>
      <p:ext uri="{BB962C8B-B14F-4D97-AF65-F5344CB8AC3E}">
        <p14:creationId xmlns:p14="http://schemas.microsoft.com/office/powerpoint/2010/main" val="1860579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932608" y="297810"/>
            <a:ext cx="6900393" cy="686592"/>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9</a:t>
            </a:r>
            <a:r>
              <a:rPr lang="en-US" dirty="0" smtClean="0">
                <a:solidFill>
                  <a:schemeClr val="accent5"/>
                </a:solidFill>
              </a:rPr>
              <a:t>. </a:t>
            </a:r>
            <a:r>
              <a:rPr lang="en-US" dirty="0" smtClean="0">
                <a:solidFill>
                  <a:schemeClr val="accent5"/>
                </a:solidFill>
              </a:rPr>
              <a:t>*Find the ASCII code of a character</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7" y="1190305"/>
            <a:ext cx="11500373" cy="113176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a:solidFill>
                  <a:schemeClr val="accent5"/>
                </a:solidFill>
              </a:rPr>
              <a:t>	</a:t>
            </a:r>
            <a:r>
              <a:rPr lang="en-US" sz="3000" dirty="0" smtClean="0">
                <a:solidFill>
                  <a:schemeClr val="accent5"/>
                </a:solidFill>
              </a:rPr>
              <a:t>Write a program that receives a character and displays its ASCII code. </a:t>
            </a:r>
            <a:endParaRPr lang="en-US" sz="3000" dirty="0" smtClean="0">
              <a:solidFill>
                <a:schemeClr val="accent5"/>
              </a:solidFill>
            </a:endParaRP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22" name="Заголовок 1"/>
          <p:cNvSpPr txBox="1">
            <a:spLocks/>
          </p:cNvSpPr>
          <p:nvPr/>
        </p:nvSpPr>
        <p:spPr>
          <a:xfrm>
            <a:off x="345189" y="5074523"/>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a sample run:</a:t>
            </a:r>
          </a:p>
        </p:txBody>
      </p:sp>
      <p:pic>
        <p:nvPicPr>
          <p:cNvPr id="26"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67026" y="583352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7" name="Таблица 26"/>
          <p:cNvGraphicFramePr>
            <a:graphicFrameLocks noGrp="1"/>
          </p:cNvGraphicFramePr>
          <p:nvPr>
            <p:extLst>
              <p:ext uri="{D42A27DB-BD31-4B8C-83A1-F6EECF244321}">
                <p14:modId xmlns:p14="http://schemas.microsoft.com/office/powerpoint/2010/main" val="2140916459"/>
              </p:ext>
            </p:extLst>
          </p:nvPr>
        </p:nvGraphicFramePr>
        <p:xfrm>
          <a:off x="502777" y="5833521"/>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baseline="0" dirty="0" smtClean="0">
                          <a:latin typeface="Courier New" panose="02070309020205020404" pitchFamily="49" charset="0"/>
                          <a:cs typeface="Courier New" panose="02070309020205020404" pitchFamily="49" charset="0"/>
                        </a:rPr>
                        <a:t>Enter a character: E</a:t>
                      </a:r>
                      <a:endParaRPr lang="en-US" b="0" baseline="0" dirty="0" smtClean="0">
                        <a:latin typeface="Courier New" panose="02070309020205020404" pitchFamily="49" charset="0"/>
                        <a:cs typeface="Courier New" panose="02070309020205020404" pitchFamily="49" charset="0"/>
                      </a:endParaRPr>
                    </a:p>
                    <a:p>
                      <a:r>
                        <a:rPr lang="en-US" b="0" baseline="0" dirty="0" smtClean="0">
                          <a:latin typeface="Courier New" panose="02070309020205020404" pitchFamily="49" charset="0"/>
                          <a:cs typeface="Courier New" panose="02070309020205020404" pitchFamily="49" charset="0"/>
                        </a:rPr>
                        <a:t>The ASCII code for the character is 69</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28"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2728" y="5893047"/>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5"/>
          <a:srcRect t="2337" r="10122" b="2402"/>
          <a:stretch/>
        </p:blipFill>
        <p:spPr>
          <a:xfrm>
            <a:off x="4479447" y="1722065"/>
            <a:ext cx="3982165" cy="4067917"/>
          </a:xfrm>
          <a:prstGeom prst="rect">
            <a:avLst/>
          </a:prstGeom>
        </p:spPr>
      </p:pic>
    </p:spTree>
    <p:extLst>
      <p:ext uri="{BB962C8B-B14F-4D97-AF65-F5344CB8AC3E}">
        <p14:creationId xmlns:p14="http://schemas.microsoft.com/office/powerpoint/2010/main" val="3873618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932608" y="297810"/>
            <a:ext cx="6900393"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10. </a:t>
            </a:r>
            <a:r>
              <a:rPr lang="en-US" dirty="0" smtClean="0">
                <a:solidFill>
                  <a:schemeClr val="accent5"/>
                </a:solidFill>
              </a:rPr>
              <a:t>*Vowel or consonant?</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6" y="1301747"/>
            <a:ext cx="11500373" cy="115860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a:t>
            </a:r>
          </a:p>
        </p:txBody>
      </p:sp>
      <p:sp>
        <p:nvSpPr>
          <p:cNvPr id="17" name="Заголовок 1"/>
          <p:cNvSpPr txBox="1">
            <a:spLocks/>
          </p:cNvSpPr>
          <p:nvPr/>
        </p:nvSpPr>
        <p:spPr>
          <a:xfrm>
            <a:off x="550384" y="4118658"/>
            <a:ext cx="6277974" cy="49456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2800" dirty="0" smtClean="0">
                <a:solidFill>
                  <a:schemeClr val="accent5"/>
                </a:solidFill>
              </a:rPr>
              <a:t>	Here is a sample run:</a:t>
            </a:r>
          </a:p>
        </p:txBody>
      </p:sp>
      <p:pic>
        <p:nvPicPr>
          <p:cNvPr id="21"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67026" y="4739955"/>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5" name="Таблица 24"/>
          <p:cNvGraphicFramePr>
            <a:graphicFrameLocks noGrp="1"/>
          </p:cNvGraphicFramePr>
          <p:nvPr>
            <p:extLst>
              <p:ext uri="{D42A27DB-BD31-4B8C-83A1-F6EECF244321}">
                <p14:modId xmlns:p14="http://schemas.microsoft.com/office/powerpoint/2010/main" val="2789346949"/>
              </p:ext>
            </p:extLst>
          </p:nvPr>
        </p:nvGraphicFramePr>
        <p:xfrm>
          <a:off x="502777" y="4739955"/>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a letter:</a:t>
                      </a:r>
                      <a:r>
                        <a:rPr lang="en-US" b="0" baseline="0" dirty="0" smtClean="0">
                          <a:latin typeface="Courier New" panose="02070309020205020404" pitchFamily="49" charset="0"/>
                          <a:cs typeface="Courier New" panose="02070309020205020404" pitchFamily="49" charset="0"/>
                        </a:rPr>
                        <a:t> B</a:t>
                      </a:r>
                    </a:p>
                    <a:p>
                      <a:r>
                        <a:rPr lang="en-US" b="0" baseline="0" dirty="0" smtClean="0">
                          <a:latin typeface="Courier New" panose="02070309020205020404" pitchFamily="49" charset="0"/>
                          <a:cs typeface="Courier New" panose="02070309020205020404" pitchFamily="49" charset="0"/>
                        </a:rPr>
                        <a:t>B is a consonant</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26"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02688" y="4808565"/>
            <a:ext cx="487632" cy="233620"/>
          </a:xfrm>
          <a:prstGeom prst="rect">
            <a:avLst/>
          </a:prstGeom>
          <a:noFill/>
          <a:extLst>
            <a:ext uri="{909E8E84-426E-40DD-AFC4-6F175D3DCCD1}">
              <a14:hiddenFill xmlns:a14="http://schemas.microsoft.com/office/drawing/2010/main">
                <a:solidFill>
                  <a:srgbClr val="FFFFFF"/>
                </a:solidFill>
              </a14:hiddenFill>
            </a:ext>
          </a:extLst>
        </p:spPr>
      </p:pic>
      <p:sp>
        <p:nvSpPr>
          <p:cNvPr id="12" name="Заголовок 1"/>
          <p:cNvSpPr txBox="1">
            <a:spLocks/>
          </p:cNvSpPr>
          <p:nvPr/>
        </p:nvSpPr>
        <p:spPr>
          <a:xfrm>
            <a:off x="332626" y="1273158"/>
            <a:ext cx="6409368" cy="288644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800" b="1" dirty="0" smtClean="0">
                <a:solidFill>
                  <a:schemeClr val="accent5"/>
                </a:solidFill>
              </a:rPr>
              <a:t>	</a:t>
            </a:r>
            <a:r>
              <a:rPr lang="en-US" sz="2800" dirty="0" smtClean="0">
                <a:solidFill>
                  <a:schemeClr val="accent5"/>
                </a:solidFill>
              </a:rPr>
              <a:t>Assume letters </a:t>
            </a:r>
            <a:r>
              <a:rPr lang="en-US" sz="2800" b="1" dirty="0" smtClean="0">
                <a:solidFill>
                  <a:schemeClr val="accent5"/>
                </a:solidFill>
              </a:rPr>
              <a:t>A/a, E/e, I/</a:t>
            </a:r>
            <a:r>
              <a:rPr lang="en-US" sz="2800" b="1" dirty="0" err="1" smtClean="0">
                <a:solidFill>
                  <a:schemeClr val="accent5"/>
                </a:solidFill>
              </a:rPr>
              <a:t>i</a:t>
            </a:r>
            <a:r>
              <a:rPr lang="en-US" sz="2800" b="1" dirty="0" smtClean="0">
                <a:solidFill>
                  <a:schemeClr val="accent5"/>
                </a:solidFill>
              </a:rPr>
              <a:t>, O/o, </a:t>
            </a:r>
            <a:r>
              <a:rPr lang="en-US" sz="2800" dirty="0" smtClean="0">
                <a:solidFill>
                  <a:schemeClr val="accent5"/>
                </a:solidFill>
              </a:rPr>
              <a:t>and </a:t>
            </a:r>
            <a:r>
              <a:rPr lang="en-US" sz="2800" b="1" dirty="0" smtClean="0">
                <a:solidFill>
                  <a:schemeClr val="accent5"/>
                </a:solidFill>
              </a:rPr>
              <a:t>U/u </a:t>
            </a:r>
            <a:r>
              <a:rPr lang="en-US" sz="2800" dirty="0" smtClean="0">
                <a:solidFill>
                  <a:schemeClr val="accent5"/>
                </a:solidFill>
              </a:rPr>
              <a:t>as the vowels. Write a program that prompts the user to enter a letter and check whether the letter is a vowel or consonant. </a:t>
            </a:r>
            <a:endParaRPr lang="en-US" sz="2800" b="1" dirty="0" smtClean="0">
              <a:solidFill>
                <a:schemeClr val="accent5"/>
              </a:solidFill>
            </a:endParaRPr>
          </a:p>
        </p:txBody>
      </p:sp>
      <p:pic>
        <p:nvPicPr>
          <p:cNvPr id="2" name="Picture 1"/>
          <p:cNvPicPr>
            <a:picLocks noChangeAspect="1"/>
          </p:cNvPicPr>
          <p:nvPr/>
        </p:nvPicPr>
        <p:blipFill>
          <a:blip r:embed="rId5"/>
          <a:stretch>
            <a:fillRect/>
          </a:stretch>
        </p:blipFill>
        <p:spPr>
          <a:xfrm>
            <a:off x="6828358" y="1441570"/>
            <a:ext cx="4977345" cy="3008285"/>
          </a:xfrm>
          <a:prstGeom prst="rect">
            <a:avLst/>
          </a:prstGeom>
        </p:spPr>
      </p:pic>
      <p:pic>
        <p:nvPicPr>
          <p:cNvPr id="29"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67026" y="5436179"/>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5" name="Таблица 24"/>
          <p:cNvGraphicFramePr>
            <a:graphicFrameLocks noGrp="1"/>
          </p:cNvGraphicFramePr>
          <p:nvPr>
            <p:extLst>
              <p:ext uri="{D42A27DB-BD31-4B8C-83A1-F6EECF244321}">
                <p14:modId xmlns:p14="http://schemas.microsoft.com/office/powerpoint/2010/main" val="220706699"/>
              </p:ext>
            </p:extLst>
          </p:nvPr>
        </p:nvGraphicFramePr>
        <p:xfrm>
          <a:off x="502777" y="5436179"/>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a letter:</a:t>
                      </a:r>
                      <a:r>
                        <a:rPr lang="en-US" b="0" baseline="0" dirty="0" smtClean="0">
                          <a:latin typeface="Courier New" panose="02070309020205020404" pitchFamily="49" charset="0"/>
                          <a:cs typeface="Courier New" panose="02070309020205020404" pitchFamily="49" charset="0"/>
                        </a:rPr>
                        <a:t> a</a:t>
                      </a:r>
                    </a:p>
                    <a:p>
                      <a:r>
                        <a:rPr lang="en-US" b="0" baseline="0" dirty="0" smtClean="0">
                          <a:latin typeface="Courier New" panose="02070309020205020404" pitchFamily="49" charset="0"/>
                          <a:cs typeface="Courier New" panose="02070309020205020404" pitchFamily="49" charset="0"/>
                        </a:rPr>
                        <a:t>a is a vowel</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36"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02688" y="5504789"/>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67026" y="6142408"/>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8" name="Таблица 24"/>
          <p:cNvGraphicFramePr>
            <a:graphicFrameLocks noGrp="1"/>
          </p:cNvGraphicFramePr>
          <p:nvPr>
            <p:extLst>
              <p:ext uri="{D42A27DB-BD31-4B8C-83A1-F6EECF244321}">
                <p14:modId xmlns:p14="http://schemas.microsoft.com/office/powerpoint/2010/main" val="1229485177"/>
              </p:ext>
            </p:extLst>
          </p:nvPr>
        </p:nvGraphicFramePr>
        <p:xfrm>
          <a:off x="502777" y="6142408"/>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a letter:</a:t>
                      </a:r>
                      <a:r>
                        <a:rPr lang="en-US" b="0" baseline="0" dirty="0" smtClean="0">
                          <a:latin typeface="Courier New" panose="02070309020205020404" pitchFamily="49" charset="0"/>
                          <a:cs typeface="Courier New" panose="02070309020205020404" pitchFamily="49" charset="0"/>
                        </a:rPr>
                        <a:t> #</a:t>
                      </a:r>
                    </a:p>
                    <a:p>
                      <a:r>
                        <a:rPr lang="en-US" b="0" baseline="0" dirty="0" smtClean="0">
                          <a:latin typeface="Courier New" panose="02070309020205020404" pitchFamily="49" charset="0"/>
                          <a:cs typeface="Courier New" panose="02070309020205020404" pitchFamily="49" charset="0"/>
                        </a:rPr>
                        <a:t># is an invalid input</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39"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02688" y="6211018"/>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2451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698544" y="297810"/>
            <a:ext cx="8134458" cy="686592"/>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11. </a:t>
            </a:r>
            <a:r>
              <a:rPr lang="en-US" dirty="0">
                <a:solidFill>
                  <a:schemeClr val="accent5"/>
                </a:solidFill>
              </a:rPr>
              <a:t>* Convert an uppercase letter to lowercase </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8" name="Заголовок 1"/>
          <p:cNvSpPr txBox="1">
            <a:spLocks/>
          </p:cNvSpPr>
          <p:nvPr/>
        </p:nvSpPr>
        <p:spPr>
          <a:xfrm>
            <a:off x="333924" y="1320536"/>
            <a:ext cx="11500374" cy="111668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2800" dirty="0" smtClean="0">
                <a:solidFill>
                  <a:schemeClr val="accent5"/>
                </a:solidFill>
              </a:rPr>
              <a:t>	Write a program that prompts the user to enter an uppercase letter and converts it to a lowercase letter. </a:t>
            </a:r>
            <a:endParaRPr lang="en-US" sz="2800" dirty="0" smtClean="0">
              <a:solidFill>
                <a:schemeClr val="accent5"/>
              </a:solidFill>
            </a:endParaRPr>
          </a:p>
          <a:p>
            <a:pPr algn="l">
              <a:lnSpc>
                <a:spcPct val="120000"/>
              </a:lnSpc>
            </a:pPr>
            <a:endParaRPr lang="en-US" sz="2800" dirty="0" smtClean="0">
              <a:solidFill>
                <a:schemeClr val="accent5"/>
              </a:solidFill>
            </a:endParaRPr>
          </a:p>
        </p:txBody>
      </p:sp>
      <p:pic>
        <p:nvPicPr>
          <p:cNvPr id="10"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66458" y="6116667"/>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Таблица 11"/>
          <p:cNvGraphicFramePr>
            <a:graphicFrameLocks noGrp="1"/>
          </p:cNvGraphicFramePr>
          <p:nvPr>
            <p:extLst>
              <p:ext uri="{D42A27DB-BD31-4B8C-83A1-F6EECF244321}">
                <p14:modId xmlns:p14="http://schemas.microsoft.com/office/powerpoint/2010/main" val="2670144847"/>
              </p:ext>
            </p:extLst>
          </p:nvPr>
        </p:nvGraphicFramePr>
        <p:xfrm>
          <a:off x="515656" y="6100291"/>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un uppercase letter: T</a:t>
                      </a:r>
                    </a:p>
                    <a:p>
                      <a:r>
                        <a:rPr lang="en-US" b="0" baseline="0" dirty="0" smtClean="0">
                          <a:latin typeface="Courier New" panose="02070309020205020404" pitchFamily="49" charset="0"/>
                          <a:cs typeface="Courier New" panose="02070309020205020404" pitchFamily="49" charset="0"/>
                        </a:rPr>
                        <a:t>The lowercase letter is t</a:t>
                      </a:r>
                      <a:endParaRPr lang="en-US"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3"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93171" y="6164051"/>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783401" y="2669231"/>
            <a:ext cx="3630839" cy="2416158"/>
          </a:xfrm>
          <a:prstGeom prst="rect">
            <a:avLst/>
          </a:prstGeom>
        </p:spPr>
      </p:pic>
      <p:sp>
        <p:nvSpPr>
          <p:cNvPr id="11" name="Right Arrow 10"/>
          <p:cNvSpPr/>
          <p:nvPr/>
        </p:nvSpPr>
        <p:spPr>
          <a:xfrm>
            <a:off x="4937699" y="3446894"/>
            <a:ext cx="2292824" cy="9501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4" name="Picture 13"/>
          <p:cNvPicPr>
            <a:picLocks noChangeAspect="1"/>
          </p:cNvPicPr>
          <p:nvPr/>
        </p:nvPicPr>
        <p:blipFill rotWithShape="1">
          <a:blip r:embed="rId6"/>
          <a:srcRect b="12542"/>
          <a:stretch/>
        </p:blipFill>
        <p:spPr>
          <a:xfrm>
            <a:off x="7293693" y="2669232"/>
            <a:ext cx="3772765" cy="2421384"/>
          </a:xfrm>
          <a:prstGeom prst="rect">
            <a:avLst/>
          </a:prstGeom>
        </p:spPr>
      </p:pic>
    </p:spTree>
    <p:extLst>
      <p:ext uri="{BB962C8B-B14F-4D97-AF65-F5344CB8AC3E}">
        <p14:creationId xmlns:p14="http://schemas.microsoft.com/office/powerpoint/2010/main" val="12406887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726436" y="297810"/>
            <a:ext cx="8106565"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12. *Convert letter grade to number</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3924" y="1314334"/>
            <a:ext cx="7331642" cy="214098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500" b="1" dirty="0" smtClean="0">
                <a:solidFill>
                  <a:schemeClr val="accent5"/>
                </a:solidFill>
              </a:rPr>
              <a:t>	</a:t>
            </a:r>
            <a:r>
              <a:rPr lang="en-US" sz="2500" dirty="0" smtClean="0">
                <a:solidFill>
                  <a:schemeClr val="accent5"/>
                </a:solidFill>
              </a:rPr>
              <a:t>Write a program that prompts the user to enter a letter grade </a:t>
            </a:r>
            <a:r>
              <a:rPr lang="en-US" sz="2500" b="1" dirty="0" smtClean="0">
                <a:solidFill>
                  <a:schemeClr val="accent5"/>
                </a:solidFill>
              </a:rPr>
              <a:t>A/a, B/b, C/c, D/d, </a:t>
            </a:r>
            <a:r>
              <a:rPr lang="en-US" sz="2500" dirty="0" smtClean="0">
                <a:solidFill>
                  <a:schemeClr val="accent5"/>
                </a:solidFill>
              </a:rPr>
              <a:t>or </a:t>
            </a:r>
            <a:r>
              <a:rPr lang="en-US" sz="2500" b="1" dirty="0" smtClean="0">
                <a:solidFill>
                  <a:schemeClr val="accent5"/>
                </a:solidFill>
              </a:rPr>
              <a:t>F/f </a:t>
            </a:r>
            <a:r>
              <a:rPr lang="en-US" sz="2500" dirty="0" smtClean="0">
                <a:solidFill>
                  <a:schemeClr val="accent5"/>
                </a:solidFill>
              </a:rPr>
              <a:t>and displays its corresponding numeric value </a:t>
            </a:r>
            <a:r>
              <a:rPr lang="en-US" sz="2500" b="1" dirty="0">
                <a:solidFill>
                  <a:schemeClr val="accent5"/>
                </a:solidFill>
              </a:rPr>
              <a:t> </a:t>
            </a:r>
            <a:r>
              <a:rPr lang="en-US" sz="2500" b="1" dirty="0" smtClean="0">
                <a:solidFill>
                  <a:schemeClr val="accent5"/>
                </a:solidFill>
              </a:rPr>
              <a:t>4, 3, 2, 1, </a:t>
            </a:r>
            <a:r>
              <a:rPr lang="en-US" sz="2500" dirty="0" smtClean="0">
                <a:solidFill>
                  <a:schemeClr val="accent5"/>
                </a:solidFill>
              </a:rPr>
              <a:t>or </a:t>
            </a:r>
            <a:r>
              <a:rPr lang="en-US" sz="2500" b="1" dirty="0" smtClean="0">
                <a:solidFill>
                  <a:schemeClr val="accent5"/>
                </a:solidFill>
              </a:rPr>
              <a:t>0. </a:t>
            </a:r>
            <a:endParaRPr lang="en-US" sz="2500" b="1" dirty="0" smtClean="0">
              <a:solidFill>
                <a:schemeClr val="accent5"/>
              </a:solidFill>
            </a:endParaRP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0" name="Заголовок 1"/>
          <p:cNvSpPr txBox="1">
            <a:spLocks/>
          </p:cNvSpPr>
          <p:nvPr/>
        </p:nvSpPr>
        <p:spPr>
          <a:xfrm>
            <a:off x="332627" y="3763257"/>
            <a:ext cx="7332939"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2800" dirty="0" smtClean="0">
                <a:solidFill>
                  <a:schemeClr val="accent5"/>
                </a:solidFill>
              </a:rPr>
              <a:t>	Here is a sample </a:t>
            </a:r>
            <a:r>
              <a:rPr lang="en-US" sz="2800" dirty="0" smtClean="0">
                <a:solidFill>
                  <a:schemeClr val="accent5"/>
                </a:solidFill>
              </a:rPr>
              <a:t>runs:</a:t>
            </a:r>
            <a:endParaRPr lang="en-US" sz="2800" dirty="0" smtClean="0">
              <a:solidFill>
                <a:schemeClr val="accent5"/>
              </a:solidFill>
            </a:endParaRPr>
          </a:p>
        </p:txBody>
      </p:sp>
      <p:pic>
        <p:nvPicPr>
          <p:cNvPr id="13"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276" y="4527890"/>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Таблица 13"/>
          <p:cNvGraphicFramePr>
            <a:graphicFrameLocks noGrp="1"/>
          </p:cNvGraphicFramePr>
          <p:nvPr>
            <p:extLst>
              <p:ext uri="{D42A27DB-BD31-4B8C-83A1-F6EECF244321}">
                <p14:modId xmlns:p14="http://schemas.microsoft.com/office/powerpoint/2010/main" val="51457958"/>
              </p:ext>
            </p:extLst>
          </p:nvPr>
        </p:nvGraphicFramePr>
        <p:xfrm>
          <a:off x="485027" y="4527890"/>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a letter grade: B</a:t>
                      </a:r>
                    </a:p>
                    <a:p>
                      <a:r>
                        <a:rPr lang="en-US" b="0" dirty="0" smtClean="0">
                          <a:latin typeface="Courier New" panose="02070309020205020404" pitchFamily="49" charset="0"/>
                          <a:cs typeface="Courier New" panose="02070309020205020404" pitchFamily="49" charset="0"/>
                        </a:rPr>
                        <a:t>The numeric value for grade B is 3</a:t>
                      </a:r>
                      <a:endParaRPr lang="en-US"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5"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23520" y="4586823"/>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7820560" y="1357738"/>
            <a:ext cx="4012441" cy="3127808"/>
          </a:xfrm>
          <a:prstGeom prst="rect">
            <a:avLst/>
          </a:prstGeom>
        </p:spPr>
      </p:pic>
      <p:pic>
        <p:nvPicPr>
          <p:cNvPr id="27"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276" y="5225867"/>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 name="Таблица 13"/>
          <p:cNvGraphicFramePr>
            <a:graphicFrameLocks noGrp="1"/>
          </p:cNvGraphicFramePr>
          <p:nvPr>
            <p:extLst>
              <p:ext uri="{D42A27DB-BD31-4B8C-83A1-F6EECF244321}">
                <p14:modId xmlns:p14="http://schemas.microsoft.com/office/powerpoint/2010/main" val="921251507"/>
              </p:ext>
            </p:extLst>
          </p:nvPr>
        </p:nvGraphicFramePr>
        <p:xfrm>
          <a:off x="485027" y="5225867"/>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a letter grade:</a:t>
                      </a:r>
                      <a:r>
                        <a:rPr lang="en-US" b="0" baseline="0" dirty="0" smtClean="0">
                          <a:latin typeface="Courier New" panose="02070309020205020404" pitchFamily="49" charset="0"/>
                          <a:cs typeface="Courier New" panose="02070309020205020404" pitchFamily="49" charset="0"/>
                        </a:rPr>
                        <a:t> b</a:t>
                      </a:r>
                    </a:p>
                    <a:p>
                      <a:r>
                        <a:rPr lang="en-US" b="0" baseline="0" dirty="0" smtClean="0">
                          <a:latin typeface="Courier New" panose="02070309020205020404" pitchFamily="49" charset="0"/>
                          <a:cs typeface="Courier New" panose="02070309020205020404" pitchFamily="49" charset="0"/>
                        </a:rPr>
                        <a:t>The numeric value for grade b is 3</a:t>
                      </a:r>
                      <a:endParaRPr lang="en-US"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29"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23520" y="5276084"/>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276" y="593844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1" name="Таблица 13"/>
          <p:cNvGraphicFramePr>
            <a:graphicFrameLocks noGrp="1"/>
          </p:cNvGraphicFramePr>
          <p:nvPr>
            <p:extLst>
              <p:ext uri="{D42A27DB-BD31-4B8C-83A1-F6EECF244321}">
                <p14:modId xmlns:p14="http://schemas.microsoft.com/office/powerpoint/2010/main" val="4236718835"/>
              </p:ext>
            </p:extLst>
          </p:nvPr>
        </p:nvGraphicFramePr>
        <p:xfrm>
          <a:off x="485027" y="5938441"/>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a letter grade</a:t>
                      </a:r>
                      <a:r>
                        <a:rPr lang="en-US" b="0" baseline="0" dirty="0" smtClean="0">
                          <a:latin typeface="Courier New" panose="02070309020205020404" pitchFamily="49" charset="0"/>
                          <a:cs typeface="Courier New" panose="02070309020205020404" pitchFamily="49" charset="0"/>
                        </a:rPr>
                        <a:t>: T</a:t>
                      </a:r>
                    </a:p>
                    <a:p>
                      <a:r>
                        <a:rPr lang="en-US" b="0" baseline="0" dirty="0" smtClean="0">
                          <a:latin typeface="Courier New" panose="02070309020205020404" pitchFamily="49" charset="0"/>
                          <a:cs typeface="Courier New" panose="02070309020205020404" pitchFamily="49" charset="0"/>
                        </a:rPr>
                        <a:t>T is an invalid grade</a:t>
                      </a:r>
                      <a:endParaRPr lang="en-US"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32"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23520" y="6022294"/>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223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32627" y="1284136"/>
            <a:ext cx="11500374" cy="677908"/>
          </a:xfrm>
        </p:spPr>
        <p:txBody>
          <a:bodyPr anchor="t">
            <a:normAutofit fontScale="90000"/>
          </a:bodyPr>
          <a:lstStyle/>
          <a:p>
            <a:pPr algn="l"/>
            <a:r>
              <a:rPr lang="en-US" sz="4000" dirty="0" smtClean="0">
                <a:solidFill>
                  <a:schemeClr val="accent5"/>
                </a:solidFill>
              </a:rPr>
              <a:t>Read the lecture notes doing following tasks:</a:t>
            </a:r>
            <a:br>
              <a:rPr lang="en-US" sz="4000" dirty="0" smtClean="0">
                <a:solidFill>
                  <a:schemeClr val="accent5"/>
                </a:solidFill>
              </a:rPr>
            </a:br>
            <a:r>
              <a:rPr lang="en-US" sz="4000" dirty="0" smtClean="0">
                <a:solidFill>
                  <a:schemeClr val="accent5"/>
                </a:solidFill>
              </a:rPr>
              <a:t/>
            </a:r>
            <a:br>
              <a:rPr lang="en-US" sz="4000" dirty="0" smtClean="0">
                <a:solidFill>
                  <a:schemeClr val="accent5"/>
                </a:solidFill>
              </a:rPr>
            </a:br>
            <a:r>
              <a:rPr lang="en-US" sz="4000" dirty="0" smtClean="0">
                <a:solidFill>
                  <a:schemeClr val="accent5"/>
                </a:solidFill>
              </a:rPr>
              <a:t>			</a:t>
            </a:r>
            <a:br>
              <a:rPr lang="en-US" sz="4000" dirty="0" smtClean="0">
                <a:solidFill>
                  <a:schemeClr val="accent5"/>
                </a:solidFill>
              </a:rPr>
            </a:br>
            <a:endParaRPr lang="ru-RU" sz="4000" dirty="0">
              <a:solidFill>
                <a:schemeClr val="accent5"/>
              </a:solidFill>
            </a:endParaRPr>
          </a:p>
        </p:txBody>
      </p:sp>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7997780" y="297810"/>
            <a:ext cx="3835221"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Practice (I - part)</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238497" y="2106497"/>
            <a:ext cx="5889347" cy="382365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lnSpc>
                <a:spcPct val="120000"/>
              </a:lnSpc>
              <a:buFont typeface="+mj-lt"/>
              <a:buAutoNum type="arabicPeriod"/>
            </a:pPr>
            <a:r>
              <a:rPr lang="en-US" sz="2800" dirty="0" smtClean="0">
                <a:solidFill>
                  <a:schemeClr val="accent5"/>
                </a:solidFill>
              </a:rPr>
              <a:t>Geometry: area of a pentagon;</a:t>
            </a:r>
          </a:p>
          <a:p>
            <a:pPr marL="742950" indent="-742950" algn="l">
              <a:lnSpc>
                <a:spcPct val="120000"/>
              </a:lnSpc>
              <a:buFont typeface="+mj-lt"/>
              <a:buAutoNum type="arabicPeriod"/>
            </a:pPr>
            <a:r>
              <a:rPr lang="en-US" sz="2800" dirty="0" smtClean="0">
                <a:solidFill>
                  <a:schemeClr val="accent5"/>
                </a:solidFill>
              </a:rPr>
              <a:t>*Geometry: great circle distance;</a:t>
            </a:r>
          </a:p>
          <a:p>
            <a:pPr marL="742950" indent="-742950" algn="l">
              <a:lnSpc>
                <a:spcPct val="120000"/>
              </a:lnSpc>
              <a:buFont typeface="+mj-lt"/>
              <a:buAutoNum type="arabicPeriod"/>
            </a:pPr>
            <a:r>
              <a:rPr lang="en-US" sz="2800" dirty="0" smtClean="0">
                <a:solidFill>
                  <a:schemeClr val="accent5"/>
                </a:solidFill>
              </a:rPr>
              <a:t>*Computing angles of triangles;</a:t>
            </a:r>
          </a:p>
          <a:p>
            <a:pPr marL="742950" indent="-742950" algn="l">
              <a:lnSpc>
                <a:spcPct val="120000"/>
              </a:lnSpc>
              <a:buFont typeface="+mj-lt"/>
              <a:buAutoNum type="arabicPeriod"/>
            </a:pPr>
            <a:r>
              <a:rPr lang="en-US" sz="2800" dirty="0" smtClean="0">
                <a:solidFill>
                  <a:schemeClr val="accent5"/>
                </a:solidFill>
              </a:rPr>
              <a:t>Geometry: area of a hexagon;</a:t>
            </a:r>
          </a:p>
          <a:p>
            <a:pPr marL="742950" indent="-742950" algn="l">
              <a:lnSpc>
                <a:spcPct val="120000"/>
              </a:lnSpc>
              <a:buFont typeface="+mj-lt"/>
              <a:buAutoNum type="arabicPeriod"/>
            </a:pPr>
            <a:r>
              <a:rPr lang="en-US" sz="2800" dirty="0" smtClean="0">
                <a:solidFill>
                  <a:schemeClr val="accent5"/>
                </a:solidFill>
              </a:rPr>
              <a:t>*Geometry: area of a regular polygon;</a:t>
            </a:r>
          </a:p>
          <a:p>
            <a:pPr marL="742950" indent="-742950" algn="l">
              <a:lnSpc>
                <a:spcPct val="120000"/>
              </a:lnSpc>
              <a:buFont typeface="+mj-lt"/>
              <a:buAutoNum type="arabicPeriod"/>
            </a:pPr>
            <a:r>
              <a:rPr lang="en-US" sz="2800" dirty="0" smtClean="0">
                <a:solidFill>
                  <a:schemeClr val="accent5"/>
                </a:solidFill>
              </a:rPr>
              <a:t>*Random point on a circle;</a:t>
            </a:r>
          </a:p>
        </p:txBody>
      </p:sp>
      <p:sp>
        <p:nvSpPr>
          <p:cNvPr id="3" name="Прямоугольник 2"/>
          <p:cNvSpPr/>
          <p:nvPr/>
        </p:nvSpPr>
        <p:spPr>
          <a:xfrm>
            <a:off x="6032310" y="2106497"/>
            <a:ext cx="6045959" cy="3677289"/>
          </a:xfrm>
          <a:prstGeom prst="rect">
            <a:avLst/>
          </a:prstGeom>
        </p:spPr>
        <p:txBody>
          <a:bodyPr wrap="square">
            <a:spAutoFit/>
          </a:bodyPr>
          <a:lstStyle/>
          <a:p>
            <a:pPr marL="457200" indent="-457200">
              <a:lnSpc>
                <a:spcPct val="120000"/>
              </a:lnSpc>
              <a:buFont typeface="+mj-lt"/>
              <a:buAutoNum type="arabicPeriod" startAt="7"/>
            </a:pPr>
            <a:r>
              <a:rPr lang="en-US" sz="2800" dirty="0" smtClean="0">
                <a:solidFill>
                  <a:schemeClr val="accent5"/>
                </a:solidFill>
                <a:latin typeface="+mj-lt"/>
              </a:rPr>
              <a:t>*Corner point coordinates;</a:t>
            </a:r>
            <a:endParaRPr lang="en-US" sz="2800" dirty="0">
              <a:solidFill>
                <a:schemeClr val="accent5"/>
              </a:solidFill>
              <a:latin typeface="+mj-lt"/>
            </a:endParaRPr>
          </a:p>
          <a:p>
            <a:pPr marL="457200" indent="-457200">
              <a:lnSpc>
                <a:spcPct val="120000"/>
              </a:lnSpc>
              <a:buFont typeface="+mj-lt"/>
              <a:buAutoNum type="arabicPeriod" startAt="7"/>
            </a:pPr>
            <a:r>
              <a:rPr lang="en-US" sz="2800" dirty="0" smtClean="0">
                <a:solidFill>
                  <a:schemeClr val="accent5"/>
                </a:solidFill>
                <a:latin typeface="+mj-lt"/>
              </a:rPr>
              <a:t>*Find the character of an ASCII code;</a:t>
            </a:r>
            <a:endParaRPr lang="en-US" sz="2800" dirty="0">
              <a:solidFill>
                <a:schemeClr val="accent5"/>
              </a:solidFill>
              <a:latin typeface="+mj-lt"/>
            </a:endParaRPr>
          </a:p>
          <a:p>
            <a:pPr marL="457200" indent="-457200">
              <a:lnSpc>
                <a:spcPct val="120000"/>
              </a:lnSpc>
              <a:buFont typeface="+mj-lt"/>
              <a:buAutoNum type="arabicPeriod" startAt="7"/>
            </a:pPr>
            <a:r>
              <a:rPr lang="en-US" sz="2800" dirty="0" smtClean="0">
                <a:solidFill>
                  <a:schemeClr val="accent5"/>
                </a:solidFill>
                <a:latin typeface="+mj-lt"/>
              </a:rPr>
              <a:t>*Find the ASCII code of a character;</a:t>
            </a:r>
            <a:endParaRPr lang="en-US" sz="2800" dirty="0">
              <a:solidFill>
                <a:schemeClr val="accent5"/>
              </a:solidFill>
              <a:latin typeface="+mj-lt"/>
            </a:endParaRPr>
          </a:p>
          <a:p>
            <a:pPr marL="457200" indent="-457200">
              <a:lnSpc>
                <a:spcPct val="120000"/>
              </a:lnSpc>
              <a:buFont typeface="+mj-lt"/>
              <a:buAutoNum type="arabicPeriod" startAt="7"/>
            </a:pPr>
            <a:r>
              <a:rPr lang="en-US" sz="2800" dirty="0" smtClean="0">
                <a:solidFill>
                  <a:schemeClr val="accent5"/>
                </a:solidFill>
                <a:latin typeface="+mj-lt"/>
              </a:rPr>
              <a:t>*Vowel or constant?;</a:t>
            </a:r>
            <a:endParaRPr lang="en-US" sz="2800" dirty="0">
              <a:solidFill>
                <a:schemeClr val="accent5"/>
              </a:solidFill>
              <a:latin typeface="+mj-lt"/>
            </a:endParaRPr>
          </a:p>
          <a:p>
            <a:pPr marL="457200" indent="-457200">
              <a:lnSpc>
                <a:spcPct val="120000"/>
              </a:lnSpc>
              <a:buFont typeface="+mj-lt"/>
              <a:buAutoNum type="arabicPeriod" startAt="7"/>
            </a:pPr>
            <a:r>
              <a:rPr lang="en-US" sz="2800" dirty="0" smtClean="0">
                <a:solidFill>
                  <a:schemeClr val="accent5"/>
                </a:solidFill>
                <a:latin typeface="+mj-lt"/>
              </a:rPr>
              <a:t>*Convert an uppercase letter to lowercase;</a:t>
            </a:r>
            <a:endParaRPr lang="en-US" sz="2800" dirty="0">
              <a:solidFill>
                <a:schemeClr val="accent5"/>
              </a:solidFill>
              <a:latin typeface="+mj-lt"/>
            </a:endParaRPr>
          </a:p>
          <a:p>
            <a:pPr marL="457200" indent="-457200">
              <a:lnSpc>
                <a:spcPct val="120000"/>
              </a:lnSpc>
              <a:buFont typeface="+mj-lt"/>
              <a:buAutoNum type="arabicPeriod" startAt="7"/>
            </a:pPr>
            <a:r>
              <a:rPr lang="en-US" sz="2800" dirty="0" smtClean="0">
                <a:solidFill>
                  <a:schemeClr val="accent5"/>
                </a:solidFill>
                <a:latin typeface="+mj-lt"/>
              </a:rPr>
              <a:t>*Convert letter grade to number;</a:t>
            </a:r>
            <a:endParaRPr lang="en-US" sz="2800" dirty="0">
              <a:solidFill>
                <a:schemeClr val="accent5"/>
              </a:solidFill>
              <a:latin typeface="+mj-lt"/>
            </a:endParaRPr>
          </a:p>
        </p:txBody>
      </p:sp>
    </p:spTree>
    <p:extLst>
      <p:ext uri="{BB962C8B-B14F-4D97-AF65-F5344CB8AC3E}">
        <p14:creationId xmlns:p14="http://schemas.microsoft.com/office/powerpoint/2010/main" val="31223848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239936" y="297810"/>
            <a:ext cx="6593065" cy="686592"/>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 </a:t>
            </a:r>
            <a:r>
              <a:rPr lang="en-US" dirty="0">
                <a:solidFill>
                  <a:schemeClr val="accent5"/>
                </a:solidFill>
              </a:rPr>
              <a:t>Geometry: area of a pentagon</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7" y="1237220"/>
            <a:ext cx="11500374" cy="139755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2500" dirty="0" smtClean="0">
                <a:solidFill>
                  <a:schemeClr val="accent5"/>
                </a:solidFill>
              </a:rPr>
              <a:t>	Write a program that prompts the user to enter the length from the center of a pentagon to a vertex and computes the area of the pentagon, as shown in the following figure.</a:t>
            </a:r>
            <a:endParaRPr lang="en-US" sz="2500" dirty="0">
              <a:solidFill>
                <a:schemeClr val="accent5"/>
              </a:solidFill>
            </a:endParaRPr>
          </a:p>
        </p:txBody>
      </p:sp>
      <p:pic>
        <p:nvPicPr>
          <p:cNvPr id="25"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9872" y="601647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6" name="Таблица 25"/>
          <p:cNvGraphicFramePr>
            <a:graphicFrameLocks noGrp="1"/>
          </p:cNvGraphicFramePr>
          <p:nvPr>
            <p:extLst>
              <p:ext uri="{D42A27DB-BD31-4B8C-83A1-F6EECF244321}">
                <p14:modId xmlns:p14="http://schemas.microsoft.com/office/powerpoint/2010/main" val="962936803"/>
              </p:ext>
            </p:extLst>
          </p:nvPr>
        </p:nvGraphicFramePr>
        <p:xfrm>
          <a:off x="430435" y="6016471"/>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the length from the center to a vertex: 5.5</a:t>
                      </a:r>
                    </a:p>
                    <a:p>
                      <a:r>
                        <a:rPr lang="en-US" b="0" dirty="0" smtClean="0">
                          <a:latin typeface="Courier New" panose="02070309020205020404" pitchFamily="49" charset="0"/>
                          <a:cs typeface="Courier New" panose="02070309020205020404" pitchFamily="49" charset="0"/>
                        </a:rPr>
                        <a:t>The area of the pentagon is 71.92</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27"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79348" y="6074532"/>
            <a:ext cx="487632" cy="23362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4786276" y="2185070"/>
            <a:ext cx="2593075" cy="1746913"/>
            <a:chOff x="4572000" y="3057099"/>
            <a:chExt cx="2593075" cy="1774208"/>
          </a:xfrm>
        </p:grpSpPr>
        <p:sp>
          <p:nvSpPr>
            <p:cNvPr id="2" name="Regular Pentagon 1"/>
            <p:cNvSpPr/>
            <p:nvPr/>
          </p:nvSpPr>
          <p:spPr>
            <a:xfrm>
              <a:off x="4572000" y="3057099"/>
              <a:ext cx="2593075" cy="1774208"/>
            </a:xfrm>
            <a:prstGeom prst="pentag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cxnSp>
          <p:nvCxnSpPr>
            <p:cNvPr id="5" name="Straight Connector 4"/>
            <p:cNvCxnSpPr>
              <a:stCxn id="2" idx="5"/>
            </p:cNvCxnSpPr>
            <p:nvPr/>
          </p:nvCxnSpPr>
          <p:spPr>
            <a:xfrm flipH="1">
              <a:off x="5868538" y="3734784"/>
              <a:ext cx="1296534" cy="223067"/>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rot="20978871" flipH="1">
              <a:off x="6321299" y="3527690"/>
              <a:ext cx="391010" cy="369332"/>
            </a:xfrm>
            <a:prstGeom prst="rect">
              <a:avLst/>
            </a:prstGeom>
            <a:noFill/>
          </p:spPr>
          <p:txBody>
            <a:bodyPr wrap="square" rtlCol="0">
              <a:spAutoFit/>
            </a:bodyPr>
            <a:lstStyle/>
            <a:p>
              <a:r>
                <a:rPr lang="en-US" dirty="0" smtClean="0"/>
                <a:t>r</a:t>
              </a:r>
              <a:endParaRPr lang="ru-RU" dirty="0"/>
            </a:p>
          </p:txBody>
        </p:sp>
      </p:grpSp>
      <mc:AlternateContent xmlns:mc="http://schemas.openxmlformats.org/markup-compatibility/2006" xmlns:a14="http://schemas.microsoft.com/office/drawing/2010/main">
        <mc:Choice Requires="a14">
          <p:sp>
            <p:nvSpPr>
              <p:cNvPr id="21" name="Заголовок 1"/>
              <p:cNvSpPr txBox="1">
                <a:spLocks/>
              </p:cNvSpPr>
              <p:nvPr/>
            </p:nvSpPr>
            <p:spPr>
              <a:xfrm>
                <a:off x="332627" y="3866717"/>
                <a:ext cx="11500374" cy="205110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2500" dirty="0" smtClean="0">
                    <a:solidFill>
                      <a:schemeClr val="accent5"/>
                    </a:solidFill>
                  </a:rPr>
                  <a:t>	The formula for computing the area of a pentagon is </a:t>
                </a:r>
                <a14:m>
                  <m:oMath xmlns:m="http://schemas.openxmlformats.org/officeDocument/2006/math">
                    <m:r>
                      <a:rPr lang="en-US" sz="2500" b="0" i="1" smtClean="0">
                        <a:solidFill>
                          <a:schemeClr val="accent5"/>
                        </a:solidFill>
                        <a:latin typeface="Cambria Math" panose="02040503050406030204" pitchFamily="18" charset="0"/>
                      </a:rPr>
                      <m:t>𝐴𝑟𝑒𝑎</m:t>
                    </m:r>
                    <m:r>
                      <a:rPr lang="en-US" sz="2500" b="0" i="1" smtClean="0">
                        <a:solidFill>
                          <a:schemeClr val="accent5"/>
                        </a:solidFill>
                        <a:latin typeface="Cambria Math" panose="02040503050406030204" pitchFamily="18" charset="0"/>
                      </a:rPr>
                      <m:t>= </m:t>
                    </m:r>
                    <m:f>
                      <m:fPr>
                        <m:ctrlPr>
                          <a:rPr lang="en-US" sz="2500" b="0" i="1" smtClean="0">
                            <a:solidFill>
                              <a:schemeClr val="accent5"/>
                            </a:solidFill>
                            <a:latin typeface="Cambria Math" panose="02040503050406030204" pitchFamily="18" charset="0"/>
                          </a:rPr>
                        </m:ctrlPr>
                      </m:fPr>
                      <m:num>
                        <m:r>
                          <a:rPr lang="en-US" sz="2500" b="0" i="1" smtClean="0">
                            <a:solidFill>
                              <a:schemeClr val="accent5"/>
                            </a:solidFill>
                            <a:latin typeface="Cambria Math" panose="02040503050406030204" pitchFamily="18" charset="0"/>
                          </a:rPr>
                          <m:t>5</m:t>
                        </m:r>
                        <m:r>
                          <a:rPr lang="en-US" sz="2500" b="0" i="1" smtClean="0">
                            <a:solidFill>
                              <a:schemeClr val="accent5"/>
                            </a:solidFill>
                            <a:latin typeface="Cambria Math" panose="02040503050406030204" pitchFamily="18" charset="0"/>
                            <a:ea typeface="Cambria Math" panose="02040503050406030204" pitchFamily="18" charset="0"/>
                          </a:rPr>
                          <m:t>×</m:t>
                        </m:r>
                        <m:sSup>
                          <m:sSupPr>
                            <m:ctrlPr>
                              <a:rPr lang="en-US" sz="2500" b="0" i="1" smtClean="0">
                                <a:solidFill>
                                  <a:schemeClr val="accent5"/>
                                </a:solidFill>
                                <a:latin typeface="Cambria Math" panose="02040503050406030204" pitchFamily="18" charset="0"/>
                                <a:ea typeface="Cambria Math" panose="02040503050406030204" pitchFamily="18" charset="0"/>
                              </a:rPr>
                            </m:ctrlPr>
                          </m:sSupPr>
                          <m:e>
                            <m:r>
                              <a:rPr lang="en-US" sz="2500" b="0" i="1" smtClean="0">
                                <a:solidFill>
                                  <a:schemeClr val="accent5"/>
                                </a:solidFill>
                                <a:latin typeface="Cambria Math" panose="02040503050406030204" pitchFamily="18" charset="0"/>
                                <a:ea typeface="Cambria Math" panose="02040503050406030204" pitchFamily="18" charset="0"/>
                              </a:rPr>
                              <m:t>𝑠</m:t>
                            </m:r>
                          </m:e>
                          <m:sup>
                            <m:r>
                              <a:rPr lang="en-US" sz="2500" b="0" i="1" smtClean="0">
                                <a:solidFill>
                                  <a:schemeClr val="accent5"/>
                                </a:solidFill>
                                <a:latin typeface="Cambria Math" panose="02040503050406030204" pitchFamily="18" charset="0"/>
                                <a:ea typeface="Cambria Math" panose="02040503050406030204" pitchFamily="18" charset="0"/>
                              </a:rPr>
                              <m:t>2</m:t>
                            </m:r>
                          </m:sup>
                        </m:sSup>
                      </m:num>
                      <m:den>
                        <m:r>
                          <a:rPr lang="en-US" sz="2500" b="0" i="1" smtClean="0">
                            <a:solidFill>
                              <a:schemeClr val="accent5"/>
                            </a:solidFill>
                            <a:latin typeface="Cambria Math" panose="02040503050406030204" pitchFamily="18" charset="0"/>
                          </a:rPr>
                          <m:t>4</m:t>
                        </m:r>
                        <m:r>
                          <a:rPr lang="en-US" sz="2500" b="0" i="1" smtClean="0">
                            <a:solidFill>
                              <a:schemeClr val="accent5"/>
                            </a:solidFill>
                            <a:latin typeface="Cambria Math" panose="02040503050406030204" pitchFamily="18" charset="0"/>
                            <a:ea typeface="Cambria Math" panose="02040503050406030204" pitchFamily="18" charset="0"/>
                          </a:rPr>
                          <m:t>×</m:t>
                        </m:r>
                        <m:r>
                          <m:rPr>
                            <m:sty m:val="p"/>
                          </m:rPr>
                          <a:rPr lang="en-US" sz="2500" b="0" i="0" smtClean="0">
                            <a:solidFill>
                              <a:schemeClr val="accent5"/>
                            </a:solidFill>
                            <a:latin typeface="Cambria Math" panose="02040503050406030204" pitchFamily="18" charset="0"/>
                            <a:ea typeface="Cambria Math" panose="02040503050406030204" pitchFamily="18" charset="0"/>
                          </a:rPr>
                          <m:t>tan</m:t>
                        </m:r>
                        <m:r>
                          <a:rPr lang="en-US" sz="2500" b="0" i="1" smtClean="0">
                            <a:solidFill>
                              <a:schemeClr val="accent5"/>
                            </a:solidFill>
                            <a:latin typeface="Cambria Math" panose="02040503050406030204" pitchFamily="18" charset="0"/>
                            <a:ea typeface="Cambria Math" panose="02040503050406030204" pitchFamily="18" charset="0"/>
                          </a:rPr>
                          <m:t>⁡(</m:t>
                        </m:r>
                        <m:f>
                          <m:fPr>
                            <m:ctrlPr>
                              <a:rPr lang="en-US" sz="2500" b="0" i="1" smtClean="0">
                                <a:solidFill>
                                  <a:schemeClr val="accent5"/>
                                </a:solidFill>
                                <a:latin typeface="Cambria Math" panose="02040503050406030204" pitchFamily="18" charset="0"/>
                                <a:ea typeface="Cambria Math" panose="02040503050406030204" pitchFamily="18" charset="0"/>
                              </a:rPr>
                            </m:ctrlPr>
                          </m:fPr>
                          <m:num>
                            <m:r>
                              <a:rPr lang="en-US" sz="2500" b="0" i="1" smtClean="0">
                                <a:solidFill>
                                  <a:schemeClr val="accent5"/>
                                </a:solidFill>
                                <a:latin typeface="Cambria Math" panose="02040503050406030204" pitchFamily="18" charset="0"/>
                                <a:ea typeface="Cambria Math" panose="02040503050406030204" pitchFamily="18" charset="0"/>
                              </a:rPr>
                              <m:t>𝜋</m:t>
                            </m:r>
                          </m:num>
                          <m:den>
                            <m:r>
                              <a:rPr lang="en-US" sz="2500" b="0" i="1" smtClean="0">
                                <a:solidFill>
                                  <a:schemeClr val="accent5"/>
                                </a:solidFill>
                                <a:latin typeface="Cambria Math" panose="02040503050406030204" pitchFamily="18" charset="0"/>
                                <a:ea typeface="Cambria Math" panose="02040503050406030204" pitchFamily="18" charset="0"/>
                              </a:rPr>
                              <m:t>5</m:t>
                            </m:r>
                          </m:den>
                        </m:f>
                        <m:r>
                          <a:rPr lang="en-US" sz="2500" b="0" i="1" smtClean="0">
                            <a:solidFill>
                              <a:schemeClr val="accent5"/>
                            </a:solidFill>
                            <a:latin typeface="Cambria Math" panose="02040503050406030204" pitchFamily="18" charset="0"/>
                            <a:ea typeface="Cambria Math" panose="02040503050406030204" pitchFamily="18" charset="0"/>
                          </a:rPr>
                          <m:t>)</m:t>
                        </m:r>
                      </m:den>
                    </m:f>
                    <m:r>
                      <a:rPr lang="en-US" sz="2500" b="0" i="1" smtClean="0">
                        <a:solidFill>
                          <a:schemeClr val="accent5"/>
                        </a:solidFill>
                        <a:latin typeface="Cambria Math" panose="02040503050406030204" pitchFamily="18" charset="0"/>
                      </a:rPr>
                      <m:t>,</m:t>
                    </m:r>
                  </m:oMath>
                </a14:m>
                <a:r>
                  <a:rPr lang="en-US" sz="2500" dirty="0" smtClean="0">
                    <a:solidFill>
                      <a:schemeClr val="accent5"/>
                    </a:solidFill>
                  </a:rPr>
                  <a:t> where </a:t>
                </a:r>
                <a:r>
                  <a:rPr lang="en-US" sz="2500" i="1" dirty="0" smtClean="0">
                    <a:solidFill>
                      <a:schemeClr val="accent5"/>
                    </a:solidFill>
                  </a:rPr>
                  <a:t>s </a:t>
                </a:r>
                <a:r>
                  <a:rPr lang="en-US" sz="2500" dirty="0" smtClean="0">
                    <a:solidFill>
                      <a:schemeClr val="accent5"/>
                    </a:solidFill>
                  </a:rPr>
                  <a:t>is the length of a side. The side can be computed using the formula </a:t>
                </a:r>
                <a14:m>
                  <m:oMath xmlns:m="http://schemas.openxmlformats.org/officeDocument/2006/math">
                    <m:r>
                      <a:rPr lang="en-US" sz="2500" b="0" i="1" smtClean="0">
                        <a:solidFill>
                          <a:schemeClr val="accent5"/>
                        </a:solidFill>
                        <a:latin typeface="Cambria Math" panose="02040503050406030204" pitchFamily="18" charset="0"/>
                      </a:rPr>
                      <m:t>𝑠</m:t>
                    </m:r>
                    <m:r>
                      <a:rPr lang="en-US" sz="2500" b="0" i="1" smtClean="0">
                        <a:solidFill>
                          <a:schemeClr val="accent5"/>
                        </a:solidFill>
                        <a:latin typeface="Cambria Math" panose="02040503050406030204" pitchFamily="18" charset="0"/>
                      </a:rPr>
                      <m:t>=2</m:t>
                    </m:r>
                    <m:r>
                      <a:rPr lang="en-US" sz="2500" b="0" i="1" smtClean="0">
                        <a:solidFill>
                          <a:schemeClr val="accent5"/>
                        </a:solidFill>
                        <a:latin typeface="Cambria Math" panose="02040503050406030204" pitchFamily="18" charset="0"/>
                      </a:rPr>
                      <m:t>𝑟𝑠𝑖𝑛</m:t>
                    </m:r>
                    <m:r>
                      <a:rPr lang="en-US" sz="2500" b="0" i="1" smtClean="0">
                        <a:solidFill>
                          <a:schemeClr val="accent5"/>
                        </a:solidFill>
                        <a:latin typeface="Cambria Math" panose="02040503050406030204" pitchFamily="18" charset="0"/>
                      </a:rPr>
                      <m:t>(</m:t>
                    </m:r>
                    <m:f>
                      <m:fPr>
                        <m:ctrlPr>
                          <a:rPr lang="en-US" sz="2500" b="0" i="1" smtClean="0">
                            <a:solidFill>
                              <a:schemeClr val="accent5"/>
                            </a:solidFill>
                            <a:latin typeface="Cambria Math" panose="02040503050406030204" pitchFamily="18" charset="0"/>
                          </a:rPr>
                        </m:ctrlPr>
                      </m:fPr>
                      <m:num>
                        <m:r>
                          <a:rPr lang="en-US" sz="2500" b="0" i="1" smtClean="0">
                            <a:solidFill>
                              <a:schemeClr val="accent5"/>
                            </a:solidFill>
                            <a:latin typeface="Cambria Math" panose="02040503050406030204" pitchFamily="18" charset="0"/>
                            <a:ea typeface="Cambria Math" panose="02040503050406030204" pitchFamily="18" charset="0"/>
                          </a:rPr>
                          <m:t>𝜋</m:t>
                        </m:r>
                      </m:num>
                      <m:den>
                        <m:r>
                          <a:rPr lang="en-US" sz="2500" b="0" i="1" smtClean="0">
                            <a:solidFill>
                              <a:schemeClr val="accent5"/>
                            </a:solidFill>
                            <a:latin typeface="Cambria Math" panose="02040503050406030204" pitchFamily="18" charset="0"/>
                          </a:rPr>
                          <m:t>5</m:t>
                        </m:r>
                      </m:den>
                    </m:f>
                    <m:r>
                      <a:rPr lang="en-US" sz="2500" b="0" i="1" smtClean="0">
                        <a:solidFill>
                          <a:schemeClr val="accent5"/>
                        </a:solidFill>
                        <a:latin typeface="Cambria Math" panose="02040503050406030204" pitchFamily="18" charset="0"/>
                      </a:rPr>
                      <m:t>)</m:t>
                    </m:r>
                  </m:oMath>
                </a14:m>
                <a:r>
                  <a:rPr lang="en-US" sz="2500" dirty="0" smtClean="0">
                    <a:solidFill>
                      <a:schemeClr val="accent5"/>
                    </a:solidFill>
                  </a:rPr>
                  <a:t>, where </a:t>
                </a:r>
                <a:r>
                  <a:rPr lang="en-US" sz="2500" i="1" dirty="0" smtClean="0">
                    <a:solidFill>
                      <a:schemeClr val="accent5"/>
                    </a:solidFill>
                  </a:rPr>
                  <a:t>r </a:t>
                </a:r>
                <a:r>
                  <a:rPr lang="en-US" sz="2500" dirty="0" smtClean="0">
                    <a:solidFill>
                      <a:schemeClr val="accent5"/>
                    </a:solidFill>
                  </a:rPr>
                  <a:t>is the length from the center of a pentagon to a vertex. Round up two digits after the decimal point. Here is a sample run:</a:t>
                </a:r>
                <a:endParaRPr lang="en-US" sz="2500" dirty="0">
                  <a:solidFill>
                    <a:schemeClr val="accent5"/>
                  </a:solidFill>
                </a:endParaRPr>
              </a:p>
            </p:txBody>
          </p:sp>
        </mc:Choice>
        <mc:Fallback xmlns="">
          <p:sp>
            <p:nvSpPr>
              <p:cNvPr id="21" name="Заголовок 1"/>
              <p:cNvSpPr txBox="1">
                <a:spLocks noRot="1" noChangeAspect="1" noMove="1" noResize="1" noEditPoints="1" noAdjustHandles="1" noChangeArrowheads="1" noChangeShapeType="1" noTextEdit="1"/>
              </p:cNvSpPr>
              <p:nvPr/>
            </p:nvSpPr>
            <p:spPr>
              <a:xfrm>
                <a:off x="332627" y="3866717"/>
                <a:ext cx="11500374" cy="2051107"/>
              </a:xfrm>
              <a:prstGeom prst="rect">
                <a:avLst/>
              </a:prstGeom>
              <a:blipFill>
                <a:blip r:embed="rId5"/>
                <a:stretch>
                  <a:fillRect l="-901" r="-901" b="-8605"/>
                </a:stretch>
              </a:blipFill>
            </p:spPr>
            <p:txBody>
              <a:bodyPr/>
              <a:lstStyle/>
              <a:p>
                <a:r>
                  <a:rPr lang="ru-RU">
                    <a:noFill/>
                  </a:rPr>
                  <a:t> </a:t>
                </a:r>
              </a:p>
            </p:txBody>
          </p:sp>
        </mc:Fallback>
      </mc:AlternateContent>
    </p:spTree>
    <p:extLst>
      <p:ext uri="{BB962C8B-B14F-4D97-AF65-F5344CB8AC3E}">
        <p14:creationId xmlns:p14="http://schemas.microsoft.com/office/powerpoint/2010/main" val="1433866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653888" y="297810"/>
            <a:ext cx="7179114" cy="686592"/>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2</a:t>
            </a:r>
            <a:r>
              <a:rPr lang="en-US" dirty="0" smtClean="0">
                <a:solidFill>
                  <a:schemeClr val="accent5"/>
                </a:solidFill>
              </a:rPr>
              <a:t>. *Geometry: great circle distance</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485027" y="1317578"/>
            <a:ext cx="11500374" cy="238143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1" algn="just">
              <a:lnSpc>
                <a:spcPct val="120000"/>
              </a:lnSpc>
            </a:pPr>
            <a:r>
              <a:rPr lang="en-US" sz="100" dirty="0" smtClean="0">
                <a:solidFill>
                  <a:schemeClr val="accent5"/>
                </a:solidFill>
              </a:rPr>
              <a:t>T</a:t>
            </a:r>
          </a:p>
        </p:txBody>
      </p:sp>
      <mc:AlternateContent xmlns:mc="http://schemas.openxmlformats.org/markup-compatibility/2006" xmlns:a14="http://schemas.microsoft.com/office/drawing/2010/main">
        <mc:Choice Requires="a14">
          <p:sp>
            <p:nvSpPr>
              <p:cNvPr id="11" name="Подзаголовок 4"/>
              <p:cNvSpPr txBox="1">
                <a:spLocks/>
              </p:cNvSpPr>
              <p:nvPr/>
            </p:nvSpPr>
            <p:spPr>
              <a:xfrm>
                <a:off x="485027" y="1724723"/>
                <a:ext cx="11502968" cy="364703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lnSpc>
                    <a:spcPct val="110000"/>
                  </a:lnSpc>
                </a:pPr>
                <a:r>
                  <a:rPr lang="en-US" dirty="0" smtClean="0">
                    <a:solidFill>
                      <a:schemeClr val="accent5">
                        <a:lumMod val="75000"/>
                      </a:schemeClr>
                    </a:solidFill>
                    <a:latin typeface="+mj-lt"/>
                  </a:rPr>
                  <a:t>	The great circle distance is the distance between two points on the surface of sphere. Let(x1, y1) and (x2, y2) be the geographical latitude and longitude of two points. The great circle distance between the two points can be computed using the following formula:</a:t>
                </a:r>
              </a:p>
              <a:p>
                <a:pPr algn="just">
                  <a:lnSpc>
                    <a:spcPct val="110000"/>
                  </a:lnSpc>
                </a:pPr>
                <a14:m>
                  <m:oMathPara xmlns:m="http://schemas.openxmlformats.org/officeDocument/2006/math">
                    <m:oMathParaPr>
                      <m:jc m:val="centerGroup"/>
                    </m:oMathParaPr>
                    <m:oMath xmlns:m="http://schemas.openxmlformats.org/officeDocument/2006/math">
                      <m:r>
                        <a:rPr lang="en-US" b="0" i="1" smtClean="0">
                          <a:solidFill>
                            <a:schemeClr val="accent5">
                              <a:lumMod val="75000"/>
                            </a:schemeClr>
                          </a:solidFill>
                          <a:latin typeface="Cambria Math" panose="02040503050406030204" pitchFamily="18" charset="0"/>
                        </a:rPr>
                        <m:t>𝑑</m:t>
                      </m:r>
                      <m:r>
                        <a:rPr lang="en-US" b="0" i="1" smtClean="0">
                          <a:solidFill>
                            <a:schemeClr val="accent5">
                              <a:lumMod val="75000"/>
                            </a:schemeClr>
                          </a:solidFill>
                          <a:latin typeface="Cambria Math" panose="02040503050406030204" pitchFamily="18" charset="0"/>
                        </a:rPr>
                        <m:t>=</m:t>
                      </m:r>
                      <m:r>
                        <a:rPr lang="en-US" b="0" i="1" smtClean="0">
                          <a:solidFill>
                            <a:schemeClr val="accent5">
                              <a:lumMod val="75000"/>
                            </a:schemeClr>
                          </a:solidFill>
                          <a:latin typeface="Cambria Math" panose="02040503050406030204" pitchFamily="18" charset="0"/>
                        </a:rPr>
                        <m:t>𝑟𝑎𝑑𝑖𝑢𝑠</m:t>
                      </m:r>
                      <m:r>
                        <a:rPr lang="en-US" b="0" i="1" smtClean="0">
                          <a:solidFill>
                            <a:schemeClr val="accent5">
                              <a:lumMod val="75000"/>
                            </a:schemeClr>
                          </a:solidFill>
                          <a:latin typeface="Cambria Math" panose="02040503050406030204" pitchFamily="18" charset="0"/>
                          <a:ea typeface="Cambria Math" panose="02040503050406030204" pitchFamily="18" charset="0"/>
                        </a:rPr>
                        <m:t>×</m:t>
                      </m:r>
                      <m:r>
                        <m:rPr>
                          <m:sty m:val="p"/>
                        </m:rPr>
                        <a:rPr lang="en-US" b="0" i="0" smtClean="0">
                          <a:solidFill>
                            <a:schemeClr val="accent5">
                              <a:lumMod val="75000"/>
                            </a:schemeClr>
                          </a:solidFill>
                          <a:latin typeface="Cambria Math" panose="02040503050406030204" pitchFamily="18" charset="0"/>
                          <a:ea typeface="Cambria Math" panose="02040503050406030204" pitchFamily="18" charset="0"/>
                        </a:rPr>
                        <m:t>arccos</m:t>
                      </m:r>
                      <m:r>
                        <a:rPr lang="en-US" b="0" i="1" smtClean="0">
                          <a:solidFill>
                            <a:schemeClr val="accent5">
                              <a:lumMod val="75000"/>
                            </a:schemeClr>
                          </a:solidFill>
                          <a:latin typeface="Cambria Math" panose="02040503050406030204" pitchFamily="18" charset="0"/>
                          <a:ea typeface="Cambria Math" panose="02040503050406030204" pitchFamily="18" charset="0"/>
                        </a:rPr>
                        <m:t>⁡(</m:t>
                      </m:r>
                      <m:r>
                        <m:rPr>
                          <m:sty m:val="p"/>
                        </m:rPr>
                        <a:rPr lang="en-US" b="0" i="0" smtClean="0">
                          <a:solidFill>
                            <a:schemeClr val="accent5">
                              <a:lumMod val="75000"/>
                            </a:schemeClr>
                          </a:solidFill>
                          <a:latin typeface="Cambria Math" panose="02040503050406030204" pitchFamily="18" charset="0"/>
                          <a:ea typeface="Cambria Math" panose="02040503050406030204" pitchFamily="18" charset="0"/>
                        </a:rPr>
                        <m:t>sin</m:t>
                      </m:r>
                      <m:r>
                        <a:rPr lang="en-US" b="0" i="1" smtClean="0">
                          <a:solidFill>
                            <a:schemeClr val="accent5">
                              <a:lumMod val="75000"/>
                            </a:schemeClr>
                          </a:solidFill>
                          <a:latin typeface="Cambria Math" panose="02040503050406030204" pitchFamily="18" charset="0"/>
                          <a:ea typeface="Cambria Math" panose="02040503050406030204" pitchFamily="18" charset="0"/>
                        </a:rPr>
                        <m:t>⁡(</m:t>
                      </m:r>
                      <m:sSub>
                        <m:sSubPr>
                          <m:ctrlPr>
                            <a:rPr lang="en-US" b="0" i="1" smtClean="0">
                              <a:solidFill>
                                <a:schemeClr val="accent5">
                                  <a:lumMod val="75000"/>
                                </a:schemeClr>
                              </a:solidFill>
                              <a:latin typeface="Cambria Math" panose="02040503050406030204" pitchFamily="18" charset="0"/>
                              <a:ea typeface="Cambria Math" panose="02040503050406030204" pitchFamily="18" charset="0"/>
                            </a:rPr>
                          </m:ctrlPr>
                        </m:sSubPr>
                        <m:e>
                          <m:r>
                            <a:rPr lang="en-US" b="0" i="1" smtClean="0">
                              <a:solidFill>
                                <a:schemeClr val="accent5">
                                  <a:lumMod val="75000"/>
                                </a:schemeClr>
                              </a:solidFill>
                              <a:latin typeface="Cambria Math" panose="02040503050406030204" pitchFamily="18" charset="0"/>
                              <a:ea typeface="Cambria Math" panose="02040503050406030204" pitchFamily="18" charset="0"/>
                            </a:rPr>
                            <m:t>𝑥</m:t>
                          </m:r>
                        </m:e>
                        <m:sub>
                          <m:r>
                            <a:rPr lang="en-US" b="0" i="1" smtClean="0">
                              <a:solidFill>
                                <a:schemeClr val="accent5">
                                  <a:lumMod val="75000"/>
                                </a:schemeClr>
                              </a:solidFill>
                              <a:latin typeface="Cambria Math" panose="02040503050406030204" pitchFamily="18" charset="0"/>
                              <a:ea typeface="Cambria Math" panose="02040503050406030204" pitchFamily="18" charset="0"/>
                            </a:rPr>
                            <m:t>1</m:t>
                          </m:r>
                        </m:sub>
                      </m:sSub>
                      <m:r>
                        <a:rPr lang="en-US" b="0" i="1" smtClean="0">
                          <a:solidFill>
                            <a:schemeClr val="accent5">
                              <a:lumMod val="75000"/>
                            </a:schemeClr>
                          </a:solidFill>
                          <a:latin typeface="Cambria Math" panose="02040503050406030204" pitchFamily="18" charset="0"/>
                          <a:ea typeface="Cambria Math" panose="02040503050406030204" pitchFamily="18" charset="0"/>
                        </a:rPr>
                        <m:t>)×</m:t>
                      </m:r>
                      <m:func>
                        <m:funcPr>
                          <m:ctrlPr>
                            <a:rPr lang="en-US" b="0" i="1" smtClean="0">
                              <a:solidFill>
                                <a:schemeClr val="accent5">
                                  <a:lumMod val="75000"/>
                                </a:schemeClr>
                              </a:solidFill>
                              <a:latin typeface="Cambria Math" panose="02040503050406030204" pitchFamily="18" charset="0"/>
                              <a:ea typeface="Cambria Math" panose="02040503050406030204" pitchFamily="18" charset="0"/>
                            </a:rPr>
                          </m:ctrlPr>
                        </m:funcPr>
                        <m:fName>
                          <m:r>
                            <m:rPr>
                              <m:sty m:val="p"/>
                            </m:rPr>
                            <a:rPr lang="en-US" b="0" i="0" smtClean="0">
                              <a:solidFill>
                                <a:schemeClr val="accent5">
                                  <a:lumMod val="75000"/>
                                </a:schemeClr>
                              </a:solidFill>
                              <a:latin typeface="Cambria Math" panose="02040503050406030204" pitchFamily="18" charset="0"/>
                              <a:ea typeface="Cambria Math" panose="02040503050406030204" pitchFamily="18" charset="0"/>
                            </a:rPr>
                            <m:t>sin</m:t>
                          </m:r>
                        </m:fName>
                        <m:e>
                          <m:d>
                            <m:dPr>
                              <m:ctrlPr>
                                <a:rPr lang="en-US" b="0" i="1" smtClean="0">
                                  <a:solidFill>
                                    <a:schemeClr val="accent5">
                                      <a:lumMod val="75000"/>
                                    </a:schemeClr>
                                  </a:solidFill>
                                  <a:latin typeface="Cambria Math" panose="02040503050406030204" pitchFamily="18" charset="0"/>
                                  <a:ea typeface="Cambria Math" panose="02040503050406030204" pitchFamily="18" charset="0"/>
                                </a:rPr>
                              </m:ctrlPr>
                            </m:dPr>
                            <m:e>
                              <m:sSub>
                                <m:sSubPr>
                                  <m:ctrlPr>
                                    <a:rPr lang="en-US" b="0" i="1" smtClean="0">
                                      <a:solidFill>
                                        <a:schemeClr val="accent5">
                                          <a:lumMod val="75000"/>
                                        </a:schemeClr>
                                      </a:solidFill>
                                      <a:latin typeface="Cambria Math" panose="02040503050406030204" pitchFamily="18" charset="0"/>
                                      <a:ea typeface="Cambria Math" panose="02040503050406030204" pitchFamily="18" charset="0"/>
                                    </a:rPr>
                                  </m:ctrlPr>
                                </m:sSubPr>
                                <m:e>
                                  <m:r>
                                    <a:rPr lang="en-US" b="0" i="1" smtClean="0">
                                      <a:solidFill>
                                        <a:schemeClr val="accent5">
                                          <a:lumMod val="75000"/>
                                        </a:schemeClr>
                                      </a:solidFill>
                                      <a:latin typeface="Cambria Math" panose="02040503050406030204" pitchFamily="18" charset="0"/>
                                      <a:ea typeface="Cambria Math" panose="02040503050406030204" pitchFamily="18" charset="0"/>
                                    </a:rPr>
                                    <m:t>𝑥</m:t>
                                  </m:r>
                                </m:e>
                                <m:sub>
                                  <m:r>
                                    <a:rPr lang="en-US" b="0" i="1" smtClean="0">
                                      <a:solidFill>
                                        <a:schemeClr val="accent5">
                                          <a:lumMod val="75000"/>
                                        </a:schemeClr>
                                      </a:solidFill>
                                      <a:latin typeface="Cambria Math" panose="02040503050406030204" pitchFamily="18" charset="0"/>
                                      <a:ea typeface="Cambria Math" panose="02040503050406030204" pitchFamily="18" charset="0"/>
                                    </a:rPr>
                                    <m:t>2</m:t>
                                  </m:r>
                                </m:sub>
                              </m:sSub>
                            </m:e>
                          </m:d>
                        </m:e>
                      </m:func>
                      <m:r>
                        <a:rPr lang="en-US" b="0" i="1" smtClean="0">
                          <a:solidFill>
                            <a:schemeClr val="accent5">
                              <a:lumMod val="75000"/>
                            </a:schemeClr>
                          </a:solidFill>
                          <a:latin typeface="Cambria Math" panose="02040503050406030204" pitchFamily="18" charset="0"/>
                          <a:ea typeface="Cambria Math" panose="02040503050406030204" pitchFamily="18" charset="0"/>
                        </a:rPr>
                        <m:t>+</m:t>
                      </m:r>
                      <m:r>
                        <m:rPr>
                          <m:sty m:val="p"/>
                        </m:rPr>
                        <a:rPr lang="en-US" b="0" i="0" smtClean="0">
                          <a:solidFill>
                            <a:schemeClr val="accent5">
                              <a:lumMod val="75000"/>
                            </a:schemeClr>
                          </a:solidFill>
                          <a:latin typeface="Cambria Math" panose="02040503050406030204" pitchFamily="18" charset="0"/>
                          <a:ea typeface="Cambria Math" panose="02040503050406030204" pitchFamily="18" charset="0"/>
                        </a:rPr>
                        <m:t>cos</m:t>
                      </m:r>
                      <m:r>
                        <a:rPr lang="en-US" b="0" i="1" smtClean="0">
                          <a:solidFill>
                            <a:schemeClr val="accent5">
                              <a:lumMod val="75000"/>
                            </a:schemeClr>
                          </a:solidFill>
                          <a:latin typeface="Cambria Math" panose="02040503050406030204" pitchFamily="18" charset="0"/>
                          <a:ea typeface="Cambria Math" panose="02040503050406030204" pitchFamily="18" charset="0"/>
                        </a:rPr>
                        <m:t>⁡(</m:t>
                      </m:r>
                      <m:sSub>
                        <m:sSubPr>
                          <m:ctrlPr>
                            <a:rPr lang="en-US" b="0" i="1" smtClean="0">
                              <a:solidFill>
                                <a:schemeClr val="accent5">
                                  <a:lumMod val="75000"/>
                                </a:schemeClr>
                              </a:solidFill>
                              <a:latin typeface="Cambria Math" panose="02040503050406030204" pitchFamily="18" charset="0"/>
                              <a:ea typeface="Cambria Math" panose="02040503050406030204" pitchFamily="18" charset="0"/>
                            </a:rPr>
                          </m:ctrlPr>
                        </m:sSubPr>
                        <m:e>
                          <m:r>
                            <a:rPr lang="en-US" b="0" i="1" smtClean="0">
                              <a:solidFill>
                                <a:schemeClr val="accent5">
                                  <a:lumMod val="75000"/>
                                </a:schemeClr>
                              </a:solidFill>
                              <a:latin typeface="Cambria Math" panose="02040503050406030204" pitchFamily="18" charset="0"/>
                              <a:ea typeface="Cambria Math" panose="02040503050406030204" pitchFamily="18" charset="0"/>
                            </a:rPr>
                            <m:t>𝑥</m:t>
                          </m:r>
                        </m:e>
                        <m:sub>
                          <m:r>
                            <a:rPr lang="en-US" b="0" i="1" smtClean="0">
                              <a:solidFill>
                                <a:schemeClr val="accent5">
                                  <a:lumMod val="75000"/>
                                </a:schemeClr>
                              </a:solidFill>
                              <a:latin typeface="Cambria Math" panose="02040503050406030204" pitchFamily="18" charset="0"/>
                              <a:ea typeface="Cambria Math" panose="02040503050406030204" pitchFamily="18" charset="0"/>
                            </a:rPr>
                            <m:t>1</m:t>
                          </m:r>
                        </m:sub>
                      </m:sSub>
                      <m:r>
                        <a:rPr lang="en-US" b="0" i="1" smtClean="0">
                          <a:solidFill>
                            <a:schemeClr val="accent5">
                              <a:lumMod val="75000"/>
                            </a:schemeClr>
                          </a:solidFill>
                          <a:latin typeface="Cambria Math" panose="02040503050406030204" pitchFamily="18" charset="0"/>
                          <a:ea typeface="Cambria Math" panose="02040503050406030204" pitchFamily="18" charset="0"/>
                        </a:rPr>
                        <m:t>)×</m:t>
                      </m:r>
                      <m:r>
                        <m:rPr>
                          <m:sty m:val="p"/>
                        </m:rPr>
                        <a:rPr lang="en-US" b="0" i="0" smtClean="0">
                          <a:solidFill>
                            <a:schemeClr val="accent5">
                              <a:lumMod val="75000"/>
                            </a:schemeClr>
                          </a:solidFill>
                          <a:latin typeface="Cambria Math" panose="02040503050406030204" pitchFamily="18" charset="0"/>
                          <a:ea typeface="Cambria Math" panose="02040503050406030204" pitchFamily="18" charset="0"/>
                        </a:rPr>
                        <m:t>cos</m:t>
                      </m:r>
                      <m:r>
                        <a:rPr lang="en-US" b="0" i="1" smtClean="0">
                          <a:solidFill>
                            <a:schemeClr val="accent5">
                              <a:lumMod val="75000"/>
                            </a:schemeClr>
                          </a:solidFill>
                          <a:latin typeface="Cambria Math" panose="02040503050406030204" pitchFamily="18" charset="0"/>
                          <a:ea typeface="Cambria Math" panose="02040503050406030204" pitchFamily="18" charset="0"/>
                        </a:rPr>
                        <m:t>⁡(</m:t>
                      </m:r>
                      <m:sSub>
                        <m:sSubPr>
                          <m:ctrlPr>
                            <a:rPr lang="en-US" b="0" i="1" smtClean="0">
                              <a:solidFill>
                                <a:schemeClr val="accent5">
                                  <a:lumMod val="75000"/>
                                </a:schemeClr>
                              </a:solidFill>
                              <a:latin typeface="Cambria Math" panose="02040503050406030204" pitchFamily="18" charset="0"/>
                              <a:ea typeface="Cambria Math" panose="02040503050406030204" pitchFamily="18" charset="0"/>
                            </a:rPr>
                          </m:ctrlPr>
                        </m:sSubPr>
                        <m:e>
                          <m:r>
                            <a:rPr lang="en-US" b="0" i="1" smtClean="0">
                              <a:solidFill>
                                <a:schemeClr val="accent5">
                                  <a:lumMod val="75000"/>
                                </a:schemeClr>
                              </a:solidFill>
                              <a:latin typeface="Cambria Math" panose="02040503050406030204" pitchFamily="18" charset="0"/>
                              <a:ea typeface="Cambria Math" panose="02040503050406030204" pitchFamily="18" charset="0"/>
                            </a:rPr>
                            <m:t>𝑥</m:t>
                          </m:r>
                        </m:e>
                        <m:sub>
                          <m:r>
                            <a:rPr lang="en-US" b="0" i="1" smtClean="0">
                              <a:solidFill>
                                <a:schemeClr val="accent5">
                                  <a:lumMod val="75000"/>
                                </a:schemeClr>
                              </a:solidFill>
                              <a:latin typeface="Cambria Math" panose="02040503050406030204" pitchFamily="18" charset="0"/>
                              <a:ea typeface="Cambria Math" panose="02040503050406030204" pitchFamily="18" charset="0"/>
                            </a:rPr>
                            <m:t>2</m:t>
                          </m:r>
                        </m:sub>
                      </m:sSub>
                      <m:r>
                        <a:rPr lang="en-US" b="0" i="1" smtClean="0">
                          <a:solidFill>
                            <a:schemeClr val="accent5">
                              <a:lumMod val="75000"/>
                            </a:schemeClr>
                          </a:solidFill>
                          <a:latin typeface="Cambria Math" panose="02040503050406030204" pitchFamily="18" charset="0"/>
                          <a:ea typeface="Cambria Math" panose="02040503050406030204" pitchFamily="18" charset="0"/>
                        </a:rPr>
                        <m:t>)×</m:t>
                      </m:r>
                      <m:r>
                        <m:rPr>
                          <m:sty m:val="p"/>
                        </m:rPr>
                        <a:rPr lang="en-US" b="0" i="0" smtClean="0">
                          <a:solidFill>
                            <a:schemeClr val="accent5">
                              <a:lumMod val="75000"/>
                            </a:schemeClr>
                          </a:solidFill>
                          <a:latin typeface="Cambria Math" panose="02040503050406030204" pitchFamily="18" charset="0"/>
                          <a:ea typeface="Cambria Math" panose="02040503050406030204" pitchFamily="18" charset="0"/>
                        </a:rPr>
                        <m:t>cos</m:t>
                      </m:r>
                      <m:r>
                        <a:rPr lang="en-US" b="0" i="1" smtClean="0">
                          <a:solidFill>
                            <a:schemeClr val="accent5">
                              <a:lumMod val="75000"/>
                            </a:schemeClr>
                          </a:solidFill>
                          <a:latin typeface="Cambria Math" panose="02040503050406030204" pitchFamily="18" charset="0"/>
                          <a:ea typeface="Cambria Math" panose="02040503050406030204" pitchFamily="18" charset="0"/>
                        </a:rPr>
                        <m:t>⁡(</m:t>
                      </m:r>
                      <m:sSub>
                        <m:sSubPr>
                          <m:ctrlPr>
                            <a:rPr lang="en-US" b="0" i="1" smtClean="0">
                              <a:solidFill>
                                <a:schemeClr val="accent5">
                                  <a:lumMod val="75000"/>
                                </a:schemeClr>
                              </a:solidFill>
                              <a:latin typeface="Cambria Math" panose="02040503050406030204" pitchFamily="18" charset="0"/>
                              <a:ea typeface="Cambria Math" panose="02040503050406030204" pitchFamily="18" charset="0"/>
                            </a:rPr>
                          </m:ctrlPr>
                        </m:sSubPr>
                        <m:e>
                          <m:r>
                            <a:rPr lang="en-US" b="0" i="1" smtClean="0">
                              <a:solidFill>
                                <a:schemeClr val="accent5">
                                  <a:lumMod val="75000"/>
                                </a:schemeClr>
                              </a:solidFill>
                              <a:latin typeface="Cambria Math" panose="02040503050406030204" pitchFamily="18" charset="0"/>
                              <a:ea typeface="Cambria Math" panose="02040503050406030204" pitchFamily="18" charset="0"/>
                            </a:rPr>
                            <m:t>𝑦</m:t>
                          </m:r>
                        </m:e>
                        <m:sub>
                          <m:r>
                            <a:rPr lang="en-US" b="0" i="1" smtClean="0">
                              <a:solidFill>
                                <a:schemeClr val="accent5">
                                  <a:lumMod val="75000"/>
                                </a:schemeClr>
                              </a:solidFill>
                              <a:latin typeface="Cambria Math" panose="02040503050406030204" pitchFamily="18" charset="0"/>
                              <a:ea typeface="Cambria Math" panose="02040503050406030204" pitchFamily="18" charset="0"/>
                            </a:rPr>
                            <m:t>1</m:t>
                          </m:r>
                        </m:sub>
                      </m:sSub>
                      <m:r>
                        <a:rPr lang="en-US" b="0" i="1" smtClean="0">
                          <a:solidFill>
                            <a:schemeClr val="accent5">
                              <a:lumMod val="75000"/>
                            </a:schemeClr>
                          </a:solidFill>
                          <a:latin typeface="Cambria Math" panose="02040503050406030204" pitchFamily="18" charset="0"/>
                          <a:ea typeface="Cambria Math" panose="02040503050406030204" pitchFamily="18" charset="0"/>
                        </a:rPr>
                        <m:t>−</m:t>
                      </m:r>
                      <m:sSub>
                        <m:sSubPr>
                          <m:ctrlPr>
                            <a:rPr lang="en-US" b="0" i="1" smtClean="0">
                              <a:solidFill>
                                <a:schemeClr val="accent5">
                                  <a:lumMod val="75000"/>
                                </a:schemeClr>
                              </a:solidFill>
                              <a:latin typeface="Cambria Math" panose="02040503050406030204" pitchFamily="18" charset="0"/>
                              <a:ea typeface="Cambria Math" panose="02040503050406030204" pitchFamily="18" charset="0"/>
                            </a:rPr>
                          </m:ctrlPr>
                        </m:sSubPr>
                        <m:e>
                          <m:r>
                            <a:rPr lang="en-US" b="0" i="1" smtClean="0">
                              <a:solidFill>
                                <a:schemeClr val="accent5">
                                  <a:lumMod val="75000"/>
                                </a:schemeClr>
                              </a:solidFill>
                              <a:latin typeface="Cambria Math" panose="02040503050406030204" pitchFamily="18" charset="0"/>
                              <a:ea typeface="Cambria Math" panose="02040503050406030204" pitchFamily="18" charset="0"/>
                            </a:rPr>
                            <m:t>𝑦</m:t>
                          </m:r>
                        </m:e>
                        <m:sub>
                          <m:r>
                            <a:rPr lang="en-US" b="0" i="1" smtClean="0">
                              <a:solidFill>
                                <a:schemeClr val="accent5">
                                  <a:lumMod val="75000"/>
                                </a:schemeClr>
                              </a:solidFill>
                              <a:latin typeface="Cambria Math" panose="02040503050406030204" pitchFamily="18" charset="0"/>
                              <a:ea typeface="Cambria Math" panose="02040503050406030204" pitchFamily="18" charset="0"/>
                            </a:rPr>
                            <m:t>2</m:t>
                          </m:r>
                        </m:sub>
                      </m:sSub>
                      <m:r>
                        <a:rPr lang="en-US" b="0" i="1" smtClean="0">
                          <a:solidFill>
                            <a:schemeClr val="accent5">
                              <a:lumMod val="75000"/>
                            </a:schemeClr>
                          </a:solidFill>
                          <a:latin typeface="Cambria Math" panose="02040503050406030204" pitchFamily="18" charset="0"/>
                          <a:ea typeface="Cambria Math" panose="02040503050406030204" pitchFamily="18" charset="0"/>
                        </a:rPr>
                        <m:t>))</m:t>
                      </m:r>
                    </m:oMath>
                  </m:oMathPara>
                </a14:m>
                <a:endParaRPr lang="en-US" dirty="0" smtClean="0">
                  <a:solidFill>
                    <a:schemeClr val="accent5">
                      <a:lumMod val="75000"/>
                    </a:schemeClr>
                  </a:solidFill>
                  <a:latin typeface="+mj-lt"/>
                </a:endParaRPr>
              </a:p>
              <a:p>
                <a:pPr algn="just">
                  <a:lnSpc>
                    <a:spcPct val="110000"/>
                  </a:lnSpc>
                </a:pPr>
                <a:r>
                  <a:rPr lang="en-US" dirty="0" smtClean="0">
                    <a:solidFill>
                      <a:schemeClr val="accent5">
                        <a:lumMod val="75000"/>
                      </a:schemeClr>
                    </a:solidFill>
                    <a:latin typeface="+mj-lt"/>
                  </a:rPr>
                  <a:t>Write a program that prompts the user to enter the latitude and longitude of two points on the earth in degrees and displays its great circle distance. The average earth radius is 6,378.1 km. The latitude and longitude degrees in the formula are for north and west. Use negative to indicate south and east degrees. Here </a:t>
                </a:r>
                <a:r>
                  <a:rPr lang="en-US" dirty="0" err="1" smtClean="0">
                    <a:solidFill>
                      <a:schemeClr val="accent5">
                        <a:lumMod val="75000"/>
                      </a:schemeClr>
                    </a:solidFill>
                    <a:latin typeface="+mj-lt"/>
                  </a:rPr>
                  <a:t>ia</a:t>
                </a:r>
                <a:r>
                  <a:rPr lang="en-US" dirty="0" smtClean="0">
                    <a:solidFill>
                      <a:schemeClr val="accent5">
                        <a:lumMod val="75000"/>
                      </a:schemeClr>
                    </a:solidFill>
                    <a:latin typeface="+mj-lt"/>
                  </a:rPr>
                  <a:t> a sample run:</a:t>
                </a:r>
                <a:endParaRPr lang="en-US" dirty="0">
                  <a:solidFill>
                    <a:schemeClr val="accent5">
                      <a:lumMod val="75000"/>
                    </a:schemeClr>
                  </a:solidFill>
                  <a:latin typeface="+mj-lt"/>
                </a:endParaRPr>
              </a:p>
            </p:txBody>
          </p:sp>
        </mc:Choice>
        <mc:Fallback xmlns="">
          <p:sp>
            <p:nvSpPr>
              <p:cNvPr id="11" name="Подзаголовок 4"/>
              <p:cNvSpPr txBox="1">
                <a:spLocks noRot="1" noChangeAspect="1" noMove="1" noResize="1" noEditPoints="1" noAdjustHandles="1" noChangeArrowheads="1" noChangeShapeType="1" noTextEdit="1"/>
              </p:cNvSpPr>
              <p:nvPr/>
            </p:nvSpPr>
            <p:spPr>
              <a:xfrm>
                <a:off x="485027" y="1724723"/>
                <a:ext cx="11502968" cy="3647034"/>
              </a:xfrm>
              <a:prstGeom prst="rect">
                <a:avLst/>
              </a:prstGeom>
              <a:blipFill>
                <a:blip r:embed="rId3"/>
                <a:stretch>
                  <a:fillRect l="-848" t="-836" r="-795"/>
                </a:stretch>
              </a:blipFill>
            </p:spPr>
            <p:txBody>
              <a:bodyPr/>
              <a:lstStyle/>
              <a:p>
                <a:r>
                  <a:rPr lang="ru-RU">
                    <a:noFill/>
                  </a:rPr>
                  <a:t> </a:t>
                </a:r>
              </a:p>
            </p:txBody>
          </p:sp>
        </mc:Fallback>
      </mc:AlternateContent>
      <p:pic>
        <p:nvPicPr>
          <p:cNvPr id="16" name="Picture 2" descr="https://cdn3.vox-cdn.com/thumbor/jGLnhh0oTpF0oU_zA2CAIaw3uLY=/cdn0.vox-cdn.com/uploads/chorus_asset/file/3916794/xps13-4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54464" y="5371757"/>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Таблица 16"/>
          <p:cNvGraphicFramePr>
            <a:graphicFrameLocks noGrp="1"/>
          </p:cNvGraphicFramePr>
          <p:nvPr>
            <p:extLst>
              <p:ext uri="{D42A27DB-BD31-4B8C-83A1-F6EECF244321}">
                <p14:modId xmlns:p14="http://schemas.microsoft.com/office/powerpoint/2010/main" val="598712424"/>
              </p:ext>
            </p:extLst>
          </p:nvPr>
        </p:nvGraphicFramePr>
        <p:xfrm>
          <a:off x="485027" y="5371757"/>
          <a:ext cx="10489346" cy="146304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point 1 (latitude and longitude) in degrees:</a:t>
                      </a:r>
                    </a:p>
                    <a:p>
                      <a:r>
                        <a:rPr lang="en-US" b="0" baseline="0" dirty="0" smtClean="0">
                          <a:latin typeface="Courier New" panose="02070309020205020404" pitchFamily="49" charset="0"/>
                          <a:cs typeface="Courier New" panose="02070309020205020404" pitchFamily="49" charset="0"/>
                        </a:rPr>
                        <a:t>39.55, -116.25</a:t>
                      </a:r>
                    </a:p>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point 2 (latitude and longitude) in degrees:</a:t>
                      </a:r>
                    </a:p>
                    <a:p>
                      <a:r>
                        <a:rPr lang="en-US" b="0" baseline="0" dirty="0" smtClean="0">
                          <a:latin typeface="Courier New" panose="02070309020205020404" pitchFamily="49" charset="0"/>
                          <a:cs typeface="Courier New" panose="02070309020205020404" pitchFamily="49" charset="0"/>
                        </a:rPr>
                        <a:t>41.5, 87.37</a:t>
                      </a:r>
                    </a:p>
                    <a:p>
                      <a:r>
                        <a:rPr lang="en-US" b="0" dirty="0" smtClean="0">
                          <a:latin typeface="Courier New" panose="02070309020205020404" pitchFamily="49" charset="0"/>
                          <a:cs typeface="Courier New" panose="02070309020205020404" pitchFamily="49" charset="0"/>
                        </a:rPr>
                        <a:t>The distance between</a:t>
                      </a:r>
                      <a:r>
                        <a:rPr lang="en-US" b="0" baseline="0" dirty="0" smtClean="0">
                          <a:latin typeface="Courier New" panose="02070309020205020404" pitchFamily="49" charset="0"/>
                          <a:cs typeface="Courier New" panose="02070309020205020404" pitchFamily="49" charset="0"/>
                        </a:rPr>
                        <a:t> the two points is 10691.79183231593 km</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8" name="Picture 4" descr="http://www.clipartpal.com/_thumbs/pd/computer/computer/computer_key_En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98821" y="5697696"/>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www.clipartpal.com/_thumbs/pd/computer/computer/computer_key_En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98821" y="6286716"/>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6220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872252" y="297810"/>
            <a:ext cx="6960750" cy="686592"/>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3. *Computing angles of triangles</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7" y="1677807"/>
            <a:ext cx="11500375" cy="337186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smtClean="0">
                <a:solidFill>
                  <a:schemeClr val="accent5"/>
                </a:solidFill>
              </a:rPr>
              <a:t>	ComputeAngles.cpp prompts the user to enter the x – and y – coordinates of the three corner points in a triangle and then displays the triangle’s angles. Write a program that prompts the user to enter the x- and y- coordinates of three corner points of two triangles, displays the triangle’s angles, and then compares whether the angles of both the triangles are equal.</a:t>
            </a:r>
            <a:endParaRPr lang="en-US" sz="3000" dirty="0">
              <a:solidFill>
                <a:schemeClr val="accent5"/>
              </a:solidFill>
            </a:endParaRP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Tree>
    <p:extLst>
      <p:ext uri="{BB962C8B-B14F-4D97-AF65-F5344CB8AC3E}">
        <p14:creationId xmlns:p14="http://schemas.microsoft.com/office/powerpoint/2010/main" val="2638232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367284" y="297810"/>
            <a:ext cx="7465718"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4</a:t>
            </a:r>
            <a:r>
              <a:rPr lang="en-US" dirty="0" smtClean="0">
                <a:solidFill>
                  <a:schemeClr val="accent5"/>
                </a:solidFill>
              </a:rPr>
              <a:t>. Geometry: area  of a hexagon </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Заголовок 1"/>
              <p:cNvSpPr txBox="1">
                <a:spLocks/>
              </p:cNvSpPr>
              <p:nvPr/>
            </p:nvSpPr>
            <p:spPr>
              <a:xfrm>
                <a:off x="333924" y="1677807"/>
                <a:ext cx="11500373" cy="323488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smtClean="0">
                    <a:solidFill>
                      <a:schemeClr val="accent5"/>
                    </a:solidFill>
                  </a:rPr>
                  <a:t>	The area of a </a:t>
                </a:r>
                <a:r>
                  <a:rPr lang="en-US" sz="3000" b="1" dirty="0" smtClean="0">
                    <a:solidFill>
                      <a:schemeClr val="accent5"/>
                    </a:solidFill>
                  </a:rPr>
                  <a:t>hexagon </a:t>
                </a:r>
                <a:r>
                  <a:rPr lang="en-US" sz="3000" dirty="0" smtClean="0">
                    <a:solidFill>
                      <a:schemeClr val="accent5"/>
                    </a:solidFill>
                  </a:rPr>
                  <a:t>can be computed using the following formula </a:t>
                </a:r>
                <a:r>
                  <a:rPr lang="en-US" sz="3000" b="1" dirty="0" smtClean="0">
                    <a:solidFill>
                      <a:schemeClr val="accent5"/>
                    </a:solidFill>
                  </a:rPr>
                  <a:t>(a </a:t>
                </a:r>
                <a:r>
                  <a:rPr lang="en-US" sz="3000" dirty="0" smtClean="0">
                    <a:solidFill>
                      <a:schemeClr val="accent5"/>
                    </a:solidFill>
                  </a:rPr>
                  <a:t>is the length of a side</a:t>
                </a:r>
                <a:r>
                  <a:rPr lang="en-US" sz="3000" b="1" dirty="0" smtClean="0">
                    <a:solidFill>
                      <a:schemeClr val="accent5"/>
                    </a:solidFill>
                  </a:rPr>
                  <a:t>):</a:t>
                </a:r>
              </a:p>
              <a:p>
                <a:pPr algn="just">
                  <a:lnSpc>
                    <a:spcPct val="120000"/>
                  </a:lnSpc>
                </a:pPr>
                <a:r>
                  <a:rPr lang="en-US" sz="3000" b="1" dirty="0">
                    <a:solidFill>
                      <a:schemeClr val="accent5"/>
                    </a:solidFill>
                  </a:rPr>
                  <a:t>	</a:t>
                </a:r>
                <a:r>
                  <a:rPr lang="en-US" sz="3000" b="1" dirty="0" smtClean="0">
                    <a:solidFill>
                      <a:schemeClr val="accent5"/>
                    </a:solidFill>
                  </a:rPr>
                  <a:t>	</a:t>
                </a:r>
                <a14:m>
                  <m:oMath xmlns:m="http://schemas.openxmlformats.org/officeDocument/2006/math">
                    <m:r>
                      <a:rPr lang="en-US" sz="3600" b="0" i="1" smtClean="0">
                        <a:solidFill>
                          <a:schemeClr val="accent5"/>
                        </a:solidFill>
                        <a:latin typeface="Cambria Math" panose="02040503050406030204" pitchFamily="18" charset="0"/>
                      </a:rPr>
                      <m:t>𝐴𝑟𝑒𝑎</m:t>
                    </m:r>
                    <m:r>
                      <a:rPr lang="en-US" sz="3600" b="0" i="1" smtClean="0">
                        <a:solidFill>
                          <a:schemeClr val="accent5"/>
                        </a:solidFill>
                        <a:latin typeface="Cambria Math" panose="02040503050406030204" pitchFamily="18" charset="0"/>
                      </a:rPr>
                      <m:t>= </m:t>
                    </m:r>
                    <m:f>
                      <m:fPr>
                        <m:ctrlPr>
                          <a:rPr lang="en-US" sz="3600" b="0" i="1" smtClean="0">
                            <a:solidFill>
                              <a:schemeClr val="accent5"/>
                            </a:solidFill>
                            <a:latin typeface="Cambria Math" panose="02040503050406030204" pitchFamily="18" charset="0"/>
                          </a:rPr>
                        </m:ctrlPr>
                      </m:fPr>
                      <m:num>
                        <m:r>
                          <a:rPr lang="en-US" sz="3600" b="0" i="1" smtClean="0">
                            <a:solidFill>
                              <a:schemeClr val="accent5"/>
                            </a:solidFill>
                            <a:latin typeface="Cambria Math" panose="02040503050406030204" pitchFamily="18" charset="0"/>
                          </a:rPr>
                          <m:t>6</m:t>
                        </m:r>
                        <m:r>
                          <a:rPr lang="en-US" sz="3600" b="0" i="1" smtClean="0">
                            <a:solidFill>
                              <a:schemeClr val="accent5"/>
                            </a:solidFill>
                            <a:latin typeface="Cambria Math" panose="02040503050406030204" pitchFamily="18" charset="0"/>
                            <a:ea typeface="Cambria Math" panose="02040503050406030204" pitchFamily="18" charset="0"/>
                          </a:rPr>
                          <m:t>×</m:t>
                        </m:r>
                        <m:sSup>
                          <m:sSupPr>
                            <m:ctrlPr>
                              <a:rPr lang="en-US" sz="3600" b="0" i="1" smtClean="0">
                                <a:solidFill>
                                  <a:schemeClr val="accent5"/>
                                </a:solidFill>
                                <a:latin typeface="Cambria Math" panose="02040503050406030204" pitchFamily="18" charset="0"/>
                                <a:ea typeface="Cambria Math" panose="02040503050406030204" pitchFamily="18" charset="0"/>
                              </a:rPr>
                            </m:ctrlPr>
                          </m:sSupPr>
                          <m:e>
                            <m:r>
                              <a:rPr lang="en-US" sz="3600" b="0" i="1" smtClean="0">
                                <a:solidFill>
                                  <a:schemeClr val="accent5"/>
                                </a:solidFill>
                                <a:latin typeface="Cambria Math" panose="02040503050406030204" pitchFamily="18" charset="0"/>
                                <a:ea typeface="Cambria Math" panose="02040503050406030204" pitchFamily="18" charset="0"/>
                              </a:rPr>
                              <m:t>𝑎</m:t>
                            </m:r>
                          </m:e>
                          <m:sup>
                            <m:r>
                              <a:rPr lang="en-US" sz="3600" b="0" i="1" smtClean="0">
                                <a:solidFill>
                                  <a:schemeClr val="accent5"/>
                                </a:solidFill>
                                <a:latin typeface="Cambria Math" panose="02040503050406030204" pitchFamily="18" charset="0"/>
                                <a:ea typeface="Cambria Math" panose="02040503050406030204" pitchFamily="18" charset="0"/>
                              </a:rPr>
                              <m:t>2</m:t>
                            </m:r>
                          </m:sup>
                        </m:sSup>
                      </m:num>
                      <m:den>
                        <m:r>
                          <a:rPr lang="en-US" sz="3600" b="0" i="1" smtClean="0">
                            <a:solidFill>
                              <a:schemeClr val="accent5"/>
                            </a:solidFill>
                            <a:latin typeface="Cambria Math" panose="02040503050406030204" pitchFamily="18" charset="0"/>
                          </a:rPr>
                          <m:t>4</m:t>
                        </m:r>
                        <m:r>
                          <a:rPr lang="en-US" sz="3600" b="0" i="1" smtClean="0">
                            <a:solidFill>
                              <a:schemeClr val="accent5"/>
                            </a:solidFill>
                            <a:latin typeface="Cambria Math" panose="02040503050406030204" pitchFamily="18" charset="0"/>
                            <a:ea typeface="Cambria Math" panose="02040503050406030204" pitchFamily="18" charset="0"/>
                          </a:rPr>
                          <m:t>×</m:t>
                        </m:r>
                        <m:r>
                          <m:rPr>
                            <m:sty m:val="p"/>
                          </m:rPr>
                          <a:rPr lang="en-US" sz="3600" b="0" i="0" smtClean="0">
                            <a:solidFill>
                              <a:schemeClr val="accent5"/>
                            </a:solidFill>
                            <a:latin typeface="Cambria Math" panose="02040503050406030204" pitchFamily="18" charset="0"/>
                            <a:ea typeface="Cambria Math" panose="02040503050406030204" pitchFamily="18" charset="0"/>
                          </a:rPr>
                          <m:t>tan</m:t>
                        </m:r>
                        <m:r>
                          <a:rPr lang="en-US" sz="3600" b="0" i="1" smtClean="0">
                            <a:solidFill>
                              <a:schemeClr val="accent5"/>
                            </a:solidFill>
                            <a:latin typeface="Cambria Math" panose="02040503050406030204" pitchFamily="18" charset="0"/>
                            <a:ea typeface="Cambria Math" panose="02040503050406030204" pitchFamily="18" charset="0"/>
                          </a:rPr>
                          <m:t>⁡(</m:t>
                        </m:r>
                        <m:f>
                          <m:fPr>
                            <m:ctrlPr>
                              <a:rPr lang="en-US" sz="3600" b="0" i="1" smtClean="0">
                                <a:solidFill>
                                  <a:schemeClr val="accent5"/>
                                </a:solidFill>
                                <a:latin typeface="Cambria Math" panose="02040503050406030204" pitchFamily="18" charset="0"/>
                                <a:ea typeface="Cambria Math" panose="02040503050406030204" pitchFamily="18" charset="0"/>
                              </a:rPr>
                            </m:ctrlPr>
                          </m:fPr>
                          <m:num>
                            <m:r>
                              <a:rPr lang="en-US" sz="3600" b="0" i="1" smtClean="0">
                                <a:solidFill>
                                  <a:schemeClr val="accent5"/>
                                </a:solidFill>
                                <a:latin typeface="Cambria Math" panose="02040503050406030204" pitchFamily="18" charset="0"/>
                                <a:ea typeface="Cambria Math" panose="02040503050406030204" pitchFamily="18" charset="0"/>
                              </a:rPr>
                              <m:t>𝜋</m:t>
                            </m:r>
                          </m:num>
                          <m:den>
                            <m:r>
                              <a:rPr lang="en-US" sz="3600" b="0" i="1" smtClean="0">
                                <a:solidFill>
                                  <a:schemeClr val="accent5"/>
                                </a:solidFill>
                                <a:latin typeface="Cambria Math" panose="02040503050406030204" pitchFamily="18" charset="0"/>
                                <a:ea typeface="Cambria Math" panose="02040503050406030204" pitchFamily="18" charset="0"/>
                              </a:rPr>
                              <m:t>6</m:t>
                            </m:r>
                          </m:den>
                        </m:f>
                        <m:r>
                          <a:rPr lang="en-US" sz="3600" b="0" i="1" smtClean="0">
                            <a:solidFill>
                              <a:schemeClr val="accent5"/>
                            </a:solidFill>
                            <a:latin typeface="Cambria Math" panose="02040503050406030204" pitchFamily="18" charset="0"/>
                            <a:ea typeface="Cambria Math" panose="02040503050406030204" pitchFamily="18" charset="0"/>
                          </a:rPr>
                          <m:t>)</m:t>
                        </m:r>
                      </m:den>
                    </m:f>
                  </m:oMath>
                </a14:m>
                <a:endParaRPr lang="en-US" sz="3600" dirty="0" smtClean="0">
                  <a:solidFill>
                    <a:schemeClr val="accent5"/>
                  </a:solidFill>
                </a:endParaRPr>
              </a:p>
              <a:p>
                <a:pPr algn="just">
                  <a:lnSpc>
                    <a:spcPct val="120000"/>
                  </a:lnSpc>
                </a:pPr>
                <a:endParaRPr lang="en-US" sz="3000" dirty="0" smtClean="0">
                  <a:solidFill>
                    <a:schemeClr val="accent5"/>
                  </a:solidFill>
                </a:endParaRPr>
              </a:p>
            </p:txBody>
          </p:sp>
        </mc:Choice>
        <mc:Fallback xmlns="">
          <p:sp>
            <p:nvSpPr>
              <p:cNvPr id="9" name="Заголовок 1"/>
              <p:cNvSpPr txBox="1">
                <a:spLocks noRot="1" noChangeAspect="1" noMove="1" noResize="1" noEditPoints="1" noAdjustHandles="1" noChangeArrowheads="1" noChangeShapeType="1" noTextEdit="1"/>
              </p:cNvSpPr>
              <p:nvPr/>
            </p:nvSpPr>
            <p:spPr>
              <a:xfrm>
                <a:off x="333924" y="1677807"/>
                <a:ext cx="11500373" cy="3234889"/>
              </a:xfrm>
              <a:prstGeom prst="rect">
                <a:avLst/>
              </a:prstGeom>
              <a:blipFill>
                <a:blip r:embed="rId3"/>
                <a:stretch>
                  <a:fillRect l="-1273" t="-565" r="-1273"/>
                </a:stretch>
              </a:blipFill>
            </p:spPr>
            <p:txBody>
              <a:bodyPr/>
              <a:lstStyle/>
              <a:p>
                <a:r>
                  <a:rPr lang="ru-RU">
                    <a:noFill/>
                  </a:rPr>
                  <a:t> </a:t>
                </a:r>
              </a:p>
            </p:txBody>
          </p:sp>
        </mc:Fallback>
      </mc:AlternateContent>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6" name="Заголовок 1"/>
          <p:cNvSpPr txBox="1">
            <a:spLocks/>
          </p:cNvSpPr>
          <p:nvPr/>
        </p:nvSpPr>
        <p:spPr>
          <a:xfrm>
            <a:off x="407530" y="4649588"/>
            <a:ext cx="11500374" cy="123050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Write a program that prompts the user to enter the side of a </a:t>
            </a:r>
            <a:r>
              <a:rPr lang="en-US" sz="3000" b="1" dirty="0" smtClean="0">
                <a:solidFill>
                  <a:schemeClr val="accent5"/>
                </a:solidFill>
              </a:rPr>
              <a:t>hexagon </a:t>
            </a:r>
            <a:r>
              <a:rPr lang="en-US" sz="3000" dirty="0" smtClean="0">
                <a:solidFill>
                  <a:schemeClr val="accent5"/>
                </a:solidFill>
              </a:rPr>
              <a:t>and displays its area. Here is a sample run:</a:t>
            </a:r>
            <a:endParaRPr lang="en-US" sz="3000" b="1" dirty="0" smtClean="0">
              <a:solidFill>
                <a:schemeClr val="accent5"/>
              </a:solidFill>
            </a:endParaRPr>
          </a:p>
        </p:txBody>
      </p:sp>
      <p:pic>
        <p:nvPicPr>
          <p:cNvPr id="17" name="Picture 2" descr="https://cdn3.vox-cdn.com/thumbor/jGLnhh0oTpF0oU_zA2CAIaw3uLY=/cdn0.vox-cdn.com/uploads/chorus_asset/file/3916794/xps13-4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54464" y="5997297"/>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Таблица 17"/>
          <p:cNvGraphicFramePr>
            <a:graphicFrameLocks noGrp="1"/>
          </p:cNvGraphicFramePr>
          <p:nvPr>
            <p:extLst>
              <p:ext uri="{D42A27DB-BD31-4B8C-83A1-F6EECF244321}">
                <p14:modId xmlns:p14="http://schemas.microsoft.com/office/powerpoint/2010/main" val="1960167300"/>
              </p:ext>
            </p:extLst>
          </p:nvPr>
        </p:nvGraphicFramePr>
        <p:xfrm>
          <a:off x="485027" y="5997297"/>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the side:</a:t>
                      </a:r>
                      <a:r>
                        <a:rPr lang="en-US" b="0" baseline="0" dirty="0" smtClean="0">
                          <a:latin typeface="Courier New" panose="02070309020205020404" pitchFamily="49" charset="0"/>
                          <a:cs typeface="Courier New" panose="02070309020205020404" pitchFamily="49" charset="0"/>
                        </a:rPr>
                        <a:t> 5.5</a:t>
                      </a:r>
                    </a:p>
                    <a:p>
                      <a:r>
                        <a:rPr lang="en-US" b="0" baseline="0" dirty="0" smtClean="0">
                          <a:latin typeface="Courier New" panose="02070309020205020404" pitchFamily="49" charset="0"/>
                          <a:cs typeface="Courier New" panose="02070309020205020404" pitchFamily="49" charset="0"/>
                        </a:rPr>
                        <a:t>The area of the hexagon is 78.59</a:t>
                      </a:r>
                      <a:endParaRPr lang="en-US"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9" name="Picture 4" descr="http://www.clipartpal.com/_thumbs/pd/computer/computer/computer_key_En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84129" y="6061342"/>
            <a:ext cx="487632" cy="233620"/>
          </a:xfrm>
          <a:prstGeom prst="rect">
            <a:avLst/>
          </a:prstGeom>
          <a:noFill/>
          <a:extLst>
            <a:ext uri="{909E8E84-426E-40DD-AFC4-6F175D3DCCD1}">
              <a14:hiddenFill xmlns:a14="http://schemas.microsoft.com/office/drawing/2010/main">
                <a:solidFill>
                  <a:srgbClr val="FFFFFF"/>
                </a:solidFill>
              </a14:hiddenFill>
            </a:ext>
          </a:extLst>
        </p:spPr>
      </p:pic>
      <p:sp>
        <p:nvSpPr>
          <p:cNvPr id="2" name="Hexagon 1"/>
          <p:cNvSpPr/>
          <p:nvPr/>
        </p:nvSpPr>
        <p:spPr>
          <a:xfrm>
            <a:off x="6626185" y="2373876"/>
            <a:ext cx="2947916" cy="2351459"/>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cxnSp>
        <p:nvCxnSpPr>
          <p:cNvPr id="5" name="Straight Connector 4"/>
          <p:cNvCxnSpPr>
            <a:stCxn id="2" idx="1"/>
          </p:cNvCxnSpPr>
          <p:nvPr/>
        </p:nvCxnSpPr>
        <p:spPr>
          <a:xfrm flipH="1" flipV="1">
            <a:off x="8100143" y="3528633"/>
            <a:ext cx="886093" cy="1196701"/>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rot="3786545">
            <a:off x="9300032" y="2635915"/>
            <a:ext cx="274632" cy="369332"/>
          </a:xfrm>
          <a:prstGeom prst="rect">
            <a:avLst/>
          </a:prstGeom>
          <a:noFill/>
        </p:spPr>
        <p:txBody>
          <a:bodyPr wrap="square" rtlCol="0">
            <a:spAutoFit/>
          </a:bodyPr>
          <a:lstStyle/>
          <a:p>
            <a:r>
              <a:rPr lang="en-US" dirty="0" smtClean="0"/>
              <a:t>a</a:t>
            </a:r>
            <a:endParaRPr lang="ru-RU" dirty="0"/>
          </a:p>
        </p:txBody>
      </p:sp>
    </p:spTree>
    <p:extLst>
      <p:ext uri="{BB962C8B-B14F-4D97-AF65-F5344CB8AC3E}">
        <p14:creationId xmlns:p14="http://schemas.microsoft.com/office/powerpoint/2010/main" val="4063507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067033" y="297810"/>
            <a:ext cx="7765969" cy="686592"/>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5</a:t>
            </a:r>
            <a:r>
              <a:rPr lang="en-US" dirty="0" smtClean="0">
                <a:solidFill>
                  <a:schemeClr val="accent5"/>
                </a:solidFill>
              </a:rPr>
              <a:t>. *Geometry: area of a regular polygon</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9" name="Заголовок 1"/>
              <p:cNvSpPr txBox="1">
                <a:spLocks/>
              </p:cNvSpPr>
              <p:nvPr/>
            </p:nvSpPr>
            <p:spPr>
              <a:xfrm>
                <a:off x="332627" y="1304058"/>
                <a:ext cx="11500375" cy="448851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700" dirty="0" smtClean="0">
                    <a:solidFill>
                      <a:schemeClr val="accent5"/>
                    </a:solidFill>
                  </a:rPr>
                  <a:t>	A regular polygon is an n – sided polygon in which all sides are  of the same length and all angles have the same degree (i.e., the polygon is both equilateral and equiangular). The formula the computing the area of a regular polygon is </a:t>
                </a:r>
                <a:r>
                  <a:rPr lang="en-US" sz="2700" dirty="0" smtClean="0">
                    <a:solidFill>
                      <a:schemeClr val="accent5"/>
                    </a:solidFill>
                  </a:rPr>
                  <a:t>				</a:t>
                </a:r>
                <a14:m>
                  <m:oMath xmlns:m="http://schemas.openxmlformats.org/officeDocument/2006/math">
                    <m:r>
                      <a:rPr lang="en-US" sz="2700" b="0" i="1" smtClean="0">
                        <a:solidFill>
                          <a:schemeClr val="accent5"/>
                        </a:solidFill>
                        <a:latin typeface="Cambria Math" panose="02040503050406030204" pitchFamily="18" charset="0"/>
                      </a:rPr>
                      <m:t>𝐴𝑟𝑒𝑎</m:t>
                    </m:r>
                    <m:r>
                      <a:rPr lang="en-US" sz="2700" b="0" i="1" smtClean="0">
                        <a:solidFill>
                          <a:schemeClr val="accent5"/>
                        </a:solidFill>
                        <a:latin typeface="Cambria Math" panose="02040503050406030204" pitchFamily="18" charset="0"/>
                      </a:rPr>
                      <m:t>= </m:t>
                    </m:r>
                    <m:f>
                      <m:fPr>
                        <m:ctrlPr>
                          <a:rPr lang="en-US" sz="2700" b="0" i="1" smtClean="0">
                            <a:solidFill>
                              <a:schemeClr val="accent5"/>
                            </a:solidFill>
                            <a:latin typeface="Cambria Math" panose="02040503050406030204" pitchFamily="18" charset="0"/>
                          </a:rPr>
                        </m:ctrlPr>
                      </m:fPr>
                      <m:num>
                        <m:r>
                          <a:rPr lang="en-US" sz="2700" b="0" i="1" smtClean="0">
                            <a:solidFill>
                              <a:schemeClr val="accent5"/>
                            </a:solidFill>
                            <a:latin typeface="Cambria Math" panose="02040503050406030204" pitchFamily="18" charset="0"/>
                          </a:rPr>
                          <m:t>𝑛</m:t>
                        </m:r>
                        <m:r>
                          <a:rPr lang="en-US" sz="2700" i="1">
                            <a:solidFill>
                              <a:schemeClr val="accent5"/>
                            </a:solidFill>
                            <a:latin typeface="Cambria Math" panose="02040503050406030204" pitchFamily="18" charset="0"/>
                            <a:ea typeface="Cambria Math" panose="02040503050406030204" pitchFamily="18" charset="0"/>
                          </a:rPr>
                          <m:t>×</m:t>
                        </m:r>
                        <m:sSup>
                          <m:sSupPr>
                            <m:ctrlPr>
                              <a:rPr lang="en-US" sz="2700" i="1" smtClean="0">
                                <a:solidFill>
                                  <a:schemeClr val="accent5"/>
                                </a:solidFill>
                                <a:latin typeface="Cambria Math" panose="02040503050406030204" pitchFamily="18" charset="0"/>
                                <a:ea typeface="Cambria Math" panose="02040503050406030204" pitchFamily="18" charset="0"/>
                              </a:rPr>
                            </m:ctrlPr>
                          </m:sSupPr>
                          <m:e>
                            <m:r>
                              <a:rPr lang="en-US" sz="2700" b="0" i="1" smtClean="0">
                                <a:solidFill>
                                  <a:schemeClr val="accent5"/>
                                </a:solidFill>
                                <a:latin typeface="Cambria Math" panose="02040503050406030204" pitchFamily="18" charset="0"/>
                                <a:ea typeface="Cambria Math" panose="02040503050406030204" pitchFamily="18" charset="0"/>
                              </a:rPr>
                              <m:t>𝑠</m:t>
                            </m:r>
                          </m:e>
                          <m:sup>
                            <m:r>
                              <a:rPr lang="en-US" sz="2700" b="0" i="1" smtClean="0">
                                <a:solidFill>
                                  <a:schemeClr val="accent5"/>
                                </a:solidFill>
                                <a:latin typeface="Cambria Math" panose="02040503050406030204" pitchFamily="18" charset="0"/>
                                <a:ea typeface="Cambria Math" panose="02040503050406030204" pitchFamily="18" charset="0"/>
                              </a:rPr>
                              <m:t>2</m:t>
                            </m:r>
                          </m:sup>
                        </m:sSup>
                      </m:num>
                      <m:den>
                        <m:r>
                          <a:rPr lang="en-US" sz="2700" b="0" i="1" smtClean="0">
                            <a:solidFill>
                              <a:schemeClr val="accent5"/>
                            </a:solidFill>
                            <a:latin typeface="Cambria Math" panose="02040503050406030204" pitchFamily="18" charset="0"/>
                          </a:rPr>
                          <m:t>4</m:t>
                        </m:r>
                        <m:r>
                          <a:rPr lang="en-US" sz="2700" b="0" i="1" smtClean="0">
                            <a:solidFill>
                              <a:schemeClr val="accent5"/>
                            </a:solidFill>
                            <a:latin typeface="Cambria Math" panose="02040503050406030204" pitchFamily="18" charset="0"/>
                            <a:ea typeface="Cambria Math" panose="02040503050406030204" pitchFamily="18" charset="0"/>
                          </a:rPr>
                          <m:t>×</m:t>
                        </m:r>
                        <m:r>
                          <m:rPr>
                            <m:sty m:val="p"/>
                          </m:rPr>
                          <a:rPr lang="en-US" sz="2700" b="0" i="0" smtClean="0">
                            <a:solidFill>
                              <a:schemeClr val="accent5"/>
                            </a:solidFill>
                            <a:latin typeface="Cambria Math" panose="02040503050406030204" pitchFamily="18" charset="0"/>
                            <a:ea typeface="Cambria Math" panose="02040503050406030204" pitchFamily="18" charset="0"/>
                          </a:rPr>
                          <m:t>tan</m:t>
                        </m:r>
                        <m:r>
                          <a:rPr lang="en-US" sz="2700" b="0" i="1" smtClean="0">
                            <a:solidFill>
                              <a:schemeClr val="accent5"/>
                            </a:solidFill>
                            <a:latin typeface="Cambria Math" panose="02040503050406030204" pitchFamily="18" charset="0"/>
                            <a:ea typeface="Cambria Math" panose="02040503050406030204" pitchFamily="18" charset="0"/>
                          </a:rPr>
                          <m:t>⁡(</m:t>
                        </m:r>
                        <m:f>
                          <m:fPr>
                            <m:ctrlPr>
                              <a:rPr lang="en-US" sz="2700" b="0" i="1" smtClean="0">
                                <a:solidFill>
                                  <a:schemeClr val="accent5"/>
                                </a:solidFill>
                                <a:latin typeface="Cambria Math" panose="02040503050406030204" pitchFamily="18" charset="0"/>
                                <a:ea typeface="Cambria Math" panose="02040503050406030204" pitchFamily="18" charset="0"/>
                              </a:rPr>
                            </m:ctrlPr>
                          </m:fPr>
                          <m:num>
                            <m:r>
                              <a:rPr lang="en-US" sz="2700" b="0" i="1" smtClean="0">
                                <a:solidFill>
                                  <a:schemeClr val="accent5"/>
                                </a:solidFill>
                                <a:latin typeface="Cambria Math" panose="02040503050406030204" pitchFamily="18" charset="0"/>
                                <a:ea typeface="Cambria Math" panose="02040503050406030204" pitchFamily="18" charset="0"/>
                              </a:rPr>
                              <m:t>𝜋</m:t>
                            </m:r>
                          </m:num>
                          <m:den>
                            <m:r>
                              <a:rPr lang="en-US" sz="2700" b="0" i="1" smtClean="0">
                                <a:solidFill>
                                  <a:schemeClr val="accent5"/>
                                </a:solidFill>
                                <a:latin typeface="Cambria Math" panose="02040503050406030204" pitchFamily="18" charset="0"/>
                                <a:ea typeface="Cambria Math" panose="02040503050406030204" pitchFamily="18" charset="0"/>
                              </a:rPr>
                              <m:t>𝑛</m:t>
                            </m:r>
                          </m:den>
                        </m:f>
                        <m:r>
                          <a:rPr lang="en-US" sz="2700" b="0" i="1" smtClean="0">
                            <a:solidFill>
                              <a:schemeClr val="accent5"/>
                            </a:solidFill>
                            <a:latin typeface="Cambria Math" panose="02040503050406030204" pitchFamily="18" charset="0"/>
                            <a:ea typeface="Cambria Math" panose="02040503050406030204" pitchFamily="18" charset="0"/>
                          </a:rPr>
                          <m:t>)</m:t>
                        </m:r>
                      </m:den>
                    </m:f>
                  </m:oMath>
                </a14:m>
                <a:endParaRPr lang="en-US" sz="2700" dirty="0" smtClean="0">
                  <a:solidFill>
                    <a:schemeClr val="accent5"/>
                  </a:solidFill>
                </a:endParaRPr>
              </a:p>
              <a:p>
                <a:pPr algn="just">
                  <a:lnSpc>
                    <a:spcPct val="120000"/>
                  </a:lnSpc>
                </a:pPr>
                <a:r>
                  <a:rPr lang="en-US" sz="2700" dirty="0" smtClean="0">
                    <a:solidFill>
                      <a:schemeClr val="accent5"/>
                    </a:solidFill>
                  </a:rPr>
                  <a:t>	</a:t>
                </a:r>
                <a:r>
                  <a:rPr lang="en-US" sz="2700" dirty="0" smtClean="0">
                    <a:solidFill>
                      <a:schemeClr val="accent5"/>
                    </a:solidFill>
                  </a:rPr>
                  <a:t>	</a:t>
                </a:r>
              </a:p>
              <a:p>
                <a:pPr algn="just">
                  <a:lnSpc>
                    <a:spcPct val="120000"/>
                  </a:lnSpc>
                </a:pPr>
                <a:r>
                  <a:rPr lang="en-US" sz="2700" dirty="0">
                    <a:solidFill>
                      <a:schemeClr val="accent5"/>
                    </a:solidFill>
                  </a:rPr>
                  <a:t>	</a:t>
                </a:r>
                <a:r>
                  <a:rPr lang="en-US" sz="2700" dirty="0" smtClean="0">
                    <a:solidFill>
                      <a:schemeClr val="accent5"/>
                    </a:solidFill>
                  </a:rPr>
                  <a:t>	</a:t>
                </a:r>
                <a:r>
                  <a:rPr lang="en-US" sz="2700" dirty="0" smtClean="0">
                    <a:solidFill>
                      <a:schemeClr val="accent5"/>
                    </a:solidFill>
                  </a:rPr>
                  <a:t>Here</a:t>
                </a:r>
                <a:r>
                  <a:rPr lang="en-US" sz="2700" dirty="0" smtClean="0">
                    <a:solidFill>
                      <a:schemeClr val="accent5"/>
                    </a:solidFill>
                  </a:rPr>
                  <a:t>, </a:t>
                </a:r>
                <a:r>
                  <a:rPr lang="en-US" sz="2700" b="1" dirty="0" smtClean="0">
                    <a:solidFill>
                      <a:schemeClr val="accent5"/>
                    </a:solidFill>
                  </a:rPr>
                  <a:t>s </a:t>
                </a:r>
                <a:r>
                  <a:rPr lang="en-US" sz="2700" dirty="0" smtClean="0">
                    <a:solidFill>
                      <a:schemeClr val="accent5"/>
                    </a:solidFill>
                  </a:rPr>
                  <a:t> is the length of a side. Write a program that prompts the user to enter the number of sides and their length of a regular polygon and displays its area. Here is a sample run:</a:t>
                </a:r>
              </a:p>
            </p:txBody>
          </p:sp>
        </mc:Choice>
        <mc:Fallback>
          <p:sp>
            <p:nvSpPr>
              <p:cNvPr id="9" name="Заголовок 1"/>
              <p:cNvSpPr txBox="1">
                <a:spLocks noRot="1" noChangeAspect="1" noMove="1" noResize="1" noEditPoints="1" noAdjustHandles="1" noChangeArrowheads="1" noChangeShapeType="1" noTextEdit="1"/>
              </p:cNvSpPr>
              <p:nvPr/>
            </p:nvSpPr>
            <p:spPr>
              <a:xfrm>
                <a:off x="332627" y="1304058"/>
                <a:ext cx="11500375" cy="4488519"/>
              </a:xfrm>
              <a:prstGeom prst="rect">
                <a:avLst/>
              </a:prstGeom>
              <a:blipFill>
                <a:blip r:embed="rId3"/>
                <a:stretch>
                  <a:fillRect l="-1007" t="-136" r="-1060" b="-2717"/>
                </a:stretch>
              </a:blipFill>
            </p:spPr>
            <p:txBody>
              <a:bodyPr/>
              <a:lstStyle/>
              <a:p>
                <a:r>
                  <a:rPr lang="ru-RU">
                    <a:noFill/>
                  </a:rPr>
                  <a:t> </a:t>
                </a:r>
              </a:p>
            </p:txBody>
          </p:sp>
        </mc:Fallback>
      </mc:AlternateContent>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13" name="Picture 2" descr="https://cdn3.vox-cdn.com/thumbor/jGLnhh0oTpF0oU_zA2CAIaw3uLY=/cdn0.vox-cdn.com/uploads/chorus_asset/file/3916794/xps13-4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54464" y="583352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Таблица 13"/>
          <p:cNvGraphicFramePr>
            <a:graphicFrameLocks noGrp="1"/>
          </p:cNvGraphicFramePr>
          <p:nvPr>
            <p:extLst>
              <p:ext uri="{D42A27DB-BD31-4B8C-83A1-F6EECF244321}">
                <p14:modId xmlns:p14="http://schemas.microsoft.com/office/powerpoint/2010/main" val="2156862380"/>
              </p:ext>
            </p:extLst>
          </p:nvPr>
        </p:nvGraphicFramePr>
        <p:xfrm>
          <a:off x="490215" y="5833521"/>
          <a:ext cx="10489346" cy="91440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baseline="0" dirty="0" smtClean="0">
                          <a:latin typeface="Courier New" panose="02070309020205020404" pitchFamily="49" charset="0"/>
                          <a:cs typeface="Courier New" panose="02070309020205020404" pitchFamily="49" charset="0"/>
                        </a:rPr>
                        <a:t>Enter the number of sides: 5</a:t>
                      </a:r>
                    </a:p>
                    <a:p>
                      <a:r>
                        <a:rPr lang="en-US" b="0" baseline="0" dirty="0" smtClean="0">
                          <a:latin typeface="Courier New" panose="02070309020205020404" pitchFamily="49" charset="0"/>
                          <a:cs typeface="Courier New" panose="02070309020205020404" pitchFamily="49" charset="0"/>
                        </a:rPr>
                        <a:t>Enter the side: 6.5</a:t>
                      </a:r>
                    </a:p>
                    <a:p>
                      <a:r>
                        <a:rPr lang="en-US" b="0" baseline="0" dirty="0" smtClean="0">
                          <a:latin typeface="Courier New" panose="02070309020205020404" pitchFamily="49" charset="0"/>
                          <a:cs typeface="Courier New" panose="02070309020205020404" pitchFamily="49" charset="0"/>
                        </a:rPr>
                        <a:t>The area of a polygon is 72.69</a:t>
                      </a:r>
                    </a:p>
                  </a:txBody>
                  <a:tcPr>
                    <a:solidFill>
                      <a:schemeClr val="bg2"/>
                    </a:solidFill>
                  </a:tcPr>
                </a:tc>
                <a:extLst>
                  <a:ext uri="{0D108BD9-81ED-4DB2-BD59-A6C34878D82A}">
                    <a16:rowId xmlns:a16="http://schemas.microsoft.com/office/drawing/2014/main" val="10000"/>
                  </a:ext>
                </a:extLst>
              </a:tr>
            </a:tbl>
          </a:graphicData>
        </a:graphic>
      </p:graphicFrame>
      <p:pic>
        <p:nvPicPr>
          <p:cNvPr id="15" name="Picture 4" descr="http://www.clipartpal.com/_thumbs/pd/computer/computer/computer_key_En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1950" y="5894844"/>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www.clipartpal.com/_thumbs/pd/computer/computer/computer_key_En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37010" y="6174947"/>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Картинки по запросу Area of a regular polyg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627" y="2861898"/>
            <a:ext cx="1796424" cy="1886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086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009882" y="297810"/>
            <a:ext cx="6823119" cy="686592"/>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6</a:t>
            </a:r>
            <a:r>
              <a:rPr lang="en-US" dirty="0" smtClean="0">
                <a:solidFill>
                  <a:schemeClr val="accent5"/>
                </a:solidFill>
              </a:rPr>
              <a:t>. *Random point on a circle</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9" name="Заголовок 1"/>
              <p:cNvSpPr txBox="1">
                <a:spLocks/>
              </p:cNvSpPr>
              <p:nvPr/>
            </p:nvSpPr>
            <p:spPr>
              <a:xfrm>
                <a:off x="363201" y="1320291"/>
                <a:ext cx="11500374" cy="280267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smtClean="0">
                    <a:solidFill>
                      <a:schemeClr val="accent5"/>
                    </a:solidFill>
                  </a:rPr>
                  <a:t>	Write a program that generates three random points on a circle centered at (0, 0) with radius 40 and display three angles in a triangle formed by these three points. </a:t>
                </a:r>
                <a:r>
                  <a:rPr lang="en-US" sz="3000" i="1" dirty="0" smtClean="0">
                    <a:solidFill>
                      <a:schemeClr val="accent5"/>
                    </a:solidFill>
                  </a:rPr>
                  <a:t>(Hint: </a:t>
                </a:r>
                <a:r>
                  <a:rPr lang="en-US" sz="3000" dirty="0" smtClean="0">
                    <a:solidFill>
                      <a:schemeClr val="accent5"/>
                    </a:solidFill>
                  </a:rPr>
                  <a:t>Generate a random angle </a:t>
                </a:r>
                <a14:m>
                  <m:oMath xmlns:m="http://schemas.openxmlformats.org/officeDocument/2006/math">
                    <m:r>
                      <a:rPr lang="en-US" sz="3000" i="1" smtClean="0">
                        <a:solidFill>
                          <a:schemeClr val="accent5"/>
                        </a:solidFill>
                        <a:latin typeface="Cambria Math" panose="02040503050406030204" pitchFamily="18" charset="0"/>
                        <a:ea typeface="Cambria Math" panose="02040503050406030204" pitchFamily="18" charset="0"/>
                      </a:rPr>
                      <m:t>𝛼</m:t>
                    </m:r>
                  </m:oMath>
                </a14:m>
                <a:r>
                  <a:rPr lang="en-US" sz="3000" i="1" dirty="0" smtClean="0">
                    <a:solidFill>
                      <a:schemeClr val="accent5"/>
                    </a:solidFill>
                  </a:rPr>
                  <a:t> </a:t>
                </a:r>
                <a:r>
                  <a:rPr lang="en-US" sz="3000" dirty="0" smtClean="0">
                    <a:solidFill>
                      <a:schemeClr val="accent5"/>
                    </a:solidFill>
                  </a:rPr>
                  <a:t>in radians between 0 and 2</a:t>
                </a:r>
                <a14:m>
                  <m:oMath xmlns:m="http://schemas.openxmlformats.org/officeDocument/2006/math">
                    <m:r>
                      <a:rPr lang="en-US" sz="3000" i="1" smtClean="0">
                        <a:solidFill>
                          <a:schemeClr val="accent5"/>
                        </a:solidFill>
                        <a:latin typeface="Cambria Math" panose="02040503050406030204" pitchFamily="18" charset="0"/>
                        <a:ea typeface="Cambria Math" panose="02040503050406030204" pitchFamily="18" charset="0"/>
                      </a:rPr>
                      <m:t>𝜋</m:t>
                    </m:r>
                    <m:r>
                      <a:rPr lang="en-US" sz="3000" b="0" i="1" smtClean="0">
                        <a:solidFill>
                          <a:schemeClr val="accent5"/>
                        </a:solidFill>
                        <a:latin typeface="Cambria Math" panose="02040503050406030204" pitchFamily="18" charset="0"/>
                        <a:ea typeface="Cambria Math" panose="02040503050406030204" pitchFamily="18" charset="0"/>
                      </a:rPr>
                      <m:t>,</m:t>
                    </m:r>
                  </m:oMath>
                </a14:m>
                <a:r>
                  <a:rPr lang="en-US" sz="3000" i="1" dirty="0" smtClean="0">
                    <a:solidFill>
                      <a:schemeClr val="accent5"/>
                    </a:solidFill>
                  </a:rPr>
                  <a:t> </a:t>
                </a:r>
                <a:r>
                  <a:rPr lang="en-US" sz="3000" dirty="0" smtClean="0">
                    <a:solidFill>
                      <a:schemeClr val="accent5"/>
                    </a:solidFill>
                  </a:rPr>
                  <a:t>and the point determined by this angle is (r*cos(</a:t>
                </a:r>
                <a14:m>
                  <m:oMath xmlns:m="http://schemas.openxmlformats.org/officeDocument/2006/math">
                    <m:r>
                      <a:rPr lang="en-US" sz="3000" i="1" smtClean="0">
                        <a:solidFill>
                          <a:schemeClr val="accent5"/>
                        </a:solidFill>
                        <a:latin typeface="Cambria Math" panose="02040503050406030204" pitchFamily="18" charset="0"/>
                        <a:ea typeface="Cambria Math" panose="02040503050406030204" pitchFamily="18" charset="0"/>
                      </a:rPr>
                      <m:t>𝛼</m:t>
                    </m:r>
                  </m:oMath>
                </a14:m>
                <a:r>
                  <a:rPr lang="en-US" sz="3000" dirty="0" smtClean="0">
                    <a:solidFill>
                      <a:schemeClr val="accent5"/>
                    </a:solidFill>
                  </a:rPr>
                  <a:t>),r*sin(</a:t>
                </a:r>
                <a14:m>
                  <m:oMath xmlns:m="http://schemas.openxmlformats.org/officeDocument/2006/math">
                    <m:r>
                      <a:rPr lang="en-US" sz="3000" i="1" smtClean="0">
                        <a:solidFill>
                          <a:schemeClr val="accent5"/>
                        </a:solidFill>
                        <a:latin typeface="Cambria Math" panose="02040503050406030204" pitchFamily="18" charset="0"/>
                        <a:ea typeface="Cambria Math" panose="02040503050406030204" pitchFamily="18" charset="0"/>
                      </a:rPr>
                      <m:t>𝛼</m:t>
                    </m:r>
                  </m:oMath>
                </a14:m>
                <a:r>
                  <a:rPr lang="en-US" sz="3000" dirty="0" smtClean="0">
                    <a:solidFill>
                      <a:schemeClr val="accent5"/>
                    </a:solidFill>
                  </a:rPr>
                  <a:t>)).</a:t>
                </a:r>
                <a:r>
                  <a:rPr lang="en-US" sz="3000" i="1" dirty="0" smtClean="0">
                    <a:solidFill>
                      <a:schemeClr val="accent5"/>
                    </a:solidFill>
                  </a:rPr>
                  <a:t>)</a:t>
                </a:r>
              </a:p>
            </p:txBody>
          </p:sp>
        </mc:Choice>
        <mc:Fallback>
          <p:sp>
            <p:nvSpPr>
              <p:cNvPr id="9" name="Заголовок 1"/>
              <p:cNvSpPr txBox="1">
                <a:spLocks noRot="1" noChangeAspect="1" noMove="1" noResize="1" noEditPoints="1" noAdjustHandles="1" noChangeArrowheads="1" noChangeShapeType="1" noTextEdit="1"/>
              </p:cNvSpPr>
              <p:nvPr/>
            </p:nvSpPr>
            <p:spPr>
              <a:xfrm>
                <a:off x="363201" y="1320291"/>
                <a:ext cx="11500374" cy="2802679"/>
              </a:xfrm>
              <a:prstGeom prst="rect">
                <a:avLst/>
              </a:prstGeom>
              <a:blipFill>
                <a:blip r:embed="rId3"/>
                <a:stretch>
                  <a:fillRect l="-1273" t="-654" r="-1273" b="-6972"/>
                </a:stretch>
              </a:blipFill>
            </p:spPr>
            <p:txBody>
              <a:bodyPr/>
              <a:lstStyle/>
              <a:p>
                <a:r>
                  <a:rPr lang="ru-RU">
                    <a:noFill/>
                  </a:rPr>
                  <a:t> </a:t>
                </a:r>
              </a:p>
            </p:txBody>
          </p:sp>
        </mc:Fallback>
      </mc:AlternateContent>
      <p:sp>
        <p:nvSpPr>
          <p:cNvPr id="11" name="Подзаголовок 4"/>
          <p:cNvSpPr txBox="1">
            <a:spLocks/>
          </p:cNvSpPr>
          <p:nvPr/>
        </p:nvSpPr>
        <p:spPr>
          <a:xfrm>
            <a:off x="490215" y="1490039"/>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3" name="Заголовок 1"/>
          <p:cNvSpPr txBox="1">
            <a:spLocks/>
          </p:cNvSpPr>
          <p:nvPr/>
        </p:nvSpPr>
        <p:spPr>
          <a:xfrm>
            <a:off x="332627" y="5491380"/>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a:t>
            </a:r>
            <a:endParaRPr lang="en-US" sz="3000" dirty="0" smtClean="0">
              <a:solidFill>
                <a:schemeClr val="accent5"/>
              </a:solidFill>
            </a:endParaRPr>
          </a:p>
        </p:txBody>
      </p:sp>
      <p:grpSp>
        <p:nvGrpSpPr>
          <p:cNvPr id="1029" name="Group 1028"/>
          <p:cNvGrpSpPr/>
          <p:nvPr/>
        </p:nvGrpSpPr>
        <p:grpSpPr>
          <a:xfrm>
            <a:off x="1716506" y="4731734"/>
            <a:ext cx="1993531" cy="1929314"/>
            <a:chOff x="1797898" y="3562363"/>
            <a:chExt cx="1993531" cy="1929314"/>
          </a:xfrm>
        </p:grpSpPr>
        <p:sp>
          <p:nvSpPr>
            <p:cNvPr id="5" name="Oval 4"/>
            <p:cNvSpPr/>
            <p:nvPr/>
          </p:nvSpPr>
          <p:spPr>
            <a:xfrm>
              <a:off x="1797898" y="3562363"/>
              <a:ext cx="1993531" cy="192931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dirty="0"/>
            </a:p>
          </p:txBody>
        </p:sp>
        <p:cxnSp>
          <p:nvCxnSpPr>
            <p:cNvPr id="12" name="Straight Connector 11"/>
            <p:cNvCxnSpPr>
              <a:endCxn id="5" idx="5"/>
            </p:cNvCxnSpPr>
            <p:nvPr/>
          </p:nvCxnSpPr>
          <p:spPr>
            <a:xfrm>
              <a:off x="2794184" y="3562363"/>
              <a:ext cx="705299" cy="1646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 idx="0"/>
              <a:endCxn id="5" idx="2"/>
            </p:cNvCxnSpPr>
            <p:nvPr/>
          </p:nvCxnSpPr>
          <p:spPr>
            <a:xfrm flipH="1">
              <a:off x="1797898" y="3562363"/>
              <a:ext cx="996766" cy="964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 idx="2"/>
              <a:endCxn id="5" idx="5"/>
            </p:cNvCxnSpPr>
            <p:nvPr/>
          </p:nvCxnSpPr>
          <p:spPr>
            <a:xfrm>
              <a:off x="1797898" y="4527020"/>
              <a:ext cx="1701585" cy="682116"/>
            </a:xfrm>
            <a:prstGeom prst="line">
              <a:avLst/>
            </a:prstGeom>
          </p:spPr>
          <p:style>
            <a:lnRef idx="1">
              <a:schemeClr val="accent1"/>
            </a:lnRef>
            <a:fillRef idx="0">
              <a:schemeClr val="accent1"/>
            </a:fillRef>
            <a:effectRef idx="0">
              <a:schemeClr val="accent1"/>
            </a:effectRef>
            <a:fontRef idx="minor">
              <a:schemeClr val="tx1"/>
            </a:fontRef>
          </p:style>
        </p:cxnSp>
        <p:sp>
          <p:nvSpPr>
            <p:cNvPr id="1024" name="TextBox 1023"/>
            <p:cNvSpPr txBox="1"/>
            <p:nvPr/>
          </p:nvSpPr>
          <p:spPr>
            <a:xfrm>
              <a:off x="1930991" y="4270873"/>
              <a:ext cx="418704" cy="369332"/>
            </a:xfrm>
            <a:prstGeom prst="rect">
              <a:avLst/>
            </a:prstGeom>
            <a:noFill/>
          </p:spPr>
          <p:txBody>
            <a:bodyPr wrap="none" rtlCol="0">
              <a:spAutoFit/>
            </a:bodyPr>
            <a:lstStyle/>
            <a:p>
              <a:r>
                <a:rPr lang="en-US" dirty="0" smtClean="0"/>
                <a:t>65</a:t>
              </a:r>
              <a:endParaRPr lang="ru-RU" dirty="0"/>
            </a:p>
          </p:txBody>
        </p:sp>
        <p:sp>
          <p:nvSpPr>
            <p:cNvPr id="66" name="TextBox 65"/>
            <p:cNvSpPr txBox="1"/>
            <p:nvPr/>
          </p:nvSpPr>
          <p:spPr>
            <a:xfrm>
              <a:off x="2548220" y="3660535"/>
              <a:ext cx="418704" cy="369332"/>
            </a:xfrm>
            <a:prstGeom prst="rect">
              <a:avLst/>
            </a:prstGeom>
            <a:noFill/>
          </p:spPr>
          <p:txBody>
            <a:bodyPr wrap="none" rtlCol="0">
              <a:spAutoFit/>
            </a:bodyPr>
            <a:lstStyle/>
            <a:p>
              <a:r>
                <a:rPr lang="en-US" dirty="0" smtClean="0"/>
                <a:t>60</a:t>
              </a:r>
              <a:endParaRPr lang="ru-RU" dirty="0"/>
            </a:p>
          </p:txBody>
        </p:sp>
        <p:sp>
          <p:nvSpPr>
            <p:cNvPr id="69" name="TextBox 68"/>
            <p:cNvSpPr txBox="1"/>
            <p:nvPr/>
          </p:nvSpPr>
          <p:spPr>
            <a:xfrm>
              <a:off x="2991539" y="4731373"/>
              <a:ext cx="418704" cy="369332"/>
            </a:xfrm>
            <a:prstGeom prst="rect">
              <a:avLst/>
            </a:prstGeom>
            <a:noFill/>
          </p:spPr>
          <p:txBody>
            <a:bodyPr wrap="none" rtlCol="0">
              <a:spAutoFit/>
            </a:bodyPr>
            <a:lstStyle/>
            <a:p>
              <a:r>
                <a:rPr lang="en-US" dirty="0" smtClean="0"/>
                <a:t>55</a:t>
              </a:r>
              <a:endParaRPr lang="ru-RU" dirty="0"/>
            </a:p>
          </p:txBody>
        </p:sp>
      </p:grpSp>
      <p:grpSp>
        <p:nvGrpSpPr>
          <p:cNvPr id="1040" name="Group 1039"/>
          <p:cNvGrpSpPr/>
          <p:nvPr/>
        </p:nvGrpSpPr>
        <p:grpSpPr>
          <a:xfrm>
            <a:off x="5102184" y="4720735"/>
            <a:ext cx="1993531" cy="1929314"/>
            <a:chOff x="5009882" y="3562066"/>
            <a:chExt cx="1993531" cy="1929314"/>
          </a:xfrm>
        </p:grpSpPr>
        <p:grpSp>
          <p:nvGrpSpPr>
            <p:cNvPr id="42" name="Group 41"/>
            <p:cNvGrpSpPr/>
            <p:nvPr/>
          </p:nvGrpSpPr>
          <p:grpSpPr>
            <a:xfrm>
              <a:off x="5009882" y="3562066"/>
              <a:ext cx="1993531" cy="1929314"/>
              <a:chOff x="5099111" y="3563253"/>
              <a:chExt cx="1993531" cy="1929314"/>
            </a:xfrm>
          </p:grpSpPr>
          <p:sp>
            <p:nvSpPr>
              <p:cNvPr id="21" name="Oval 20"/>
              <p:cNvSpPr/>
              <p:nvPr/>
            </p:nvSpPr>
            <p:spPr>
              <a:xfrm>
                <a:off x="5099111" y="3563253"/>
                <a:ext cx="1993531" cy="192931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cxnSp>
            <p:nvCxnSpPr>
              <p:cNvPr id="34" name="Straight Connector 33"/>
              <p:cNvCxnSpPr>
                <a:endCxn id="21" idx="7"/>
              </p:cNvCxnSpPr>
              <p:nvPr/>
            </p:nvCxnSpPr>
            <p:spPr>
              <a:xfrm flipV="1">
                <a:off x="6209731" y="3845794"/>
                <a:ext cx="590965" cy="6579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189616" y="4513669"/>
                <a:ext cx="6247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814344" y="3845794"/>
                <a:ext cx="0" cy="681523"/>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030" name="TextBox 1029"/>
                <p:cNvSpPr txBox="1"/>
                <p:nvPr/>
              </p:nvSpPr>
              <p:spPr>
                <a:xfrm>
                  <a:off x="6227583" y="4223496"/>
                  <a:ext cx="38241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ru-RU" i="1" smtClean="0">
                            <a:latin typeface="Cambria Math" panose="02040503050406030204" pitchFamily="18" charset="0"/>
                            <a:ea typeface="Cambria Math" panose="02040503050406030204" pitchFamily="18" charset="0"/>
                          </a:rPr>
                          <m:t>𝛼</m:t>
                        </m:r>
                      </m:oMath>
                    </m:oMathPara>
                  </a14:m>
                  <a:endParaRPr lang="ru-RU" dirty="0"/>
                </a:p>
              </p:txBody>
            </p:sp>
          </mc:Choice>
          <mc:Fallback>
            <p:sp>
              <p:nvSpPr>
                <p:cNvPr id="1030" name="TextBox 1029"/>
                <p:cNvSpPr txBox="1">
                  <a:spLocks noRot="1" noChangeAspect="1" noMove="1" noResize="1" noEditPoints="1" noAdjustHandles="1" noChangeArrowheads="1" noChangeShapeType="1" noTextEdit="1"/>
                </p:cNvSpPr>
                <p:nvPr/>
              </p:nvSpPr>
              <p:spPr>
                <a:xfrm>
                  <a:off x="6227583" y="4223496"/>
                  <a:ext cx="382412" cy="369332"/>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73" name="TextBox 72"/>
                <p:cNvSpPr txBox="1"/>
                <p:nvPr/>
              </p:nvSpPr>
              <p:spPr>
                <a:xfrm>
                  <a:off x="6186639" y="3897708"/>
                  <a:ext cx="35163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ru-RU" dirty="0"/>
                </a:p>
              </p:txBody>
            </p:sp>
          </mc:Choice>
          <mc:Fallback>
            <p:sp>
              <p:nvSpPr>
                <p:cNvPr id="73" name="TextBox 72"/>
                <p:cNvSpPr txBox="1">
                  <a:spLocks noRot="1" noChangeAspect="1" noMove="1" noResize="1" noEditPoints="1" noAdjustHandles="1" noChangeArrowheads="1" noChangeShapeType="1" noTextEdit="1"/>
                </p:cNvSpPr>
                <p:nvPr/>
              </p:nvSpPr>
              <p:spPr>
                <a:xfrm>
                  <a:off x="6186639" y="3897708"/>
                  <a:ext cx="351635" cy="369332"/>
                </a:xfrm>
                <a:prstGeom prst="rect">
                  <a:avLst/>
                </a:prstGeom>
                <a:blipFill>
                  <a:blip r:embed="rId5"/>
                  <a:stretch>
                    <a:fillRect/>
                  </a:stretch>
                </a:blipFill>
              </p:spPr>
              <p:txBody>
                <a:bodyPr/>
                <a:lstStyle/>
                <a:p>
                  <a:r>
                    <a:rPr lang="ru-RU">
                      <a:noFill/>
                    </a:rPr>
                    <a:t> </a:t>
                  </a:r>
                </a:p>
              </p:txBody>
            </p:sp>
          </mc:Fallback>
        </mc:AlternateContent>
      </p:grpSp>
      <mc:AlternateContent xmlns:mc="http://schemas.openxmlformats.org/markup-compatibility/2006">
        <mc:Choice xmlns:a14="http://schemas.microsoft.com/office/drawing/2010/main" Requires="a14">
          <p:sp>
            <p:nvSpPr>
              <p:cNvPr id="1031" name="TextBox 1030"/>
              <p:cNvSpPr txBox="1"/>
              <p:nvPr/>
            </p:nvSpPr>
            <p:spPr>
              <a:xfrm>
                <a:off x="4126581" y="4186872"/>
                <a:ext cx="374968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cos</m:t>
                          </m:r>
                        </m:fName>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𝛼</m:t>
                              </m:r>
                            </m:e>
                          </m:d>
                        </m:e>
                      </m:func>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sin</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oMath>
                  </m:oMathPara>
                </a14:m>
                <a:endParaRPr lang="ru-RU" dirty="0"/>
              </a:p>
            </p:txBody>
          </p:sp>
        </mc:Choice>
        <mc:Fallback>
          <p:sp>
            <p:nvSpPr>
              <p:cNvPr id="1031" name="TextBox 1030"/>
              <p:cNvSpPr txBox="1">
                <a:spLocks noRot="1" noChangeAspect="1" noMove="1" noResize="1" noEditPoints="1" noAdjustHandles="1" noChangeArrowheads="1" noChangeShapeType="1" noTextEdit="1"/>
              </p:cNvSpPr>
              <p:nvPr/>
            </p:nvSpPr>
            <p:spPr>
              <a:xfrm>
                <a:off x="4126581" y="4186872"/>
                <a:ext cx="3749681" cy="369332"/>
              </a:xfrm>
              <a:prstGeom prst="rect">
                <a:avLst/>
              </a:prstGeom>
              <a:blipFill>
                <a:blip r:embed="rId6"/>
                <a:stretch>
                  <a:fillRect b="-13333"/>
                </a:stretch>
              </a:blipFill>
            </p:spPr>
            <p:txBody>
              <a:bodyPr/>
              <a:lstStyle/>
              <a:p>
                <a:r>
                  <a:rPr lang="ru-RU">
                    <a:noFill/>
                  </a:rPr>
                  <a:t> </a:t>
                </a:r>
              </a:p>
            </p:txBody>
          </p:sp>
        </mc:Fallback>
      </mc:AlternateContent>
      <p:grpSp>
        <p:nvGrpSpPr>
          <p:cNvPr id="1039" name="Group 1038"/>
          <p:cNvGrpSpPr/>
          <p:nvPr/>
        </p:nvGrpSpPr>
        <p:grpSpPr>
          <a:xfrm>
            <a:off x="8206335" y="4731734"/>
            <a:ext cx="1993531" cy="1929314"/>
            <a:chOff x="8355774" y="3562215"/>
            <a:chExt cx="1993531" cy="1929314"/>
          </a:xfrm>
        </p:grpSpPr>
        <p:sp>
          <p:nvSpPr>
            <p:cNvPr id="22" name="Oval 21"/>
            <p:cNvSpPr/>
            <p:nvPr/>
          </p:nvSpPr>
          <p:spPr>
            <a:xfrm>
              <a:off x="8355774" y="3562215"/>
              <a:ext cx="1993531" cy="192931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dirty="0"/>
            </a:p>
          </p:txBody>
        </p:sp>
        <p:cxnSp>
          <p:nvCxnSpPr>
            <p:cNvPr id="44" name="Straight Connector 43"/>
            <p:cNvCxnSpPr>
              <a:stCxn id="22" idx="0"/>
            </p:cNvCxnSpPr>
            <p:nvPr/>
          </p:nvCxnSpPr>
          <p:spPr>
            <a:xfrm flipH="1">
              <a:off x="8383071" y="3562215"/>
              <a:ext cx="969469" cy="727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8383070" y="4314656"/>
              <a:ext cx="291946" cy="922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22" idx="3"/>
              <a:endCxn id="22" idx="5"/>
            </p:cNvCxnSpPr>
            <p:nvPr/>
          </p:nvCxnSpPr>
          <p:spPr>
            <a:xfrm>
              <a:off x="8647720" y="5208988"/>
              <a:ext cx="14096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9325244" y="3563253"/>
              <a:ext cx="996765" cy="689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22" idx="5"/>
            </p:cNvCxnSpPr>
            <p:nvPr/>
          </p:nvCxnSpPr>
          <p:spPr>
            <a:xfrm flipH="1">
              <a:off x="10057359" y="4251682"/>
              <a:ext cx="251002" cy="957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3" name="Straight Connector 1032"/>
            <p:cNvCxnSpPr/>
            <p:nvPr/>
          </p:nvCxnSpPr>
          <p:spPr>
            <a:xfrm>
              <a:off x="8383070" y="4280688"/>
              <a:ext cx="1039226" cy="24603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34" name="TextBox 1033"/>
                <p:cNvSpPr txBox="1"/>
                <p:nvPr/>
              </p:nvSpPr>
              <p:spPr>
                <a:xfrm>
                  <a:off x="8826103" y="4127422"/>
                  <a:ext cx="35163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ru-RU" dirty="0"/>
                </a:p>
              </p:txBody>
            </p:sp>
          </mc:Choice>
          <mc:Fallback>
            <p:sp>
              <p:nvSpPr>
                <p:cNvPr id="1034" name="TextBox 1033"/>
                <p:cNvSpPr txBox="1">
                  <a:spLocks noRot="1" noChangeAspect="1" noMove="1" noResize="1" noEditPoints="1" noAdjustHandles="1" noChangeArrowheads="1" noChangeShapeType="1" noTextEdit="1"/>
                </p:cNvSpPr>
                <p:nvPr/>
              </p:nvSpPr>
              <p:spPr>
                <a:xfrm>
                  <a:off x="8826103" y="4127422"/>
                  <a:ext cx="351635" cy="369332"/>
                </a:xfrm>
                <a:prstGeom prst="rect">
                  <a:avLst/>
                </a:prstGeom>
                <a:blipFill>
                  <a:blip r:embed="rId7"/>
                  <a:stretch>
                    <a:fillRect/>
                  </a:stretch>
                </a:blipFill>
              </p:spPr>
              <p:txBody>
                <a:bodyPr/>
                <a:lstStyle/>
                <a:p>
                  <a:r>
                    <a:rPr lang="ru-RU">
                      <a:noFill/>
                    </a:rPr>
                    <a:t> </a:t>
                  </a:r>
                </a:p>
              </p:txBody>
            </p:sp>
          </mc:Fallback>
        </mc:AlternateContent>
        <p:sp>
          <p:nvSpPr>
            <p:cNvPr id="1036" name="TextBox 1035"/>
            <p:cNvSpPr txBox="1"/>
            <p:nvPr/>
          </p:nvSpPr>
          <p:spPr>
            <a:xfrm>
              <a:off x="9110897" y="4554692"/>
              <a:ext cx="670376" cy="369332"/>
            </a:xfrm>
            <a:prstGeom prst="rect">
              <a:avLst/>
            </a:prstGeom>
            <a:noFill/>
          </p:spPr>
          <p:txBody>
            <a:bodyPr wrap="none" rtlCol="0">
              <a:spAutoFit/>
            </a:bodyPr>
            <a:lstStyle/>
            <a:p>
              <a:r>
                <a:rPr lang="en-US" dirty="0" smtClean="0"/>
                <a:t>(0, 0)</a:t>
              </a:r>
              <a:endParaRPr lang="ru-RU" dirty="0"/>
            </a:p>
          </p:txBody>
        </p:sp>
      </p:grpSp>
      <p:sp>
        <p:nvSpPr>
          <p:cNvPr id="83" name="TextBox 82"/>
          <p:cNvSpPr txBox="1"/>
          <p:nvPr/>
        </p:nvSpPr>
        <p:spPr>
          <a:xfrm>
            <a:off x="8328501" y="4159578"/>
            <a:ext cx="1809470" cy="369332"/>
          </a:xfrm>
          <a:prstGeom prst="rect">
            <a:avLst/>
          </a:prstGeom>
          <a:noFill/>
        </p:spPr>
        <p:txBody>
          <a:bodyPr wrap="none" rtlCol="0">
            <a:spAutoFit/>
          </a:bodyPr>
          <a:lstStyle/>
          <a:p>
            <a:r>
              <a:rPr lang="en-US" dirty="0" smtClean="0"/>
              <a:t>0 o’clock position</a:t>
            </a:r>
            <a:endParaRPr lang="ru-RU" dirty="0"/>
          </a:p>
        </p:txBody>
      </p:sp>
    </p:spTree>
    <p:extLst>
      <p:ext uri="{BB962C8B-B14F-4D97-AF65-F5344CB8AC3E}">
        <p14:creationId xmlns:p14="http://schemas.microsoft.com/office/powerpoint/2010/main" val="3186869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009882" y="297810"/>
            <a:ext cx="6823119" cy="686592"/>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7</a:t>
            </a:r>
            <a:r>
              <a:rPr lang="en-US" dirty="0" smtClean="0">
                <a:solidFill>
                  <a:schemeClr val="accent5"/>
                </a:solidFill>
              </a:rPr>
              <a:t>. </a:t>
            </a:r>
            <a:r>
              <a:rPr lang="en-US" dirty="0" smtClean="0">
                <a:solidFill>
                  <a:schemeClr val="accent5"/>
                </a:solidFill>
              </a:rPr>
              <a:t>*Corner point coordinates</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7" y="1335386"/>
            <a:ext cx="8538418" cy="327150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a:solidFill>
                  <a:schemeClr val="accent5"/>
                </a:solidFill>
              </a:rPr>
              <a:t>	</a:t>
            </a:r>
            <a:r>
              <a:rPr lang="en-US" sz="3000" dirty="0" smtClean="0">
                <a:solidFill>
                  <a:schemeClr val="accent5"/>
                </a:solidFill>
              </a:rPr>
              <a:t>Suppose a pentagon is centered at (0, 0) with one point at the 0 o’clock position. Write a program that prompts the user to enter the radius of the bounding circle of a pentagon and displays the coordinates of the five corner points on the pentagon. Here is a sample run:</a:t>
            </a:r>
            <a:endParaRPr lang="en-US" sz="3000" dirty="0" smtClean="0">
              <a:solidFill>
                <a:schemeClr val="accent5"/>
              </a:solidFill>
            </a:endParaRP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14"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34555" y="4606890"/>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Таблица 14"/>
          <p:cNvGraphicFramePr>
            <a:graphicFrameLocks noGrp="1"/>
          </p:cNvGraphicFramePr>
          <p:nvPr>
            <p:extLst>
              <p:ext uri="{D42A27DB-BD31-4B8C-83A1-F6EECF244321}">
                <p14:modId xmlns:p14="http://schemas.microsoft.com/office/powerpoint/2010/main" val="376152367"/>
              </p:ext>
            </p:extLst>
          </p:nvPr>
        </p:nvGraphicFramePr>
        <p:xfrm>
          <a:off x="332627" y="4636816"/>
          <a:ext cx="10801928" cy="2036940"/>
        </p:xfrm>
        <a:graphic>
          <a:graphicData uri="http://schemas.openxmlformats.org/drawingml/2006/table">
            <a:tbl>
              <a:tblPr firstRow="1" bandRow="1">
                <a:tableStyleId>{3B4B98B0-60AC-42C2-AFA5-B58CD77FA1E5}</a:tableStyleId>
              </a:tblPr>
              <a:tblGrid>
                <a:gridCol w="10801928">
                  <a:extLst>
                    <a:ext uri="{9D8B030D-6E8A-4147-A177-3AD203B41FA5}">
                      <a16:colId xmlns:a16="http://schemas.microsoft.com/office/drawing/2014/main" val="20000"/>
                    </a:ext>
                  </a:extLst>
                </a:gridCol>
              </a:tblGrid>
              <a:tr h="2036940">
                <a:tc>
                  <a:txBody>
                    <a:bodyPr/>
                    <a:lstStyle/>
                    <a:p>
                      <a:r>
                        <a:rPr lang="en-US" b="0" dirty="0" smtClean="0">
                          <a:latin typeface="Courier New" panose="02070309020205020404" pitchFamily="49" charset="0"/>
                          <a:cs typeface="Courier New" panose="02070309020205020404" pitchFamily="49" charset="0"/>
                        </a:rPr>
                        <a:t>Enter the radius of the bounding circle: 100</a:t>
                      </a:r>
                    </a:p>
                    <a:p>
                      <a:r>
                        <a:rPr lang="en-US" b="0" dirty="0" smtClean="0">
                          <a:latin typeface="Courier New" panose="02070309020205020404" pitchFamily="49" charset="0"/>
                          <a:cs typeface="Courier New" panose="02070309020205020404" pitchFamily="49" charset="0"/>
                        </a:rPr>
                        <a:t>The coordinates of five points on the pentagon</a:t>
                      </a:r>
                      <a:r>
                        <a:rPr lang="en-US" b="0" baseline="0" dirty="0" smtClean="0">
                          <a:latin typeface="Courier New" panose="02070309020205020404" pitchFamily="49" charset="0"/>
                          <a:cs typeface="Courier New" panose="02070309020205020404" pitchFamily="49" charset="0"/>
                        </a:rPr>
                        <a:t> are </a:t>
                      </a:r>
                    </a:p>
                    <a:p>
                      <a:r>
                        <a:rPr lang="en-US" b="0" baseline="0" dirty="0" smtClean="0">
                          <a:latin typeface="Courier New" panose="02070309020205020404" pitchFamily="49" charset="0"/>
                          <a:cs typeface="Courier New" panose="02070309020205020404" pitchFamily="49" charset="0"/>
                        </a:rPr>
                        <a:t>(95.1057, 30.9017)</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Courier New" panose="02070309020205020404" pitchFamily="49" charset="0"/>
                          <a:cs typeface="Courier New" panose="02070309020205020404" pitchFamily="49" charset="0"/>
                        </a:rPr>
                        <a:t>(0.000132679, 100)</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Courier New" panose="02070309020205020404" pitchFamily="49" charset="0"/>
                          <a:cs typeface="Courier New" panose="02070309020205020404" pitchFamily="49" charset="0"/>
                        </a:rPr>
                        <a:t>(-95.1056, 30.9019)</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Courier New" panose="02070309020205020404" pitchFamily="49" charset="0"/>
                          <a:cs typeface="Courier New" panose="02070309020205020404" pitchFamily="49" charset="0"/>
                        </a:rPr>
                        <a:t>(-58.7788, -80.9015)</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Courier New" panose="02070309020205020404" pitchFamily="49" charset="0"/>
                          <a:cs typeface="Courier New" panose="02070309020205020404" pitchFamily="49" charset="0"/>
                        </a:rPr>
                        <a:t>(58.7782, -80.902)</a:t>
                      </a:r>
                    </a:p>
                  </a:txBody>
                  <a:tcPr>
                    <a:solidFill>
                      <a:schemeClr val="bg2"/>
                    </a:solidFill>
                  </a:tcPr>
                </a:tc>
                <a:extLst>
                  <a:ext uri="{0D108BD9-81ED-4DB2-BD59-A6C34878D82A}">
                    <a16:rowId xmlns:a16="http://schemas.microsoft.com/office/drawing/2014/main" val="10000"/>
                  </a:ext>
                </a:extLst>
              </a:tr>
            </a:tbl>
          </a:graphicData>
        </a:graphic>
      </p:graphicFrame>
      <p:pic>
        <p:nvPicPr>
          <p:cNvPr id="16"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52070" y="4693310"/>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Картинки по запросу The coordinates of five points on the pentagon a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18763" y="1349208"/>
            <a:ext cx="3069232" cy="3111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193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2794</TotalTime>
  <Words>515</Words>
  <Application>Microsoft Office PowerPoint</Application>
  <PresentationFormat>Widescreen</PresentationFormat>
  <Paragraphs>118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Cambria Math</vt:lpstr>
      <vt:lpstr>Courier New</vt:lpstr>
      <vt:lpstr>Wingdings 2</vt:lpstr>
      <vt:lpstr>Тема Office</vt:lpstr>
      <vt:lpstr>Mathematical Functions, Characters, and Strings</vt:lpstr>
      <vt:lpstr>Read the lecture notes doing following tasks: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Programs, and C++</dc:title>
  <dc:creator>Sirojiddin Nuriyev</dc:creator>
  <cp:lastModifiedBy>Samsung PC</cp:lastModifiedBy>
  <cp:revision>99</cp:revision>
  <dcterms:created xsi:type="dcterms:W3CDTF">2016-07-19T11:09:21Z</dcterms:created>
  <dcterms:modified xsi:type="dcterms:W3CDTF">2016-12-01T13:35:18Z</dcterms:modified>
</cp:coreProperties>
</file>