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9" r:id="rId4"/>
    <p:sldId id="260" r:id="rId5"/>
    <p:sldId id="262" r:id="rId6"/>
    <p:sldId id="271" r:id="rId7"/>
    <p:sldId id="261" r:id="rId8"/>
    <p:sldId id="263" r:id="rId9"/>
    <p:sldId id="267" r:id="rId10"/>
    <p:sldId id="264" r:id="rId11"/>
    <p:sldId id="265" r:id="rId12"/>
    <p:sldId id="266"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09.01.2017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09.01.2017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09.01.2017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09.01.2017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09.01.2017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09.01.2017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09.01.2017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09.01.2017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9" y="2231635"/>
            <a:ext cx="9950361" cy="1563028"/>
          </a:xfrm>
        </p:spPr>
        <p:txBody>
          <a:bodyPr>
            <a:normAutofit fontScale="90000"/>
          </a:bodyPr>
          <a:lstStyle/>
          <a:p>
            <a:r>
              <a:rPr lang="en-US" dirty="0">
                <a:solidFill>
                  <a:schemeClr val="accent5"/>
                </a:solidFill>
              </a:rPr>
              <a:t>Mathematical Functions, Characters, and Strings</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a:t>
            </a:r>
            <a:r>
              <a:rPr lang="en-US" sz="6000" b="1" dirty="0">
                <a:solidFill>
                  <a:srgbClr val="002060"/>
                </a:solidFill>
              </a:rPr>
              <a:t>4</a:t>
            </a:r>
            <a:endParaRPr lang="en-US" sz="6000" b="1" dirty="0" smtClean="0">
              <a:solidFill>
                <a:srgbClr val="002060"/>
              </a:solidFill>
            </a:endParaRPr>
          </a:p>
          <a:p>
            <a:pPr algn="ctr">
              <a:lnSpc>
                <a:spcPct val="100000"/>
              </a:lnSpc>
            </a:pPr>
            <a:r>
              <a:rPr lang="en-US" sz="4000" dirty="0" smtClean="0">
                <a:solidFill>
                  <a:srgbClr val="002060"/>
                </a:solidFill>
              </a:rPr>
              <a:t>(II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*Days of a month</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304478"/>
            <a:ext cx="11508042" cy="160249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700" dirty="0" smtClean="0">
                <a:solidFill>
                  <a:schemeClr val="accent5"/>
                </a:solidFill>
              </a:rPr>
              <a:t>	Write a program that prompts the user to enter the year and the first three letters of a month name (with the first letter in uppercase) and displays the number of days in the month. </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876" y="480279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2483904861"/>
              </p:ext>
            </p:extLst>
          </p:nvPr>
        </p:nvGraphicFramePr>
        <p:xfrm>
          <a:off x="332627" y="4802798"/>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year:</a:t>
                      </a:r>
                      <a:r>
                        <a:rPr lang="en-US" b="0" baseline="0" dirty="0" smtClean="0">
                          <a:latin typeface="Courier New" panose="02070309020205020404" pitchFamily="49" charset="0"/>
                          <a:cs typeface="Courier New" panose="02070309020205020404" pitchFamily="49" charset="0"/>
                        </a:rPr>
                        <a:t> 2001</a:t>
                      </a:r>
                    </a:p>
                    <a:p>
                      <a:r>
                        <a:rPr lang="en-US" b="0" baseline="0" dirty="0" smtClean="0">
                          <a:latin typeface="Courier New" panose="02070309020205020404" pitchFamily="49" charset="0"/>
                          <a:cs typeface="Courier New" panose="02070309020205020404" pitchFamily="49" charset="0"/>
                        </a:rPr>
                        <a:t>Enter a month: Jan</a:t>
                      </a:r>
                    </a:p>
                    <a:p>
                      <a:r>
                        <a:rPr lang="en-US" b="0" baseline="0" dirty="0" smtClean="0">
                          <a:latin typeface="Courier New" panose="02070309020205020404" pitchFamily="49" charset="0"/>
                          <a:cs typeface="Courier New" panose="02070309020205020404" pitchFamily="49" charset="0"/>
                        </a:rPr>
                        <a:t>Jan 2001 has 31 days</a:t>
                      </a: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827" y="487939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827" y="5170650"/>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17" name="Прямоугольник 4"/>
          <p:cNvSpPr/>
          <p:nvPr/>
        </p:nvSpPr>
        <p:spPr>
          <a:xfrm>
            <a:off x="915163" y="4122115"/>
            <a:ext cx="3439531" cy="609398"/>
          </a:xfrm>
          <a:prstGeom prst="rect">
            <a:avLst/>
          </a:prstGeom>
        </p:spPr>
        <p:txBody>
          <a:bodyPr wrap="none">
            <a:spAutoFit/>
          </a:bodyPr>
          <a:lstStyle/>
          <a:p>
            <a:pPr algn="just">
              <a:lnSpc>
                <a:spcPct val="120000"/>
              </a:lnSpc>
            </a:pPr>
            <a:r>
              <a:rPr lang="en-US" sz="3000" dirty="0">
                <a:solidFill>
                  <a:schemeClr val="accent5"/>
                </a:solidFill>
                <a:latin typeface="+mj-lt"/>
              </a:rPr>
              <a:t>Here is a sample run:</a:t>
            </a:r>
            <a:endParaRPr lang="en-US" sz="3000" b="1" dirty="0">
              <a:solidFill>
                <a:schemeClr val="accent5"/>
              </a:solidFill>
              <a:latin typeface="+mj-lt"/>
            </a:endParaRPr>
          </a:p>
        </p:txBody>
      </p:sp>
      <p:pic>
        <p:nvPicPr>
          <p:cNvPr id="2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876" y="582295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Таблица 14"/>
          <p:cNvGraphicFramePr>
            <a:graphicFrameLocks noGrp="1"/>
          </p:cNvGraphicFramePr>
          <p:nvPr>
            <p:extLst>
              <p:ext uri="{D42A27DB-BD31-4B8C-83A1-F6EECF244321}">
                <p14:modId xmlns:p14="http://schemas.microsoft.com/office/powerpoint/2010/main" val="2601702960"/>
              </p:ext>
            </p:extLst>
          </p:nvPr>
        </p:nvGraphicFramePr>
        <p:xfrm>
          <a:off x="332627" y="5822959"/>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year:</a:t>
                      </a:r>
                      <a:r>
                        <a:rPr lang="en-US" b="0" baseline="0" dirty="0" smtClean="0">
                          <a:latin typeface="Courier New" panose="02070309020205020404" pitchFamily="49" charset="0"/>
                          <a:cs typeface="Courier New" panose="02070309020205020404" pitchFamily="49" charset="0"/>
                        </a:rPr>
                        <a:t> 2001</a:t>
                      </a:r>
                    </a:p>
                    <a:p>
                      <a:r>
                        <a:rPr lang="en-US" b="0" baseline="0" dirty="0" smtClean="0">
                          <a:latin typeface="Courier New" panose="02070309020205020404" pitchFamily="49" charset="0"/>
                          <a:cs typeface="Courier New" panose="02070309020205020404" pitchFamily="49" charset="0"/>
                        </a:rPr>
                        <a:t>Enter a month: </a:t>
                      </a:r>
                      <a:r>
                        <a:rPr lang="en-US" b="0" baseline="0" dirty="0" err="1" smtClean="0">
                          <a:latin typeface="Courier New" panose="02070309020205020404" pitchFamily="49" charset="0"/>
                          <a:cs typeface="Courier New" panose="02070309020205020404" pitchFamily="49" charset="0"/>
                        </a:rPr>
                        <a:t>jan</a:t>
                      </a:r>
                      <a:endParaRPr lang="en-US" b="0" baseline="0" dirty="0" smtClean="0">
                        <a:latin typeface="Courier New" panose="02070309020205020404" pitchFamily="49" charset="0"/>
                        <a:cs typeface="Courier New" panose="02070309020205020404" pitchFamily="49" charset="0"/>
                      </a:endParaRPr>
                    </a:p>
                    <a:p>
                      <a:r>
                        <a:rPr lang="en-US" b="0" baseline="0" dirty="0" err="1" smtClean="0">
                          <a:latin typeface="Courier New" panose="02070309020205020404" pitchFamily="49" charset="0"/>
                          <a:cs typeface="Courier New" panose="02070309020205020404" pitchFamily="49" charset="0"/>
                        </a:rPr>
                        <a:t>jan</a:t>
                      </a:r>
                      <a:r>
                        <a:rPr lang="en-US" b="0" baseline="0" dirty="0" smtClean="0">
                          <a:latin typeface="Courier New" panose="02070309020205020404" pitchFamily="49" charset="0"/>
                          <a:cs typeface="Courier New" panose="02070309020205020404" pitchFamily="49" charset="0"/>
                        </a:rPr>
                        <a:t> is not a correct month name</a:t>
                      </a:r>
                    </a:p>
                  </a:txBody>
                  <a:tcPr>
                    <a:solidFill>
                      <a:schemeClr val="bg2"/>
                    </a:solidFill>
                  </a:tcPr>
                </a:tc>
                <a:extLst>
                  <a:ext uri="{0D108BD9-81ED-4DB2-BD59-A6C34878D82A}">
                    <a16:rowId xmlns:a16="http://schemas.microsoft.com/office/drawing/2014/main" val="10000"/>
                  </a:ext>
                </a:extLst>
              </a:tr>
            </a:tbl>
          </a:graphicData>
        </a:graphic>
      </p:graphicFrame>
      <p:pic>
        <p:nvPicPr>
          <p:cNvPr id="2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827" y="589955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827" y="619081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6021373" y="2397888"/>
            <a:ext cx="4800600" cy="2333625"/>
          </a:xfrm>
          <a:prstGeom prst="rect">
            <a:avLst/>
          </a:prstGeom>
        </p:spPr>
      </p:pic>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*Student major and status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52444" y="1226967"/>
            <a:ext cx="11480557" cy="27783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1900" dirty="0" smtClean="0">
                <a:solidFill>
                  <a:schemeClr val="accent5"/>
                </a:solidFill>
              </a:rPr>
              <a:t>	Write a program that prompts the user to enter two characters and displays the major and status represented in the characters. The first character indicates the major and second is number character 1, 2, 3, 4, which indicates whether a student is a freshman, sophomore, junior, or senior. Suppose the following characters are used to denote the major:</a:t>
            </a:r>
          </a:p>
          <a:p>
            <a:pPr algn="just">
              <a:lnSpc>
                <a:spcPct val="120000"/>
              </a:lnSpc>
            </a:pPr>
            <a:r>
              <a:rPr lang="en-US" sz="1900" dirty="0" smtClean="0">
                <a:solidFill>
                  <a:schemeClr val="accent5"/>
                </a:solidFill>
              </a:rPr>
              <a:t>	M: Mathematics</a:t>
            </a:r>
          </a:p>
          <a:p>
            <a:pPr algn="just">
              <a:lnSpc>
                <a:spcPct val="120000"/>
              </a:lnSpc>
            </a:pPr>
            <a:r>
              <a:rPr lang="en-US" sz="1900" dirty="0" smtClean="0">
                <a:solidFill>
                  <a:schemeClr val="accent5"/>
                </a:solidFill>
              </a:rPr>
              <a:t>	C: Computer Science</a:t>
            </a:r>
          </a:p>
          <a:p>
            <a:pPr algn="just">
              <a:lnSpc>
                <a:spcPct val="120000"/>
              </a:lnSpc>
            </a:pPr>
            <a:r>
              <a:rPr lang="en-US" sz="1900" dirty="0" smtClean="0">
                <a:solidFill>
                  <a:schemeClr val="accent5"/>
                </a:solidFill>
              </a:rPr>
              <a:t>	I: Information Technology</a:t>
            </a:r>
          </a:p>
          <a:p>
            <a:pPr algn="just">
              <a:lnSpc>
                <a:spcPct val="120000"/>
              </a:lnSpc>
            </a:pPr>
            <a:r>
              <a:rPr lang="en-US" sz="1900" dirty="0">
                <a:solidFill>
                  <a:schemeClr val="accent5"/>
                </a:solidFill>
              </a:rPr>
              <a:t>Here are the sample runs:</a:t>
            </a:r>
            <a:endParaRPr lang="en-US" sz="1900" dirty="0" smtClean="0">
              <a:solidFill>
                <a:schemeClr val="accent5"/>
              </a:solidFill>
            </a:endParaRPr>
          </a:p>
        </p:txBody>
      </p:sp>
      <p:pic>
        <p:nvPicPr>
          <p:cNvPr id="2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403655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Таблица 26"/>
          <p:cNvGraphicFramePr>
            <a:graphicFrameLocks noGrp="1"/>
          </p:cNvGraphicFramePr>
          <p:nvPr>
            <p:extLst>
              <p:ext uri="{D42A27DB-BD31-4B8C-83A1-F6EECF244321}">
                <p14:modId xmlns:p14="http://schemas.microsoft.com/office/powerpoint/2010/main" val="2796075004"/>
              </p:ext>
            </p:extLst>
          </p:nvPr>
        </p:nvGraphicFramePr>
        <p:xfrm>
          <a:off x="376985" y="4036339"/>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two characters: M1</a:t>
                      </a:r>
                    </a:p>
                    <a:p>
                      <a:r>
                        <a:rPr lang="en-US" b="0" baseline="0" dirty="0" smtClean="0">
                          <a:latin typeface="Courier New" panose="02070309020205020404" pitchFamily="49" charset="0"/>
                          <a:cs typeface="Courier New" panose="02070309020205020404" pitchFamily="49" charset="0"/>
                        </a:rPr>
                        <a:t>Mathematics Freshman</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8768" y="407270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474402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5" name="Таблица 44"/>
          <p:cNvGraphicFramePr>
            <a:graphicFrameLocks noGrp="1"/>
          </p:cNvGraphicFramePr>
          <p:nvPr>
            <p:extLst>
              <p:ext uri="{D42A27DB-BD31-4B8C-83A1-F6EECF244321}">
                <p14:modId xmlns:p14="http://schemas.microsoft.com/office/powerpoint/2010/main" val="3434497001"/>
              </p:ext>
            </p:extLst>
          </p:nvPr>
        </p:nvGraphicFramePr>
        <p:xfrm>
          <a:off x="376985" y="4743809"/>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two characters:</a:t>
                      </a:r>
                      <a:r>
                        <a:rPr lang="en-US" b="0" baseline="0" dirty="0" smtClean="0">
                          <a:latin typeface="Courier New" panose="02070309020205020404" pitchFamily="49" charset="0"/>
                          <a:cs typeface="Courier New" panose="02070309020205020404" pitchFamily="49" charset="0"/>
                        </a:rPr>
                        <a:t> C3</a:t>
                      </a:r>
                    </a:p>
                    <a:p>
                      <a:r>
                        <a:rPr lang="en-US" b="0" dirty="0" smtClean="0">
                          <a:latin typeface="Courier New" panose="02070309020205020404" pitchFamily="49" charset="0"/>
                          <a:cs typeface="Courier New" panose="02070309020205020404" pitchFamily="49" charset="0"/>
                        </a:rPr>
                        <a:t>Computer Science</a:t>
                      </a:r>
                      <a:r>
                        <a:rPr lang="en-US" b="0" baseline="0" dirty="0" smtClean="0">
                          <a:latin typeface="Courier New" panose="02070309020205020404" pitchFamily="49" charset="0"/>
                          <a:cs typeface="Courier New" panose="02070309020205020404" pitchFamily="49" charset="0"/>
                        </a:rPr>
                        <a:t> Junior</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4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8768" y="478686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545607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8" name="Таблица 26"/>
          <p:cNvGraphicFramePr>
            <a:graphicFrameLocks noGrp="1"/>
          </p:cNvGraphicFramePr>
          <p:nvPr>
            <p:extLst>
              <p:ext uri="{D42A27DB-BD31-4B8C-83A1-F6EECF244321}">
                <p14:modId xmlns:p14="http://schemas.microsoft.com/office/powerpoint/2010/main" val="3863188333"/>
              </p:ext>
            </p:extLst>
          </p:nvPr>
        </p:nvGraphicFramePr>
        <p:xfrm>
          <a:off x="376985" y="5455858"/>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two characters: T3</a:t>
                      </a:r>
                    </a:p>
                    <a:p>
                      <a:r>
                        <a:rPr lang="en-US" b="0" baseline="0" dirty="0" smtClean="0">
                          <a:latin typeface="Courier New" panose="02070309020205020404" pitchFamily="49" charset="0"/>
                          <a:cs typeface="Courier New" panose="02070309020205020404" pitchFamily="49" charset="0"/>
                        </a:rPr>
                        <a:t>Invalid major code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4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8768" y="552509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617718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 name="Таблица 44"/>
          <p:cNvGraphicFramePr>
            <a:graphicFrameLocks noGrp="1"/>
          </p:cNvGraphicFramePr>
          <p:nvPr>
            <p:extLst>
              <p:ext uri="{D42A27DB-BD31-4B8C-83A1-F6EECF244321}">
                <p14:modId xmlns:p14="http://schemas.microsoft.com/office/powerpoint/2010/main" val="2568308866"/>
              </p:ext>
            </p:extLst>
          </p:nvPr>
        </p:nvGraphicFramePr>
        <p:xfrm>
          <a:off x="376985" y="6176976"/>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two characters:</a:t>
                      </a:r>
                      <a:r>
                        <a:rPr lang="en-US" b="0" baseline="0" dirty="0" smtClean="0">
                          <a:latin typeface="Courier New" panose="02070309020205020404" pitchFamily="49" charset="0"/>
                          <a:cs typeface="Courier New" panose="02070309020205020404" pitchFamily="49" charset="0"/>
                        </a:rPr>
                        <a:t> M7</a:t>
                      </a:r>
                    </a:p>
                    <a:p>
                      <a:r>
                        <a:rPr lang="en-US" b="0" baseline="0" dirty="0" smtClean="0">
                          <a:latin typeface="Courier New" panose="02070309020205020404" pitchFamily="49" charset="0"/>
                          <a:cs typeface="Courier New" panose="02070309020205020404" pitchFamily="49" charset="0"/>
                        </a:rPr>
                        <a:t>Invalid status code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5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8768" y="626339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8490128" y="2261101"/>
            <a:ext cx="2376203" cy="1734719"/>
          </a:xfrm>
          <a:prstGeom prst="rect">
            <a:avLst/>
          </a:prstGeom>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10. *Financial application: payroll</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178915"/>
            <a:ext cx="11500373" cy="27516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000" dirty="0" smtClean="0">
                <a:solidFill>
                  <a:schemeClr val="accent5"/>
                </a:solidFill>
              </a:rPr>
              <a:t>Write a program that reads the following information and print a payroll statement:</a:t>
            </a:r>
          </a:p>
          <a:p>
            <a:pPr algn="l">
              <a:lnSpc>
                <a:spcPct val="120000"/>
              </a:lnSpc>
            </a:pPr>
            <a:r>
              <a:rPr lang="en-US" sz="2000" dirty="0">
                <a:solidFill>
                  <a:schemeClr val="accent5"/>
                </a:solidFill>
              </a:rPr>
              <a:t>	</a:t>
            </a:r>
            <a:r>
              <a:rPr lang="en-US" sz="2000" dirty="0" smtClean="0">
                <a:solidFill>
                  <a:schemeClr val="accent5"/>
                </a:solidFill>
              </a:rPr>
              <a:t>Employee’s name (e.g., Smith)</a:t>
            </a:r>
          </a:p>
          <a:p>
            <a:pPr algn="l">
              <a:lnSpc>
                <a:spcPct val="120000"/>
              </a:lnSpc>
            </a:pPr>
            <a:r>
              <a:rPr lang="en-US" sz="2000" dirty="0">
                <a:solidFill>
                  <a:schemeClr val="accent5"/>
                </a:solidFill>
              </a:rPr>
              <a:t>	</a:t>
            </a:r>
            <a:r>
              <a:rPr lang="en-US" sz="2000" dirty="0" smtClean="0">
                <a:solidFill>
                  <a:schemeClr val="accent5"/>
                </a:solidFill>
              </a:rPr>
              <a:t>Number of hours worked in a week (e.g., 10)</a:t>
            </a:r>
          </a:p>
          <a:p>
            <a:pPr algn="l">
              <a:lnSpc>
                <a:spcPct val="120000"/>
              </a:lnSpc>
            </a:pPr>
            <a:r>
              <a:rPr lang="en-US" sz="2000" dirty="0" smtClean="0">
                <a:solidFill>
                  <a:schemeClr val="accent5"/>
                </a:solidFill>
              </a:rPr>
              <a:t>	Hourly pay rate (e.g., 9.75)</a:t>
            </a:r>
          </a:p>
          <a:p>
            <a:pPr algn="l">
              <a:lnSpc>
                <a:spcPct val="120000"/>
              </a:lnSpc>
            </a:pPr>
            <a:r>
              <a:rPr lang="en-US" sz="2000" dirty="0">
                <a:solidFill>
                  <a:schemeClr val="accent5"/>
                </a:solidFill>
              </a:rPr>
              <a:t>	</a:t>
            </a:r>
            <a:r>
              <a:rPr lang="en-US" sz="2000" dirty="0" smtClean="0">
                <a:solidFill>
                  <a:schemeClr val="accent5"/>
                </a:solidFill>
              </a:rPr>
              <a:t>Federal tax withholding rate (e.g., 20%)</a:t>
            </a:r>
          </a:p>
          <a:p>
            <a:pPr algn="l">
              <a:lnSpc>
                <a:spcPct val="120000"/>
              </a:lnSpc>
            </a:pPr>
            <a:r>
              <a:rPr lang="en-US" sz="2000" dirty="0">
                <a:solidFill>
                  <a:schemeClr val="accent5"/>
                </a:solidFill>
              </a:rPr>
              <a:t>	</a:t>
            </a:r>
            <a:r>
              <a:rPr lang="en-US" sz="2000" dirty="0" smtClean="0">
                <a:solidFill>
                  <a:schemeClr val="accent5"/>
                </a:solidFill>
              </a:rPr>
              <a:t>State tax withholding rate (e.g., 9%)</a:t>
            </a:r>
          </a:p>
          <a:p>
            <a:pPr algn="l">
              <a:lnSpc>
                <a:spcPct val="120000"/>
              </a:lnSpc>
            </a:pPr>
            <a:r>
              <a:rPr lang="en-US" sz="2000" dirty="0" smtClean="0">
                <a:solidFill>
                  <a:schemeClr val="accent5"/>
                </a:solidFill>
              </a:rPr>
              <a:t>A sample run is shown below:</a:t>
            </a:r>
          </a:p>
          <a:p>
            <a:pPr algn="l">
              <a:lnSpc>
                <a:spcPct val="120000"/>
              </a:lnSpc>
            </a:pPr>
            <a:r>
              <a:rPr lang="en-US" sz="2000" dirty="0">
                <a:solidFill>
                  <a:schemeClr val="accent5"/>
                </a:solidFill>
              </a:rPr>
              <a:t>	</a:t>
            </a:r>
            <a:endParaRPr lang="en-US" sz="2000" dirty="0" smtClean="0">
              <a:solidFill>
                <a:schemeClr val="accent5"/>
              </a:solidFill>
            </a:endParaRPr>
          </a:p>
          <a:p>
            <a:pPr algn="l">
              <a:lnSpc>
                <a:spcPct val="120000"/>
              </a:lnSpc>
            </a:pPr>
            <a:r>
              <a:rPr lang="en-US" sz="2000" dirty="0">
                <a:solidFill>
                  <a:schemeClr val="accent5"/>
                </a:solidFill>
              </a:rPr>
              <a:t>	</a:t>
            </a:r>
            <a:endParaRPr lang="en-US" sz="2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5"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2371" y="371947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5"/>
          <p:cNvGraphicFramePr>
            <a:graphicFrameLocks noGrp="1"/>
          </p:cNvGraphicFramePr>
          <p:nvPr>
            <p:extLst>
              <p:ext uri="{D42A27DB-BD31-4B8C-83A1-F6EECF244321}">
                <p14:modId xmlns:p14="http://schemas.microsoft.com/office/powerpoint/2010/main" val="4097409551"/>
              </p:ext>
            </p:extLst>
          </p:nvPr>
        </p:nvGraphicFramePr>
        <p:xfrm>
          <a:off x="332626" y="3762722"/>
          <a:ext cx="10489346" cy="306324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2344884">
                <a:tc>
                  <a:txBody>
                    <a:bodyPr/>
                    <a:lstStyle/>
                    <a:p>
                      <a:r>
                        <a:rPr lang="en-US" sz="1300" b="0" dirty="0" smtClean="0">
                          <a:latin typeface="Courier New" panose="02070309020205020404" pitchFamily="49" charset="0"/>
                          <a:cs typeface="Courier New" panose="02070309020205020404" pitchFamily="49" charset="0"/>
                        </a:rPr>
                        <a:t>Enter</a:t>
                      </a:r>
                      <a:r>
                        <a:rPr lang="en-US" sz="1300" b="0" baseline="0" dirty="0" smtClean="0">
                          <a:latin typeface="Courier New" panose="02070309020205020404" pitchFamily="49" charset="0"/>
                          <a:cs typeface="Courier New" panose="02070309020205020404" pitchFamily="49" charset="0"/>
                        </a:rPr>
                        <a:t> employee’s name: Smith</a:t>
                      </a:r>
                    </a:p>
                    <a:p>
                      <a:r>
                        <a:rPr lang="en-US" sz="1300" b="0" baseline="0" dirty="0" smtClean="0">
                          <a:latin typeface="Courier New" panose="02070309020205020404" pitchFamily="49" charset="0"/>
                          <a:cs typeface="Courier New" panose="02070309020205020404" pitchFamily="49" charset="0"/>
                        </a:rPr>
                        <a:t>Enter number of hours worked in a week: 10</a:t>
                      </a:r>
                    </a:p>
                    <a:p>
                      <a:r>
                        <a:rPr lang="en-US" sz="1300" b="0" baseline="0" dirty="0" smtClean="0">
                          <a:latin typeface="Courier New" panose="02070309020205020404" pitchFamily="49" charset="0"/>
                          <a:cs typeface="Courier New" panose="02070309020205020404" pitchFamily="49" charset="0"/>
                        </a:rPr>
                        <a:t>Enter hourly pay rate: 9.75</a:t>
                      </a:r>
                    </a:p>
                    <a:p>
                      <a:r>
                        <a:rPr lang="en-US" sz="1300" b="0" baseline="0" dirty="0" smtClean="0">
                          <a:latin typeface="Courier New" panose="02070309020205020404" pitchFamily="49" charset="0"/>
                          <a:cs typeface="Courier New" panose="02070309020205020404" pitchFamily="49" charset="0"/>
                        </a:rPr>
                        <a:t>Enter federal tax withholding rate: 0.20</a:t>
                      </a:r>
                    </a:p>
                    <a:p>
                      <a:r>
                        <a:rPr lang="en-US" sz="1300" b="0" baseline="0" dirty="0" smtClean="0">
                          <a:latin typeface="Courier New" panose="02070309020205020404" pitchFamily="49" charset="0"/>
                          <a:cs typeface="Courier New" panose="02070309020205020404" pitchFamily="49" charset="0"/>
                        </a:rPr>
                        <a:t>Enter state tax withholding rate: 0.09</a:t>
                      </a:r>
                    </a:p>
                    <a:p>
                      <a:endParaRPr lang="en-US" sz="1300" b="0" baseline="0" dirty="0" smtClean="0">
                        <a:latin typeface="Courier New" panose="02070309020205020404" pitchFamily="49" charset="0"/>
                        <a:cs typeface="Courier New" panose="02070309020205020404" pitchFamily="49" charset="0"/>
                      </a:endParaRPr>
                    </a:p>
                    <a:p>
                      <a:r>
                        <a:rPr lang="en-US" sz="1300" b="0" baseline="0" dirty="0" smtClean="0">
                          <a:latin typeface="Courier New" panose="02070309020205020404" pitchFamily="49" charset="0"/>
                          <a:cs typeface="Courier New" panose="02070309020205020404" pitchFamily="49" charset="0"/>
                        </a:rPr>
                        <a:t>Employee Name: Smith</a:t>
                      </a:r>
                    </a:p>
                    <a:p>
                      <a:r>
                        <a:rPr lang="en-US" sz="1300" b="0" baseline="0" dirty="0" smtClean="0">
                          <a:latin typeface="Courier New" panose="02070309020205020404" pitchFamily="49" charset="0"/>
                          <a:cs typeface="Courier New" panose="02070309020205020404" pitchFamily="49" charset="0"/>
                        </a:rPr>
                        <a:t>Hours Worked: 10.0</a:t>
                      </a:r>
                    </a:p>
                    <a:p>
                      <a:r>
                        <a:rPr lang="en-US" sz="1300" b="0" baseline="0" dirty="0" smtClean="0">
                          <a:latin typeface="Courier New" panose="02070309020205020404" pitchFamily="49" charset="0"/>
                          <a:cs typeface="Courier New" panose="02070309020205020404" pitchFamily="49" charset="0"/>
                        </a:rPr>
                        <a:t>Pay Rate: $9.75</a:t>
                      </a:r>
                    </a:p>
                    <a:p>
                      <a:r>
                        <a:rPr lang="en-US" sz="1300" b="0" baseline="0" dirty="0" smtClean="0">
                          <a:latin typeface="Courier New" panose="02070309020205020404" pitchFamily="49" charset="0"/>
                          <a:cs typeface="Courier New" panose="02070309020205020404" pitchFamily="49" charset="0"/>
                        </a:rPr>
                        <a:t>Gross Pay: $97.50</a:t>
                      </a:r>
                    </a:p>
                    <a:p>
                      <a:r>
                        <a:rPr lang="en-US" sz="1300" b="0" baseline="0" dirty="0" err="1" smtClean="0">
                          <a:latin typeface="Courier New" panose="02070309020205020404" pitchFamily="49" charset="0"/>
                          <a:cs typeface="Courier New" panose="02070309020205020404" pitchFamily="49" charset="0"/>
                        </a:rPr>
                        <a:t>Deducations</a:t>
                      </a:r>
                      <a:r>
                        <a:rPr lang="en-US" sz="1300" b="0" baseline="0" dirty="0" smtClean="0">
                          <a:latin typeface="Courier New" panose="02070309020205020404" pitchFamily="49" charset="0"/>
                          <a:cs typeface="Courier New" panose="02070309020205020404" pitchFamily="49" charset="0"/>
                        </a:rPr>
                        <a:t>:</a:t>
                      </a:r>
                    </a:p>
                    <a:p>
                      <a:r>
                        <a:rPr lang="en-US" sz="1300" b="0" baseline="0" dirty="0" smtClean="0">
                          <a:latin typeface="Courier New" panose="02070309020205020404" pitchFamily="49" charset="0"/>
                          <a:cs typeface="Courier New" panose="02070309020205020404" pitchFamily="49" charset="0"/>
                        </a:rPr>
                        <a:t>   Federal Withholding (20.0%): $19.5</a:t>
                      </a:r>
                    </a:p>
                    <a:p>
                      <a:r>
                        <a:rPr lang="en-US" sz="1300" b="0" baseline="0" dirty="0" smtClean="0">
                          <a:latin typeface="Courier New" panose="02070309020205020404" pitchFamily="49" charset="0"/>
                          <a:cs typeface="Courier New" panose="02070309020205020404" pitchFamily="49" charset="0"/>
                        </a:rPr>
                        <a:t>   State Withholding (9.0%): $8.77</a:t>
                      </a:r>
                    </a:p>
                    <a:p>
                      <a:r>
                        <a:rPr lang="en-US" sz="1300" b="0" baseline="0" dirty="0" smtClean="0">
                          <a:latin typeface="Courier New" panose="02070309020205020404" pitchFamily="49" charset="0"/>
                          <a:cs typeface="Courier New" panose="02070309020205020404" pitchFamily="49" charset="0"/>
                        </a:rPr>
                        <a:t>   Total </a:t>
                      </a:r>
                      <a:r>
                        <a:rPr lang="en-US" sz="1300" b="0" baseline="0" dirty="0" err="1" smtClean="0">
                          <a:latin typeface="Courier New" panose="02070309020205020404" pitchFamily="49" charset="0"/>
                          <a:cs typeface="Courier New" panose="02070309020205020404" pitchFamily="49" charset="0"/>
                        </a:rPr>
                        <a:t>Deducation</a:t>
                      </a:r>
                      <a:r>
                        <a:rPr lang="en-US" sz="1300" b="0" baseline="0" dirty="0" smtClean="0">
                          <a:latin typeface="Courier New" panose="02070309020205020404" pitchFamily="49" charset="0"/>
                          <a:cs typeface="Courier New" panose="02070309020205020404" pitchFamily="49" charset="0"/>
                        </a:rPr>
                        <a:t>: $28.27</a:t>
                      </a:r>
                    </a:p>
                    <a:p>
                      <a:r>
                        <a:rPr lang="en-US" sz="1300" b="0" baseline="0" dirty="0" smtClean="0">
                          <a:latin typeface="Courier New" panose="02070309020205020404" pitchFamily="49" charset="0"/>
                          <a:cs typeface="Courier New" panose="02070309020205020404" pitchFamily="49" charset="0"/>
                        </a:rPr>
                        <a:t>Net Pay: $69.22</a:t>
                      </a: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7321" y="379599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8792" y="394975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7321" y="418337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4976" y="435955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12" y="462601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3547460" y="119604"/>
            <a:ext cx="2066588" cy="964006"/>
          </a:xfrm>
          <a:prstGeom prst="rect">
            <a:avLst/>
          </a:prstGeom>
        </p:spPr>
      </p:pic>
      <p:pic>
        <p:nvPicPr>
          <p:cNvPr id="5" name="Picture 4"/>
          <p:cNvPicPr>
            <a:picLocks noChangeAspect="1"/>
          </p:cNvPicPr>
          <p:nvPr/>
        </p:nvPicPr>
        <p:blipFill>
          <a:blip r:embed="rId6"/>
          <a:stretch>
            <a:fillRect/>
          </a:stretch>
        </p:blipFill>
        <p:spPr>
          <a:xfrm>
            <a:off x="8917673" y="1304116"/>
            <a:ext cx="1795819" cy="2362358"/>
          </a:xfrm>
          <a:prstGeom prst="rect">
            <a:avLst/>
          </a:prstGeom>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*Check SSN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7916" y="1991883"/>
            <a:ext cx="5411783" cy="23854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Write a program that prompts the user to enter a Social Security number in the format </a:t>
            </a:r>
            <a:r>
              <a:rPr lang="en-US" sz="3000" dirty="0" err="1" smtClean="0">
                <a:solidFill>
                  <a:schemeClr val="accent5"/>
                </a:solidFill>
                <a:cs typeface="Courier New" panose="02070309020205020404" pitchFamily="49" charset="0"/>
              </a:rPr>
              <a:t>ddd-dd-dddd</a:t>
            </a:r>
            <a:r>
              <a:rPr lang="en-US" sz="3000" dirty="0" smtClean="0">
                <a:solidFill>
                  <a:schemeClr val="accent5"/>
                </a:solidFill>
                <a:cs typeface="Courier New" panose="02070309020205020404" pitchFamily="49" charset="0"/>
              </a:rPr>
              <a:t>, where d is a digit. </a:t>
            </a:r>
            <a:endParaRPr lang="en-US" sz="30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485026" y="4783249"/>
            <a:ext cx="10489347"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are the sample runs:</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541694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3249534449"/>
              </p:ext>
            </p:extLst>
          </p:nvPr>
        </p:nvGraphicFramePr>
        <p:xfrm>
          <a:off x="485027" y="5416947"/>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SSN: 232-23-5435</a:t>
                      </a:r>
                    </a:p>
                    <a:p>
                      <a:r>
                        <a:rPr lang="en-US" b="0" dirty="0" smtClean="0">
                          <a:latin typeface="Courier New" panose="02070309020205020404" pitchFamily="49" charset="0"/>
                          <a:cs typeface="Courier New" panose="02070309020205020404" pitchFamily="49" charset="0"/>
                        </a:rPr>
                        <a:t>232-23-5435 is a valid social security number</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0799" y="544424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612943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Таблица 21"/>
          <p:cNvGraphicFramePr>
            <a:graphicFrameLocks noGrp="1"/>
          </p:cNvGraphicFramePr>
          <p:nvPr>
            <p:extLst>
              <p:ext uri="{D42A27DB-BD31-4B8C-83A1-F6EECF244321}">
                <p14:modId xmlns:p14="http://schemas.microsoft.com/office/powerpoint/2010/main" val="449321382"/>
              </p:ext>
            </p:extLst>
          </p:nvPr>
        </p:nvGraphicFramePr>
        <p:xfrm>
          <a:off x="485027" y="6129438"/>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SSN: 23-23-5435</a:t>
                      </a:r>
                    </a:p>
                    <a:p>
                      <a:r>
                        <a:rPr lang="en-US" b="0" dirty="0" smtClean="0">
                          <a:latin typeface="Courier New" panose="02070309020205020404" pitchFamily="49" charset="0"/>
                          <a:cs typeface="Courier New" panose="02070309020205020404" pitchFamily="49" charset="0"/>
                        </a:rPr>
                        <a:t>23-23-5435 is an invalid social security</a:t>
                      </a:r>
                      <a:r>
                        <a:rPr lang="en-US" b="0" baseline="0" dirty="0" smtClean="0">
                          <a:latin typeface="Courier New" panose="02070309020205020404" pitchFamily="49" charset="0"/>
                          <a:cs typeface="Courier New" panose="02070309020205020404" pitchFamily="49" charset="0"/>
                        </a:rPr>
                        <a:t> number</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0799" y="620078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5756324" y="1435828"/>
            <a:ext cx="6076677" cy="3646006"/>
          </a:xfrm>
          <a:prstGeom prst="rect">
            <a:avLst/>
          </a:prstGeom>
        </p:spPr>
      </p:pic>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877356" y="2172185"/>
            <a:ext cx="5207561" cy="37548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lnSpc>
                <a:spcPct val="120000"/>
              </a:lnSpc>
              <a:buFont typeface="+mj-lt"/>
              <a:buAutoNum type="arabicPeriod"/>
            </a:pPr>
            <a:r>
              <a:rPr lang="en-US" sz="3000" dirty="0" smtClean="0">
                <a:solidFill>
                  <a:schemeClr val="accent5"/>
                </a:solidFill>
              </a:rPr>
              <a:t>Hex to binary;</a:t>
            </a:r>
            <a:endParaRPr lang="en-US" sz="3000" dirty="0">
              <a:solidFill>
                <a:schemeClr val="accent5"/>
              </a:solidFill>
            </a:endParaRPr>
          </a:p>
          <a:p>
            <a:pPr marL="742950" indent="-742950" algn="l">
              <a:lnSpc>
                <a:spcPct val="120000"/>
              </a:lnSpc>
              <a:buFont typeface="+mj-lt"/>
              <a:buAutoNum type="arabicPeriod"/>
            </a:pPr>
            <a:r>
              <a:rPr lang="en-US" sz="3000" dirty="0" smtClean="0">
                <a:solidFill>
                  <a:schemeClr val="accent5"/>
                </a:solidFill>
              </a:rPr>
              <a:t>*Decimal to hex;</a:t>
            </a:r>
          </a:p>
          <a:p>
            <a:pPr marL="742950" indent="-742950" algn="l">
              <a:lnSpc>
                <a:spcPct val="120000"/>
              </a:lnSpc>
              <a:buFont typeface="+mj-lt"/>
              <a:buAutoNum type="arabicPeriod"/>
            </a:pPr>
            <a:r>
              <a:rPr lang="en-US" sz="3000" dirty="0" smtClean="0">
                <a:solidFill>
                  <a:schemeClr val="accent5"/>
                </a:solidFill>
              </a:rPr>
              <a:t>*Phone key pads;</a:t>
            </a:r>
            <a:endParaRPr lang="en-US" sz="3000" dirty="0">
              <a:solidFill>
                <a:schemeClr val="accent5"/>
              </a:solidFill>
            </a:endParaRPr>
          </a:p>
          <a:p>
            <a:pPr marL="742950" indent="-742950" algn="l">
              <a:lnSpc>
                <a:spcPct val="120000"/>
              </a:lnSpc>
              <a:buFont typeface="+mj-lt"/>
              <a:buAutoNum type="arabicPeriod"/>
            </a:pPr>
            <a:r>
              <a:rPr lang="en-US" sz="3000" dirty="0" smtClean="0">
                <a:solidFill>
                  <a:schemeClr val="accent5"/>
                </a:solidFill>
              </a:rPr>
              <a:t>Process two string;</a:t>
            </a:r>
          </a:p>
          <a:p>
            <a:pPr marL="742950" indent="-742950" algn="l">
              <a:lnSpc>
                <a:spcPct val="120000"/>
              </a:lnSpc>
              <a:buFont typeface="+mj-lt"/>
              <a:buAutoNum type="arabicPeriod"/>
            </a:pPr>
            <a:r>
              <a:rPr lang="en-US" sz="3000" dirty="0" smtClean="0">
                <a:solidFill>
                  <a:schemeClr val="accent5"/>
                </a:solidFill>
              </a:rPr>
              <a:t>Palindrome string;</a:t>
            </a:r>
          </a:p>
          <a:p>
            <a:pPr marL="742950" indent="-742950" algn="l">
              <a:lnSpc>
                <a:spcPct val="120000"/>
              </a:lnSpc>
              <a:buFont typeface="+mj-lt"/>
              <a:buAutoNum type="arabicPeriod"/>
            </a:pPr>
            <a:r>
              <a:rPr lang="en-US" sz="3000" dirty="0" smtClean="0">
                <a:solidFill>
                  <a:schemeClr val="accent5"/>
                </a:solidFill>
              </a:rPr>
              <a:t>*Random strings;</a:t>
            </a:r>
          </a:p>
        </p:txBody>
      </p:sp>
      <p:sp>
        <p:nvSpPr>
          <p:cNvPr id="3" name="Прямоугольник 2"/>
          <p:cNvSpPr/>
          <p:nvPr/>
        </p:nvSpPr>
        <p:spPr>
          <a:xfrm>
            <a:off x="6082814" y="2172185"/>
            <a:ext cx="5424058" cy="2825389"/>
          </a:xfrm>
          <a:prstGeom prst="rect">
            <a:avLst/>
          </a:prstGeom>
        </p:spPr>
        <p:txBody>
          <a:bodyPr wrap="square">
            <a:spAutoFit/>
          </a:bodyPr>
          <a:lstStyle/>
          <a:p>
            <a:pPr marL="742950" indent="-742950">
              <a:lnSpc>
                <a:spcPct val="120000"/>
              </a:lnSpc>
              <a:buFont typeface="+mj-lt"/>
              <a:buAutoNum type="arabicPeriod" startAt="7"/>
            </a:pPr>
            <a:r>
              <a:rPr lang="en-US" sz="3000" dirty="0">
                <a:solidFill>
                  <a:schemeClr val="accent5"/>
                </a:solidFill>
                <a:latin typeface="+mj-lt"/>
              </a:rPr>
              <a:t>*Order three cities;</a:t>
            </a:r>
          </a:p>
          <a:p>
            <a:pPr marL="742950" indent="-742950">
              <a:lnSpc>
                <a:spcPct val="120000"/>
              </a:lnSpc>
              <a:buFont typeface="+mj-lt"/>
              <a:buAutoNum type="arabicPeriod" startAt="7"/>
            </a:pPr>
            <a:r>
              <a:rPr lang="en-US" sz="3000" dirty="0">
                <a:solidFill>
                  <a:schemeClr val="accent5"/>
                </a:solidFill>
                <a:latin typeface="+mj-lt"/>
              </a:rPr>
              <a:t>*Days of a month;</a:t>
            </a:r>
          </a:p>
          <a:p>
            <a:pPr marL="742950" indent="-742950">
              <a:lnSpc>
                <a:spcPct val="120000"/>
              </a:lnSpc>
              <a:buFont typeface="+mj-lt"/>
              <a:buAutoNum type="arabicPeriod" startAt="9"/>
            </a:pPr>
            <a:r>
              <a:rPr lang="en-US" sz="3000" dirty="0">
                <a:solidFill>
                  <a:schemeClr val="accent5"/>
                </a:solidFill>
                <a:latin typeface="+mj-lt"/>
              </a:rPr>
              <a:t>*Student major and status;</a:t>
            </a:r>
          </a:p>
          <a:p>
            <a:pPr marL="742950" indent="-742950">
              <a:lnSpc>
                <a:spcPct val="120000"/>
              </a:lnSpc>
              <a:buFont typeface="+mj-lt"/>
              <a:buAutoNum type="arabicPeriod" startAt="9"/>
            </a:pPr>
            <a:r>
              <a:rPr lang="en-US" sz="3000" dirty="0" smtClean="0">
                <a:solidFill>
                  <a:schemeClr val="accent5"/>
                </a:solidFill>
                <a:latin typeface="+mj-lt"/>
              </a:rPr>
              <a:t>Financial application: payroll;</a:t>
            </a:r>
            <a:endParaRPr lang="en-US" sz="3000" dirty="0">
              <a:solidFill>
                <a:schemeClr val="accent5"/>
              </a:solidFill>
              <a:latin typeface="+mj-lt"/>
            </a:endParaRPr>
          </a:p>
          <a:p>
            <a:pPr marL="742950" indent="-742950">
              <a:lnSpc>
                <a:spcPct val="120000"/>
              </a:lnSpc>
              <a:buFont typeface="+mj-lt"/>
              <a:buAutoNum type="arabicPeriod" startAt="9"/>
            </a:pPr>
            <a:r>
              <a:rPr lang="en-US" sz="3000" dirty="0" smtClean="0">
                <a:solidFill>
                  <a:schemeClr val="accent5"/>
                </a:solidFill>
                <a:latin typeface="+mj-lt"/>
              </a:rPr>
              <a:t>Check SSN</a:t>
            </a:r>
            <a:endParaRPr lang="en-US" sz="3000" dirty="0">
              <a:solidFill>
                <a:schemeClr val="accent5"/>
              </a:solidFill>
              <a:latin typeface="+mj-lt"/>
            </a:endParaRPr>
          </a:p>
        </p:txBody>
      </p:sp>
    </p:spTree>
    <p:extLst>
      <p:ext uri="{BB962C8B-B14F-4D97-AF65-F5344CB8AC3E}">
        <p14:creationId xmlns:p14="http://schemas.microsoft.com/office/powerpoint/2010/main" val="303363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259132" y="297810"/>
            <a:ext cx="557386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 Hex to binary</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347002"/>
            <a:ext cx="8066930" cy="207858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rPr>
              <a:t>	</a:t>
            </a:r>
            <a:r>
              <a:rPr lang="en-US" sz="3000" dirty="0" smtClean="0">
                <a:solidFill>
                  <a:schemeClr val="accent5"/>
                </a:solidFill>
              </a:rPr>
              <a:t>Write a program that prompts the user to enter a hex digit and displays its corresponding binary number.</a:t>
            </a:r>
            <a:endParaRPr lang="en-US" sz="3000" b="1"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90783" y="4590155"/>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runs:</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5720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2305651904"/>
              </p:ext>
            </p:extLst>
          </p:nvPr>
        </p:nvGraphicFramePr>
        <p:xfrm>
          <a:off x="485027" y="6089965"/>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hex digit: G</a:t>
                      </a:r>
                    </a:p>
                    <a:p>
                      <a:r>
                        <a:rPr lang="en-US" b="0" dirty="0" smtClean="0">
                          <a:latin typeface="Courier New" panose="02070309020205020404" pitchFamily="49" charset="0"/>
                          <a:cs typeface="Courier New" panose="02070309020205020404" pitchFamily="49" charset="0"/>
                        </a:rPr>
                        <a:t>G is an invalid input</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4129" y="616500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34208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6"/>
          <p:cNvGraphicFramePr>
            <a:graphicFrameLocks noGrp="1"/>
          </p:cNvGraphicFramePr>
          <p:nvPr>
            <p:extLst>
              <p:ext uri="{D42A27DB-BD31-4B8C-83A1-F6EECF244321}">
                <p14:modId xmlns:p14="http://schemas.microsoft.com/office/powerpoint/2010/main" val="2563778488"/>
              </p:ext>
            </p:extLst>
          </p:nvPr>
        </p:nvGraphicFramePr>
        <p:xfrm>
          <a:off x="485027" y="5274846"/>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hex digit: B</a:t>
                      </a:r>
                    </a:p>
                    <a:p>
                      <a:r>
                        <a:rPr lang="en-US" b="0" baseline="0" dirty="0" smtClean="0">
                          <a:latin typeface="Courier New" panose="02070309020205020404" pitchFamily="49" charset="0"/>
                          <a:cs typeface="Courier New" panose="02070309020205020404" pitchFamily="49" charset="0"/>
                        </a:rPr>
                        <a:t>The binary value is 1011</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4129" y="533943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8554551" y="1304113"/>
            <a:ext cx="3278450" cy="3883213"/>
          </a:xfrm>
          <a:prstGeom prst="rect">
            <a:avLst/>
          </a:prstGeom>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80338" y="297810"/>
            <a:ext cx="655266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*Decimal to hex</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19146"/>
            <a:ext cx="7841627" cy="161311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dirty="0" smtClean="0">
                <a:solidFill>
                  <a:schemeClr val="accent5"/>
                </a:solidFill>
              </a:rPr>
              <a:t>	Write a program that prompts the user to enter an integer between </a:t>
            </a:r>
            <a:r>
              <a:rPr lang="en-US" sz="2800" b="1" dirty="0" smtClean="0">
                <a:solidFill>
                  <a:schemeClr val="accent5"/>
                </a:solidFill>
              </a:rPr>
              <a:t>0 </a:t>
            </a:r>
            <a:r>
              <a:rPr lang="en-US" sz="2800" dirty="0" smtClean="0">
                <a:solidFill>
                  <a:schemeClr val="accent5"/>
                </a:solidFill>
              </a:rPr>
              <a:t>and </a:t>
            </a:r>
            <a:r>
              <a:rPr lang="en-US" sz="2800" b="1" dirty="0" smtClean="0">
                <a:solidFill>
                  <a:schemeClr val="accent5"/>
                </a:solidFill>
              </a:rPr>
              <a:t>15 </a:t>
            </a:r>
            <a:r>
              <a:rPr lang="en-US" sz="2800" dirty="0" smtClean="0">
                <a:solidFill>
                  <a:schemeClr val="accent5"/>
                </a:solidFill>
              </a:rPr>
              <a:t>and displays its corresponding hex number.</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46074" y="3987709"/>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are the sample runs:</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3008" y="461225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2544038425"/>
              </p:ext>
            </p:extLst>
          </p:nvPr>
        </p:nvGraphicFramePr>
        <p:xfrm>
          <a:off x="511887" y="4612258"/>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decimal value (0 to 15): 11</a:t>
                      </a:r>
                    </a:p>
                    <a:p>
                      <a:r>
                        <a:rPr lang="en-US" b="0" dirty="0" smtClean="0">
                          <a:latin typeface="Courier New" panose="02070309020205020404" pitchFamily="49" charset="0"/>
                          <a:cs typeface="Courier New" panose="02070309020205020404" pitchFamily="49" charset="0"/>
                        </a:rPr>
                        <a:t>The hex</a:t>
                      </a:r>
                      <a:r>
                        <a:rPr lang="en-US" b="0" baseline="0" dirty="0" smtClean="0">
                          <a:latin typeface="Courier New" panose="02070309020205020404" pitchFamily="49" charset="0"/>
                          <a:cs typeface="Courier New" panose="02070309020205020404" pitchFamily="49" charset="0"/>
                        </a:rPr>
                        <a:t> value is B</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6479" y="467062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6148" y="536143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1814913287"/>
              </p:ext>
            </p:extLst>
          </p:nvPr>
        </p:nvGraphicFramePr>
        <p:xfrm>
          <a:off x="485027" y="5361430"/>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decimal value (0 to 15): 5</a:t>
                      </a:r>
                    </a:p>
                    <a:p>
                      <a:r>
                        <a:rPr lang="en-US" b="0" baseline="0" dirty="0" smtClean="0">
                          <a:latin typeface="Courier New" panose="02070309020205020404" pitchFamily="49" charset="0"/>
                          <a:cs typeface="Courier New" panose="02070309020205020404" pitchFamily="49" charset="0"/>
                        </a:rPr>
                        <a:t>The hex value is 5</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9619" y="541980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6148" y="608704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Таблица 13"/>
          <p:cNvGraphicFramePr>
            <a:graphicFrameLocks noGrp="1"/>
          </p:cNvGraphicFramePr>
          <p:nvPr>
            <p:extLst>
              <p:ext uri="{D42A27DB-BD31-4B8C-83A1-F6EECF244321}">
                <p14:modId xmlns:p14="http://schemas.microsoft.com/office/powerpoint/2010/main" val="3737284472"/>
              </p:ext>
            </p:extLst>
          </p:nvPr>
        </p:nvGraphicFramePr>
        <p:xfrm>
          <a:off x="485027" y="6087048"/>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decimal value (0 to 15): 31</a:t>
                      </a:r>
                    </a:p>
                    <a:p>
                      <a:r>
                        <a:rPr lang="en-US" b="0" baseline="0" dirty="0" smtClean="0">
                          <a:latin typeface="Courier New" panose="02070309020205020404" pitchFamily="49" charset="0"/>
                          <a:cs typeface="Courier New" panose="02070309020205020404" pitchFamily="49" charset="0"/>
                        </a:rPr>
                        <a:t>31 is an invalid input</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9619" y="614541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8343958" y="1379817"/>
            <a:ext cx="3475630" cy="3176943"/>
          </a:xfrm>
          <a:prstGeom prst="rect">
            <a:avLst/>
          </a:prstGeom>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*Phone key pads </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722667"/>
            <a:ext cx="7501188" cy="277900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The international standard letter/number mapping found on the telephone is shown </a:t>
            </a:r>
            <a:r>
              <a:rPr lang="en-US" sz="3000" dirty="0">
                <a:solidFill>
                  <a:schemeClr val="accent5"/>
                </a:solidFill>
              </a:rPr>
              <a:t>below. 	Write a program that prompts the user to enter a letter and displays its corresponding number. Here is a sample runs:</a:t>
            </a:r>
          </a:p>
          <a:p>
            <a:pPr algn="just">
              <a:lnSpc>
                <a:spcPct val="120000"/>
              </a:lnSpc>
            </a:pP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7195" y="479008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2274390903"/>
              </p:ext>
            </p:extLst>
          </p:nvPr>
        </p:nvGraphicFramePr>
        <p:xfrm>
          <a:off x="346074" y="4790083"/>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 A</a:t>
                      </a:r>
                    </a:p>
                    <a:p>
                      <a:r>
                        <a:rPr lang="en-US" b="0" dirty="0" smtClean="0">
                          <a:latin typeface="Courier New" panose="02070309020205020404" pitchFamily="49" charset="0"/>
                          <a:cs typeface="Courier New" panose="02070309020205020404" pitchFamily="49" charset="0"/>
                        </a:rPr>
                        <a:t>The corresponding numbe</a:t>
                      </a:r>
                      <a:r>
                        <a:rPr lang="en-US" b="0" baseline="0" dirty="0" smtClean="0">
                          <a:latin typeface="Courier New" panose="02070309020205020404" pitchFamily="49" charset="0"/>
                          <a:cs typeface="Courier New" panose="02070309020205020404" pitchFamily="49" charset="0"/>
                        </a:rPr>
                        <a:t>r is 2</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1508" y="487650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3747" y="549275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9"/>
          <p:cNvGraphicFramePr>
            <a:graphicFrameLocks noGrp="1"/>
          </p:cNvGraphicFramePr>
          <p:nvPr>
            <p:extLst>
              <p:ext uri="{D42A27DB-BD31-4B8C-83A1-F6EECF244321}">
                <p14:modId xmlns:p14="http://schemas.microsoft.com/office/powerpoint/2010/main" val="106520552"/>
              </p:ext>
            </p:extLst>
          </p:nvPr>
        </p:nvGraphicFramePr>
        <p:xfrm>
          <a:off x="332626" y="5492756"/>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 a</a:t>
                      </a:r>
                    </a:p>
                    <a:p>
                      <a:r>
                        <a:rPr lang="en-US" b="0" dirty="0" smtClean="0">
                          <a:latin typeface="Courier New" panose="02070309020205020404" pitchFamily="49" charset="0"/>
                          <a:cs typeface="Courier New" panose="02070309020205020404" pitchFamily="49" charset="0"/>
                        </a:rPr>
                        <a:t>The corresponding numbe</a:t>
                      </a:r>
                      <a:r>
                        <a:rPr lang="en-US" b="0" baseline="0" dirty="0" smtClean="0">
                          <a:latin typeface="Courier New" panose="02070309020205020404" pitchFamily="49" charset="0"/>
                          <a:cs typeface="Courier New" panose="02070309020205020404" pitchFamily="49" charset="0"/>
                        </a:rPr>
                        <a:t>r is 2</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8060" y="557917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7195" y="617160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9"/>
          <p:cNvGraphicFramePr>
            <a:graphicFrameLocks noGrp="1"/>
          </p:cNvGraphicFramePr>
          <p:nvPr>
            <p:extLst>
              <p:ext uri="{D42A27DB-BD31-4B8C-83A1-F6EECF244321}">
                <p14:modId xmlns:p14="http://schemas.microsoft.com/office/powerpoint/2010/main" val="1200050081"/>
              </p:ext>
            </p:extLst>
          </p:nvPr>
        </p:nvGraphicFramePr>
        <p:xfrm>
          <a:off x="346074" y="6171604"/>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 +</a:t>
                      </a:r>
                    </a:p>
                    <a:p>
                      <a:r>
                        <a:rPr lang="en-US" b="0" dirty="0" smtClean="0">
                          <a:latin typeface="Courier New" panose="02070309020205020404" pitchFamily="49" charset="0"/>
                          <a:cs typeface="Courier New" panose="02070309020205020404" pitchFamily="49" charset="0"/>
                        </a:rPr>
                        <a:t>+ is an invalid input</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1508" y="625802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8181449" y="1351678"/>
            <a:ext cx="3654146" cy="3254954"/>
          </a:xfrm>
          <a:prstGeom prst="rect">
            <a:avLst/>
          </a:prstGeom>
        </p:spPr>
      </p:pic>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uz-Cyrl-UZ" dirty="0">
                <a:solidFill>
                  <a:schemeClr val="accent5"/>
                </a:solidFill>
              </a:rPr>
              <a:t>4</a:t>
            </a:r>
            <a:r>
              <a:rPr lang="en-US" dirty="0" smtClean="0">
                <a:solidFill>
                  <a:schemeClr val="accent5"/>
                </a:solidFill>
              </a:rPr>
              <a:t>. Process two string</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27437" y="1306936"/>
            <a:ext cx="11500375" cy="127249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two strings and displays the length and the last character od each.</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27438" y="4911839"/>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55073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1302173407"/>
              </p:ext>
            </p:extLst>
          </p:nvPr>
        </p:nvGraphicFramePr>
        <p:xfrm>
          <a:off x="485027" y="5550739"/>
          <a:ext cx="10489346" cy="118872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1127582">
                <a:tc>
                  <a:txBody>
                    <a:bodyPr/>
                    <a:lstStyle/>
                    <a:p>
                      <a:r>
                        <a:rPr lang="en-US" b="0" baseline="0" dirty="0" smtClean="0">
                          <a:latin typeface="Courier New" panose="02070309020205020404" pitchFamily="49" charset="0"/>
                          <a:cs typeface="Courier New" panose="02070309020205020404" pitchFamily="49" charset="0"/>
                        </a:rPr>
                        <a:t>Enter the first string: hello</a:t>
                      </a:r>
                    </a:p>
                    <a:p>
                      <a:r>
                        <a:rPr lang="en-US" b="0" baseline="0" dirty="0" smtClean="0">
                          <a:latin typeface="Courier New" panose="02070309020205020404" pitchFamily="49" charset="0"/>
                          <a:cs typeface="Courier New" panose="02070309020205020404" pitchFamily="49" charset="0"/>
                        </a:rPr>
                        <a:t>Enter the second string: world</a:t>
                      </a:r>
                    </a:p>
                    <a:p>
                      <a:r>
                        <a:rPr lang="en-US" b="0" baseline="0" dirty="0" smtClean="0">
                          <a:latin typeface="Courier New" panose="02070309020205020404" pitchFamily="49" charset="0"/>
                          <a:cs typeface="Courier New" panose="02070309020205020404" pitchFamily="49" charset="0"/>
                        </a:rPr>
                        <a:t>hello word’s length is 5 and last character is ‘o’.</a:t>
                      </a:r>
                    </a:p>
                    <a:p>
                      <a:r>
                        <a:rPr lang="en-US" b="0" baseline="0" dirty="0" smtClean="0">
                          <a:latin typeface="Courier New" panose="02070309020205020404" pitchFamily="49" charset="0"/>
                          <a:cs typeface="Courier New" panose="02070309020205020404" pitchFamily="49" charset="0"/>
                        </a:rPr>
                        <a:t>world word’s length is 5 and last character is ‘d’. </a:t>
                      </a:r>
                    </a:p>
                  </a:txBody>
                  <a:tcPr>
                    <a:solidFill>
                      <a:schemeClr val="bg2"/>
                    </a:solidFill>
                  </a:tcPr>
                </a:tc>
                <a:extLst>
                  <a:ext uri="{0D108BD9-81ED-4DB2-BD59-A6C34878D82A}">
                    <a16:rowId xmlns:a16="http://schemas.microsoft.com/office/drawing/2014/main" val="10000"/>
                  </a:ext>
                </a:extLst>
              </a:tr>
            </a:tbl>
          </a:graphicData>
        </a:graphic>
      </p:graphicFrame>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4555" y="561752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3130" y="589287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8136604" y="1845129"/>
            <a:ext cx="3585204" cy="3585204"/>
          </a:xfrm>
          <a:prstGeom prst="rect">
            <a:avLst/>
          </a:prstGeom>
        </p:spPr>
      </p:pic>
    </p:spTree>
    <p:extLst>
      <p:ext uri="{BB962C8B-B14F-4D97-AF65-F5344CB8AC3E}">
        <p14:creationId xmlns:p14="http://schemas.microsoft.com/office/powerpoint/2010/main" val="279149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Palindrome string</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8" y="1467100"/>
            <a:ext cx="7913986" cy="18005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a string with five lowercase letters and determines whether it is a palindrome.</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6" name="Заголовок 1"/>
          <p:cNvSpPr txBox="1">
            <a:spLocks/>
          </p:cNvSpPr>
          <p:nvPr/>
        </p:nvSpPr>
        <p:spPr>
          <a:xfrm>
            <a:off x="332626" y="4926376"/>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are the sample runs:</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4555" y="565235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1158101973"/>
              </p:ext>
            </p:extLst>
          </p:nvPr>
        </p:nvGraphicFramePr>
        <p:xfrm>
          <a:off x="332626" y="5628188"/>
          <a:ext cx="10667068" cy="579120"/>
        </p:xfrm>
        <a:graphic>
          <a:graphicData uri="http://schemas.openxmlformats.org/drawingml/2006/table">
            <a:tbl>
              <a:tblPr firstRow="1" bandRow="1">
                <a:tableStyleId>{3B4B98B0-60AC-42C2-AFA5-B58CD77FA1E5}</a:tableStyleId>
              </a:tblPr>
              <a:tblGrid>
                <a:gridCol w="1066706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 a five lowercase letters: level</a:t>
                      </a:r>
                    </a:p>
                    <a:p>
                      <a:r>
                        <a:rPr lang="en-US" sz="1600" b="0" dirty="0" smtClean="0">
                          <a:latin typeface="Courier New" panose="02070309020205020404" pitchFamily="49" charset="0"/>
                          <a:cs typeface="Courier New" panose="02070309020205020404" pitchFamily="49" charset="0"/>
                        </a:rPr>
                        <a:t>level is a palindrome!</a:t>
                      </a:r>
                    </a:p>
                  </a:txBody>
                  <a:tcPr>
                    <a:solidFill>
                      <a:schemeClr val="bg2"/>
                    </a:solidFill>
                  </a:tcPr>
                </a:tc>
                <a:extLst>
                  <a:ext uri="{0D108BD9-81ED-4DB2-BD59-A6C34878D82A}">
                    <a16:rowId xmlns:a16="http://schemas.microsoft.com/office/drawing/2014/main" val="10000"/>
                  </a:ext>
                </a:extLst>
              </a:tr>
            </a:tbl>
          </a:graphicData>
        </a:graphic>
      </p:graphicFrame>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8981" y="566618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4555" y="626947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14"/>
          <p:cNvGraphicFramePr>
            <a:graphicFrameLocks noGrp="1"/>
          </p:cNvGraphicFramePr>
          <p:nvPr>
            <p:extLst>
              <p:ext uri="{D42A27DB-BD31-4B8C-83A1-F6EECF244321}">
                <p14:modId xmlns:p14="http://schemas.microsoft.com/office/powerpoint/2010/main" val="3581332999"/>
              </p:ext>
            </p:extLst>
          </p:nvPr>
        </p:nvGraphicFramePr>
        <p:xfrm>
          <a:off x="332626" y="6245307"/>
          <a:ext cx="10667068" cy="579120"/>
        </p:xfrm>
        <a:graphic>
          <a:graphicData uri="http://schemas.openxmlformats.org/drawingml/2006/table">
            <a:tbl>
              <a:tblPr firstRow="1" bandRow="1">
                <a:tableStyleId>{3B4B98B0-60AC-42C2-AFA5-B58CD77FA1E5}</a:tableStyleId>
              </a:tblPr>
              <a:tblGrid>
                <a:gridCol w="1066706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 a five lowercase letters: books</a:t>
                      </a:r>
                    </a:p>
                    <a:p>
                      <a:r>
                        <a:rPr lang="en-US" sz="1600" b="0" dirty="0" smtClean="0">
                          <a:latin typeface="Courier New" panose="02070309020205020404" pitchFamily="49" charset="0"/>
                          <a:cs typeface="Courier New" panose="02070309020205020404" pitchFamily="49" charset="0"/>
                        </a:rPr>
                        <a:t>books is not a palindrome!</a:t>
                      </a:r>
                    </a:p>
                  </a:txBody>
                  <a:tcPr>
                    <a:solidFill>
                      <a:schemeClr val="bg2"/>
                    </a:solidFill>
                  </a:tcPr>
                </a:tc>
                <a:extLst>
                  <a:ext uri="{0D108BD9-81ED-4DB2-BD59-A6C34878D82A}">
                    <a16:rowId xmlns:a16="http://schemas.microsoft.com/office/drawing/2014/main" val="10000"/>
                  </a:ext>
                </a:extLst>
              </a:tr>
            </a:tbl>
          </a:graphicData>
        </a:graphic>
      </p:graphicFrame>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8981" y="628330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8411677" y="1396689"/>
            <a:ext cx="3421323" cy="4102688"/>
          </a:xfrm>
          <a:prstGeom prst="rect">
            <a:avLst/>
          </a:prstGeom>
        </p:spPr>
      </p:pic>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177308" y="297810"/>
            <a:ext cx="665569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*Random strings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490039"/>
            <a:ext cx="11500375" cy="11712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generates a random string with six lowercase letters.</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2" name="Picture 1"/>
          <p:cNvPicPr>
            <a:picLocks noChangeAspect="1"/>
          </p:cNvPicPr>
          <p:nvPr/>
        </p:nvPicPr>
        <p:blipFill>
          <a:blip r:embed="rId3"/>
          <a:stretch>
            <a:fillRect/>
          </a:stretch>
        </p:blipFill>
        <p:spPr>
          <a:xfrm>
            <a:off x="3809787" y="2241286"/>
            <a:ext cx="4119563" cy="4174491"/>
          </a:xfrm>
          <a:prstGeom prst="rect">
            <a:avLst/>
          </a:prstGeom>
        </p:spPr>
      </p:pic>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7</a:t>
            </a:r>
            <a:r>
              <a:rPr lang="en-US" dirty="0" smtClean="0">
                <a:solidFill>
                  <a:schemeClr val="accent5"/>
                </a:solidFill>
              </a:rPr>
              <a:t>. *Order three cities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6" y="1237220"/>
            <a:ext cx="11500375" cy="112384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rPr>
              <a:t>	</a:t>
            </a:r>
            <a:r>
              <a:rPr lang="en-US" sz="3000" dirty="0" smtClean="0">
                <a:solidFill>
                  <a:schemeClr val="accent5"/>
                </a:solidFill>
              </a:rPr>
              <a:t>Write a program that prompts the user to enter three cities and displays them in ascending order. </a:t>
            </a:r>
            <a:endParaRPr lang="en-US" sz="3000" b="1" dirty="0" smtClean="0">
              <a:solidFill>
                <a:schemeClr val="accent5"/>
              </a:solidFill>
            </a:endParaRPr>
          </a:p>
        </p:txBody>
      </p:sp>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58857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12"/>
          <p:cNvGraphicFramePr>
            <a:graphicFrameLocks noGrp="1"/>
          </p:cNvGraphicFramePr>
          <p:nvPr>
            <p:extLst>
              <p:ext uri="{D42A27DB-BD31-4B8C-83A1-F6EECF244321}">
                <p14:modId xmlns:p14="http://schemas.microsoft.com/office/powerpoint/2010/main" val="2443300963"/>
              </p:ext>
            </p:extLst>
          </p:nvPr>
        </p:nvGraphicFramePr>
        <p:xfrm>
          <a:off x="363729" y="5590858"/>
          <a:ext cx="10489346" cy="118872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first city: Tashkent</a:t>
                      </a:r>
                    </a:p>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second city: Samarkand</a:t>
                      </a:r>
                    </a:p>
                    <a:p>
                      <a:r>
                        <a:rPr lang="en-US" b="0" baseline="0" dirty="0" smtClean="0">
                          <a:latin typeface="Courier New" panose="02070309020205020404" pitchFamily="49" charset="0"/>
                          <a:cs typeface="Courier New" panose="02070309020205020404" pitchFamily="49" charset="0"/>
                        </a:rPr>
                        <a:t>Enter the third city: </a:t>
                      </a:r>
                      <a:r>
                        <a:rPr lang="en-US" b="0" baseline="0" dirty="0" err="1" smtClean="0">
                          <a:latin typeface="Courier New" panose="02070309020205020404" pitchFamily="49" charset="0"/>
                          <a:cs typeface="Courier New" panose="02070309020205020404" pitchFamily="49" charset="0"/>
                        </a:rPr>
                        <a:t>Urgench</a:t>
                      </a:r>
                      <a:endParaRPr lang="en-US" b="0" baseline="0" dirty="0" smtClean="0">
                        <a:latin typeface="Courier New" panose="02070309020205020404" pitchFamily="49" charset="0"/>
                        <a:cs typeface="Courier New" panose="02070309020205020404" pitchFamily="49" charset="0"/>
                      </a:endParaRPr>
                    </a:p>
                    <a:p>
                      <a:r>
                        <a:rPr lang="en-US" b="0" baseline="0" dirty="0" smtClean="0">
                          <a:latin typeface="Courier New" panose="02070309020205020404" pitchFamily="49" charset="0"/>
                          <a:cs typeface="Courier New" panose="02070309020205020404" pitchFamily="49" charset="0"/>
                        </a:rPr>
                        <a:t>The three cities in alphabetical order are Samarkand Tashkent </a:t>
                      </a:r>
                      <a:r>
                        <a:rPr lang="en-US" b="0" baseline="0" dirty="0" err="1" smtClean="0">
                          <a:latin typeface="Courier New" panose="02070309020205020404" pitchFamily="49" charset="0"/>
                          <a:cs typeface="Courier New" panose="02070309020205020404" pitchFamily="49" charset="0"/>
                        </a:rPr>
                        <a:t>Urgench</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4178" y="5635051"/>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998671" y="4979181"/>
            <a:ext cx="3439531" cy="609398"/>
          </a:xfrm>
          <a:prstGeom prst="rect">
            <a:avLst/>
          </a:prstGeom>
        </p:spPr>
        <p:txBody>
          <a:bodyPr wrap="none">
            <a:spAutoFit/>
          </a:bodyPr>
          <a:lstStyle/>
          <a:p>
            <a:pPr algn="just">
              <a:lnSpc>
                <a:spcPct val="120000"/>
              </a:lnSpc>
            </a:pPr>
            <a:r>
              <a:rPr lang="en-US" sz="3000" dirty="0">
                <a:solidFill>
                  <a:schemeClr val="accent5"/>
                </a:solidFill>
                <a:latin typeface="+mj-lt"/>
              </a:rPr>
              <a:t>Here is a sample run:</a:t>
            </a:r>
            <a:endParaRPr lang="en-US" sz="3000" b="1" dirty="0">
              <a:solidFill>
                <a:schemeClr val="accent5"/>
              </a:solidFill>
              <a:latin typeface="+mj-lt"/>
            </a:endParaRPr>
          </a:p>
        </p:txBody>
      </p:sp>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0773" y="590861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4178" y="618042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Tashkent, Samarkand and Jizzakh on the m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589" y="1471904"/>
            <a:ext cx="6298457" cy="416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4200</TotalTime>
  <Words>541</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 2</vt:lpstr>
      <vt:lpstr>Тема Office</vt:lpstr>
      <vt:lpstr>Mathematical Functions, Characters, and Strings</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 PC</cp:lastModifiedBy>
  <cp:revision>111</cp:revision>
  <dcterms:created xsi:type="dcterms:W3CDTF">2016-07-19T11:09:21Z</dcterms:created>
  <dcterms:modified xsi:type="dcterms:W3CDTF">2017-01-09T04:54:42Z</dcterms:modified>
</cp:coreProperties>
</file>