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63" r:id="rId9"/>
    <p:sldId id="267" r:id="rId10"/>
    <p:sldId id="264" r:id="rId11"/>
    <p:sldId id="265" r:id="rId12"/>
    <p:sldId id="266" r:id="rId13"/>
    <p:sldId id="268" r:id="rId14"/>
    <p:sldId id="273" r:id="rId15"/>
    <p:sldId id="274" r:id="rId16"/>
    <p:sldId id="275" r:id="rId17"/>
    <p:sldId id="276" r:id="rId18"/>
    <p:sldId id="277" r:id="rId19"/>
  </p:sldIdLst>
  <p:sldSz cx="12192000" cy="6858000"/>
  <p:notesSz cx="6858000" cy="9144000"/>
  <p:custDataLst>
    <p:tags r:id="rId20"/>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02.02.2017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02.02.2017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02.02.2017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02.02.2017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02.02.2017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gif"/><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8" y="2855253"/>
            <a:ext cx="9950361" cy="1077298"/>
          </a:xfrm>
        </p:spPr>
        <p:txBody>
          <a:bodyPr>
            <a:normAutofit/>
          </a:bodyPr>
          <a:lstStyle/>
          <a:p>
            <a:pPr algn="ctr"/>
            <a:r>
              <a:rPr lang="en-US" dirty="0" smtClean="0">
                <a:solidFill>
                  <a:schemeClr val="accent5"/>
                </a:solidFill>
              </a:rPr>
              <a:t>Loops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a:t>
            </a:r>
            <a:r>
              <a:rPr lang="en-US" sz="6000" b="1" dirty="0">
                <a:solidFill>
                  <a:srgbClr val="002060"/>
                </a:solidFill>
              </a:rPr>
              <a:t>5</a:t>
            </a:r>
            <a:endParaRPr lang="en-US" sz="6000" b="1" dirty="0" smtClean="0">
              <a:solidFill>
                <a:srgbClr val="002060"/>
              </a:solidFill>
            </a:endParaRP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*Count uppercase letters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04478"/>
            <a:ext cx="11508042" cy="16024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Write a program that prompts the user to enter a string and displays the number of the uppercase letters in the string.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566494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1832930254"/>
              </p:ext>
            </p:extLst>
          </p:nvPr>
        </p:nvGraphicFramePr>
        <p:xfrm>
          <a:off x="332627" y="5664947"/>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string: Programming</a:t>
                      </a:r>
                      <a:r>
                        <a:rPr lang="en-US" b="0" baseline="0" dirty="0" smtClean="0">
                          <a:latin typeface="Courier New" panose="02070309020205020404" pitchFamily="49" charset="0"/>
                          <a:cs typeface="Courier New" panose="02070309020205020404" pitchFamily="49" charset="0"/>
                        </a:rPr>
                        <a:t> Is Fun</a:t>
                      </a:r>
                    </a:p>
                    <a:p>
                      <a:r>
                        <a:rPr lang="en-US" b="0" baseline="0" dirty="0" smtClean="0">
                          <a:latin typeface="Courier New" panose="02070309020205020404" pitchFamily="49" charset="0"/>
                          <a:cs typeface="Courier New" panose="02070309020205020404" pitchFamily="49" charset="0"/>
                        </a:rPr>
                        <a:t>The number of uppercase letters is 3</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8324" y="5714687"/>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7" name="Прямоугольник 4"/>
          <p:cNvSpPr/>
          <p:nvPr/>
        </p:nvSpPr>
        <p:spPr>
          <a:xfrm>
            <a:off x="915163" y="4984264"/>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a:solidFill>
                  <a:schemeClr val="accent5"/>
                </a:solidFill>
              </a:rPr>
              <a:t>Use trigonometric functions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9381" y="1462101"/>
            <a:ext cx="11480557" cy="27783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1900" dirty="0" smtClean="0">
                <a:solidFill>
                  <a:schemeClr val="accent5"/>
                </a:solidFill>
              </a:rPr>
              <a:t>	</a:t>
            </a:r>
            <a:r>
              <a:rPr lang="en-US" sz="3000" dirty="0" smtClean="0">
                <a:solidFill>
                  <a:schemeClr val="accent5"/>
                </a:solidFill>
              </a:rPr>
              <a:t>Print the following table to display the </a:t>
            </a:r>
            <a:r>
              <a:rPr lang="en-US" sz="3000" b="1" dirty="0" smtClean="0">
                <a:solidFill>
                  <a:schemeClr val="accent5"/>
                </a:solidFill>
              </a:rPr>
              <a:t>tan </a:t>
            </a:r>
            <a:r>
              <a:rPr lang="en-US" sz="3000" dirty="0" smtClean="0">
                <a:solidFill>
                  <a:schemeClr val="accent5"/>
                </a:solidFill>
              </a:rPr>
              <a:t>and </a:t>
            </a:r>
            <a:r>
              <a:rPr lang="en-US" sz="3000" b="1" dirty="0" smtClean="0">
                <a:solidFill>
                  <a:schemeClr val="accent5"/>
                </a:solidFill>
              </a:rPr>
              <a:t>cot </a:t>
            </a:r>
            <a:r>
              <a:rPr lang="en-US" sz="3000" dirty="0" smtClean="0">
                <a:solidFill>
                  <a:schemeClr val="accent5"/>
                </a:solidFill>
              </a:rPr>
              <a:t>values of degrees from </a:t>
            </a:r>
            <a:r>
              <a:rPr lang="en-US" sz="3000" b="1" dirty="0" smtClean="0">
                <a:solidFill>
                  <a:schemeClr val="accent5"/>
                </a:solidFill>
              </a:rPr>
              <a:t>0 </a:t>
            </a:r>
            <a:r>
              <a:rPr lang="en-US" sz="3000" dirty="0" smtClean="0">
                <a:solidFill>
                  <a:schemeClr val="accent5"/>
                </a:solidFill>
              </a:rPr>
              <a:t>to </a:t>
            </a:r>
            <a:r>
              <a:rPr lang="en-US" sz="3000" b="1" dirty="0" smtClean="0">
                <a:solidFill>
                  <a:schemeClr val="accent5"/>
                </a:solidFill>
              </a:rPr>
              <a:t>60 </a:t>
            </a:r>
            <a:r>
              <a:rPr lang="en-US" sz="3000" dirty="0" smtClean="0">
                <a:solidFill>
                  <a:schemeClr val="accent5"/>
                </a:solidFill>
              </a:rPr>
              <a:t>with increments of </a:t>
            </a:r>
            <a:r>
              <a:rPr lang="en-US" sz="3000" b="1" dirty="0" smtClean="0">
                <a:solidFill>
                  <a:schemeClr val="accent5"/>
                </a:solidFill>
              </a:rPr>
              <a:t>10 </a:t>
            </a:r>
            <a:r>
              <a:rPr lang="en-US" sz="3000" dirty="0" smtClean="0">
                <a:solidFill>
                  <a:schemeClr val="accent5"/>
                </a:solidFill>
              </a:rPr>
              <a:t>degrees. Round the value to keep four digits after the decimal point.</a:t>
            </a:r>
            <a:endParaRPr lang="en-US" sz="1900" dirty="0" smtClean="0">
              <a:solidFill>
                <a:schemeClr val="accent5"/>
              </a:solidFill>
            </a:endParaRPr>
          </a:p>
        </p:txBody>
      </p:sp>
      <p:pic>
        <p:nvPicPr>
          <p:cNvPr id="4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474402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5" name="Таблица 44"/>
          <p:cNvGraphicFramePr>
            <a:graphicFrameLocks noGrp="1"/>
          </p:cNvGraphicFramePr>
          <p:nvPr>
            <p:extLst>
              <p:ext uri="{D42A27DB-BD31-4B8C-83A1-F6EECF244321}">
                <p14:modId xmlns:p14="http://schemas.microsoft.com/office/powerpoint/2010/main" val="831207535"/>
              </p:ext>
            </p:extLst>
          </p:nvPr>
        </p:nvGraphicFramePr>
        <p:xfrm>
          <a:off x="376985" y="4743809"/>
          <a:ext cx="10489346" cy="173736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1" dirty="0" smtClean="0">
                          <a:latin typeface="Courier New" panose="02070309020205020404" pitchFamily="49" charset="0"/>
                          <a:cs typeface="Courier New" panose="02070309020205020404" pitchFamily="49" charset="0"/>
                        </a:rPr>
                        <a:t>Degree      Sin/Cos      Cos/Sin</a:t>
                      </a:r>
                    </a:p>
                    <a:p>
                      <a:r>
                        <a:rPr lang="en-US" b="0" dirty="0" smtClean="0">
                          <a:latin typeface="Courier New" panose="02070309020205020404" pitchFamily="49" charset="0"/>
                          <a:cs typeface="Courier New" panose="02070309020205020404" pitchFamily="49" charset="0"/>
                        </a:rPr>
                        <a:t>10</a:t>
                      </a:r>
                      <a:r>
                        <a:rPr lang="en-US" b="0" baseline="0" dirty="0" smtClean="0">
                          <a:latin typeface="Courier New" panose="02070309020205020404" pitchFamily="49" charset="0"/>
                          <a:cs typeface="Courier New" panose="02070309020205020404" pitchFamily="49" charset="0"/>
                        </a:rPr>
                        <a:t>          0.0000       </a:t>
                      </a:r>
                      <a:r>
                        <a:rPr lang="en-US" b="0" baseline="0" dirty="0" err="1" smtClean="0">
                          <a:latin typeface="Courier New" panose="02070309020205020404" pitchFamily="49" charset="0"/>
                          <a:cs typeface="Courier New" panose="02070309020205020404" pitchFamily="49" charset="0"/>
                        </a:rPr>
                        <a:t>inf</a:t>
                      </a:r>
                      <a:endParaRPr lang="en-US" b="0" baseline="0" dirty="0" smtClean="0">
                        <a:latin typeface="Courier New" panose="02070309020205020404" pitchFamily="49" charset="0"/>
                        <a:cs typeface="Courier New" panose="02070309020205020404" pitchFamily="49" charset="0"/>
                      </a:endParaRPr>
                    </a:p>
                    <a:p>
                      <a:r>
                        <a:rPr lang="en-US" b="0" baseline="0" dirty="0" smtClean="0">
                          <a:latin typeface="Courier New" panose="02070309020205020404" pitchFamily="49" charset="0"/>
                          <a:cs typeface="Courier New" panose="02070309020205020404" pitchFamily="49" charset="0"/>
                        </a:rPr>
                        <a:t>20          0.1736       5.6713</a:t>
                      </a:r>
                    </a:p>
                    <a:p>
                      <a:r>
                        <a:rPr lang="en-US" b="0" baseline="0" dirty="0" smtClean="0">
                          <a:latin typeface="Courier New" panose="02070309020205020404" pitchFamily="49" charset="0"/>
                          <a:cs typeface="Courier New" panose="02070309020205020404" pitchFamily="49" charset="0"/>
                        </a:rPr>
                        <a:t>…</a:t>
                      </a:r>
                    </a:p>
                    <a:p>
                      <a:r>
                        <a:rPr lang="en-US" b="0" baseline="0" dirty="0" smtClean="0">
                          <a:latin typeface="Courier New" panose="02070309020205020404" pitchFamily="49" charset="0"/>
                          <a:cs typeface="Courier New" panose="02070309020205020404" pitchFamily="49" charset="0"/>
                        </a:rPr>
                        <a:t>50          1.1918       0.8391</a:t>
                      </a:r>
                    </a:p>
                    <a:p>
                      <a:r>
                        <a:rPr lang="en-US" b="0" baseline="0" dirty="0" smtClean="0">
                          <a:latin typeface="Courier New" panose="02070309020205020404" pitchFamily="49" charset="0"/>
                          <a:cs typeface="Courier New" panose="02070309020205020404" pitchFamily="49" charset="0"/>
                        </a:rPr>
                        <a:t>60          1.7320       0.5774</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24953" y="297810"/>
            <a:ext cx="8108049" cy="6865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600" dirty="0" smtClean="0">
                <a:solidFill>
                  <a:schemeClr val="accent5"/>
                </a:solidFill>
              </a:rPr>
              <a:t>10. </a:t>
            </a:r>
            <a:r>
              <a:rPr lang="en-US" sz="2600" dirty="0">
                <a:solidFill>
                  <a:schemeClr val="accent5"/>
                </a:solidFill>
              </a:rPr>
              <a:t>**Financial application: compute future apartment rent</a:t>
            </a:r>
            <a:endParaRPr lang="ru-RU" sz="26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490039"/>
            <a:ext cx="11500373" cy="213905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Suppose  that the rent for an apartment is &amp;1000 this year and increases 3% every year. Write a program that computes the rent in five years and the total rent for one year starting five years from now.</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a:t>
            </a:r>
            <a:r>
              <a:rPr lang="en-US" dirty="0">
                <a:solidFill>
                  <a:schemeClr val="accent5"/>
                </a:solidFill>
              </a:rPr>
              <a:t>Find the lowest </a:t>
            </a:r>
            <a:r>
              <a:rPr lang="en-US" dirty="0" smtClean="0">
                <a:solidFill>
                  <a:schemeClr val="accent5"/>
                </a:solidFill>
              </a:rPr>
              <a:t>price</a:t>
            </a:r>
            <a:endParaRPr lang="en-US"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3"/>
            <a:ext cx="11515085"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the number of items and each item’s name and price, and finally displays the name and price of the item with the lowest price.</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85026" y="4156227"/>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478992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494035998"/>
              </p:ext>
            </p:extLst>
          </p:nvPr>
        </p:nvGraphicFramePr>
        <p:xfrm>
          <a:off x="485027" y="4789925"/>
          <a:ext cx="10489346" cy="20116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number of items:</a:t>
                      </a:r>
                      <a:r>
                        <a:rPr lang="en-US" b="0" baseline="0" dirty="0" smtClean="0">
                          <a:latin typeface="Courier New" panose="02070309020205020404" pitchFamily="49" charset="0"/>
                          <a:cs typeface="Courier New" panose="02070309020205020404" pitchFamily="49" charset="0"/>
                        </a:rPr>
                        <a:t> 5</a:t>
                      </a:r>
                    </a:p>
                    <a:p>
                      <a:r>
                        <a:rPr lang="en-US" b="0" baseline="0" dirty="0" smtClean="0">
                          <a:latin typeface="Courier New" panose="02070309020205020404" pitchFamily="49" charset="0"/>
                          <a:cs typeface="Courier New" panose="02070309020205020404" pitchFamily="49" charset="0"/>
                        </a:rPr>
                        <a:t>Enter the 1-item’s name and price: rice  12</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the 1-item’s name and price: sugar  15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the 1-item’s name and price: oil  20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the 1-item’s name and price: meat  23</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the 1-item’s name and price: egg  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The lowest price item’s name is egg and price is $5.</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4753" y="484249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a:t>
            </a:r>
            <a:r>
              <a:rPr lang="en-US" dirty="0">
                <a:solidFill>
                  <a:schemeClr val="accent5"/>
                </a:solidFill>
              </a:rPr>
              <a:t>Find numbers divisible by 3 and 4</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3"/>
            <a:ext cx="11515085"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displays all the numbers from 1 to 500. 5 per line, that are divisible by 3 and 4. Numbers are separated by exactly on space.</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85026" y="4156227"/>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478992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1772074903"/>
              </p:ext>
            </p:extLst>
          </p:nvPr>
        </p:nvGraphicFramePr>
        <p:xfrm>
          <a:off x="485027" y="4789925"/>
          <a:ext cx="10489346" cy="20116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These</a:t>
                      </a:r>
                      <a:r>
                        <a:rPr lang="en-US" b="0" baseline="0" dirty="0" smtClean="0">
                          <a:latin typeface="Courier New" panose="02070309020205020404" pitchFamily="49" charset="0"/>
                          <a:cs typeface="Courier New" panose="02070309020205020404" pitchFamily="49" charset="0"/>
                        </a:rPr>
                        <a:t> numbers are divisible by 3 and 4:</a:t>
                      </a:r>
                    </a:p>
                    <a:p>
                      <a:r>
                        <a:rPr lang="en-US" b="0" baseline="0" dirty="0" smtClean="0">
                          <a:latin typeface="Courier New" panose="02070309020205020404" pitchFamily="49" charset="0"/>
                          <a:cs typeface="Courier New" panose="02070309020205020404" pitchFamily="49" charset="0"/>
                        </a:rPr>
                        <a:t>12 24 36 48 60</a:t>
                      </a:r>
                    </a:p>
                    <a:p>
                      <a:r>
                        <a:rPr lang="en-US" b="0" baseline="0" dirty="0" smtClean="0">
                          <a:latin typeface="Courier New" panose="02070309020205020404" pitchFamily="49" charset="0"/>
                          <a:cs typeface="Courier New" panose="02070309020205020404" pitchFamily="49" charset="0"/>
                        </a:rPr>
                        <a:t>72 84 96 108 120</a:t>
                      </a:r>
                    </a:p>
                    <a:p>
                      <a:r>
                        <a:rPr lang="en-US" b="0" baseline="0" dirty="0" smtClean="0">
                          <a:latin typeface="Courier New" panose="02070309020205020404" pitchFamily="49" charset="0"/>
                          <a:cs typeface="Courier New" panose="02070309020205020404" pitchFamily="49" charset="0"/>
                        </a:rPr>
                        <a:t>…</a:t>
                      </a:r>
                    </a:p>
                    <a:p>
                      <a:r>
                        <a:rPr lang="en-US" b="0" baseline="0" dirty="0" smtClean="0">
                          <a:latin typeface="Courier New" panose="02070309020205020404" pitchFamily="49" charset="0"/>
                          <a:cs typeface="Courier New" panose="02070309020205020404" pitchFamily="49" charset="0"/>
                        </a:rPr>
                        <a:t>372 384 396 408 420</a:t>
                      </a:r>
                    </a:p>
                    <a:p>
                      <a:r>
                        <a:rPr lang="en-US" b="0" baseline="0" dirty="0" smtClean="0">
                          <a:latin typeface="Courier New" panose="02070309020205020404" pitchFamily="49" charset="0"/>
                          <a:cs typeface="Courier New" panose="02070309020205020404" pitchFamily="49" charset="0"/>
                        </a:rPr>
                        <a:t>432 444 456 468 480</a:t>
                      </a:r>
                    </a:p>
                    <a:p>
                      <a:r>
                        <a:rPr lang="en-US" b="0" baseline="0" dirty="0" smtClean="0">
                          <a:latin typeface="Courier New" panose="02070309020205020404" pitchFamily="49" charset="0"/>
                          <a:cs typeface="Courier New" panose="02070309020205020404" pitchFamily="49" charset="0"/>
                        </a:rPr>
                        <a:t>492</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2694" y="484249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7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13. </a:t>
                </a:r>
                <a:r>
                  <a:rPr lang="en-US" dirty="0">
                    <a:solidFill>
                      <a:schemeClr val="accent5"/>
                    </a:solidFill>
                  </a:rPr>
                  <a:t>Find the largest </a:t>
                </a:r>
                <a:r>
                  <a:rPr lang="en-US" b="1" dirty="0">
                    <a:solidFill>
                      <a:schemeClr val="accent5"/>
                    </a:solidFill>
                  </a:rPr>
                  <a:t>n </a:t>
                </a:r>
                <a:r>
                  <a:rPr lang="en-US" dirty="0">
                    <a:solidFill>
                      <a:schemeClr val="accent5"/>
                    </a:solidFill>
                  </a:rPr>
                  <a:t>such that </a:t>
                </a:r>
                <a14:m>
                  <m:oMath xmlns:m="http://schemas.openxmlformats.org/officeDocument/2006/math">
                    <m:sSup>
                      <m:sSupPr>
                        <m:ctrlPr>
                          <a:rPr lang="en-US" i="1">
                            <a:solidFill>
                              <a:schemeClr val="accent5"/>
                            </a:solidFill>
                            <a:latin typeface="Cambria Math" panose="02040503050406030204" pitchFamily="18" charset="0"/>
                          </a:rPr>
                        </m:ctrlPr>
                      </m:sSupPr>
                      <m:e>
                        <m:r>
                          <a:rPr lang="en-US" i="1">
                            <a:solidFill>
                              <a:schemeClr val="accent5"/>
                            </a:solidFill>
                            <a:latin typeface="Cambria Math" panose="02040503050406030204" pitchFamily="18" charset="0"/>
                          </a:rPr>
                          <m:t>2</m:t>
                        </m:r>
                      </m:e>
                      <m:sup>
                        <m:r>
                          <a:rPr lang="en-US" i="1">
                            <a:solidFill>
                              <a:schemeClr val="accent5"/>
                            </a:solidFill>
                            <a:latin typeface="Cambria Math" panose="02040503050406030204" pitchFamily="18" charset="0"/>
                          </a:rPr>
                          <m:t>𝑛</m:t>
                        </m:r>
                      </m:sup>
                    </m:sSup>
                  </m:oMath>
                </a14:m>
                <a:r>
                  <a:rPr lang="en-US" dirty="0">
                    <a:solidFill>
                      <a:schemeClr val="accent5"/>
                    </a:solidFill>
                  </a:rPr>
                  <a:t> &lt; 30 000</a:t>
                </a:r>
                <a:r>
                  <a:rPr lang="en-US" dirty="0" smtClean="0">
                    <a:solidFill>
                      <a:schemeClr val="accent5"/>
                    </a:solidFill>
                  </a:rPr>
                  <a:t>.</a:t>
                </a:r>
                <a:endParaRPr lang="en-US" dirty="0">
                  <a:solidFill>
                    <a:schemeClr val="accent5"/>
                  </a:solidFill>
                </a:endParaRPr>
              </a:p>
            </p:txBody>
          </p:sp>
        </mc:Choice>
        <mc:Fallback xmlns="">
          <p:sp>
            <p:nvSpPr>
              <p:cNvPr id="7" name="Заголовок 1"/>
              <p:cNvSpPr txBox="1">
                <a:spLocks noRot="1" noChangeAspect="1" noMove="1" noResize="1" noEditPoints="1" noAdjustHandles="1" noChangeArrowheads="1" noChangeShapeType="1" noTextEdit="1"/>
              </p:cNvSpPr>
              <p:nvPr/>
            </p:nvSpPr>
            <p:spPr>
              <a:xfrm>
                <a:off x="4088674" y="297810"/>
                <a:ext cx="7744327" cy="686592"/>
              </a:xfrm>
              <a:prstGeom prst="rect">
                <a:avLst/>
              </a:prstGeom>
              <a:blipFill>
                <a:blip r:embed="rId2"/>
                <a:stretch>
                  <a:fillRect r="-1969" b="-33036"/>
                </a:stretch>
              </a:blipFill>
            </p:spPr>
            <p:txBody>
              <a:bodyPr/>
              <a:lstStyle/>
              <a:p>
                <a:r>
                  <a:rPr lang="ru-RU">
                    <a:noFill/>
                  </a:rPr>
                  <a:t> </a:t>
                </a:r>
              </a:p>
            </p:txBody>
          </p:sp>
        </mc:Fallback>
      </mc:AlternateContent>
      <p:pic>
        <p:nvPicPr>
          <p:cNvPr id="1026"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915388"/>
                <a:ext cx="11515085" cy="139666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Use a </a:t>
                </a:r>
                <a:r>
                  <a:rPr lang="en-US" sz="3000" b="1" dirty="0" smtClean="0">
                    <a:solidFill>
                      <a:schemeClr val="accent5"/>
                    </a:solidFill>
                    <a:cs typeface="Courier New" panose="02070309020205020404" pitchFamily="49" charset="0"/>
                  </a:rPr>
                  <a:t>while </a:t>
                </a:r>
                <a:r>
                  <a:rPr lang="en-US" sz="3000" dirty="0" smtClean="0">
                    <a:solidFill>
                      <a:schemeClr val="accent5"/>
                    </a:solidFill>
                    <a:cs typeface="Courier New" panose="02070309020205020404" pitchFamily="49" charset="0"/>
                  </a:rPr>
                  <a:t>loop to find the largest integer </a:t>
                </a:r>
                <a:r>
                  <a:rPr lang="en-US" sz="3000" b="1" dirty="0" smtClean="0">
                    <a:solidFill>
                      <a:schemeClr val="accent5"/>
                    </a:solidFill>
                    <a:cs typeface="Courier New" panose="02070309020205020404" pitchFamily="49" charset="0"/>
                  </a:rPr>
                  <a:t>n </a:t>
                </a:r>
                <a:r>
                  <a:rPr lang="en-US" sz="3000" dirty="0" smtClean="0">
                    <a:solidFill>
                      <a:schemeClr val="accent5"/>
                    </a:solidFill>
                    <a:cs typeface="Courier New" panose="02070309020205020404" pitchFamily="49" charset="0"/>
                  </a:rPr>
                  <a:t>such that </a:t>
                </a:r>
                <a14:m>
                  <m:oMath xmlns:m="http://schemas.openxmlformats.org/officeDocument/2006/math">
                    <m:sSup>
                      <m:sSupPr>
                        <m:ctrlPr>
                          <a:rPr lang="en-US" sz="3000" i="1" smtClean="0">
                            <a:solidFill>
                              <a:schemeClr val="accent5"/>
                            </a:solidFill>
                            <a:latin typeface="Cambria Math" panose="02040503050406030204" pitchFamily="18" charset="0"/>
                            <a:cs typeface="Courier New" panose="02070309020205020404" pitchFamily="49" charset="0"/>
                          </a:rPr>
                        </m:ctrlPr>
                      </m:sSupPr>
                      <m:e>
                        <m:r>
                          <a:rPr lang="en-US" sz="3000" b="0" i="1" smtClean="0">
                            <a:solidFill>
                              <a:schemeClr val="accent5"/>
                            </a:solidFill>
                            <a:latin typeface="Cambria Math" panose="02040503050406030204" pitchFamily="18" charset="0"/>
                            <a:cs typeface="Courier New" panose="02070309020205020404" pitchFamily="49" charset="0"/>
                          </a:rPr>
                          <m:t>2</m:t>
                        </m:r>
                      </m:e>
                      <m:sup>
                        <m:r>
                          <a:rPr lang="en-US" sz="3000" b="0" i="1" smtClean="0">
                            <a:solidFill>
                              <a:schemeClr val="accent5"/>
                            </a:solidFill>
                            <a:latin typeface="Cambria Math" panose="02040503050406030204" pitchFamily="18" charset="0"/>
                            <a:cs typeface="Courier New" panose="02070309020205020404" pitchFamily="49" charset="0"/>
                          </a:rPr>
                          <m:t>𝑛</m:t>
                        </m:r>
                      </m:sup>
                    </m:sSup>
                  </m:oMath>
                </a14:m>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is less that</a:t>
                </a:r>
                <a:r>
                  <a:rPr lang="en-US" sz="3000" b="1" dirty="0" smtClean="0">
                    <a:solidFill>
                      <a:schemeClr val="accent5"/>
                    </a:solidFill>
                    <a:cs typeface="Courier New" panose="02070309020205020404" pitchFamily="49" charset="0"/>
                  </a:rPr>
                  <a:t> 30 000.</a:t>
                </a: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915388"/>
                <a:ext cx="11515085" cy="1396668"/>
              </a:xfrm>
              <a:prstGeom prst="rect">
                <a:avLst/>
              </a:prstGeom>
              <a:blipFill>
                <a:blip r:embed="rId4"/>
                <a:stretch>
                  <a:fillRect l="-1271" t="-1310" r="-1218"/>
                </a:stretch>
              </a:blipFill>
            </p:spPr>
            <p:txBody>
              <a:bodyPr/>
              <a:lstStyle/>
              <a:p>
                <a:r>
                  <a:rPr lang="ru-RU">
                    <a:noFill/>
                  </a:rPr>
                  <a:t> </a:t>
                </a:r>
              </a:p>
            </p:txBody>
          </p:sp>
        </mc:Fallback>
      </mc:AlternateContent>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2776442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14. </a:t>
            </a:r>
            <a:r>
              <a:rPr lang="en-US" dirty="0">
                <a:solidFill>
                  <a:schemeClr val="accent5"/>
                </a:solidFill>
              </a:rPr>
              <a:t>Display pyramid</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3"/>
            <a:ext cx="11515085"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an integer from </a:t>
            </a:r>
            <a:r>
              <a:rPr lang="en-US" sz="3000" b="1" dirty="0" smtClean="0">
                <a:solidFill>
                  <a:schemeClr val="accent5"/>
                </a:solidFill>
                <a:cs typeface="Courier New" panose="02070309020205020404" pitchFamily="49" charset="0"/>
              </a:rPr>
              <a:t>1 </a:t>
            </a:r>
            <a:r>
              <a:rPr lang="en-US" sz="3000" dirty="0" smtClean="0">
                <a:solidFill>
                  <a:schemeClr val="accent5"/>
                </a:solidFill>
                <a:cs typeface="Courier New" panose="02070309020205020404" pitchFamily="49" charset="0"/>
              </a:rPr>
              <a:t>to </a:t>
            </a:r>
            <a:r>
              <a:rPr lang="en-US" sz="3000" b="1" dirty="0" smtClean="0">
                <a:solidFill>
                  <a:schemeClr val="accent5"/>
                </a:solidFill>
                <a:cs typeface="Courier New" panose="02070309020205020404" pitchFamily="49" charset="0"/>
              </a:rPr>
              <a:t>15 </a:t>
            </a:r>
            <a:r>
              <a:rPr lang="en-US" sz="3000" dirty="0" smtClean="0">
                <a:solidFill>
                  <a:schemeClr val="accent5"/>
                </a:solidFill>
                <a:cs typeface="Courier New" panose="02070309020205020404" pitchFamily="49" charset="0"/>
              </a:rPr>
              <a:t>and displays a pyramid, as shown in the following sample run:</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85026" y="3555336"/>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443722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635863257"/>
              </p:ext>
            </p:extLst>
          </p:nvPr>
        </p:nvGraphicFramePr>
        <p:xfrm>
          <a:off x="485027" y="4437226"/>
          <a:ext cx="10489346" cy="22860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the number of lines: 7</a:t>
                      </a:r>
                    </a:p>
                    <a:p>
                      <a:r>
                        <a:rPr lang="en-US" b="0" baseline="0" dirty="0" smtClean="0">
                          <a:latin typeface="Courier New" panose="02070309020205020404" pitchFamily="49" charset="0"/>
                          <a:cs typeface="Courier New" panose="02070309020205020404" pitchFamily="49" charset="0"/>
                        </a:rPr>
                        <a:t>                          1</a:t>
                      </a:r>
                    </a:p>
                    <a:p>
                      <a:r>
                        <a:rPr lang="en-US" b="0" baseline="0" dirty="0" smtClean="0">
                          <a:latin typeface="Courier New" panose="02070309020205020404" pitchFamily="49" charset="0"/>
                          <a:cs typeface="Courier New" panose="02070309020205020404" pitchFamily="49" charset="0"/>
                        </a:rPr>
                        <a:t>                        2 1 2</a:t>
                      </a:r>
                    </a:p>
                    <a:p>
                      <a:r>
                        <a:rPr lang="en-US" b="0" baseline="0" dirty="0" smtClean="0">
                          <a:latin typeface="Courier New" panose="02070309020205020404" pitchFamily="49" charset="0"/>
                          <a:cs typeface="Courier New" panose="02070309020205020404" pitchFamily="49" charset="0"/>
                        </a:rPr>
                        <a:t>                      3 2 1 2 3</a:t>
                      </a:r>
                    </a:p>
                    <a:p>
                      <a:r>
                        <a:rPr lang="en-US" b="0" baseline="0" dirty="0" smtClean="0">
                          <a:latin typeface="Courier New" panose="02070309020205020404" pitchFamily="49" charset="0"/>
                          <a:cs typeface="Courier New" panose="02070309020205020404" pitchFamily="49" charset="0"/>
                        </a:rPr>
                        <a:t>                    4 3 2 1 2 3 4</a:t>
                      </a:r>
                    </a:p>
                    <a:p>
                      <a:r>
                        <a:rPr lang="en-US" b="0" baseline="0" dirty="0" smtClean="0">
                          <a:latin typeface="Courier New" panose="02070309020205020404" pitchFamily="49" charset="0"/>
                          <a:cs typeface="Courier New" panose="02070309020205020404" pitchFamily="49" charset="0"/>
                        </a:rPr>
                        <a:t>                  5 4 3 2 1 2 3 4 5</a:t>
                      </a:r>
                    </a:p>
                    <a:p>
                      <a:r>
                        <a:rPr lang="en-US" b="0" baseline="0" dirty="0" smtClean="0">
                          <a:latin typeface="Courier New" panose="02070309020205020404" pitchFamily="49" charset="0"/>
                          <a:cs typeface="Courier New" panose="02070309020205020404" pitchFamily="49" charset="0"/>
                        </a:rPr>
                        <a:t>                6 5 4 3 2 1 2 3 4 5 6</a:t>
                      </a:r>
                    </a:p>
                    <a:p>
                      <a:r>
                        <a:rPr lang="en-US" b="0" baseline="0" dirty="0" smtClean="0">
                          <a:latin typeface="Courier New" panose="02070309020205020404" pitchFamily="49" charset="0"/>
                          <a:cs typeface="Courier New" panose="02070309020205020404" pitchFamily="49" charset="0"/>
                        </a:rPr>
                        <a:t>              7 6 5 4 3 2 1 2 3 4 5 6 7                </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8031" y="449441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787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15. </a:t>
            </a:r>
            <a:r>
              <a:rPr lang="en-US" dirty="0">
                <a:solidFill>
                  <a:schemeClr val="accent5"/>
                </a:solidFill>
              </a:rPr>
              <a:t>*Process string</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3"/>
            <a:ext cx="11515085"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a string and displays the characters at odd index positions.</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71963" y="5423326"/>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6213" y="605702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773356236"/>
              </p:ext>
            </p:extLst>
          </p:nvPr>
        </p:nvGraphicFramePr>
        <p:xfrm>
          <a:off x="471964" y="6057024"/>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a string: </a:t>
                      </a:r>
                      <a:r>
                        <a:rPr lang="en-US" b="0" baseline="0" dirty="0" err="1" smtClean="0">
                          <a:latin typeface="Courier New" panose="02070309020205020404" pitchFamily="49" charset="0"/>
                          <a:cs typeface="Courier New" panose="02070309020205020404" pitchFamily="49" charset="0"/>
                        </a:rPr>
                        <a:t>ABeijing</a:t>
                      </a:r>
                      <a:r>
                        <a:rPr lang="en-US" b="0" baseline="0" dirty="0" smtClean="0">
                          <a:latin typeface="Courier New" panose="02070309020205020404" pitchFamily="49" charset="0"/>
                          <a:cs typeface="Courier New" panose="02070309020205020404" pitchFamily="49" charset="0"/>
                        </a:rPr>
                        <a:t> Chicago</a:t>
                      </a:r>
                    </a:p>
                    <a:p>
                      <a:r>
                        <a:rPr lang="en-US" b="0" baseline="0" dirty="0" err="1" smtClean="0">
                          <a:latin typeface="Courier New" panose="02070309020205020404" pitchFamily="49" charset="0"/>
                          <a:cs typeface="Courier New" panose="02070309020205020404" pitchFamily="49" charset="0"/>
                        </a:rPr>
                        <a:t>BiigCiao</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7482" y="612563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3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16. </a:t>
            </a:r>
            <a:r>
              <a:rPr lang="en-US" dirty="0">
                <a:solidFill>
                  <a:schemeClr val="accent5"/>
                </a:solidFill>
              </a:rPr>
              <a:t>* Reverse a string</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3"/>
            <a:ext cx="11515085"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a string and displays the string in reverse order</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58900" y="5449452"/>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3150" y="608315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1539613162"/>
              </p:ext>
            </p:extLst>
          </p:nvPr>
        </p:nvGraphicFramePr>
        <p:xfrm>
          <a:off x="458901" y="6083150"/>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a string: ABCD</a:t>
                      </a:r>
                    </a:p>
                    <a:p>
                      <a:r>
                        <a:rPr lang="en-US" b="0" baseline="0" dirty="0" smtClean="0">
                          <a:latin typeface="Courier New" panose="02070309020205020404" pitchFamily="49" charset="0"/>
                          <a:cs typeface="Courier New" panose="02070309020205020404" pitchFamily="49" charset="0"/>
                        </a:rPr>
                        <a:t>The reversed string is DCBA</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5011" y="611965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4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09794" y="1962043"/>
            <a:ext cx="5849811" cy="489595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0850" indent="-450850" algn="l">
              <a:lnSpc>
                <a:spcPct val="120000"/>
              </a:lnSpc>
              <a:buFont typeface="+mj-lt"/>
              <a:buAutoNum type="arabicPeriod"/>
            </a:pPr>
            <a:r>
              <a:rPr lang="en-US" sz="2400" dirty="0" smtClean="0">
                <a:solidFill>
                  <a:schemeClr val="accent5"/>
                </a:solidFill>
              </a:rPr>
              <a:t>*Count </a:t>
            </a:r>
            <a:r>
              <a:rPr lang="en-US" sz="2400" dirty="0" err="1" smtClean="0">
                <a:solidFill>
                  <a:schemeClr val="accent5"/>
                </a:solidFill>
              </a:rPr>
              <a:t>p/n</a:t>
            </a:r>
            <a:r>
              <a:rPr lang="en-US" sz="2400" dirty="0" smtClean="0">
                <a:solidFill>
                  <a:schemeClr val="accent5"/>
                </a:solidFill>
              </a:rPr>
              <a:t> numbers and compute the average of numbers;</a:t>
            </a:r>
            <a:endParaRPr lang="en-US" sz="2400" dirty="0">
              <a:solidFill>
                <a:schemeClr val="accent5"/>
              </a:solidFill>
            </a:endParaRPr>
          </a:p>
          <a:p>
            <a:pPr marL="469900" indent="-469900" algn="l">
              <a:lnSpc>
                <a:spcPct val="120000"/>
              </a:lnSpc>
              <a:buFont typeface="+mj-lt"/>
              <a:buAutoNum type="arabicPeriod"/>
            </a:pPr>
            <a:r>
              <a:rPr lang="en-US" sz="2400" dirty="0" smtClean="0">
                <a:solidFill>
                  <a:schemeClr val="accent5"/>
                </a:solidFill>
              </a:rPr>
              <a:t>Count vowels and consonants;</a:t>
            </a:r>
          </a:p>
          <a:p>
            <a:pPr marL="469900" indent="-469900" algn="l">
              <a:lnSpc>
                <a:spcPct val="120000"/>
              </a:lnSpc>
              <a:buFont typeface="+mj-lt"/>
              <a:buAutoNum type="arabicPeriod"/>
            </a:pPr>
            <a:r>
              <a:rPr lang="en-US" sz="2400" dirty="0" smtClean="0">
                <a:solidFill>
                  <a:schemeClr val="accent5"/>
                </a:solidFill>
              </a:rPr>
              <a:t>Conversion from millimeters to inches;</a:t>
            </a:r>
          </a:p>
          <a:p>
            <a:pPr marL="469900" indent="-469900" algn="l">
              <a:lnSpc>
                <a:spcPct val="120000"/>
              </a:lnSpc>
              <a:buFont typeface="+mj-lt"/>
              <a:buAutoNum type="arabicPeriod"/>
            </a:pPr>
            <a:r>
              <a:rPr lang="en-US" sz="2400" dirty="0" smtClean="0">
                <a:solidFill>
                  <a:schemeClr val="accent5"/>
                </a:solidFill>
              </a:rPr>
              <a:t>Conversion from meters to feet;</a:t>
            </a:r>
          </a:p>
          <a:p>
            <a:pPr marL="469900" indent="-469900" algn="l">
              <a:lnSpc>
                <a:spcPct val="120000"/>
              </a:lnSpc>
              <a:buFont typeface="+mj-lt"/>
              <a:buAutoNum type="arabicPeriod"/>
            </a:pPr>
            <a:r>
              <a:rPr lang="en-US" sz="2400" dirty="0" smtClean="0">
                <a:solidFill>
                  <a:schemeClr val="accent5"/>
                </a:solidFill>
              </a:rPr>
              <a:t>*Product of a series;</a:t>
            </a:r>
          </a:p>
          <a:p>
            <a:pPr marL="469900" indent="-469900" algn="l">
              <a:lnSpc>
                <a:spcPct val="120000"/>
              </a:lnSpc>
              <a:buFont typeface="+mj-lt"/>
              <a:buAutoNum type="arabicPeriod"/>
            </a:pPr>
            <a:r>
              <a:rPr lang="en-US" sz="2400" dirty="0" smtClean="0">
                <a:solidFill>
                  <a:schemeClr val="accent5"/>
                </a:solidFill>
              </a:rPr>
              <a:t>**Sum, average and product of numbers in a file named numbers.txt;</a:t>
            </a:r>
          </a:p>
          <a:p>
            <a:pPr marL="469900" indent="-469900" algn="l">
              <a:lnSpc>
                <a:spcPct val="120000"/>
              </a:lnSpc>
              <a:buFont typeface="+mj-lt"/>
              <a:buAutoNum type="arabicPeriod"/>
            </a:pPr>
            <a:r>
              <a:rPr lang="en-US" sz="2400" dirty="0" smtClean="0">
                <a:solidFill>
                  <a:schemeClr val="accent5"/>
                </a:solidFill>
              </a:rPr>
              <a:t> *Financial application: compute CD value;</a:t>
            </a:r>
          </a:p>
          <a:p>
            <a:pPr marL="469900" indent="-469900" algn="l">
              <a:lnSpc>
                <a:spcPct val="120000"/>
              </a:lnSpc>
              <a:buFont typeface="+mj-lt"/>
              <a:buAutoNum type="arabicPeriod"/>
            </a:pPr>
            <a:r>
              <a:rPr lang="en-US" sz="2400" dirty="0" smtClean="0">
                <a:solidFill>
                  <a:schemeClr val="accent5"/>
                </a:solidFill>
              </a:rPr>
              <a:t>*Count uppercase letters;</a:t>
            </a:r>
          </a:p>
        </p:txBody>
      </p:sp>
      <mc:AlternateContent xmlns:mc="http://schemas.openxmlformats.org/markup-compatibility/2006" xmlns:a14="http://schemas.microsoft.com/office/drawing/2010/main">
        <mc:Choice Requires="a14">
          <p:sp>
            <p:nvSpPr>
              <p:cNvPr id="3" name="Прямоугольник 2"/>
              <p:cNvSpPr/>
              <p:nvPr/>
            </p:nvSpPr>
            <p:spPr>
              <a:xfrm>
                <a:off x="5981921" y="1962043"/>
                <a:ext cx="5969188" cy="4524315"/>
              </a:xfrm>
              <a:prstGeom prst="rect">
                <a:avLst/>
              </a:prstGeom>
            </p:spPr>
            <p:txBody>
              <a:bodyPr wrap="square">
                <a:spAutoFit/>
              </a:bodyPr>
              <a:lstStyle/>
              <a:p>
                <a:pPr marL="514350" indent="-514350">
                  <a:lnSpc>
                    <a:spcPct val="120000"/>
                  </a:lnSpc>
                  <a:buFont typeface="+mj-lt"/>
                  <a:buAutoNum type="arabicPeriod" startAt="9"/>
                </a:pPr>
                <a:r>
                  <a:rPr lang="en-US" sz="2400" dirty="0" smtClean="0">
                    <a:solidFill>
                      <a:schemeClr val="accent5"/>
                    </a:solidFill>
                    <a:latin typeface="+mj-lt"/>
                  </a:rPr>
                  <a:t>Use trigonometric functions;</a:t>
                </a:r>
                <a:endParaRPr lang="en-US" sz="2400" dirty="0">
                  <a:solidFill>
                    <a:schemeClr val="accent5"/>
                  </a:solidFill>
                  <a:latin typeface="+mj-lt"/>
                </a:endParaRPr>
              </a:p>
              <a:p>
                <a:pPr marL="514350" indent="-514350">
                  <a:lnSpc>
                    <a:spcPct val="120000"/>
                  </a:lnSpc>
                  <a:buFont typeface="+mj-lt"/>
                  <a:buAutoNum type="arabicPeriod" startAt="9"/>
                </a:pPr>
                <a:r>
                  <a:rPr lang="en-US" sz="2400" dirty="0" smtClean="0">
                    <a:solidFill>
                      <a:schemeClr val="accent5"/>
                    </a:solidFill>
                    <a:latin typeface="+mj-lt"/>
                  </a:rPr>
                  <a:t>**Financial application: compute future apartment rent;</a:t>
                </a:r>
                <a:endParaRPr lang="en-US" sz="2400" dirty="0">
                  <a:solidFill>
                    <a:schemeClr val="accent5"/>
                  </a:solidFill>
                  <a:latin typeface="+mj-lt"/>
                </a:endParaRPr>
              </a:p>
              <a:p>
                <a:pPr marL="514350" indent="-514350">
                  <a:lnSpc>
                    <a:spcPct val="120000"/>
                  </a:lnSpc>
                  <a:buFont typeface="+mj-lt"/>
                  <a:buAutoNum type="arabicPeriod" startAt="9"/>
                </a:pPr>
                <a:r>
                  <a:rPr lang="en-US" sz="2400" dirty="0" smtClean="0">
                    <a:solidFill>
                      <a:schemeClr val="accent5"/>
                    </a:solidFill>
                    <a:latin typeface="+mj-lt"/>
                  </a:rPr>
                  <a:t>Find the lowest price;</a:t>
                </a:r>
                <a:endParaRPr lang="en-US" sz="2400" dirty="0">
                  <a:solidFill>
                    <a:schemeClr val="accent5"/>
                  </a:solidFill>
                  <a:latin typeface="+mj-lt"/>
                </a:endParaRPr>
              </a:p>
              <a:p>
                <a:pPr marL="514350" indent="-514350">
                  <a:lnSpc>
                    <a:spcPct val="120000"/>
                  </a:lnSpc>
                  <a:buFont typeface="+mj-lt"/>
                  <a:buAutoNum type="arabicPeriod" startAt="9"/>
                </a:pPr>
                <a:r>
                  <a:rPr lang="en-US" sz="2400" dirty="0" smtClean="0">
                    <a:solidFill>
                      <a:schemeClr val="accent5"/>
                    </a:solidFill>
                    <a:latin typeface="+mj-lt"/>
                  </a:rPr>
                  <a:t>Find numbers divisible by 3 and 4;</a:t>
                </a:r>
              </a:p>
              <a:p>
                <a:pPr marL="514350" indent="-514350">
                  <a:lnSpc>
                    <a:spcPct val="120000"/>
                  </a:lnSpc>
                  <a:buFont typeface="+mj-lt"/>
                  <a:buAutoNum type="arabicPeriod" startAt="9"/>
                </a:pPr>
                <a:r>
                  <a:rPr lang="en-US" sz="2400" dirty="0" smtClean="0">
                    <a:solidFill>
                      <a:schemeClr val="accent5"/>
                    </a:solidFill>
                    <a:latin typeface="+mj-lt"/>
                  </a:rPr>
                  <a:t>Find the largest </a:t>
                </a:r>
                <a:r>
                  <a:rPr lang="en-US" sz="2400" b="1" dirty="0" smtClean="0">
                    <a:solidFill>
                      <a:schemeClr val="accent5"/>
                    </a:solidFill>
                    <a:latin typeface="+mj-lt"/>
                  </a:rPr>
                  <a:t>n </a:t>
                </a:r>
                <a:r>
                  <a:rPr lang="en-US" sz="2400" dirty="0" smtClean="0">
                    <a:solidFill>
                      <a:schemeClr val="accent5"/>
                    </a:solidFill>
                    <a:latin typeface="+mj-lt"/>
                  </a:rPr>
                  <a:t>such that </a:t>
                </a:r>
                <a14:m>
                  <m:oMath xmlns:m="http://schemas.openxmlformats.org/officeDocument/2006/math">
                    <m:sSup>
                      <m:sSupPr>
                        <m:ctrlPr>
                          <a:rPr lang="en-US" sz="2400" i="1" smtClean="0">
                            <a:solidFill>
                              <a:schemeClr val="accent5"/>
                            </a:solidFill>
                            <a:latin typeface="Cambria Math" panose="02040503050406030204" pitchFamily="18" charset="0"/>
                          </a:rPr>
                        </m:ctrlPr>
                      </m:sSupPr>
                      <m:e>
                        <m:r>
                          <a:rPr lang="en-US" sz="2400" b="0" i="1" smtClean="0">
                            <a:solidFill>
                              <a:schemeClr val="accent5"/>
                            </a:solidFill>
                            <a:latin typeface="Cambria Math" panose="02040503050406030204" pitchFamily="18" charset="0"/>
                          </a:rPr>
                          <m:t>2</m:t>
                        </m:r>
                      </m:e>
                      <m:sup>
                        <m:r>
                          <a:rPr lang="en-US" sz="2400" b="0" i="1" smtClean="0">
                            <a:solidFill>
                              <a:schemeClr val="accent5"/>
                            </a:solidFill>
                            <a:latin typeface="Cambria Math" panose="02040503050406030204" pitchFamily="18" charset="0"/>
                          </a:rPr>
                          <m:t>𝑛</m:t>
                        </m:r>
                      </m:sup>
                    </m:sSup>
                  </m:oMath>
                </a14:m>
                <a:r>
                  <a:rPr lang="en-US" sz="2400" dirty="0" smtClean="0">
                    <a:solidFill>
                      <a:schemeClr val="accent5"/>
                    </a:solidFill>
                    <a:latin typeface="+mj-lt"/>
                  </a:rPr>
                  <a:t> &lt; 30 000.</a:t>
                </a:r>
              </a:p>
              <a:p>
                <a:pPr marL="514350" indent="-514350">
                  <a:lnSpc>
                    <a:spcPct val="120000"/>
                  </a:lnSpc>
                  <a:buFont typeface="+mj-lt"/>
                  <a:buAutoNum type="arabicPeriod" startAt="9"/>
                </a:pPr>
                <a:r>
                  <a:rPr lang="en-US" sz="2400" dirty="0" smtClean="0">
                    <a:solidFill>
                      <a:schemeClr val="accent5"/>
                    </a:solidFill>
                    <a:latin typeface="+mj-lt"/>
                  </a:rPr>
                  <a:t>Display pyramid;</a:t>
                </a:r>
              </a:p>
              <a:p>
                <a:pPr marL="514350" indent="-514350">
                  <a:lnSpc>
                    <a:spcPct val="120000"/>
                  </a:lnSpc>
                  <a:buFont typeface="+mj-lt"/>
                  <a:buAutoNum type="arabicPeriod" startAt="9"/>
                </a:pPr>
                <a:r>
                  <a:rPr lang="en-US" sz="2400" dirty="0" smtClean="0">
                    <a:solidFill>
                      <a:schemeClr val="accent5"/>
                    </a:solidFill>
                    <a:latin typeface="+mj-lt"/>
                  </a:rPr>
                  <a:t>*Process string;</a:t>
                </a:r>
              </a:p>
              <a:p>
                <a:pPr marL="514350" indent="-514350">
                  <a:lnSpc>
                    <a:spcPct val="120000"/>
                  </a:lnSpc>
                  <a:buFont typeface="+mj-lt"/>
                  <a:buAutoNum type="arabicPeriod" startAt="9"/>
                </a:pPr>
                <a:r>
                  <a:rPr lang="en-US" sz="2400" dirty="0" smtClean="0">
                    <a:solidFill>
                      <a:schemeClr val="accent5"/>
                    </a:solidFill>
                    <a:latin typeface="+mj-lt"/>
                  </a:rPr>
                  <a:t>* Reverse a string.</a:t>
                </a:r>
              </a:p>
              <a:p>
                <a:pPr marL="514350" indent="-514350">
                  <a:lnSpc>
                    <a:spcPct val="120000"/>
                  </a:lnSpc>
                  <a:buFont typeface="+mj-lt"/>
                  <a:buAutoNum type="arabicPeriod" startAt="9"/>
                </a:pPr>
                <a:endParaRPr lang="en-US" sz="2400" dirty="0">
                  <a:solidFill>
                    <a:schemeClr val="accent5"/>
                  </a:solidFill>
                  <a:latin typeface="+mj-lt"/>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5981921" y="1962043"/>
                <a:ext cx="5969188" cy="4524315"/>
              </a:xfrm>
              <a:prstGeom prst="rect">
                <a:avLst/>
              </a:prstGeom>
              <a:blipFill>
                <a:blip r:embed="rId3"/>
                <a:stretch>
                  <a:fillRect l="-1634" t="-270"/>
                </a:stretch>
              </a:blipFill>
            </p:spPr>
            <p:txBody>
              <a:bodyPr/>
              <a:lstStyle/>
              <a:p>
                <a:r>
                  <a:rPr lang="ru-RU">
                    <a:noFill/>
                  </a:rPr>
                  <a:t> </a:t>
                </a:r>
              </a:p>
            </p:txBody>
          </p:sp>
        </mc:Fallback>
      </mc:AlternateContent>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479177" y="78376"/>
            <a:ext cx="5353825" cy="103196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000" dirty="0" smtClean="0">
                <a:solidFill>
                  <a:schemeClr val="accent5"/>
                </a:solidFill>
              </a:rPr>
              <a:t>1. </a:t>
            </a:r>
            <a:r>
              <a:rPr lang="en-US" sz="3000" dirty="0">
                <a:solidFill>
                  <a:schemeClr val="accent5"/>
                </a:solidFill>
              </a:rPr>
              <a:t>*Count </a:t>
            </a:r>
            <a:r>
              <a:rPr lang="en-US" sz="3000" dirty="0" err="1">
                <a:solidFill>
                  <a:schemeClr val="accent5"/>
                </a:solidFill>
              </a:rPr>
              <a:t>p/n</a:t>
            </a:r>
            <a:r>
              <a:rPr lang="en-US" sz="3000" dirty="0">
                <a:solidFill>
                  <a:schemeClr val="accent5"/>
                </a:solidFill>
              </a:rPr>
              <a:t> numbers and compute the average of numbers</a:t>
            </a:r>
            <a:endParaRPr lang="ru-RU" sz="30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490039"/>
            <a:ext cx="7910885" cy="234051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b="1" dirty="0" smtClean="0">
                <a:solidFill>
                  <a:schemeClr val="accent5"/>
                </a:solidFill>
              </a:rPr>
              <a:t>	</a:t>
            </a:r>
            <a:r>
              <a:rPr lang="en-US" sz="2500" dirty="0" smtClean="0">
                <a:solidFill>
                  <a:schemeClr val="accent5"/>
                </a:solidFill>
              </a:rPr>
              <a:t>Write a program that reads an unspecified number of integers, determines how many positive and negative values have been read, and computes the total and average of the input values (not counting zeros). Your program ends with the input </a:t>
            </a:r>
            <a:r>
              <a:rPr lang="en-US" sz="2500" b="1" dirty="0" smtClean="0">
                <a:solidFill>
                  <a:schemeClr val="accent5"/>
                </a:solidFill>
              </a:rPr>
              <a:t>0. </a:t>
            </a:r>
            <a:r>
              <a:rPr lang="en-US" sz="2500" dirty="0" smtClean="0">
                <a:solidFill>
                  <a:schemeClr val="accent5"/>
                </a:solidFill>
              </a:rPr>
              <a:t>Display the average as a floating-point  number. </a:t>
            </a:r>
            <a:endParaRPr lang="en-US" sz="2500" b="1"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54043" y="3845315"/>
            <a:ext cx="7195843"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a sample runs:</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5720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2990261567"/>
              </p:ext>
            </p:extLst>
          </p:nvPr>
        </p:nvGraphicFramePr>
        <p:xfrm>
          <a:off x="485027" y="608996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an integer, the input ends if it is 0: 0</a:t>
                      </a:r>
                    </a:p>
                    <a:p>
                      <a:r>
                        <a:rPr lang="en-US" b="0" dirty="0" smtClean="0">
                          <a:latin typeface="Courier New" panose="02070309020205020404" pitchFamily="49" charset="0"/>
                          <a:cs typeface="Courier New" panose="02070309020205020404" pitchFamily="49" charset="0"/>
                        </a:rPr>
                        <a:t>No numbers</a:t>
                      </a:r>
                      <a:r>
                        <a:rPr lang="en-US" b="0" baseline="0" dirty="0" smtClean="0">
                          <a:latin typeface="Courier New" panose="02070309020205020404" pitchFamily="49" charset="0"/>
                          <a:cs typeface="Courier New" panose="02070309020205020404" pitchFamily="49" charset="0"/>
                        </a:rPr>
                        <a:t> are entered except 0</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933" y="614332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45191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6"/>
          <p:cNvGraphicFramePr>
            <a:graphicFrameLocks noGrp="1"/>
          </p:cNvGraphicFramePr>
          <p:nvPr>
            <p:extLst>
              <p:ext uri="{D42A27DB-BD31-4B8C-83A1-F6EECF244321}">
                <p14:modId xmlns:p14="http://schemas.microsoft.com/office/powerpoint/2010/main" val="2098512228"/>
              </p:ext>
            </p:extLst>
          </p:nvPr>
        </p:nvGraphicFramePr>
        <p:xfrm>
          <a:off x="485027" y="4451886"/>
          <a:ext cx="10489346" cy="1546286"/>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546286">
                <a:tc>
                  <a:txBody>
                    <a:bodyPr/>
                    <a:lstStyle/>
                    <a:p>
                      <a:r>
                        <a:rPr lang="en-US" b="0" dirty="0" smtClean="0">
                          <a:latin typeface="Courier New" panose="02070309020205020404" pitchFamily="49" charset="0"/>
                          <a:cs typeface="Courier New" panose="02070309020205020404" pitchFamily="49" charset="0"/>
                        </a:rPr>
                        <a:t>Enter an integer, the input ends if it is 0: 1 2 -1</a:t>
                      </a:r>
                      <a:r>
                        <a:rPr lang="en-US" b="0" baseline="0" dirty="0" smtClean="0">
                          <a:latin typeface="Courier New" panose="02070309020205020404" pitchFamily="49" charset="0"/>
                          <a:cs typeface="Courier New" panose="02070309020205020404" pitchFamily="49" charset="0"/>
                        </a:rPr>
                        <a:t> 3 0</a:t>
                      </a:r>
                    </a:p>
                    <a:p>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number of positives is 3</a:t>
                      </a:r>
                    </a:p>
                    <a:p>
                      <a:r>
                        <a:rPr lang="en-US" b="0" baseline="0" dirty="0" smtClean="0">
                          <a:latin typeface="Courier New" panose="02070309020205020404" pitchFamily="49" charset="0"/>
                          <a:cs typeface="Courier New" panose="02070309020205020404" pitchFamily="49" charset="0"/>
                        </a:rPr>
                        <a:t>The number of negatives is 1</a:t>
                      </a:r>
                    </a:p>
                    <a:p>
                      <a:r>
                        <a:rPr lang="en-US" b="0" baseline="0" dirty="0" smtClean="0">
                          <a:latin typeface="Courier New" panose="02070309020205020404" pitchFamily="49" charset="0"/>
                          <a:cs typeface="Courier New" panose="02070309020205020404" pitchFamily="49" charset="0"/>
                        </a:rPr>
                        <a:t>The total is 5</a:t>
                      </a:r>
                    </a:p>
                    <a:p>
                      <a:r>
                        <a:rPr lang="en-US" b="0" baseline="0" dirty="0" smtClean="0">
                          <a:latin typeface="Courier New" panose="02070309020205020404" pitchFamily="49" charset="0"/>
                          <a:cs typeface="Courier New" panose="02070309020205020404" pitchFamily="49" charset="0"/>
                        </a:rPr>
                        <a:t>The average is 1.25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3512" y="450266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758" y="1395647"/>
            <a:ext cx="3504762" cy="2714286"/>
          </a:xfrm>
          <a:prstGeom prst="rect">
            <a:avLst/>
          </a:prstGeom>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*Count vowels and consonants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724723"/>
            <a:ext cx="6243131" cy="313357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	Assume a letters A, E, I, O, and U as the vowels. Write a program that prompts the user to enter a string and displays the number of vowels and consonants in the string.</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46074" y="511111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573566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1464673475"/>
              </p:ext>
            </p:extLst>
          </p:nvPr>
        </p:nvGraphicFramePr>
        <p:xfrm>
          <a:off x="511887" y="5735664"/>
          <a:ext cx="10407125" cy="91440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string</a:t>
                      </a:r>
                      <a:r>
                        <a:rPr lang="en-US" b="0" baseline="0" dirty="0" smtClean="0">
                          <a:latin typeface="Courier New" panose="02070309020205020404" pitchFamily="49" charset="0"/>
                          <a:cs typeface="Courier New" panose="02070309020205020404" pitchFamily="49" charset="0"/>
                        </a:rPr>
                        <a:t>: Programming is fun</a:t>
                      </a:r>
                    </a:p>
                    <a:p>
                      <a:r>
                        <a:rPr lang="en-US" b="0" baseline="0" dirty="0" smtClean="0">
                          <a:latin typeface="Courier New" panose="02070309020205020404" pitchFamily="49" charset="0"/>
                          <a:cs typeface="Courier New" panose="02070309020205020404" pitchFamily="49" charset="0"/>
                        </a:rPr>
                        <a:t>The number of vowels is 5</a:t>
                      </a:r>
                    </a:p>
                    <a:p>
                      <a:r>
                        <a:rPr lang="en-US" b="0" baseline="0" dirty="0" smtClean="0">
                          <a:latin typeface="Courier New" panose="02070309020205020404" pitchFamily="49" charset="0"/>
                          <a:cs typeface="Courier New" panose="02070309020205020404" pitchFamily="49" charset="0"/>
                        </a:rPr>
                        <a:t>The number of consonants is 11</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1345" y="580709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3152" y="1562851"/>
            <a:ext cx="4949849" cy="2991667"/>
          </a:xfrm>
          <a:prstGeom prst="rect">
            <a:avLst/>
          </a:prstGeom>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62104" y="297810"/>
            <a:ext cx="8065710"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a:t>
            </a:r>
            <a:r>
              <a:rPr lang="en-US" dirty="0" smtClean="0">
                <a:solidFill>
                  <a:schemeClr val="accent5"/>
                </a:solidFill>
              </a:rPr>
              <a:t>Conversion </a:t>
            </a:r>
            <a:r>
              <a:rPr lang="en-US" dirty="0" smtClean="0">
                <a:solidFill>
                  <a:schemeClr val="accent5"/>
                </a:solidFill>
              </a:rPr>
              <a:t>from millimeters to inches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96092"/>
            <a:ext cx="7975352" cy="25819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displays the following table (note that </a:t>
            </a:r>
            <a:r>
              <a:rPr lang="en-US" sz="3000" b="1" dirty="0" smtClean="0">
                <a:solidFill>
                  <a:schemeClr val="accent5"/>
                </a:solidFill>
              </a:rPr>
              <a:t>1 </a:t>
            </a:r>
            <a:r>
              <a:rPr lang="en-US" sz="3000" dirty="0" smtClean="0">
                <a:solidFill>
                  <a:schemeClr val="accent5"/>
                </a:solidFill>
              </a:rPr>
              <a:t>millimeter is </a:t>
            </a:r>
            <a:r>
              <a:rPr lang="en-US" sz="3000" b="1" dirty="0" smtClean="0">
                <a:solidFill>
                  <a:schemeClr val="accent5"/>
                </a:solidFill>
              </a:rPr>
              <a:t>0.039 </a:t>
            </a:r>
            <a:r>
              <a:rPr lang="en-US" sz="3000" dirty="0" smtClean="0">
                <a:solidFill>
                  <a:schemeClr val="accent5"/>
                </a:solidFill>
              </a:rPr>
              <a:t>inches).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3877" y="473425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9"/>
          <p:cNvGraphicFramePr>
            <a:graphicFrameLocks noGrp="1"/>
          </p:cNvGraphicFramePr>
          <p:nvPr>
            <p:extLst>
              <p:ext uri="{D42A27DB-BD31-4B8C-83A1-F6EECF244321}">
                <p14:modId xmlns:p14="http://schemas.microsoft.com/office/powerpoint/2010/main" val="4231599975"/>
              </p:ext>
            </p:extLst>
          </p:nvPr>
        </p:nvGraphicFramePr>
        <p:xfrm>
          <a:off x="346074" y="4734251"/>
          <a:ext cx="10407125" cy="2077433"/>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2077433">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Millimeters		Inches</a:t>
                      </a:r>
                    </a:p>
                    <a:p>
                      <a:pPr algn="just">
                        <a:lnSpc>
                          <a:spcPct val="120000"/>
                        </a:lnSpc>
                      </a:pPr>
                      <a:r>
                        <a:rPr lang="en-US" sz="1800" b="0" dirty="0" smtClean="0">
                          <a:latin typeface="Courier New" panose="02070309020205020404" pitchFamily="49" charset="0"/>
                          <a:cs typeface="Courier New" panose="02070309020205020404" pitchFamily="49" charset="0"/>
                        </a:rPr>
                        <a:t>2			0.078</a:t>
                      </a:r>
                    </a:p>
                    <a:p>
                      <a:pPr algn="just">
                        <a:lnSpc>
                          <a:spcPct val="120000"/>
                        </a:lnSpc>
                      </a:pPr>
                      <a:r>
                        <a:rPr lang="en-US" sz="1800" b="0" dirty="0" smtClean="0">
                          <a:latin typeface="Courier New" panose="02070309020205020404" pitchFamily="49" charset="0"/>
                          <a:cs typeface="Courier New" panose="02070309020205020404" pitchFamily="49" charset="0"/>
                        </a:rPr>
                        <a:t>4			0.156</a:t>
                      </a:r>
                    </a:p>
                    <a:p>
                      <a:pPr algn="just">
                        <a:lnSpc>
                          <a:spcPct val="120000"/>
                        </a:lnSpc>
                      </a:pPr>
                      <a:r>
                        <a:rPr lang="en-US" sz="1800" b="0" dirty="0" smtClean="0">
                          <a:latin typeface="Courier New" panose="02070309020205020404" pitchFamily="49" charset="0"/>
                          <a:cs typeface="Courier New" panose="02070309020205020404" pitchFamily="49" charset="0"/>
                        </a:rPr>
                        <a:t>…			 </a:t>
                      </a:r>
                    </a:p>
                    <a:p>
                      <a:pPr algn="just">
                        <a:lnSpc>
                          <a:spcPct val="120000"/>
                        </a:lnSpc>
                      </a:pPr>
                      <a:r>
                        <a:rPr lang="en-US" sz="1800" b="0" dirty="0" smtClean="0">
                          <a:latin typeface="Courier New" panose="02070309020205020404" pitchFamily="49" charset="0"/>
                          <a:cs typeface="Courier New" panose="02070309020205020404" pitchFamily="49" charset="0"/>
                        </a:rPr>
                        <a:t>96			3.744</a:t>
                      </a:r>
                    </a:p>
                    <a:p>
                      <a:pPr algn="just">
                        <a:lnSpc>
                          <a:spcPct val="120000"/>
                        </a:lnSpc>
                      </a:pPr>
                      <a:r>
                        <a:rPr lang="en-US" sz="1800" b="0" dirty="0" smtClean="0">
                          <a:latin typeface="Courier New" panose="02070309020205020404" pitchFamily="49" charset="0"/>
                          <a:cs typeface="Courier New" panose="02070309020205020404" pitchFamily="49" charset="0"/>
                        </a:rPr>
                        <a:t>98			3.822</a:t>
                      </a:r>
                    </a:p>
                  </a:txBody>
                  <a:tcPr>
                    <a:solidFill>
                      <a:schemeClr val="bg2"/>
                    </a:solidFill>
                  </a:tcPr>
                </a:tc>
                <a:extLst>
                  <a:ext uri="{0D108BD9-81ED-4DB2-BD59-A6C34878D82A}">
                    <a16:rowId xmlns:a16="http://schemas.microsoft.com/office/drawing/2014/main" val="10000"/>
                  </a:ext>
                </a:extLst>
              </a:tr>
            </a:tbl>
          </a:graphicData>
        </a:graphic>
      </p:graphicFrame>
      <p:sp>
        <p:nvSpPr>
          <p:cNvPr id="20" name="Заголовок 1"/>
          <p:cNvSpPr txBox="1">
            <a:spLocks/>
          </p:cNvSpPr>
          <p:nvPr/>
        </p:nvSpPr>
        <p:spPr>
          <a:xfrm>
            <a:off x="0" y="397800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dirty="0">
                <a:solidFill>
                  <a:schemeClr val="accent5"/>
                </a:solidFill>
              </a:rPr>
              <a:t>4</a:t>
            </a:r>
            <a:r>
              <a:rPr lang="en-US" dirty="0" smtClean="0">
                <a:solidFill>
                  <a:schemeClr val="accent5"/>
                </a:solidFill>
              </a:rPr>
              <a:t>. Conversion from meters to feet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27438" y="1306936"/>
            <a:ext cx="5080585" cy="255041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displays the following table (note that </a:t>
            </a:r>
            <a:r>
              <a:rPr lang="en-US" sz="3000" b="1" dirty="0" smtClean="0">
                <a:solidFill>
                  <a:schemeClr val="accent5"/>
                </a:solidFill>
              </a:rPr>
              <a:t>1 </a:t>
            </a:r>
            <a:r>
              <a:rPr lang="en-US" sz="3000" dirty="0" smtClean="0">
                <a:solidFill>
                  <a:schemeClr val="accent5"/>
                </a:solidFill>
              </a:rPr>
              <a:t>meter is </a:t>
            </a:r>
            <a:r>
              <a:rPr lang="en-US" sz="3000" b="1" dirty="0" smtClean="0">
                <a:solidFill>
                  <a:schemeClr val="accent5"/>
                </a:solidFill>
              </a:rPr>
              <a:t>3.280 </a:t>
            </a:r>
            <a:r>
              <a:rPr lang="en-US" sz="3000" dirty="0" smtClean="0">
                <a:solidFill>
                  <a:schemeClr val="accent5"/>
                </a:solidFill>
              </a:rPr>
              <a:t>feet).</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3877" y="473425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9"/>
          <p:cNvGraphicFramePr>
            <a:graphicFrameLocks noGrp="1"/>
          </p:cNvGraphicFramePr>
          <p:nvPr>
            <p:extLst>
              <p:ext uri="{D42A27DB-BD31-4B8C-83A1-F6EECF244321}">
                <p14:modId xmlns:p14="http://schemas.microsoft.com/office/powerpoint/2010/main" val="1425192722"/>
              </p:ext>
            </p:extLst>
          </p:nvPr>
        </p:nvGraphicFramePr>
        <p:xfrm>
          <a:off x="346074" y="4734251"/>
          <a:ext cx="10407125" cy="2077433"/>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2077433">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Meters</a:t>
                      </a:r>
                      <a:r>
                        <a:rPr lang="en-US" sz="1800" b="0" baseline="0" dirty="0" smtClean="0">
                          <a:latin typeface="Courier New" panose="02070309020205020404" pitchFamily="49" charset="0"/>
                          <a:cs typeface="Courier New" panose="02070309020205020404" pitchFamily="49" charset="0"/>
                        </a:rPr>
                        <a:t>        Feet</a:t>
                      </a:r>
                    </a:p>
                    <a:p>
                      <a:pPr algn="just">
                        <a:lnSpc>
                          <a:spcPct val="120000"/>
                        </a:lnSpc>
                      </a:pPr>
                      <a:r>
                        <a:rPr lang="en-US" sz="1800" b="0" baseline="0" dirty="0" smtClean="0">
                          <a:latin typeface="Courier New" panose="02070309020205020404" pitchFamily="49" charset="0"/>
                          <a:cs typeface="Courier New" panose="02070309020205020404" pitchFamily="49" charset="0"/>
                        </a:rPr>
                        <a:t>1             3.280</a:t>
                      </a:r>
                    </a:p>
                    <a:p>
                      <a:pPr algn="just">
                        <a:lnSpc>
                          <a:spcPct val="120000"/>
                        </a:lnSpc>
                      </a:pPr>
                      <a:r>
                        <a:rPr lang="en-US" sz="1800" b="0" dirty="0" smtClean="0">
                          <a:latin typeface="Courier New" panose="02070309020205020404" pitchFamily="49" charset="0"/>
                          <a:cs typeface="Courier New" panose="02070309020205020404" pitchFamily="49" charset="0"/>
                        </a:rPr>
                        <a:t>2             6.560</a:t>
                      </a:r>
                    </a:p>
                    <a:p>
                      <a:pPr algn="just">
                        <a:lnSpc>
                          <a:spcPct val="120000"/>
                        </a:lnSpc>
                      </a:pPr>
                      <a:r>
                        <a:rPr lang="en-US" sz="1800" b="0" dirty="0" smtClean="0">
                          <a:latin typeface="Courier New" panose="02070309020205020404" pitchFamily="49" charset="0"/>
                          <a:cs typeface="Courier New" panose="02070309020205020404" pitchFamily="49" charset="0"/>
                        </a:rPr>
                        <a:t>…             </a:t>
                      </a:r>
                    </a:p>
                    <a:p>
                      <a:pPr algn="just">
                        <a:lnSpc>
                          <a:spcPct val="120000"/>
                        </a:lnSpc>
                      </a:pPr>
                      <a:r>
                        <a:rPr lang="en-US" sz="1800" b="0" dirty="0" smtClean="0">
                          <a:latin typeface="Courier New" panose="02070309020205020404" pitchFamily="49" charset="0"/>
                          <a:cs typeface="Courier New" panose="02070309020205020404" pitchFamily="49" charset="0"/>
                        </a:rPr>
                        <a:t>14</a:t>
                      </a:r>
                      <a:r>
                        <a:rPr lang="en-US" sz="1800" b="0" baseline="0" dirty="0" smtClean="0">
                          <a:latin typeface="Courier New" panose="02070309020205020404" pitchFamily="49" charset="0"/>
                          <a:cs typeface="Courier New" panose="02070309020205020404" pitchFamily="49" charset="0"/>
                        </a:rPr>
                        <a:t>            45.920</a:t>
                      </a:r>
                    </a:p>
                    <a:p>
                      <a:pPr algn="just">
                        <a:lnSpc>
                          <a:spcPct val="120000"/>
                        </a:lnSpc>
                      </a:pPr>
                      <a:r>
                        <a:rPr lang="en-US" sz="1800" b="0" baseline="0" dirty="0" smtClean="0">
                          <a:latin typeface="Courier New" panose="02070309020205020404" pitchFamily="49" charset="0"/>
                          <a:cs typeface="Courier New" panose="02070309020205020404" pitchFamily="49" charset="0"/>
                        </a:rPr>
                        <a:t>15            49.200</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6" name="Заголовок 1"/>
          <p:cNvSpPr txBox="1">
            <a:spLocks/>
          </p:cNvSpPr>
          <p:nvPr/>
        </p:nvSpPr>
        <p:spPr>
          <a:xfrm>
            <a:off x="0" y="397800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023" y="1501691"/>
            <a:ext cx="3364306" cy="252323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2878" y="1341652"/>
            <a:ext cx="3028950" cy="3019425"/>
          </a:xfrm>
          <a:prstGeom prst="rect">
            <a:avLst/>
          </a:prstGeom>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*Product of a series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933343" y="1930626"/>
                <a:ext cx="9621269" cy="273751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to calculate the product of the following series:</a:t>
                </a:r>
              </a:p>
              <a:p>
                <a:pPr algn="just">
                  <a:lnSpc>
                    <a:spcPct val="120000"/>
                  </a:lnSpc>
                </a:pPr>
                <a14:m>
                  <m:oMathPara xmlns:m="http://schemas.openxmlformats.org/officeDocument/2006/math">
                    <m:oMathParaPr>
                      <m:jc m:val="centerGroup"/>
                    </m:oMathParaPr>
                    <m:oMath xmlns:m="http://schemas.openxmlformats.org/officeDocument/2006/math">
                      <m:f>
                        <m:fPr>
                          <m:ctrlPr>
                            <a:rPr lang="en-US" sz="3000" i="1" smtClean="0">
                              <a:solidFill>
                                <a:schemeClr val="accent5"/>
                              </a:solidFill>
                              <a:latin typeface="Cambria Math" panose="02040503050406030204" pitchFamily="18" charset="0"/>
                            </a:rPr>
                          </m:ctrlPr>
                        </m:fPr>
                        <m:num>
                          <m:r>
                            <a:rPr lang="en-US" sz="3000" b="0" i="1" smtClean="0">
                              <a:solidFill>
                                <a:schemeClr val="accent5"/>
                              </a:solidFill>
                              <a:latin typeface="Cambria Math" panose="02040503050406030204" pitchFamily="18" charset="0"/>
                            </a:rPr>
                            <m:t>1</m:t>
                          </m:r>
                        </m:num>
                        <m:den>
                          <m:r>
                            <a:rPr lang="en-US" sz="3000" b="0" i="1" smtClean="0">
                              <a:solidFill>
                                <a:schemeClr val="accent5"/>
                              </a:solidFill>
                              <a:latin typeface="Cambria Math" panose="02040503050406030204" pitchFamily="18" charset="0"/>
                            </a:rPr>
                            <m:t>5</m:t>
                          </m:r>
                        </m:den>
                      </m:f>
                      <m:r>
                        <a:rPr lang="en-US" sz="3000" i="1" smtClean="0">
                          <a:solidFill>
                            <a:schemeClr val="accent5"/>
                          </a:solidFill>
                          <a:latin typeface="Cambria Math" panose="02040503050406030204" pitchFamily="18" charset="0"/>
                          <a:ea typeface="Cambria Math" panose="02040503050406030204" pitchFamily="18" charset="0"/>
                        </a:rPr>
                        <m:t>×</m:t>
                      </m:r>
                      <m:f>
                        <m:fPr>
                          <m:ctrlPr>
                            <a:rPr lang="en-US" sz="300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9</m:t>
                          </m:r>
                        </m:den>
                      </m:f>
                      <m:r>
                        <a:rPr lang="en-US" sz="3000" i="1" smtClean="0">
                          <a:solidFill>
                            <a:schemeClr val="accent5"/>
                          </a:solidFill>
                          <a:latin typeface="Cambria Math" panose="02040503050406030204" pitchFamily="18" charset="0"/>
                          <a:ea typeface="Cambria Math" panose="02040503050406030204" pitchFamily="18" charset="0"/>
                        </a:rPr>
                        <m:t>×</m:t>
                      </m:r>
                      <m:f>
                        <m:fPr>
                          <m:ctrlPr>
                            <a:rPr lang="en-US" sz="300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13</m:t>
                          </m:r>
                        </m:den>
                      </m:f>
                      <m:r>
                        <a:rPr lang="en-US" sz="3000" i="1" smtClean="0">
                          <a:solidFill>
                            <a:schemeClr val="accent5"/>
                          </a:solidFill>
                          <a:latin typeface="Cambria Math" panose="02040503050406030204" pitchFamily="18" charset="0"/>
                          <a:ea typeface="Cambria Math" panose="02040503050406030204" pitchFamily="18" charset="0"/>
                        </a:rPr>
                        <m:t>×</m:t>
                      </m:r>
                      <m:f>
                        <m:fPr>
                          <m:ctrlPr>
                            <a:rPr lang="en-US" sz="300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17</m:t>
                          </m:r>
                        </m:den>
                      </m:f>
                      <m:r>
                        <a:rPr lang="en-US" sz="3000" i="1" smtClean="0">
                          <a:solidFill>
                            <a:schemeClr val="accent5"/>
                          </a:solidFill>
                          <a:latin typeface="Cambria Math" panose="02040503050406030204" pitchFamily="18" charset="0"/>
                          <a:ea typeface="Cambria Math" panose="02040503050406030204" pitchFamily="18" charset="0"/>
                        </a:rPr>
                        <m:t>×</m:t>
                      </m:r>
                      <m:f>
                        <m:fPr>
                          <m:ctrlPr>
                            <a:rPr lang="en-US" sz="300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21</m:t>
                          </m:r>
                        </m:den>
                      </m:f>
                      <m:r>
                        <a:rPr lang="en-US" sz="3000" i="1" smtClean="0">
                          <a:solidFill>
                            <a:schemeClr val="accent5"/>
                          </a:solidFill>
                          <a:latin typeface="Cambria Math" panose="02040503050406030204" pitchFamily="18" charset="0"/>
                          <a:ea typeface="Cambria Math" panose="02040503050406030204" pitchFamily="18" charset="0"/>
                        </a:rPr>
                        <m:t>×</m:t>
                      </m:r>
                      <m:f>
                        <m:fPr>
                          <m:ctrlPr>
                            <a:rPr lang="en-US" sz="300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25</m:t>
                          </m:r>
                        </m:den>
                      </m:f>
                      <m:r>
                        <a:rPr lang="en-US" sz="3000" i="1" smtClean="0">
                          <a:solidFill>
                            <a:schemeClr val="accent5"/>
                          </a:solidFill>
                          <a:latin typeface="Cambria Math" panose="02040503050406030204" pitchFamily="18" charset="0"/>
                          <a:ea typeface="Cambria Math" panose="02040503050406030204" pitchFamily="18" charset="0"/>
                        </a:rPr>
                        <m:t>×</m:t>
                      </m:r>
                      <m:r>
                        <a:rPr lang="en-US" sz="3000" b="0" i="1" smtClean="0">
                          <a:solidFill>
                            <a:schemeClr val="accent5"/>
                          </a:solidFill>
                          <a:latin typeface="Cambria Math" panose="02040503050406030204" pitchFamily="18" charset="0"/>
                          <a:ea typeface="Cambria Math" panose="02040503050406030204" pitchFamily="18" charset="0"/>
                        </a:rPr>
                        <m:t>…×</m:t>
                      </m:r>
                      <m:f>
                        <m:fPr>
                          <m:ctrlPr>
                            <a:rPr lang="en-US" sz="3000" b="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93</m:t>
                          </m:r>
                        </m:den>
                      </m:f>
                      <m:r>
                        <a:rPr lang="en-US" sz="3000" b="0" i="1" smtClean="0">
                          <a:solidFill>
                            <a:schemeClr val="accent5"/>
                          </a:solidFill>
                          <a:latin typeface="Cambria Math" panose="02040503050406030204" pitchFamily="18" charset="0"/>
                          <a:ea typeface="Cambria Math" panose="02040503050406030204" pitchFamily="18" charset="0"/>
                        </a:rPr>
                        <m:t>×</m:t>
                      </m:r>
                      <m:f>
                        <m:fPr>
                          <m:ctrlPr>
                            <a:rPr lang="en-US" sz="3000" b="0" i="1" smtClean="0">
                              <a:solidFill>
                                <a:schemeClr val="accent5"/>
                              </a:solidFill>
                              <a:latin typeface="Cambria Math" panose="02040503050406030204" pitchFamily="18" charset="0"/>
                              <a:ea typeface="Cambria Math" panose="02040503050406030204" pitchFamily="18" charset="0"/>
                            </a:rPr>
                          </m:ctrlPr>
                        </m:fPr>
                        <m:num>
                          <m:r>
                            <a:rPr lang="en-US" sz="3000" b="0" i="1" smtClean="0">
                              <a:solidFill>
                                <a:schemeClr val="accent5"/>
                              </a:solidFill>
                              <a:latin typeface="Cambria Math" panose="02040503050406030204" pitchFamily="18" charset="0"/>
                              <a:ea typeface="Cambria Math" panose="02040503050406030204" pitchFamily="18" charset="0"/>
                            </a:rPr>
                            <m:t>1</m:t>
                          </m:r>
                        </m:num>
                        <m:den>
                          <m:r>
                            <a:rPr lang="en-US" sz="3000" b="0" i="1" smtClean="0">
                              <a:solidFill>
                                <a:schemeClr val="accent5"/>
                              </a:solidFill>
                              <a:latin typeface="Cambria Math" panose="02040503050406030204" pitchFamily="18" charset="0"/>
                              <a:ea typeface="Cambria Math" panose="02040503050406030204" pitchFamily="18" charset="0"/>
                            </a:rPr>
                            <m:t>97</m:t>
                          </m:r>
                        </m:den>
                      </m:f>
                    </m:oMath>
                  </m:oMathPara>
                </a14:m>
                <a:endParaRPr lang="en-US" sz="30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933343" y="1930626"/>
                <a:ext cx="9621269" cy="2737516"/>
              </a:xfrm>
              <a:prstGeom prst="rect">
                <a:avLst/>
              </a:prstGeom>
              <a:blipFill>
                <a:blip r:embed="rId3"/>
                <a:stretch>
                  <a:fillRect l="-1458" t="-668" r="-1521"/>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**Sum , average and product </a:t>
            </a:r>
            <a:r>
              <a:rPr lang="en-US" smtClean="0">
                <a:solidFill>
                  <a:schemeClr val="accent5"/>
                </a:solidFill>
              </a:rPr>
              <a:t>of numbers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3" y="1724723"/>
            <a:ext cx="11500375" cy="11712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calculates the sum, average and product of numbers in a file named </a:t>
            </a:r>
            <a:r>
              <a:rPr lang="en-US" sz="3000" b="1" dirty="0" smtClean="0">
                <a:solidFill>
                  <a:schemeClr val="accent5"/>
                </a:solidFill>
              </a:rPr>
              <a:t>numbers.txt</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7. *Financial </a:t>
            </a:r>
            <a:r>
              <a:rPr lang="en-US" dirty="0">
                <a:solidFill>
                  <a:schemeClr val="accent5"/>
                </a:solidFill>
              </a:rPr>
              <a:t>application: compute CD value;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6" y="1237220"/>
            <a:ext cx="11500375" cy="31780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400" b="1" dirty="0" smtClean="0">
                <a:solidFill>
                  <a:schemeClr val="accent5"/>
                </a:solidFill>
              </a:rPr>
              <a:t>	</a:t>
            </a:r>
            <a:r>
              <a:rPr lang="en-US" sz="2400" dirty="0" smtClean="0">
                <a:solidFill>
                  <a:schemeClr val="accent5"/>
                </a:solidFill>
              </a:rPr>
              <a:t>Suppose you put $10 000 into a CD with an annual percentage yield of 5.75%. After one month, the CD is worth			</a:t>
            </a:r>
            <a:r>
              <a:rPr lang="en-US" sz="2400" dirty="0">
                <a:solidFill>
                  <a:schemeClr val="accent5"/>
                </a:solidFill>
              </a:rPr>
              <a:t> </a:t>
            </a:r>
            <a:r>
              <a:rPr lang="en-US" sz="2400" dirty="0" smtClean="0">
                <a:solidFill>
                  <a:schemeClr val="accent5"/>
                </a:solidFill>
              </a:rPr>
              <a:t>10000 + 10000 * 5.75 / 1200 = 10047.91</a:t>
            </a:r>
          </a:p>
          <a:p>
            <a:pPr algn="just">
              <a:lnSpc>
                <a:spcPct val="120000"/>
              </a:lnSpc>
            </a:pPr>
            <a:r>
              <a:rPr lang="en-US" sz="2400" dirty="0" smtClean="0">
                <a:solidFill>
                  <a:schemeClr val="accent5"/>
                </a:solidFill>
              </a:rPr>
              <a:t>After </a:t>
            </a:r>
            <a:r>
              <a:rPr lang="en-US" sz="2400" dirty="0">
                <a:solidFill>
                  <a:schemeClr val="accent5"/>
                </a:solidFill>
              </a:rPr>
              <a:t>the two months, the CD is </a:t>
            </a:r>
            <a:r>
              <a:rPr lang="en-US" sz="2400" dirty="0" smtClean="0">
                <a:solidFill>
                  <a:schemeClr val="accent5"/>
                </a:solidFill>
              </a:rPr>
              <a:t>worth             10047.91 </a:t>
            </a:r>
            <a:r>
              <a:rPr lang="en-US" sz="2400" dirty="0">
                <a:solidFill>
                  <a:schemeClr val="accent5"/>
                </a:solidFill>
              </a:rPr>
              <a:t>+ 10047.91 * 5.75 / 1200 = 10096.06</a:t>
            </a:r>
          </a:p>
          <a:p>
            <a:pPr algn="l">
              <a:lnSpc>
                <a:spcPct val="120000"/>
              </a:lnSpc>
            </a:pPr>
            <a:r>
              <a:rPr lang="en-US" sz="2400" dirty="0" smtClean="0">
                <a:solidFill>
                  <a:schemeClr val="accent5"/>
                </a:solidFill>
              </a:rPr>
              <a:t>After the three </a:t>
            </a:r>
            <a:r>
              <a:rPr lang="en-US" sz="2400" dirty="0">
                <a:solidFill>
                  <a:schemeClr val="accent5"/>
                </a:solidFill>
              </a:rPr>
              <a:t>months, the CD is </a:t>
            </a:r>
            <a:r>
              <a:rPr lang="en-US" sz="2400" dirty="0" smtClean="0">
                <a:solidFill>
                  <a:schemeClr val="accent5"/>
                </a:solidFill>
              </a:rPr>
              <a:t>worth          10096.06 </a:t>
            </a:r>
            <a:r>
              <a:rPr lang="en-US" sz="2400" dirty="0">
                <a:solidFill>
                  <a:schemeClr val="accent5"/>
                </a:solidFill>
              </a:rPr>
              <a:t>+ </a:t>
            </a:r>
            <a:r>
              <a:rPr lang="en-US" sz="2400" dirty="0" smtClean="0">
                <a:solidFill>
                  <a:schemeClr val="accent5"/>
                </a:solidFill>
              </a:rPr>
              <a:t>10096.06 </a:t>
            </a:r>
            <a:r>
              <a:rPr lang="en-US" sz="2400" dirty="0">
                <a:solidFill>
                  <a:schemeClr val="accent5"/>
                </a:solidFill>
              </a:rPr>
              <a:t>* 5.75 / 1200 = </a:t>
            </a:r>
            <a:r>
              <a:rPr lang="en-US" sz="2400" dirty="0" smtClean="0">
                <a:solidFill>
                  <a:schemeClr val="accent5"/>
                </a:solidFill>
              </a:rPr>
              <a:t>10144.43</a:t>
            </a:r>
            <a:r>
              <a:rPr lang="en-US" sz="2400" dirty="0">
                <a:solidFill>
                  <a:schemeClr val="accent5"/>
                </a:solidFill>
              </a:rPr>
              <a:t> </a:t>
            </a:r>
            <a:r>
              <a:rPr lang="en-US" sz="2400" dirty="0" smtClean="0">
                <a:solidFill>
                  <a:schemeClr val="accent5"/>
                </a:solidFill>
              </a:rPr>
              <a:t>   and so on. Write a program that prompts the user to enter an amount (e.g., 10000), the annual percentage yield (e.g., 5.75), and the number of months (e.g., 18) and displays a table as shown in the simple run.</a:t>
            </a:r>
            <a:endParaRPr lang="en-US" sz="2400" dirty="0">
              <a:solidFill>
                <a:schemeClr val="accent5"/>
              </a:solidFill>
            </a:endParaRPr>
          </a:p>
          <a:p>
            <a:pPr algn="just">
              <a:lnSpc>
                <a:spcPct val="120000"/>
              </a:lnSpc>
            </a:pPr>
            <a:endParaRPr lang="en-US" sz="2400" dirty="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232" y="451814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2"/>
          <p:cNvGraphicFramePr>
            <a:graphicFrameLocks noGrp="1"/>
          </p:cNvGraphicFramePr>
          <p:nvPr>
            <p:extLst>
              <p:ext uri="{D42A27DB-BD31-4B8C-83A1-F6EECF244321}">
                <p14:modId xmlns:p14="http://schemas.microsoft.com/office/powerpoint/2010/main" val="744599894"/>
              </p:ext>
            </p:extLst>
          </p:nvPr>
        </p:nvGraphicFramePr>
        <p:xfrm>
          <a:off x="363729" y="4514410"/>
          <a:ext cx="10489346" cy="22860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2043097">
                <a:tc>
                  <a:txBody>
                    <a:bodyPr/>
                    <a:lstStyle/>
                    <a:p>
                      <a:r>
                        <a:rPr lang="en-US" sz="1600" b="0" dirty="0" smtClean="0">
                          <a:latin typeface="Courier New" panose="02070309020205020404" pitchFamily="49" charset="0"/>
                          <a:cs typeface="Courier New" panose="02070309020205020404" pitchFamily="49" charset="0"/>
                        </a:rPr>
                        <a:t>Enter the initial deposi</a:t>
                      </a:r>
                      <a:r>
                        <a:rPr lang="en-US" sz="1600" b="0" baseline="0" dirty="0" smtClean="0">
                          <a:latin typeface="Courier New" panose="02070309020205020404" pitchFamily="49" charset="0"/>
                          <a:cs typeface="Courier New" panose="02070309020205020404" pitchFamily="49" charset="0"/>
                        </a:rPr>
                        <a:t>t amount: 10000</a:t>
                      </a:r>
                    </a:p>
                    <a:p>
                      <a:r>
                        <a:rPr lang="en-US" sz="1600" b="0" baseline="0" dirty="0" smtClean="0">
                          <a:latin typeface="Courier New" panose="02070309020205020404" pitchFamily="49" charset="0"/>
                          <a:cs typeface="Courier New" panose="02070309020205020404" pitchFamily="49" charset="0"/>
                        </a:rPr>
                        <a:t>Enter annual percentage yield: 5.75</a:t>
                      </a:r>
                    </a:p>
                    <a:p>
                      <a:r>
                        <a:rPr lang="en-US" sz="1600" b="0" baseline="0" dirty="0" smtClean="0">
                          <a:latin typeface="Courier New" panose="02070309020205020404" pitchFamily="49" charset="0"/>
                          <a:cs typeface="Courier New" panose="02070309020205020404" pitchFamily="49" charset="0"/>
                        </a:rPr>
                        <a:t>Enter maturity period (number of months): 18</a:t>
                      </a:r>
                    </a:p>
                    <a:p>
                      <a:r>
                        <a:rPr lang="en-US" sz="1600" b="0" baseline="0" dirty="0" smtClean="0">
                          <a:latin typeface="Courier New" panose="02070309020205020404" pitchFamily="49" charset="0"/>
                          <a:cs typeface="Courier New" panose="02070309020205020404" pitchFamily="49" charset="0"/>
                        </a:rPr>
                        <a:t>Month CD Value</a:t>
                      </a:r>
                    </a:p>
                    <a:p>
                      <a:pPr marL="342900" indent="-342900">
                        <a:buAutoNum type="arabicPlain"/>
                      </a:pPr>
                      <a:r>
                        <a:rPr lang="en-US" sz="1600" b="0" baseline="0" dirty="0" smtClean="0">
                          <a:latin typeface="Courier New" panose="02070309020205020404" pitchFamily="49" charset="0"/>
                          <a:cs typeface="Courier New" panose="02070309020205020404" pitchFamily="49" charset="0"/>
                        </a:rPr>
                        <a:t>   10047.91</a:t>
                      </a:r>
                    </a:p>
                    <a:p>
                      <a:pPr marL="342900" indent="-342900">
                        <a:buAutoNum type="arabicPlain"/>
                      </a:pPr>
                      <a:r>
                        <a:rPr lang="en-US" sz="1600" b="0" baseline="0" dirty="0" smtClean="0">
                          <a:latin typeface="Courier New" panose="02070309020205020404" pitchFamily="49" charset="0"/>
                          <a:cs typeface="Courier New" panose="02070309020205020404" pitchFamily="49" charset="0"/>
                        </a:rPr>
                        <a:t>   10096.06</a:t>
                      </a:r>
                    </a:p>
                    <a:p>
                      <a:pPr marL="0" indent="0">
                        <a:buNone/>
                      </a:pPr>
                      <a:r>
                        <a:rPr lang="en-US" sz="1600" b="0" baseline="0" dirty="0" smtClean="0">
                          <a:latin typeface="Courier New" panose="02070309020205020404" pitchFamily="49" charset="0"/>
                          <a:cs typeface="Courier New" panose="02070309020205020404" pitchFamily="49" charset="0"/>
                        </a:rPr>
                        <a:t>…</a:t>
                      </a:r>
                    </a:p>
                    <a:p>
                      <a:pPr marL="342900" indent="-342900">
                        <a:buAutoNum type="arabicPlain" startAt="17"/>
                      </a:pPr>
                      <a:r>
                        <a:rPr lang="en-US" sz="1600" b="0" baseline="0" dirty="0" smtClean="0">
                          <a:latin typeface="Courier New" panose="02070309020205020404" pitchFamily="49" charset="0"/>
                          <a:cs typeface="Courier New" panose="02070309020205020404" pitchFamily="49" charset="0"/>
                        </a:rPr>
                        <a:t>   10846.56</a:t>
                      </a:r>
                    </a:p>
                    <a:p>
                      <a:pPr marL="342900" indent="-342900">
                        <a:buAutoNum type="arabicPlain" startAt="17"/>
                      </a:pPr>
                      <a:r>
                        <a:rPr lang="en-US" sz="1600" b="0" dirty="0" smtClean="0">
                          <a:latin typeface="Courier New" panose="02070309020205020404" pitchFamily="49" charset="0"/>
                          <a:cs typeface="Courier New" panose="02070309020205020404" pitchFamily="49" charset="0"/>
                        </a:rPr>
                        <a:t>   10898.54</a:t>
                      </a:r>
                      <a:endParaRPr lang="ru-RU" sz="1600"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2695" y="457509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586" y="483818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7481" y="509100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cebf8cd8897b84de41381ae7cb3395676ff58"/>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594</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Courier New</vt:lpstr>
      <vt:lpstr>Wingdings 2</vt:lpstr>
      <vt:lpstr>Тема Office</vt:lpstr>
      <vt:lpstr>Loops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SAMSUNG-LAPTOP</cp:lastModifiedBy>
  <cp:revision>141</cp:revision>
  <dcterms:created xsi:type="dcterms:W3CDTF">2016-07-19T11:09:21Z</dcterms:created>
  <dcterms:modified xsi:type="dcterms:W3CDTF">2017-02-02T06:43:47Z</dcterms:modified>
</cp:coreProperties>
</file>