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60" r:id="rId5"/>
    <p:sldId id="262" r:id="rId6"/>
    <p:sldId id="271" r:id="rId7"/>
    <p:sldId id="261" r:id="rId8"/>
    <p:sldId id="263" r:id="rId9"/>
    <p:sldId id="267" r:id="rId10"/>
    <p:sldId id="264" r:id="rId11"/>
    <p:sldId id="265" r:id="rId12"/>
    <p:sldId id="266" r:id="rId13"/>
    <p:sldId id="268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57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1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1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6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6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49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9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35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9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5463-1C45-4A41-94D3-51B764CB3F34}" type="datetimeFigureOut">
              <a:rPr lang="ru-RU" smtClean="0"/>
              <a:t>31.01.2017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7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928" y="2855253"/>
            <a:ext cx="9950361" cy="10772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Loops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7772" y="4102485"/>
            <a:ext cx="4172674" cy="196346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rgbClr val="002060"/>
                </a:solidFill>
              </a:rPr>
              <a:t>Lab #</a:t>
            </a:r>
            <a:r>
              <a:rPr lang="en-US" sz="6000" b="1" dirty="0">
                <a:solidFill>
                  <a:srgbClr val="002060"/>
                </a:solidFill>
              </a:rPr>
              <a:t>5</a:t>
            </a:r>
            <a:endParaRPr lang="en-US" sz="6000" b="1" dirty="0" smtClean="0">
              <a:solidFill>
                <a:srgbClr val="00206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2060"/>
                </a:solidFill>
              </a:rPr>
              <a:t>(II - part)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146207" y="1545043"/>
            <a:ext cx="732511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/>
                </a:solidFill>
              </a:rPr>
              <a:t>C++ Programming, Fall 2016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924282" y="297810"/>
            <a:ext cx="590871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8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 smtClean="0">
                <a:solidFill>
                  <a:schemeClr val="accent5"/>
                </a:solidFill>
              </a:rPr>
              <a:t>*</a:t>
            </a:r>
            <a:r>
              <a:rPr lang="en-US" dirty="0">
                <a:solidFill>
                  <a:schemeClr val="accent5"/>
                </a:solidFill>
              </a:rPr>
              <a:t> *Game: Prediction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304478"/>
            <a:ext cx="11508042" cy="1602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700" dirty="0" smtClean="0">
                <a:solidFill>
                  <a:schemeClr val="accent5"/>
                </a:solidFill>
              </a:rPr>
              <a:t>	Generate a random three-digit number. The three digits in the number must be distinct. </a:t>
            </a:r>
            <a:r>
              <a:rPr lang="en-US" sz="2700" i="1" dirty="0" smtClean="0">
                <a:solidFill>
                  <a:schemeClr val="accent5"/>
                </a:solidFill>
              </a:rPr>
              <a:t>(Hint: </a:t>
            </a:r>
            <a:r>
              <a:rPr lang="en-US" sz="2700" dirty="0" smtClean="0">
                <a:solidFill>
                  <a:schemeClr val="accent5"/>
                </a:solidFill>
              </a:rPr>
              <a:t>Generate the first digit. Use a loop to repeatedly generate the second and third digits until they are different from other digits.</a:t>
            </a:r>
            <a:r>
              <a:rPr lang="en-US" sz="2700" i="1" dirty="0" smtClean="0">
                <a:solidFill>
                  <a:schemeClr val="accent5"/>
                </a:solidFill>
              </a:rPr>
              <a:t>)</a:t>
            </a:r>
            <a:endParaRPr lang="en-US" sz="2700" i="1" dirty="0" smtClean="0">
              <a:solidFill>
                <a:schemeClr val="accent5"/>
              </a:solidFill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Прямоугольник 4"/>
          <p:cNvSpPr/>
          <p:nvPr/>
        </p:nvSpPr>
        <p:spPr>
          <a:xfrm>
            <a:off x="879055" y="5458994"/>
            <a:ext cx="343953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</a:rPr>
              <a:t>Here is a sample run:</a:t>
            </a:r>
            <a:endParaRPr lang="en-US" sz="3000" b="1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2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876" y="6162597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26561"/>
              </p:ext>
            </p:extLst>
          </p:nvPr>
        </p:nvGraphicFramePr>
        <p:xfrm>
          <a:off x="332627" y="6162597"/>
          <a:ext cx="1048934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computer generate 127 three-digit number!</a:t>
                      </a:r>
                      <a:endParaRPr lang="en-US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5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9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>
                <a:solidFill>
                  <a:schemeClr val="accent5"/>
                </a:solidFill>
              </a:rPr>
              <a:t>*Fibonacci Series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52444" y="1226967"/>
            <a:ext cx="11480557" cy="27783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1900" dirty="0" smtClean="0">
                <a:solidFill>
                  <a:schemeClr val="accent5"/>
                </a:solidFill>
              </a:rPr>
              <a:t>	</a:t>
            </a:r>
            <a:r>
              <a:rPr lang="en-US" sz="3000" dirty="0" smtClean="0">
                <a:solidFill>
                  <a:schemeClr val="accent5"/>
                </a:solidFill>
              </a:rPr>
              <a:t>The Fibonacci series is a series that begins with 0 and 1 and has the property that each succeeding term is the sum of the two preceding terms. For example, the third Fibonacci number is </a:t>
            </a:r>
            <a:r>
              <a:rPr lang="en-US" sz="3000" b="1" dirty="0" smtClean="0">
                <a:solidFill>
                  <a:schemeClr val="accent5"/>
                </a:solidFill>
              </a:rPr>
              <a:t>1 </a:t>
            </a:r>
            <a:r>
              <a:rPr lang="en-US" sz="3000" dirty="0" smtClean="0">
                <a:solidFill>
                  <a:schemeClr val="accent5"/>
                </a:solidFill>
              </a:rPr>
              <a:t>which is sum of </a:t>
            </a:r>
            <a:r>
              <a:rPr lang="en-US" sz="3000" b="1" dirty="0" smtClean="0">
                <a:solidFill>
                  <a:schemeClr val="accent5"/>
                </a:solidFill>
              </a:rPr>
              <a:t>0 </a:t>
            </a:r>
            <a:r>
              <a:rPr lang="en-US" sz="3000" dirty="0" smtClean="0">
                <a:solidFill>
                  <a:schemeClr val="accent5"/>
                </a:solidFill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</a:rPr>
              <a:t>1. </a:t>
            </a:r>
            <a:r>
              <a:rPr lang="en-US" sz="3000" dirty="0" smtClean="0">
                <a:solidFill>
                  <a:schemeClr val="accent5"/>
                </a:solidFill>
              </a:rPr>
              <a:t>The next is </a:t>
            </a:r>
            <a:r>
              <a:rPr lang="en-US" sz="3000" b="1" dirty="0" smtClean="0">
                <a:solidFill>
                  <a:schemeClr val="accent5"/>
                </a:solidFill>
              </a:rPr>
              <a:t>2, </a:t>
            </a:r>
            <a:r>
              <a:rPr lang="en-US" sz="3000" dirty="0" smtClean="0">
                <a:solidFill>
                  <a:schemeClr val="accent5"/>
                </a:solidFill>
              </a:rPr>
              <a:t>which is a sum of </a:t>
            </a:r>
            <a:r>
              <a:rPr lang="en-US" sz="3000" b="1" dirty="0" smtClean="0">
                <a:solidFill>
                  <a:schemeClr val="accent5"/>
                </a:solidFill>
              </a:rPr>
              <a:t>1 + 1. </a:t>
            </a:r>
            <a:r>
              <a:rPr lang="en-US" sz="3000" dirty="0" smtClean="0">
                <a:solidFill>
                  <a:schemeClr val="accent5"/>
                </a:solidFill>
              </a:rPr>
              <a:t>Write a program that displays the first ten numbers in a Fibonacci series.</a:t>
            </a:r>
            <a:endParaRPr lang="en-US" sz="1900" dirty="0" smtClean="0">
              <a:solidFill>
                <a:schemeClr val="accent5"/>
              </a:solidFill>
            </a:endParaRPr>
          </a:p>
        </p:txBody>
      </p:sp>
      <p:pic>
        <p:nvPicPr>
          <p:cNvPr id="5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561" y="6177189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21818"/>
              </p:ext>
            </p:extLst>
          </p:nvPr>
        </p:nvGraphicFramePr>
        <p:xfrm>
          <a:off x="376985" y="6176976"/>
          <a:ext cx="1048934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ten Fibonacci numbers: 0 1 1 2 3 5 8 13 21 34 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Прямоугольник 4"/>
          <p:cNvSpPr/>
          <p:nvPr/>
        </p:nvSpPr>
        <p:spPr>
          <a:xfrm>
            <a:off x="879055" y="5458994"/>
            <a:ext cx="343953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</a:rPr>
              <a:t>Here is a sample run:</a:t>
            </a:r>
            <a:endParaRPr lang="en-US" sz="30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6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10. </a:t>
            </a:r>
            <a:r>
              <a:rPr lang="en-US" dirty="0">
                <a:solidFill>
                  <a:schemeClr val="accent5"/>
                </a:solidFill>
              </a:rPr>
              <a:t>***Game: scissor, rock, paper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85438" y="1461716"/>
            <a:ext cx="11500373" cy="1800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 	Revise lab #3 (II - part) second exercise to let the user continuously play ten games. The program must display the number of times a user wins, the computer wins and the number of draws.</a:t>
            </a:r>
            <a:endParaRPr lang="en-US" sz="3000" i="1" dirty="0" smtClean="0">
              <a:solidFill>
                <a:schemeClr val="accent5"/>
              </a:solidFill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71" y="401992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88237"/>
              </p:ext>
            </p:extLst>
          </p:nvPr>
        </p:nvGraphicFramePr>
        <p:xfrm>
          <a:off x="332626" y="4063170"/>
          <a:ext cx="10489346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488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Scissor (0), rock (1), paper (2): 1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computer is scissor,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You are rock. You won</a:t>
                      </a:r>
                    </a:p>
                    <a:p>
                      <a:endParaRPr lang="en-US" sz="14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Scissor (0), rock (1), paper (2): 2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computer is paper,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You are paper too. It is a draw</a:t>
                      </a:r>
                      <a:endParaRPr lang="ru-RU" sz="14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endParaRPr lang="en-US" sz="14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Scissor (0), rock (1), paper (2): 1</a:t>
                      </a: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computer is paper,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You are rock. Computer won</a:t>
                      </a:r>
                      <a:endParaRPr lang="ru-RU" sz="14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 won 5</a:t>
                      </a:r>
                      <a:r>
                        <a:rPr lang="en-US" sz="14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times, Computer won 3 times, and Draw 2 times</a:t>
                      </a:r>
                      <a:endParaRPr lang="ru-RU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92" y="4084983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72" y="4758161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92" y="5775351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/>
          <p:cNvSpPr/>
          <p:nvPr/>
        </p:nvSpPr>
        <p:spPr>
          <a:xfrm>
            <a:off x="817441" y="3464679"/>
            <a:ext cx="343953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</a:rPr>
              <a:t>Here is a sample run:</a:t>
            </a:r>
            <a:endParaRPr lang="en-US" sz="30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11. </a:t>
            </a:r>
            <a:r>
              <a:rPr lang="en-US" dirty="0">
                <a:solidFill>
                  <a:schemeClr val="accent5"/>
                </a:solidFill>
              </a:rPr>
              <a:t>*Summation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Заголовок 1"/>
              <p:cNvSpPr txBox="1">
                <a:spLocks/>
              </p:cNvSpPr>
              <p:nvPr/>
            </p:nvSpPr>
            <p:spPr>
              <a:xfrm>
                <a:off x="317916" y="1308569"/>
                <a:ext cx="11515085" cy="238541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3000" b="1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30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Write a program to compute the following summation: 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n-US" sz="3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radPr>
                            <m:deg>
                              <m:r>
                                <a:rPr lang="en-US" sz="3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99</m:t>
                              </m:r>
                            </m:e>
                          </m:rad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rad>
                            <m:radPr>
                              <m:ctrlP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radPr>
                            <m:deg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93</m:t>
                              </m:r>
                            </m:e>
                          </m:rad>
                        </m:den>
                      </m:f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US" sz="3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n-US" sz="3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radPr>
                            <m:deg>
                              <m:r>
                                <a:rPr lang="en-US" sz="3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93</m:t>
                              </m:r>
                            </m:e>
                          </m:rad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rad>
                            <m:radPr>
                              <m:ctrlP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radPr>
                            <m:deg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87</m:t>
                              </m:r>
                            </m:e>
                          </m:rad>
                        </m:den>
                      </m:f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US" sz="3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n-US" sz="3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radPr>
                            <m:deg>
                              <m:r>
                                <a:rPr lang="en-US" sz="3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87</m:t>
                              </m:r>
                            </m:e>
                          </m:rad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rad>
                            <m:radPr>
                              <m:ctrlP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radPr>
                            <m:deg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81</m:t>
                              </m:r>
                            </m:e>
                          </m:rad>
                        </m:den>
                      </m:f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+…+</m:t>
                      </m:r>
                      <m:f>
                        <m:fPr>
                          <m:ctrlPr>
                            <a:rPr lang="en-US" sz="3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n-US" sz="3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radPr>
                            <m:deg>
                              <m:r>
                                <a:rPr lang="en-US" sz="30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9</m:t>
                              </m:r>
                            </m:e>
                          </m:rad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rad>
                            <m:radPr>
                              <m:ctrlP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radPr>
                            <m:deg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000" dirty="0" smtClean="0">
                  <a:solidFill>
                    <a:schemeClr val="accent5"/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16" y="1308569"/>
                <a:ext cx="11515085" cy="2385413"/>
              </a:xfrm>
              <a:prstGeom prst="rect">
                <a:avLst/>
              </a:prstGeom>
              <a:blipFill>
                <a:blip r:embed="rId3"/>
                <a:stretch>
                  <a:fillRect t="-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12. </a:t>
            </a:r>
            <a:r>
              <a:rPr lang="en-US" dirty="0">
                <a:solidFill>
                  <a:schemeClr val="accent5"/>
                </a:solidFill>
              </a:rPr>
              <a:t>*Palindrome number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977542"/>
            <a:ext cx="11515085" cy="15260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Write a program that prompts the user to enter an integer and uses loops to simplify </a:t>
            </a:r>
            <a:r>
              <a:rPr lang="en-US" sz="3000" dirty="0">
                <a:solidFill>
                  <a:schemeClr val="accent5"/>
                </a:solidFill>
              </a:rPr>
              <a:t>lab #3 (II - part) </a:t>
            </a:r>
            <a:r>
              <a:rPr lang="en-US" sz="3000" dirty="0" smtClean="0">
                <a:solidFill>
                  <a:schemeClr val="accent5"/>
                </a:solidFill>
              </a:rPr>
              <a:t>16 exercise. </a:t>
            </a:r>
            <a:endParaRPr lang="en-US" sz="30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13. </a:t>
            </a:r>
            <a:r>
              <a:rPr lang="en-US" dirty="0">
                <a:solidFill>
                  <a:schemeClr val="accent5"/>
                </a:solidFill>
              </a:rPr>
              <a:t>**Occurrence of max numbers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311330"/>
            <a:ext cx="11515085" cy="3835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Write a program that reads integers, finds the largest of them, and counts its occurrences. Assume that the input ends with number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0.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Suppose that you entered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3 5 2 5 5 5 0;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the program finds that the largest is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5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and the occurrence count for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5 </a:t>
            </a:r>
            <a:r>
              <a:rPr lang="en-US" sz="26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is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4.</a:t>
            </a:r>
          </a:p>
          <a:p>
            <a:pPr algn="just">
              <a:lnSpc>
                <a:spcPct val="120000"/>
              </a:lnSpc>
            </a:pPr>
            <a:r>
              <a:rPr lang="en-US" sz="2600" b="1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2600" i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(Hint: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Maintain two variables,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max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and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count. max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stores the current max number, and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count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stores its occurrences. Initially, assign the first number to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max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and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1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to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count.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Compare each subsequent number with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max.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If the number is greater than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max,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assign it to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max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and reset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count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to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1.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if the number is equal to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max,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increment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count 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by </a:t>
            </a:r>
            <a:r>
              <a:rPr lang="en-US" sz="26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1.</a:t>
            </a:r>
            <a:r>
              <a:rPr lang="en-US" sz="2600" i="1" dirty="0">
                <a:solidFill>
                  <a:schemeClr val="accent5"/>
                </a:solidFill>
                <a:cs typeface="Courier New" panose="02070309020205020404" pitchFamily="49" charset="0"/>
              </a:rPr>
              <a:t>)</a:t>
            </a:r>
            <a:endParaRPr lang="en-US" sz="2600" i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Прямоугольник 4"/>
          <p:cNvSpPr/>
          <p:nvPr/>
        </p:nvSpPr>
        <p:spPr>
          <a:xfrm>
            <a:off x="879055" y="5212377"/>
            <a:ext cx="343953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</a:rPr>
              <a:t>Here is a sample run:</a:t>
            </a:r>
            <a:endParaRPr lang="en-US" sz="3000" b="1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5862903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80769"/>
              </p:ext>
            </p:extLst>
          </p:nvPr>
        </p:nvGraphicFramePr>
        <p:xfrm>
          <a:off x="363729" y="5865182"/>
          <a:ext cx="1048934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numbers: 3 5 2 5 5 5 0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largest number is 5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occurrence count of the largest number is 4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586" y="5911194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7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14. </a:t>
            </a:r>
            <a:r>
              <a:rPr lang="en-US" dirty="0">
                <a:solidFill>
                  <a:schemeClr val="accent5"/>
                </a:solidFill>
              </a:rPr>
              <a:t>*Simulation: clock countdown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977542"/>
            <a:ext cx="11515085" cy="170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Write a program that prompts the user to enter the number of seconds, displays a message at every second, and terminates when the time expires. Here is sample run:</a:t>
            </a:r>
            <a:endParaRPr lang="en-US" sz="30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5444893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98538"/>
              </p:ext>
            </p:extLst>
          </p:nvPr>
        </p:nvGraphicFramePr>
        <p:xfrm>
          <a:off x="363729" y="5447172"/>
          <a:ext cx="10489346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number of seconds: 3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seconds remaining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second remaining 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Stopped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92" y="5515480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4"/>
          <p:cNvSpPr/>
          <p:nvPr/>
        </p:nvSpPr>
        <p:spPr>
          <a:xfrm>
            <a:off x="879055" y="4794367"/>
            <a:ext cx="343953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</a:rPr>
              <a:t>Here is a sample run:</a:t>
            </a:r>
            <a:endParaRPr lang="en-US" sz="30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77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15. </a:t>
            </a:r>
            <a:r>
              <a:rPr lang="en-US" dirty="0">
                <a:solidFill>
                  <a:schemeClr val="accent5"/>
                </a:solidFill>
              </a:rPr>
              <a:t>*Math: combinations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363582"/>
            <a:ext cx="11515085" cy="1784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Write a program that displays all possible combinations for picking two numbers from integers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1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to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7.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Also, display the total number of all combinations.</a:t>
            </a:r>
            <a:endParaRPr lang="en-US" sz="30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5066067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51281"/>
              </p:ext>
            </p:extLst>
          </p:nvPr>
        </p:nvGraphicFramePr>
        <p:xfrm>
          <a:off x="363729" y="5068346"/>
          <a:ext cx="10489346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total number of all combinations is 21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Прямоугольник 4"/>
          <p:cNvSpPr/>
          <p:nvPr/>
        </p:nvSpPr>
        <p:spPr>
          <a:xfrm>
            <a:off x="879055" y="4415541"/>
            <a:ext cx="343953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</a:rPr>
              <a:t>Here is a sample run:</a:t>
            </a:r>
            <a:endParaRPr lang="en-US" sz="30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13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8" y="297810"/>
            <a:ext cx="835186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16. </a:t>
            </a:r>
            <a:r>
              <a:rPr lang="en-US" dirty="0">
                <a:solidFill>
                  <a:schemeClr val="accent5"/>
                </a:solidFill>
              </a:rPr>
              <a:t>* Computer architecture: bit-level operations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468090"/>
            <a:ext cx="11515085" cy="15260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A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short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value is stored in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16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bits. Write a program that prompts the user to enter a short integer and displays the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16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bits for integer</a:t>
            </a:r>
            <a:endParaRPr lang="en-US" sz="3000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5366516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23532"/>
              </p:ext>
            </p:extLst>
          </p:nvPr>
        </p:nvGraphicFramePr>
        <p:xfrm>
          <a:off x="363729" y="5368795"/>
          <a:ext cx="1048934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an integer: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bits are 0000000000000101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37" y="5430629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4"/>
          <p:cNvSpPr/>
          <p:nvPr/>
        </p:nvSpPr>
        <p:spPr>
          <a:xfrm>
            <a:off x="671883" y="4715990"/>
            <a:ext cx="385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</a:rPr>
              <a:t>Here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</a:rPr>
              <a:t>are</a:t>
            </a:r>
            <a:r>
              <a:rPr lang="en-US" sz="3000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3000" dirty="0">
                <a:solidFill>
                  <a:schemeClr val="accent5"/>
                </a:solidFill>
                <a:latin typeface="+mj-lt"/>
              </a:rPr>
              <a:t>a sample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</a:rPr>
              <a:t>runs:</a:t>
            </a:r>
            <a:endParaRPr lang="en-US" sz="3000" b="1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14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6074904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475"/>
              </p:ext>
            </p:extLst>
          </p:nvPr>
        </p:nvGraphicFramePr>
        <p:xfrm>
          <a:off x="363729" y="6077183"/>
          <a:ext cx="1048934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an integer: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-5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bits are 1111111111111011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37" y="6161324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2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627" y="1284136"/>
            <a:ext cx="11500374" cy="6779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5"/>
                </a:solidFill>
              </a:rPr>
              <a:t>Read the lecture notes doing following tasks:</a:t>
            </a:r>
            <a:br>
              <a:rPr lang="en-US" sz="4000" dirty="0" smtClean="0">
                <a:solidFill>
                  <a:schemeClr val="accent5"/>
                </a:solidFill>
              </a:rPr>
            </a:br>
            <a:r>
              <a:rPr lang="en-US" sz="4000" dirty="0" smtClean="0">
                <a:solidFill>
                  <a:schemeClr val="accent5"/>
                </a:solidFill>
              </a:rPr>
              <a:t/>
            </a:r>
            <a:br>
              <a:rPr lang="en-US" sz="4000" dirty="0" smtClean="0">
                <a:solidFill>
                  <a:schemeClr val="accent5"/>
                </a:solidFill>
              </a:rPr>
            </a:br>
            <a:r>
              <a:rPr lang="en-US" sz="4000" dirty="0" smtClean="0">
                <a:solidFill>
                  <a:schemeClr val="accent5"/>
                </a:solidFill>
              </a:rPr>
              <a:t>			</a:t>
            </a:r>
            <a:br>
              <a:rPr lang="en-US" sz="4000" dirty="0" smtClean="0">
                <a:solidFill>
                  <a:schemeClr val="accent5"/>
                </a:solidFill>
              </a:rPr>
            </a:br>
            <a:endParaRPr lang="ru-RU" sz="4000" dirty="0">
              <a:solidFill>
                <a:schemeClr val="accent5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997780" y="297810"/>
            <a:ext cx="383522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Practice (II - part)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Заголовок 1"/>
              <p:cNvSpPr txBox="1">
                <a:spLocks/>
              </p:cNvSpPr>
              <p:nvPr/>
            </p:nvSpPr>
            <p:spPr>
              <a:xfrm>
                <a:off x="209794" y="1962043"/>
                <a:ext cx="5849811" cy="489595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0850" indent="-4508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*Compute the GCD;</a:t>
                </a:r>
                <a:endParaRPr lang="en-US" sz="2400" dirty="0">
                  <a:solidFill>
                    <a:schemeClr val="accent5"/>
                  </a:solidFill>
                </a:endParaRPr>
              </a:p>
              <a:p>
                <a:pPr marL="469900" indent="-4699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*Display the ASCII character table;</a:t>
                </a:r>
              </a:p>
              <a:p>
                <a:pPr marL="469900" indent="-4699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*Display four patterns using loops;</a:t>
                </a:r>
              </a:p>
              <a:p>
                <a:pPr marL="469900" indent="-4699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*Display non-prime numbers [1, 100];</a:t>
                </a:r>
              </a:p>
              <a:p>
                <a:pPr marL="469900" indent="-4699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*Financial application: compare loans with various interest rates;</a:t>
                </a:r>
              </a:p>
              <a:p>
                <a:pPr marL="469900" indent="-4699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**Compute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 smtClean="0">
                    <a:solidFill>
                      <a:schemeClr val="accent5"/>
                    </a:solidFill>
                  </a:rPr>
                  <a:t>;</a:t>
                </a:r>
              </a:p>
              <a:p>
                <a:pPr marL="469900" indent="-4699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 **Compute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5"/>
                    </a:solidFill>
                  </a:rPr>
                  <a:t>;</a:t>
                </a:r>
              </a:p>
              <a:p>
                <a:pPr marL="469900" indent="-4699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*Game: Prediction;</a:t>
                </a:r>
              </a:p>
            </p:txBody>
          </p:sp>
        </mc:Choice>
        <mc:Fallback xmlns="">
          <p:sp>
            <p:nvSpPr>
              <p:cNvPr id="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94" y="1962043"/>
                <a:ext cx="5849811" cy="4895957"/>
              </a:xfrm>
              <a:prstGeom prst="rect">
                <a:avLst/>
              </a:prstGeom>
              <a:blipFill>
                <a:blip r:embed="rId3"/>
                <a:stretch>
                  <a:fillRect l="-1667" t="-249" r="-2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5981921" y="1962043"/>
            <a:ext cx="5969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*Fibonacci Series;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***Game: scissor, rock, paper;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*Summation;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*Palindrome number;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**Occurrence of max numbers;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*Simulation: clock countdown;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*Math: combinations;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 Computer architecture: bit-level operations.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9"/>
            </a:pPr>
            <a:endParaRPr lang="en-US" sz="24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36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259132" y="297810"/>
            <a:ext cx="557386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1. *</a:t>
            </a:r>
            <a:r>
              <a:rPr lang="en-US" smtClean="0">
                <a:solidFill>
                  <a:schemeClr val="accent5"/>
                </a:solidFill>
              </a:rPr>
              <a:t>Compute the GCD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347002"/>
            <a:ext cx="11500374" cy="20785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b="1" dirty="0" smtClean="0">
                <a:solidFill>
                  <a:schemeClr val="accent5"/>
                </a:solidFill>
              </a:rPr>
              <a:t>	</a:t>
            </a:r>
            <a:r>
              <a:rPr lang="en-US" sz="3000" dirty="0" smtClean="0">
                <a:solidFill>
                  <a:schemeClr val="accent5"/>
                </a:solidFill>
              </a:rPr>
              <a:t>Another solution for example to find the greatest common divisor (GCD) of two integers </a:t>
            </a:r>
            <a:r>
              <a:rPr lang="en-US" sz="3000" b="1" dirty="0" smtClean="0">
                <a:solidFill>
                  <a:schemeClr val="accent5"/>
                </a:solidFill>
              </a:rPr>
              <a:t>n1 </a:t>
            </a:r>
            <a:r>
              <a:rPr lang="en-US" sz="3000" dirty="0" smtClean="0">
                <a:solidFill>
                  <a:schemeClr val="accent5"/>
                </a:solidFill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</a:rPr>
              <a:t>n2 </a:t>
            </a:r>
            <a:r>
              <a:rPr lang="en-US" sz="3000" dirty="0" smtClean="0">
                <a:solidFill>
                  <a:schemeClr val="accent5"/>
                </a:solidFill>
              </a:rPr>
              <a:t>is as follows: First find </a:t>
            </a:r>
            <a:r>
              <a:rPr lang="en-US" sz="3000" b="1" dirty="0" smtClean="0">
                <a:solidFill>
                  <a:schemeClr val="accent5"/>
                </a:solidFill>
              </a:rPr>
              <a:t>d </a:t>
            </a:r>
            <a:r>
              <a:rPr lang="en-US" sz="3000" dirty="0" smtClean="0">
                <a:solidFill>
                  <a:schemeClr val="accent5"/>
                </a:solidFill>
              </a:rPr>
              <a:t>to be the minimum of </a:t>
            </a:r>
            <a:r>
              <a:rPr lang="en-US" sz="3000" b="1" dirty="0" smtClean="0">
                <a:solidFill>
                  <a:schemeClr val="accent5"/>
                </a:solidFill>
              </a:rPr>
              <a:t>n1 </a:t>
            </a:r>
            <a:r>
              <a:rPr lang="en-US" sz="3000" dirty="0" smtClean="0">
                <a:solidFill>
                  <a:schemeClr val="accent5"/>
                </a:solidFill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</a:rPr>
              <a:t>n2, </a:t>
            </a:r>
            <a:r>
              <a:rPr lang="en-US" sz="3000" dirty="0" smtClean="0">
                <a:solidFill>
                  <a:schemeClr val="accent5"/>
                </a:solidFill>
              </a:rPr>
              <a:t>then check whether </a:t>
            </a:r>
            <a:r>
              <a:rPr lang="en-US" sz="3000" b="1" dirty="0" smtClean="0">
                <a:solidFill>
                  <a:schemeClr val="accent5"/>
                </a:solidFill>
              </a:rPr>
              <a:t>d, d-1, d-2, …,2, </a:t>
            </a:r>
            <a:r>
              <a:rPr lang="en-US" sz="3000" dirty="0" smtClean="0">
                <a:solidFill>
                  <a:schemeClr val="accent5"/>
                </a:solidFill>
              </a:rPr>
              <a:t>or </a:t>
            </a:r>
            <a:r>
              <a:rPr lang="en-US" sz="3000" b="1" dirty="0" smtClean="0">
                <a:solidFill>
                  <a:schemeClr val="accent5"/>
                </a:solidFill>
              </a:rPr>
              <a:t>1 </a:t>
            </a:r>
            <a:r>
              <a:rPr lang="en-US" sz="3000" dirty="0" smtClean="0">
                <a:solidFill>
                  <a:schemeClr val="accent5"/>
                </a:solidFill>
              </a:rPr>
              <a:t>is a divisor for both </a:t>
            </a:r>
            <a:r>
              <a:rPr lang="en-US" sz="3000" b="1" dirty="0" smtClean="0">
                <a:solidFill>
                  <a:schemeClr val="accent5"/>
                </a:solidFill>
              </a:rPr>
              <a:t>n1 </a:t>
            </a:r>
            <a:r>
              <a:rPr lang="en-US" sz="3000" dirty="0" smtClean="0">
                <a:solidFill>
                  <a:schemeClr val="accent5"/>
                </a:solidFill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</a:rPr>
              <a:t>n2 </a:t>
            </a:r>
            <a:r>
              <a:rPr lang="en-US" sz="3000" dirty="0" smtClean="0">
                <a:solidFill>
                  <a:schemeClr val="accent5"/>
                </a:solidFill>
              </a:rPr>
              <a:t>in the order. The first such common divisor is the greatest common divisor for </a:t>
            </a:r>
            <a:r>
              <a:rPr lang="en-US" sz="3000" b="1" dirty="0" smtClean="0">
                <a:solidFill>
                  <a:schemeClr val="accent5"/>
                </a:solidFill>
              </a:rPr>
              <a:t>n1 </a:t>
            </a:r>
            <a:r>
              <a:rPr lang="en-US" sz="3000" dirty="0" smtClean="0">
                <a:solidFill>
                  <a:schemeClr val="accent5"/>
                </a:solidFill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</a:rPr>
              <a:t>n2. </a:t>
            </a:r>
            <a:r>
              <a:rPr lang="en-US" sz="3000" dirty="0" smtClean="0">
                <a:solidFill>
                  <a:schemeClr val="accent5"/>
                </a:solidFill>
              </a:rPr>
              <a:t>write a program that prompts the user to enter two positive integers and displays the GCD.</a:t>
            </a:r>
            <a:endParaRPr lang="en-US" sz="3000" b="1" dirty="0">
              <a:solidFill>
                <a:schemeClr val="accent5"/>
              </a:solidFill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90783" y="5321675"/>
            <a:ext cx="11500374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Here is a sample run:</a:t>
            </a:r>
          </a:p>
        </p:txBody>
      </p:sp>
      <p:pic>
        <p:nvPicPr>
          <p:cNvPr id="13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6073601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636982"/>
              </p:ext>
            </p:extLst>
          </p:nvPr>
        </p:nvGraphicFramePr>
        <p:xfrm>
          <a:off x="485027" y="6006366"/>
          <a:ext cx="1048934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 positive numbers: 36 48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GCD(36, 48) = 12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68" y="6040290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8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402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chemeClr val="accent5"/>
                </a:solidFill>
              </a:rPr>
              <a:t>. *Display the ASCII character table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3924" y="1319146"/>
            <a:ext cx="11485664" cy="1613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800" dirty="0" smtClean="0">
                <a:solidFill>
                  <a:schemeClr val="accent5"/>
                </a:solidFill>
              </a:rPr>
              <a:t>	Write a program that prints all the uppercase characters of the ASCII character table. Display 5 characters per line. Characters are separated by exactly one space. 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6074" y="3987709"/>
            <a:ext cx="11500374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Here is the sample run:</a:t>
            </a:r>
          </a:p>
        </p:txBody>
      </p:sp>
      <p:pic>
        <p:nvPicPr>
          <p:cNvPr id="16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08" y="4612258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62085"/>
              </p:ext>
            </p:extLst>
          </p:nvPr>
        </p:nvGraphicFramePr>
        <p:xfrm>
          <a:off x="511887" y="4612258"/>
          <a:ext cx="10407125" cy="173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0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B C D E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G H I J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L M N O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 R S T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V W X Y 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6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87910" y="297810"/>
            <a:ext cx="713990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3. *</a:t>
            </a:r>
            <a:r>
              <a:rPr lang="en-US" dirty="0">
                <a:solidFill>
                  <a:schemeClr val="accent5"/>
                </a:solidFill>
              </a:rPr>
              <a:t> *Display four patterns using loops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46074" y="1299814"/>
            <a:ext cx="11502969" cy="1190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Use nested loops that display the following patterns in four separate programs: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6506" y="2915074"/>
            <a:ext cx="1574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Pattern A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123456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123456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0171" y="2915074"/>
            <a:ext cx="27610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1 2 3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1 2 3 4 5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1 2 3 4 5 6 7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1 2 3 4 5 6 7 8 9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0622" y="2915073"/>
            <a:ext cx="20674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3 3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  3 3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    3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777653" y="2915073"/>
            <a:ext cx="2832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2 3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1 2 3 4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1 2 3 4 5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1 2 3 4 5 6 </a:t>
            </a:r>
          </a:p>
        </p:txBody>
      </p:sp>
    </p:spTree>
    <p:extLst>
      <p:ext uri="{BB962C8B-B14F-4D97-AF65-F5344CB8AC3E}">
        <p14:creationId xmlns:p14="http://schemas.microsoft.com/office/powerpoint/2010/main" val="26382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87910" y="297810"/>
            <a:ext cx="713990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z-Cyrl-UZ" dirty="0">
                <a:solidFill>
                  <a:schemeClr val="accent5"/>
                </a:solidFill>
              </a:rPr>
              <a:t>4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>
                <a:solidFill>
                  <a:schemeClr val="accent5"/>
                </a:solidFill>
              </a:rPr>
              <a:t>*Display non-prime numbers [1, 100]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27437" y="1319999"/>
            <a:ext cx="11500375" cy="1906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</a:rPr>
              <a:t>	</a:t>
            </a:r>
            <a:r>
              <a:rPr lang="en-US" sz="3000" dirty="0" smtClean="0">
                <a:solidFill>
                  <a:schemeClr val="accent5"/>
                </a:solidFill>
              </a:rPr>
              <a:t>Display all the non-prime numbers between 1 and 100. Display five non-prime numbers per line. Numbers are separated by exactly one space.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485026" y="2581278"/>
            <a:ext cx="10489347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   Here is a sample run:</a:t>
            </a:r>
          </a:p>
        </p:txBody>
      </p:sp>
      <p:pic>
        <p:nvPicPr>
          <p:cNvPr id="1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373" y="3178449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3424"/>
              </p:ext>
            </p:extLst>
          </p:nvPr>
        </p:nvGraphicFramePr>
        <p:xfrm>
          <a:off x="485027" y="3178449"/>
          <a:ext cx="10489346" cy="365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293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1       4       6       8       9       10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12      14      15      16      18      20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21      22      24      25      26      27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28      30      32      33      34      35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36      38      39      40      42      44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45      46      48      49      50      51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52      54      55      56      57      58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60      62      63      64      65      66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68      69      70      72      74      75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76      77      78      80      81      82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84      85      86      87      88      90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91      92      93      94      95      96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98      99      100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4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826034" y="48879"/>
            <a:ext cx="6006968" cy="1028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5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>
                <a:solidFill>
                  <a:schemeClr val="accent5"/>
                </a:solidFill>
              </a:rPr>
              <a:t>*Financial application: compare loans with various interest rates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467100"/>
            <a:ext cx="11655367" cy="18005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Write a program that lets the user enter the loan amount and loan period in number of years and displays the monthly and total payments for each interest rate starting from 5% to 8%, with an increment of 1/8. 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333924" y="3921254"/>
            <a:ext cx="11500374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Here is the sample run:</a:t>
            </a:r>
          </a:p>
        </p:txBody>
      </p:sp>
      <p:pic>
        <p:nvPicPr>
          <p:cNvPr id="14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124" y="4518425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50284"/>
              </p:ext>
            </p:extLst>
          </p:nvPr>
        </p:nvGraphicFramePr>
        <p:xfrm>
          <a:off x="332626" y="4518425"/>
          <a:ext cx="10667068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66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480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Loan Amount: 10000</a:t>
                      </a:r>
                    </a:p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 of Years: 5</a:t>
                      </a:r>
                    </a:p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Interest Rate   Monthly Payment   Total Payment</a:t>
                      </a:r>
                    </a:p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5.000%          188.71</a:t>
                      </a:r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11322.74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5.125%          189.28            11357.13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5.250%          189.85            11391.59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7.875%          202.17            12129.97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8.000%          202.76            12165.83  </a:t>
                      </a:r>
                      <a:endParaRPr lang="en-US" sz="16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604" y="4565341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5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Заголовок 1"/>
              <p:cNvSpPr txBox="1">
                <a:spLocks/>
              </p:cNvSpPr>
              <p:nvPr/>
            </p:nvSpPr>
            <p:spPr>
              <a:xfrm>
                <a:off x="5177308" y="297810"/>
                <a:ext cx="6655694" cy="6865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en-US" dirty="0">
                    <a:solidFill>
                      <a:schemeClr val="accent5"/>
                    </a:solidFill>
                  </a:rPr>
                  <a:t>6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 </a:t>
                </a:r>
                <a:r>
                  <a:rPr lang="en-US" dirty="0">
                    <a:solidFill>
                      <a:schemeClr val="accent5"/>
                    </a:solidFill>
                  </a:rPr>
                  <a:t>**Compute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ru-RU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308" y="297810"/>
                <a:ext cx="6655694" cy="686592"/>
              </a:xfrm>
              <a:prstGeom prst="rect">
                <a:avLst/>
              </a:prstGeom>
              <a:blipFill>
                <a:blip r:embed="rId2"/>
                <a:stretch>
                  <a:fillRect t="-40179" b="-5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Заголовок 1"/>
              <p:cNvSpPr txBox="1">
                <a:spLocks/>
              </p:cNvSpPr>
              <p:nvPr/>
            </p:nvSpPr>
            <p:spPr>
              <a:xfrm>
                <a:off x="332626" y="1490039"/>
                <a:ext cx="11500375" cy="227206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3000" dirty="0" smtClean="0">
                    <a:solidFill>
                      <a:schemeClr val="accent5"/>
                    </a:solidFill>
                  </a:rPr>
                  <a:t>	You can approximate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000" dirty="0" smtClean="0">
                    <a:solidFill>
                      <a:schemeClr val="accent5"/>
                    </a:solidFill>
                  </a:rPr>
                  <a:t> by using the following series: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6×(1+</m:t>
                          </m:r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3000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6" y="1490039"/>
                <a:ext cx="11500375" cy="2272064"/>
              </a:xfrm>
              <a:prstGeom prst="rect">
                <a:avLst/>
              </a:prstGeom>
              <a:blipFill>
                <a:blip r:embed="rId4"/>
                <a:stretch>
                  <a:fillRect t="-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6098036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26209"/>
              </p:ext>
            </p:extLst>
          </p:nvPr>
        </p:nvGraphicFramePr>
        <p:xfrm>
          <a:off x="363729" y="6100315"/>
          <a:ext cx="1048934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 integer n: 10000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Approximately PI 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equal 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3.1415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178" y="6144508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4"/>
          <p:cNvSpPr/>
          <p:nvPr/>
        </p:nvSpPr>
        <p:spPr>
          <a:xfrm>
            <a:off x="998671" y="5488638"/>
            <a:ext cx="343953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</a:rPr>
              <a:t>Here is a sample run:</a:t>
            </a:r>
            <a:endParaRPr lang="en-US" sz="30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0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Заголовок 1"/>
              <p:cNvSpPr txBox="1">
                <a:spLocks/>
              </p:cNvSpPr>
              <p:nvPr/>
            </p:nvSpPr>
            <p:spPr>
              <a:xfrm>
                <a:off x="5009882" y="297810"/>
                <a:ext cx="6823119" cy="6865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en-US" dirty="0">
                    <a:solidFill>
                      <a:schemeClr val="accent5"/>
                    </a:solidFill>
                  </a:rPr>
                  <a:t>7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 </a:t>
                </a:r>
                <a:r>
                  <a:rPr lang="en-US" dirty="0">
                    <a:solidFill>
                      <a:schemeClr val="accent5"/>
                    </a:solidFill>
                  </a:rPr>
                  <a:t>**Compute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ru-RU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882" y="297810"/>
                <a:ext cx="6823119" cy="686592"/>
              </a:xfrm>
              <a:prstGeom prst="rect">
                <a:avLst/>
              </a:prstGeom>
              <a:blipFill>
                <a:blip r:embed="rId2"/>
                <a:stretch>
                  <a:fillRect t="-40179" b="-5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Заголовок 1"/>
              <p:cNvSpPr txBox="1">
                <a:spLocks/>
              </p:cNvSpPr>
              <p:nvPr/>
            </p:nvSpPr>
            <p:spPr>
              <a:xfrm>
                <a:off x="332626" y="1237220"/>
                <a:ext cx="11500375" cy="386385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2600" dirty="0" smtClean="0">
                    <a:solidFill>
                      <a:schemeClr val="accent5"/>
                    </a:solidFill>
                  </a:rPr>
                  <a:t>	You can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chemeClr val="accent5"/>
                    </a:solidFill>
                  </a:rPr>
                  <a:t> using the following series: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600" dirty="0" smtClean="0">
                  <a:solidFill>
                    <a:schemeClr val="accent5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600" dirty="0" smtClean="0">
                    <a:solidFill>
                      <a:schemeClr val="accent5"/>
                    </a:solidFill>
                  </a:rPr>
                  <a:t>Write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a program that prompts the user to enter </a:t>
                </a:r>
                <a:r>
                  <a:rPr lang="en-US" sz="2600" b="1" dirty="0" smtClean="0">
                    <a:solidFill>
                      <a:schemeClr val="accent5"/>
                    </a:solidFill>
                  </a:rPr>
                  <a:t>x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and displays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chemeClr val="accent5"/>
                    </a:solidFill>
                  </a:rPr>
                  <a:t> value for </a:t>
                </a:r>
                <a:r>
                  <a:rPr lang="en-US" sz="2600" b="1" dirty="0" smtClean="0">
                    <a:solidFill>
                      <a:schemeClr val="accent5"/>
                    </a:solidFill>
                  </a:rPr>
                  <a:t>n = 15. </a:t>
                </a:r>
                <a:r>
                  <a:rPr lang="en-US" sz="2600" i="1" dirty="0" smtClean="0">
                    <a:solidFill>
                      <a:schemeClr val="accent5"/>
                    </a:solidFill>
                  </a:rPr>
                  <a:t>(Hint: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×…×2×1</m:t>
                    </m:r>
                  </m:oMath>
                </a14:m>
                <a:r>
                  <a:rPr lang="en-US" sz="2600" i="1" dirty="0" smtClean="0">
                    <a:solidFill>
                      <a:schemeClr val="accent5"/>
                    </a:solidFill>
                  </a:rPr>
                  <a:t>,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then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600" i="1" dirty="0" smtClean="0">
                  <a:solidFill>
                    <a:schemeClr val="accent5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600" dirty="0" smtClean="0">
                    <a:solidFill>
                      <a:schemeClr val="accent5"/>
                    </a:solidFill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600" b="1" dirty="0" smtClean="0">
                    <a:solidFill>
                      <a:schemeClr val="accent5"/>
                    </a:solidFill>
                  </a:rPr>
                  <a:t>item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to be </a:t>
                </a:r>
                <a:r>
                  <a:rPr lang="en-US" sz="2600" b="1" dirty="0" smtClean="0">
                    <a:solidFill>
                      <a:schemeClr val="accent5"/>
                    </a:solidFill>
                  </a:rPr>
                  <a:t>1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and keep adding a new </a:t>
                </a:r>
                <a:r>
                  <a:rPr lang="en-US" sz="2600" b="1" dirty="0" smtClean="0">
                    <a:solidFill>
                      <a:schemeClr val="accent5"/>
                    </a:solidFill>
                  </a:rPr>
                  <a:t>item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600" dirty="0" smtClean="0">
                    <a:solidFill>
                      <a:schemeClr val="accent5"/>
                    </a:solidFill>
                  </a:rPr>
                  <a:t> The new item is the previous item multiplied by </a:t>
                </a:r>
                <a:r>
                  <a:rPr lang="en-US" sz="2600" b="1" dirty="0" smtClean="0">
                    <a:solidFill>
                      <a:schemeClr val="accent5"/>
                    </a:solidFill>
                  </a:rPr>
                  <a:t>x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and divided by </a:t>
                </a:r>
                <a:r>
                  <a:rPr lang="en-US" sz="2600" b="1" dirty="0" smtClean="0">
                    <a:solidFill>
                      <a:schemeClr val="accent5"/>
                    </a:solidFill>
                  </a:rPr>
                  <a:t>n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for </a:t>
                </a:r>
                <a:r>
                  <a:rPr lang="en-US" sz="2600" b="1" dirty="0" smtClean="0">
                    <a:solidFill>
                      <a:schemeClr val="accent5"/>
                    </a:solidFill>
                  </a:rPr>
                  <a:t>n = 2, 3, 4, …,15</a:t>
                </a:r>
                <a:r>
                  <a:rPr lang="en-US" sz="2600" i="1" dirty="0" smtClean="0">
                    <a:solidFill>
                      <a:schemeClr val="accent5"/>
                    </a:solidFill>
                  </a:rPr>
                  <a:t>). </a:t>
                </a:r>
                <a:endParaRPr lang="en-US" sz="2600" i="1" dirty="0" smtClean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0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6" y="1237220"/>
                <a:ext cx="11500375" cy="3863857"/>
              </a:xfrm>
              <a:prstGeom prst="rect">
                <a:avLst/>
              </a:prstGeom>
              <a:blipFill>
                <a:blip r:embed="rId4"/>
                <a:stretch>
                  <a:fillRect l="-954" r="-1007" b="-167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6137221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1828"/>
              </p:ext>
            </p:extLst>
          </p:nvPr>
        </p:nvGraphicFramePr>
        <p:xfrm>
          <a:off x="363729" y="6139500"/>
          <a:ext cx="1048934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an integer x: 5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Approximately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e^x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equal  148.447 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05" y="6197515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16295" y="5567012"/>
            <a:ext cx="3004284" cy="540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600" dirty="0">
                <a:solidFill>
                  <a:schemeClr val="accent5"/>
                </a:solidFill>
                <a:latin typeface="+mj-lt"/>
              </a:rPr>
              <a:t>Here is a sample run:</a:t>
            </a:r>
            <a:endParaRPr lang="en-US" sz="26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68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2b63f7ead95a5d53911e56226ebdce5383f862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711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 2</vt:lpstr>
      <vt:lpstr>Тема Office</vt:lpstr>
      <vt:lpstr>Loops</vt:lpstr>
      <vt:lpstr>Read the lecture notes doing following tasks: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Programs, and C++</dc:title>
  <dc:creator>Sirojiddin Nuriyev</dc:creator>
  <cp:lastModifiedBy>SAMSUNG-LAPTOP</cp:lastModifiedBy>
  <cp:revision>144</cp:revision>
  <dcterms:created xsi:type="dcterms:W3CDTF">2016-07-19T11:09:21Z</dcterms:created>
  <dcterms:modified xsi:type="dcterms:W3CDTF">2017-01-31T16:40:36Z</dcterms:modified>
</cp:coreProperties>
</file>