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60" r:id="rId5"/>
    <p:sldId id="262" r:id="rId6"/>
    <p:sldId id="271" r:id="rId7"/>
    <p:sldId id="261" r:id="rId8"/>
    <p:sldId id="263" r:id="rId9"/>
    <p:sldId id="267" r:id="rId10"/>
    <p:sldId id="264" r:id="rId11"/>
    <p:sldId id="265" r:id="rId12"/>
    <p:sldId id="266" r:id="rId13"/>
    <p:sldId id="268" r:id="rId14"/>
    <p:sldId id="278" r:id="rId15"/>
    <p:sldId id="273" r:id="rId16"/>
  </p:sldIdLst>
  <p:sldSz cx="12192000" cy="6858000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7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463-1C45-4A41-94D3-51B764CB3F34}" type="datetimeFigureOut">
              <a:rPr lang="ru-RU" smtClean="0"/>
              <a:t>09.02.2017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8" y="2855253"/>
            <a:ext cx="9950361" cy="1077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Functions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7772" y="4102485"/>
            <a:ext cx="4172674" cy="196346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 smtClean="0">
                <a:solidFill>
                  <a:srgbClr val="002060"/>
                </a:solidFill>
              </a:rPr>
              <a:t>Lab #</a:t>
            </a:r>
            <a:r>
              <a:rPr lang="en-US" sz="6000" b="1" dirty="0">
                <a:solidFill>
                  <a:srgbClr val="002060"/>
                </a:solidFill>
              </a:rPr>
              <a:t>6</a:t>
            </a:r>
            <a:endParaRPr lang="en-US" sz="6000" b="1" dirty="0" smtClean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2060"/>
                </a:solidFill>
              </a:rPr>
              <a:t>(I - part)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924282" y="297810"/>
            <a:ext cx="59087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. **Even Palindrome number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490039"/>
            <a:ext cx="11508042" cy="2248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chemeClr val="accent5"/>
                </a:solidFill>
              </a:rPr>
              <a:t>	A number is a palindrome if tis reversal is the same as itself. An even palindrome number is a number which is even and also a palindrome. Write a program that displays the first 50 even palindrome numbers. Display 5 numbers per line and align the numbers properly, as follows: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876" y="566494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33894"/>
              </p:ext>
            </p:extLst>
          </p:nvPr>
        </p:nvGraphicFramePr>
        <p:xfrm>
          <a:off x="332627" y="5664947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2  4  6  8   22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44 66 88 202 212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Прямоугольник 4"/>
          <p:cNvSpPr/>
          <p:nvPr/>
        </p:nvSpPr>
        <p:spPr>
          <a:xfrm>
            <a:off x="915163" y="4984264"/>
            <a:ext cx="343953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</a:rPr>
              <a:t>Here is a sample run:</a:t>
            </a:r>
            <a:endParaRPr lang="en-US" sz="30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5"/>
                </a:solidFill>
              </a:rPr>
              <a:t>. **Game: craps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9381" y="1266157"/>
            <a:ext cx="11480557" cy="3373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300" dirty="0" smtClean="0">
                <a:solidFill>
                  <a:schemeClr val="accent5"/>
                </a:solidFill>
              </a:rPr>
              <a:t>	Craps is a popular dice game played in casinos. Write a program to play a variation of the game, as follows:</a:t>
            </a:r>
          </a:p>
          <a:p>
            <a:pPr algn="just">
              <a:lnSpc>
                <a:spcPct val="120000"/>
              </a:lnSpc>
            </a:pPr>
            <a:r>
              <a:rPr lang="en-US" sz="2300" dirty="0">
                <a:solidFill>
                  <a:schemeClr val="accent5"/>
                </a:solidFill>
              </a:rPr>
              <a:t>	</a:t>
            </a:r>
            <a:r>
              <a:rPr lang="en-US" sz="2300" dirty="0" smtClean="0">
                <a:solidFill>
                  <a:schemeClr val="accent5"/>
                </a:solidFill>
              </a:rPr>
              <a:t>Roll two dice. Each die has faces representing values </a:t>
            </a:r>
            <a:r>
              <a:rPr lang="en-US" sz="2300" b="1" dirty="0" smtClean="0">
                <a:solidFill>
                  <a:schemeClr val="accent5"/>
                </a:solidFill>
              </a:rPr>
              <a:t>1, 2, …, </a:t>
            </a:r>
            <a:r>
              <a:rPr lang="en-US" sz="2300" dirty="0" smtClean="0">
                <a:solidFill>
                  <a:schemeClr val="accent5"/>
                </a:solidFill>
              </a:rPr>
              <a:t>and </a:t>
            </a:r>
            <a:r>
              <a:rPr lang="en-US" sz="2300" b="1" dirty="0" smtClean="0">
                <a:solidFill>
                  <a:schemeClr val="accent5"/>
                </a:solidFill>
              </a:rPr>
              <a:t>6, </a:t>
            </a:r>
            <a:r>
              <a:rPr lang="en-US" sz="2300" dirty="0" smtClean="0">
                <a:solidFill>
                  <a:schemeClr val="accent5"/>
                </a:solidFill>
              </a:rPr>
              <a:t>respectively. Check the sum of the two dice.  If the sum is </a:t>
            </a:r>
            <a:r>
              <a:rPr lang="en-US" sz="2300" b="1" dirty="0" smtClean="0">
                <a:solidFill>
                  <a:schemeClr val="accent5"/>
                </a:solidFill>
              </a:rPr>
              <a:t>2, 3, </a:t>
            </a:r>
            <a:r>
              <a:rPr lang="en-US" sz="2300" dirty="0" smtClean="0">
                <a:solidFill>
                  <a:schemeClr val="accent5"/>
                </a:solidFill>
              </a:rPr>
              <a:t>or </a:t>
            </a:r>
            <a:r>
              <a:rPr lang="en-US" sz="2300" b="1" dirty="0" smtClean="0">
                <a:solidFill>
                  <a:schemeClr val="accent5"/>
                </a:solidFill>
              </a:rPr>
              <a:t>12 </a:t>
            </a:r>
            <a:r>
              <a:rPr lang="en-US" sz="2300" dirty="0" smtClean="0">
                <a:solidFill>
                  <a:schemeClr val="accent5"/>
                </a:solidFill>
              </a:rPr>
              <a:t>(called </a:t>
            </a:r>
            <a:r>
              <a:rPr lang="en-US" sz="2300" i="1" dirty="0" smtClean="0">
                <a:solidFill>
                  <a:schemeClr val="accent5"/>
                </a:solidFill>
              </a:rPr>
              <a:t>craps</a:t>
            </a:r>
            <a:r>
              <a:rPr lang="en-US" sz="2300" dirty="0" smtClean="0">
                <a:solidFill>
                  <a:schemeClr val="accent5"/>
                </a:solidFill>
              </a:rPr>
              <a:t>), you lose; </a:t>
            </a:r>
            <a:r>
              <a:rPr lang="en-US" sz="2300" dirty="0" smtClean="0">
                <a:solidFill>
                  <a:schemeClr val="accent5"/>
                </a:solidFill>
              </a:rPr>
              <a:t> if the sum is </a:t>
            </a:r>
            <a:r>
              <a:rPr lang="en-US" sz="2300" b="1" dirty="0" smtClean="0">
                <a:solidFill>
                  <a:schemeClr val="accent5"/>
                </a:solidFill>
              </a:rPr>
              <a:t>7 </a:t>
            </a:r>
            <a:r>
              <a:rPr lang="en-US" sz="2300" dirty="0" smtClean="0">
                <a:solidFill>
                  <a:schemeClr val="accent5"/>
                </a:solidFill>
              </a:rPr>
              <a:t>or </a:t>
            </a:r>
            <a:r>
              <a:rPr lang="en-US" sz="2300" b="1" dirty="0" smtClean="0">
                <a:solidFill>
                  <a:schemeClr val="accent5"/>
                </a:solidFill>
              </a:rPr>
              <a:t>11 </a:t>
            </a:r>
            <a:r>
              <a:rPr lang="en-US" sz="2300" dirty="0" smtClean="0">
                <a:solidFill>
                  <a:schemeClr val="accent5"/>
                </a:solidFill>
              </a:rPr>
              <a:t>(called </a:t>
            </a:r>
            <a:r>
              <a:rPr lang="en-US" sz="2300" i="1" dirty="0" smtClean="0">
                <a:solidFill>
                  <a:schemeClr val="accent5"/>
                </a:solidFill>
              </a:rPr>
              <a:t>natural</a:t>
            </a:r>
            <a:r>
              <a:rPr lang="en-US" sz="2300" dirty="0" smtClean="0">
                <a:solidFill>
                  <a:schemeClr val="accent5"/>
                </a:solidFill>
              </a:rPr>
              <a:t>), you win; if the sum is another value (i.e., </a:t>
            </a:r>
            <a:r>
              <a:rPr lang="en-US" sz="2300" b="1" dirty="0" smtClean="0">
                <a:solidFill>
                  <a:schemeClr val="accent5"/>
                </a:solidFill>
              </a:rPr>
              <a:t>4, 5, 6, 8, 9, </a:t>
            </a:r>
            <a:r>
              <a:rPr lang="en-US" sz="2300" dirty="0" smtClean="0">
                <a:solidFill>
                  <a:schemeClr val="accent5"/>
                </a:solidFill>
              </a:rPr>
              <a:t>or </a:t>
            </a:r>
            <a:r>
              <a:rPr lang="en-US" sz="2300" b="1" dirty="0" smtClean="0">
                <a:solidFill>
                  <a:schemeClr val="accent5"/>
                </a:solidFill>
              </a:rPr>
              <a:t>10</a:t>
            </a:r>
            <a:r>
              <a:rPr lang="en-US" sz="2300" dirty="0" smtClean="0">
                <a:solidFill>
                  <a:schemeClr val="accent5"/>
                </a:solidFill>
              </a:rPr>
              <a:t>), </a:t>
            </a:r>
            <a:r>
              <a:rPr lang="en-US" sz="2300" dirty="0" smtClean="0">
                <a:solidFill>
                  <a:schemeClr val="accent5"/>
                </a:solidFill>
              </a:rPr>
              <a:t>a </a:t>
            </a:r>
            <a:r>
              <a:rPr lang="en-US" sz="2300" i="1" dirty="0" smtClean="0">
                <a:solidFill>
                  <a:schemeClr val="accent5"/>
                </a:solidFill>
              </a:rPr>
              <a:t>point </a:t>
            </a:r>
            <a:r>
              <a:rPr lang="en-US" sz="2300" dirty="0" smtClean="0">
                <a:solidFill>
                  <a:schemeClr val="accent5"/>
                </a:solidFill>
              </a:rPr>
              <a:t>is established. Continue until roll either a </a:t>
            </a:r>
            <a:r>
              <a:rPr lang="en-US" sz="2300" b="1" dirty="0" smtClean="0">
                <a:solidFill>
                  <a:schemeClr val="accent5"/>
                </a:solidFill>
              </a:rPr>
              <a:t>7 </a:t>
            </a:r>
            <a:r>
              <a:rPr lang="en-US" sz="2300" dirty="0" smtClean="0">
                <a:solidFill>
                  <a:schemeClr val="accent5"/>
                </a:solidFill>
              </a:rPr>
              <a:t>(you lose) or the same point value (you win). </a:t>
            </a:r>
            <a:r>
              <a:rPr lang="en-US" sz="2300" dirty="0" smtClean="0">
                <a:solidFill>
                  <a:schemeClr val="accent5"/>
                </a:solidFill>
              </a:rPr>
              <a:t>Your program acts as a single player. </a:t>
            </a:r>
          </a:p>
          <a:p>
            <a:pPr algn="just">
              <a:lnSpc>
                <a:spcPct val="120000"/>
              </a:lnSpc>
            </a:pPr>
            <a:r>
              <a:rPr lang="en-US" sz="2300" dirty="0">
                <a:solidFill>
                  <a:schemeClr val="accent5"/>
                </a:solidFill>
              </a:rPr>
              <a:t>	</a:t>
            </a:r>
            <a:r>
              <a:rPr lang="en-US" sz="2300" dirty="0" smtClean="0">
                <a:solidFill>
                  <a:schemeClr val="accent5"/>
                </a:solidFill>
              </a:rPr>
              <a:t>Here are some sample runs: </a:t>
            </a:r>
            <a:endParaRPr lang="en-US" sz="2300" dirty="0" smtClean="0">
              <a:solidFill>
                <a:schemeClr val="accent5"/>
              </a:solidFill>
            </a:endParaRPr>
          </a:p>
        </p:txBody>
      </p:sp>
      <p:pic>
        <p:nvPicPr>
          <p:cNvPr id="4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498" y="437088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18020"/>
              </p:ext>
            </p:extLst>
          </p:nvPr>
        </p:nvGraphicFramePr>
        <p:xfrm>
          <a:off x="332627" y="4640120"/>
          <a:ext cx="1048934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rolled 5 + 6 =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11. You win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61" y="511292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75463"/>
              </p:ext>
            </p:extLst>
          </p:nvPr>
        </p:nvGraphicFramePr>
        <p:xfrm>
          <a:off x="332627" y="5186221"/>
          <a:ext cx="1048934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rolled 1 + 2 = 3.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You lose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94" y="5732322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84190"/>
              </p:ext>
            </p:extLst>
          </p:nvPr>
        </p:nvGraphicFramePr>
        <p:xfrm>
          <a:off x="332627" y="5750466"/>
          <a:ext cx="4848515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4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rolled 4 + 4 = 8.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is 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rolled 6 + 2 = 8. You win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25" y="57504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96036"/>
              </p:ext>
            </p:extLst>
          </p:nvPr>
        </p:nvGraphicFramePr>
        <p:xfrm>
          <a:off x="6335486" y="5750466"/>
          <a:ext cx="4486487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8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rolled 3 + 2 = 5.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is 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rolled 2 + 5 = 7. You lose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033657" y="297810"/>
            <a:ext cx="379934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accent5"/>
                </a:solidFill>
              </a:rPr>
              <a:t>10. </a:t>
            </a:r>
            <a:r>
              <a:rPr lang="en-US" sz="4000" dirty="0" smtClean="0">
                <a:solidFill>
                  <a:schemeClr val="accent5"/>
                </a:solidFill>
              </a:rPr>
              <a:t>**</a:t>
            </a:r>
            <a:r>
              <a:rPr lang="en-US" sz="4000" dirty="0" err="1" smtClean="0">
                <a:solidFill>
                  <a:schemeClr val="accent5"/>
                </a:solidFill>
              </a:rPr>
              <a:t>Emirp</a:t>
            </a:r>
            <a:endParaRPr lang="ru-RU" sz="40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3924" y="1307157"/>
            <a:ext cx="11500373" cy="2925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An </a:t>
            </a:r>
            <a:r>
              <a:rPr lang="en-US" sz="3000" i="1" dirty="0" err="1" smtClean="0">
                <a:solidFill>
                  <a:schemeClr val="accent5"/>
                </a:solidFill>
              </a:rPr>
              <a:t>emirp</a:t>
            </a:r>
            <a:r>
              <a:rPr lang="en-US" sz="3000" i="1" dirty="0" smtClean="0">
                <a:solidFill>
                  <a:schemeClr val="accent5"/>
                </a:solidFill>
              </a:rPr>
              <a:t> </a:t>
            </a:r>
            <a:r>
              <a:rPr lang="en-US" sz="3000" dirty="0" smtClean="0">
                <a:solidFill>
                  <a:schemeClr val="accent5"/>
                </a:solidFill>
              </a:rPr>
              <a:t>(prime spalled backward) is a </a:t>
            </a:r>
            <a:r>
              <a:rPr lang="en-US" sz="3000" dirty="0" err="1" smtClean="0">
                <a:solidFill>
                  <a:schemeClr val="accent5"/>
                </a:solidFill>
              </a:rPr>
              <a:t>nonpalindromic</a:t>
            </a:r>
            <a:r>
              <a:rPr lang="en-US" sz="3000" dirty="0" smtClean="0">
                <a:solidFill>
                  <a:schemeClr val="accent5"/>
                </a:solidFill>
              </a:rPr>
              <a:t> prime number whose reversal is also a prime. For example, </a:t>
            </a:r>
            <a:r>
              <a:rPr lang="en-US" sz="3000" b="1" dirty="0" smtClean="0">
                <a:solidFill>
                  <a:schemeClr val="accent5"/>
                </a:solidFill>
              </a:rPr>
              <a:t>17 </a:t>
            </a:r>
            <a:r>
              <a:rPr lang="en-US" sz="3000" dirty="0" smtClean="0">
                <a:solidFill>
                  <a:schemeClr val="accent5"/>
                </a:solidFill>
              </a:rPr>
              <a:t>is a prime and </a:t>
            </a:r>
            <a:r>
              <a:rPr lang="en-US" sz="3000" b="1" dirty="0" smtClean="0">
                <a:solidFill>
                  <a:schemeClr val="accent5"/>
                </a:solidFill>
              </a:rPr>
              <a:t>71 </a:t>
            </a:r>
            <a:r>
              <a:rPr lang="en-US" sz="3000" dirty="0" smtClean="0">
                <a:solidFill>
                  <a:schemeClr val="accent5"/>
                </a:solidFill>
              </a:rPr>
              <a:t>is a prime. So </a:t>
            </a:r>
            <a:r>
              <a:rPr lang="en-US" sz="3000" b="1" dirty="0" smtClean="0">
                <a:solidFill>
                  <a:schemeClr val="accent5"/>
                </a:solidFill>
              </a:rPr>
              <a:t>17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71 </a:t>
            </a:r>
            <a:r>
              <a:rPr lang="en-US" sz="3000" dirty="0" smtClean="0">
                <a:solidFill>
                  <a:schemeClr val="accent5"/>
                </a:solidFill>
              </a:rPr>
              <a:t>are </a:t>
            </a:r>
            <a:r>
              <a:rPr lang="en-US" sz="3000" dirty="0" err="1" smtClean="0">
                <a:solidFill>
                  <a:schemeClr val="accent5"/>
                </a:solidFill>
              </a:rPr>
              <a:t>emirp</a:t>
            </a:r>
            <a:r>
              <a:rPr lang="en-US" sz="3000" dirty="0" err="1" smtClean="0">
                <a:solidFill>
                  <a:schemeClr val="accent5"/>
                </a:solidFill>
              </a:rPr>
              <a:t>s</a:t>
            </a:r>
            <a:r>
              <a:rPr lang="en-US" sz="3000" dirty="0" smtClean="0">
                <a:solidFill>
                  <a:schemeClr val="accent5"/>
                </a:solidFill>
              </a:rPr>
              <a:t>. Write a program that displays the first </a:t>
            </a:r>
            <a:r>
              <a:rPr lang="en-US" sz="3000" b="1" dirty="0" smtClean="0">
                <a:solidFill>
                  <a:schemeClr val="accent5"/>
                </a:solidFill>
              </a:rPr>
              <a:t>100 </a:t>
            </a:r>
            <a:r>
              <a:rPr lang="en-US" sz="3000" dirty="0" err="1" smtClean="0">
                <a:solidFill>
                  <a:schemeClr val="accent5"/>
                </a:solidFill>
              </a:rPr>
              <a:t>emirps</a:t>
            </a:r>
            <a:r>
              <a:rPr lang="en-US" sz="3000" dirty="0" smtClean="0">
                <a:solidFill>
                  <a:schemeClr val="accent5"/>
                </a:solidFill>
              </a:rPr>
              <a:t>. Display </a:t>
            </a:r>
            <a:r>
              <a:rPr lang="en-US" sz="3000" b="1" dirty="0" smtClean="0">
                <a:solidFill>
                  <a:schemeClr val="accent5"/>
                </a:solidFill>
              </a:rPr>
              <a:t>10 </a:t>
            </a:r>
            <a:r>
              <a:rPr lang="en-US" sz="3000" dirty="0" smtClean="0">
                <a:solidFill>
                  <a:schemeClr val="accent5"/>
                </a:solidFill>
              </a:rPr>
              <a:t>numbers per line and align the numbers properly, as follows:</a:t>
            </a:r>
            <a:endParaRPr lang="en-US" sz="3000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876" y="566494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52332"/>
              </p:ext>
            </p:extLst>
          </p:nvPr>
        </p:nvGraphicFramePr>
        <p:xfrm>
          <a:off x="332627" y="5664947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13  17  31  37  71  73  79  97  107 113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149 157 167 179 199 311 337 347 359 389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383280" y="297810"/>
            <a:ext cx="84497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dirty="0" smtClean="0">
                <a:solidFill>
                  <a:schemeClr val="accent5"/>
                </a:solidFill>
              </a:rPr>
              <a:t>11. </a:t>
            </a:r>
            <a:r>
              <a:rPr lang="en-US" sz="3500" dirty="0" smtClean="0">
                <a:solidFill>
                  <a:schemeClr val="accent5"/>
                </a:solidFill>
              </a:rPr>
              <a:t>**Math: approximate the square root</a:t>
            </a:r>
            <a:endParaRPr lang="en-US" sz="35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32627" y="1699419"/>
                <a:ext cx="11515085" cy="44009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How is the </a:t>
                </a:r>
                <a:r>
                  <a:rPr lang="en-US" sz="3000" b="1" dirty="0" err="1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sqrt</a:t>
                </a:r>
                <a:r>
                  <a:rPr lang="en-US" sz="30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function in the </a:t>
                </a:r>
                <a:r>
                  <a:rPr lang="en-US" sz="3000" b="1" dirty="0" err="1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cmath</a:t>
                </a:r>
                <a:r>
                  <a:rPr lang="en-US" sz="30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library implemented? There are several techniques for implementing it. One such technique is known as the </a:t>
                </a:r>
                <a:r>
                  <a:rPr lang="en-US" sz="3000" i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Babylonian method. 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It approximates the square root of a number, </a:t>
                </a:r>
                <a:r>
                  <a:rPr lang="en-US" sz="30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n </a:t>
                </a:r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by repeatedly performing a calculation using the following formula: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000" b="1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𝑛𝑒𝑥𝑡𝐺𝑢𝑒𝑠𝑠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𝑙𝑎𝑠𝑡𝐺𝑢𝑒𝑠𝑠</m:t>
                        </m:r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+</m:t>
                        </m:r>
                        <m:f>
                          <m:fPr>
                            <m:ctrlP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𝑙𝑎𝑠𝑡𝐺𝑢𝑒𝑠𝑠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/ 2.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3000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:endParaRPr lang="en-US" sz="30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699419"/>
                <a:ext cx="11515085" cy="4400936"/>
              </a:xfrm>
              <a:prstGeom prst="rect">
                <a:avLst/>
              </a:prstGeom>
              <a:blipFill>
                <a:blip r:embed="rId3"/>
                <a:stretch>
                  <a:fillRect l="-1271" t="-416" r="-1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6" y="14431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383280" y="297810"/>
            <a:ext cx="84497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500" dirty="0" smtClean="0">
                <a:solidFill>
                  <a:schemeClr val="accent5"/>
                </a:solidFill>
              </a:rPr>
              <a:t>11. </a:t>
            </a:r>
            <a:r>
              <a:rPr lang="en-US" sz="3500" dirty="0" smtClean="0">
                <a:solidFill>
                  <a:schemeClr val="accent5"/>
                </a:solidFill>
              </a:rPr>
              <a:t>**Math: approximate the square root</a:t>
            </a:r>
            <a:endParaRPr lang="en-US" sz="35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284135"/>
            <a:ext cx="11515085" cy="4091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When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nextGuess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lastGuess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are almost identical,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nextGuess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is the approximated square root. The initial guess can be any positive value (e.g., 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1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). This value will be the starting value for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lastGuess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.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If the difference between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nextGuess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lastGuess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is less than a very small number, such as 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0.0001,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you can claim that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nextGuess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is the approximated square root of 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n.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If not,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nextGuess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becomes </a:t>
            </a:r>
            <a:r>
              <a:rPr lang="en-US" sz="2700" b="1" dirty="0" err="1">
                <a:solidFill>
                  <a:schemeClr val="accent5"/>
                </a:solidFill>
                <a:cs typeface="Courier New" panose="02070309020205020404" pitchFamily="49" charset="0"/>
              </a:rPr>
              <a:t>lastGuess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cs typeface="Courier New" panose="02070309020205020404" pitchFamily="49" charset="0"/>
              </a:rPr>
              <a:t>and the approximation process continues. Implement the following function that returns the square root of </a:t>
            </a:r>
            <a:r>
              <a:rPr lang="en-US" sz="2700" b="1" dirty="0">
                <a:solidFill>
                  <a:schemeClr val="accent5"/>
                </a:solidFill>
                <a:cs typeface="Courier New" panose="02070309020205020404" pitchFamily="49" charset="0"/>
              </a:rPr>
              <a:t>n:</a:t>
            </a:r>
          </a:p>
          <a:p>
            <a:pPr>
              <a:lnSpc>
                <a:spcPct val="120000"/>
              </a:lnSpc>
            </a:pP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6" y="14431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85025" y="5381315"/>
            <a:ext cx="10489347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276" y="600476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83190"/>
              </p:ext>
            </p:extLst>
          </p:nvPr>
        </p:nvGraphicFramePr>
        <p:xfrm>
          <a:off x="485027" y="6004769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square root is 2.82843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37" y="608099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088674" y="297810"/>
            <a:ext cx="774432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12. </a:t>
            </a:r>
            <a:r>
              <a:rPr lang="en-US" dirty="0">
                <a:solidFill>
                  <a:schemeClr val="accent5"/>
                </a:solidFill>
              </a:rPr>
              <a:t>*Even or Odd digit integer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17916" y="1538822"/>
            <a:ext cx="11515085" cy="3799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function that checks whether an integer is an even digit or an odd digit integer using the following header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 example,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getType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(39)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is an even digit integer and </a:t>
            </a:r>
            <a:r>
              <a:rPr lang="en-US" sz="30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getType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(5)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is an odd digit integer. Write a test program that prompts the user to enter an integer and displays its type.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Here are some sample runs:</a:t>
            </a: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5338562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73426"/>
              </p:ext>
            </p:extLst>
          </p:nvPr>
        </p:nvGraphicFramePr>
        <p:xfrm>
          <a:off x="432775" y="5338562"/>
          <a:ext cx="1056943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6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16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39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 is an even digit integer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60" y="539081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11" y="605876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44581"/>
              </p:ext>
            </p:extLst>
          </p:nvPr>
        </p:nvGraphicFramePr>
        <p:xfrm>
          <a:off x="432775" y="6058765"/>
          <a:ext cx="1056943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69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16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8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 is an odd digit integer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60" y="611101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27" y="1440892"/>
            <a:ext cx="11500374" cy="6779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5"/>
                </a:solidFill>
              </a:rPr>
              <a:t>Read the lecture notes doing following tasks:		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ru-RU" sz="4000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997780" y="297810"/>
            <a:ext cx="38352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Practice (I - part)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235920" y="2562936"/>
                <a:ext cx="5849811" cy="301490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0850" indent="-4508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*Average of digits in an integer;</a:t>
                </a:r>
                <a:endParaRPr lang="en-US" sz="2400" dirty="0">
                  <a:solidFill>
                    <a:schemeClr val="accent5"/>
                  </a:solidFill>
                </a:endParaRP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*Largest of three numbers;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*Display patterns;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*Sum series;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*Estimate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</a:rPr>
                  <a:t>;</a:t>
                </a:r>
              </a:p>
              <a:p>
                <a:pPr marL="469900" indent="-46990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chemeClr val="accent5"/>
                    </a:solidFill>
                  </a:rPr>
                  <a:t>*Number of days in February;</a:t>
                </a: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0" y="2562936"/>
                <a:ext cx="5849811" cy="3014906"/>
              </a:xfrm>
              <a:prstGeom prst="rect">
                <a:avLst/>
              </a:prstGeom>
              <a:blipFill>
                <a:blip r:embed="rId3"/>
                <a:stretch>
                  <a:fillRect l="-1668" t="-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008047" y="2562935"/>
            <a:ext cx="5969188" cy="272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 *Geometry: Point position;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*Even Palindrome number;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**Game: craps;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</a:t>
            </a:r>
            <a:r>
              <a:rPr lang="en-US" sz="2400" dirty="0" err="1" smtClean="0">
                <a:solidFill>
                  <a:schemeClr val="accent5"/>
                </a:solidFill>
                <a:latin typeface="+mj-lt"/>
              </a:rPr>
              <a:t>Emirp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**Math: approximate the square root;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7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*Even or Odd digit integer;</a:t>
            </a:r>
          </a:p>
        </p:txBody>
      </p:sp>
    </p:spTree>
    <p:extLst>
      <p:ext uri="{BB962C8B-B14F-4D97-AF65-F5344CB8AC3E}">
        <p14:creationId xmlns:p14="http://schemas.microsoft.com/office/powerpoint/2010/main" val="3033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45565" y="387417"/>
            <a:ext cx="8123151" cy="647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accent5"/>
                </a:solidFill>
              </a:rPr>
              <a:t>1. *Average of digits in an integer</a:t>
            </a:r>
            <a:endParaRPr lang="ru-RU" sz="40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307157"/>
            <a:ext cx="11500375" cy="2610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chemeClr val="accent5"/>
                </a:solidFill>
              </a:rPr>
              <a:t>	</a:t>
            </a:r>
            <a:r>
              <a:rPr lang="en-US" sz="2500" dirty="0" smtClean="0">
                <a:solidFill>
                  <a:schemeClr val="accent5"/>
                </a:solidFill>
              </a:rPr>
              <a:t>Write a function that computes the average of the digits in an integer. Use the following function header: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averageDigits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 example, </a:t>
            </a:r>
            <a:r>
              <a:rPr lang="en-US" sz="2500" b="1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averageDigits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(936)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returns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6.0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((9 + 3 + 6) / 3). </a:t>
            </a:r>
            <a:r>
              <a:rPr lang="en-US" sz="2500" i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(Hint: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Use the % operator to extract digits, and the / operator to remove the extracted digit. For instance, to extract 6 from 936, use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936 % 10 = 6.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to remove 6 from 936, use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936 / 10 = 93.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Use a loop to repeatedly extract and remove the digit until all the digits are extracted.) Write a test program that prompts the user to enter an integer and displays the sum of all its digits.</a:t>
            </a:r>
            <a:endParaRPr lang="en-US" sz="2500" i="1" dirty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4043" y="3845315"/>
            <a:ext cx="7195843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Here is a sample runs:</a:t>
            </a:r>
          </a:p>
        </p:txBody>
      </p:sp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615720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19175"/>
              </p:ext>
            </p:extLst>
          </p:nvPr>
        </p:nvGraphicFramePr>
        <p:xfrm>
          <a:off x="485027" y="6089965"/>
          <a:ext cx="1048934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936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digits in an integer 6.0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33" y="6143322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280338" y="297810"/>
            <a:ext cx="655266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 *Largest of three numbers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85027" y="1724723"/>
            <a:ext cx="11347974" cy="3133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accent5"/>
                </a:solidFill>
              </a:rPr>
              <a:t>	Write a function with the following header to display the largest of three numbers: 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displaylargest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num2,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num3)</a:t>
            </a: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three numbers and invokes the function to display the largest of them.</a:t>
            </a:r>
            <a:endParaRPr lang="en-US" sz="28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46074" y="5385438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08" y="600998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81996"/>
              </p:ext>
            </p:extLst>
          </p:nvPr>
        </p:nvGraphicFramePr>
        <p:xfrm>
          <a:off x="511887" y="6009987"/>
          <a:ext cx="1040712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three numbers: 5 2 4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largest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three numbers is 5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53" y="607028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62104" y="297810"/>
            <a:ext cx="80657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*Display patterns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5" y="1396092"/>
            <a:ext cx="11502969" cy="3285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Write a function to display a pattern as follows: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****************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***************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**************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…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*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solidFill>
                  <a:schemeClr val="accent5"/>
                </a:solidFill>
              </a:rPr>
              <a:t>	</a:t>
            </a:r>
            <a:r>
              <a:rPr lang="en-US" sz="2500" dirty="0" smtClean="0">
                <a:solidFill>
                  <a:schemeClr val="accent5"/>
                </a:solidFill>
              </a:rPr>
              <a:t>The function header is   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displayPattern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500" b="1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4" y="551846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9098"/>
              </p:ext>
            </p:extLst>
          </p:nvPr>
        </p:nvGraphicFramePr>
        <p:xfrm>
          <a:off x="346074" y="5408329"/>
          <a:ext cx="10636080" cy="1408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3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2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 for pattern: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***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Заголовок 1"/>
          <p:cNvSpPr txBox="1">
            <a:spLocks/>
          </p:cNvSpPr>
          <p:nvPr/>
        </p:nvSpPr>
        <p:spPr>
          <a:xfrm>
            <a:off x="100971" y="4811157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6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642" y="549621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z-Cyrl-UZ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. *Sum series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485027" y="1822583"/>
                <a:ext cx="11469879" cy="25504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solidFill>
                      <a:schemeClr val="accent5"/>
                    </a:solidFill>
                  </a:rPr>
                  <a:t>	Write a function to compute the following series: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15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+…+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3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7" y="1822583"/>
                <a:ext cx="11469879" cy="2550412"/>
              </a:xfrm>
              <a:prstGeom prst="rect">
                <a:avLst/>
              </a:prstGeom>
              <a:blipFill>
                <a:blip r:embed="rId3"/>
                <a:stretch>
                  <a:fillRect t="-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77" y="60611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6709"/>
              </p:ext>
            </p:extLst>
          </p:nvPr>
        </p:nvGraphicFramePr>
        <p:xfrm>
          <a:off x="346074" y="6061166"/>
          <a:ext cx="10597803" cy="750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9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1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 integer: 4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of f(4) is 0.566667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Заголовок 1"/>
          <p:cNvSpPr txBox="1">
            <a:spLocks/>
          </p:cNvSpPr>
          <p:nvPr/>
        </p:nvSpPr>
        <p:spPr>
          <a:xfrm>
            <a:off x="346074" y="5463995"/>
            <a:ext cx="11154300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21" y="614758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 txBox="1">
                <a:spLocks/>
              </p:cNvSpPr>
              <p:nvPr/>
            </p:nvSpPr>
            <p:spPr>
              <a:xfrm>
                <a:off x="5743978" y="297810"/>
                <a:ext cx="6089024" cy="6865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5"/>
                    </a:solidFill>
                  </a:rPr>
                  <a:t>5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*Estimate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ru-RU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78" y="297810"/>
                <a:ext cx="6089024" cy="686592"/>
              </a:xfrm>
              <a:prstGeom prst="rect">
                <a:avLst/>
              </a:prstGeom>
              <a:blipFill>
                <a:blip r:embed="rId2"/>
                <a:stretch>
                  <a:fillRect t="-40179" b="-5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46074" y="1983300"/>
                <a:ext cx="11500375" cy="27553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3000" dirty="0" smtClean="0">
                    <a:solidFill>
                      <a:schemeClr val="accent5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 smtClean="0">
                    <a:solidFill>
                      <a:schemeClr val="accent5"/>
                    </a:solidFill>
                  </a:rPr>
                  <a:t> can be computed using the following series: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×(1+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solidFill>
                      <a:schemeClr val="accent5"/>
                    </a:solidFill>
                  </a:rPr>
                  <a:t>	</a:t>
                </a:r>
                <a:endParaRPr lang="ru-RU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4" y="1983300"/>
                <a:ext cx="11500375" cy="2755390"/>
              </a:xfrm>
              <a:prstGeom prst="rect">
                <a:avLst/>
              </a:prstGeom>
              <a:blipFill>
                <a:blip r:embed="rId4"/>
                <a:stretch>
                  <a:fillRect t="-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77" y="60611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95190"/>
              </p:ext>
            </p:extLst>
          </p:nvPr>
        </p:nvGraphicFramePr>
        <p:xfrm>
          <a:off x="346074" y="6061166"/>
          <a:ext cx="10597803" cy="750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9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1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 integer: 20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of f(4) is 3.09467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346074" y="5463995"/>
            <a:ext cx="11154300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21" y="614758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403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. *Number of days in February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3923" y="1724723"/>
            <a:ext cx="11500375" cy="18806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Write a function that returns the number of days in February using the following header:</a:t>
            </a:r>
          </a:p>
          <a:p>
            <a:pPr>
              <a:lnSpc>
                <a:spcPct val="120000"/>
              </a:lnSpc>
            </a:pP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numberOfDaysInFebruary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877" y="60611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05389"/>
              </p:ext>
            </p:extLst>
          </p:nvPr>
        </p:nvGraphicFramePr>
        <p:xfrm>
          <a:off x="346074" y="6061166"/>
          <a:ext cx="10597803" cy="750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9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51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year: 2001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days in February, 2001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346074" y="5463995"/>
            <a:ext cx="11154300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	Here is the sample run:</a:t>
            </a:r>
          </a:p>
        </p:txBody>
      </p:sp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21" y="614758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009882" y="297810"/>
            <a:ext cx="68231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7. *Geometry: Point position;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63729" y="1282840"/>
            <a:ext cx="5615904" cy="529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</a:rPr>
              <a:t> </a:t>
            </a:r>
            <a:r>
              <a:rPr lang="en-US" sz="3000" dirty="0" smtClean="0">
                <a:solidFill>
                  <a:schemeClr val="accent5"/>
                </a:solidFill>
              </a:rPr>
              <a:t>       Write the following functions:</a:t>
            </a:r>
          </a:p>
        </p:txBody>
      </p:sp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489697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90076"/>
              </p:ext>
            </p:extLst>
          </p:nvPr>
        </p:nvGraphicFramePr>
        <p:xfrm>
          <a:off x="363729" y="4893237"/>
          <a:ext cx="1076418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00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three points for p0, p1, and p2: 1 1 2 2 1.5 1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1.5) is on the right side of the line from (1.0, 1.0) to (2.0, 2.0)</a:t>
                      </a:r>
                      <a:endParaRPr lang="ru-RU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39" y="4943053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4253" t="23482" r="37316" b="24375"/>
          <a:stretch/>
        </p:blipFill>
        <p:spPr>
          <a:xfrm>
            <a:off x="5979632" y="1356871"/>
            <a:ext cx="5840306" cy="2930187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404679" y="4280045"/>
            <a:ext cx="5168915" cy="529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Here are some sample runs:</a:t>
            </a:r>
          </a:p>
        </p:txBody>
      </p:sp>
      <p:pic>
        <p:nvPicPr>
          <p:cNvPr id="1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382" y="555960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5617"/>
              </p:ext>
            </p:extLst>
          </p:nvPr>
        </p:nvGraphicFramePr>
        <p:xfrm>
          <a:off x="384879" y="5555868"/>
          <a:ext cx="1076418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00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three points for p0, p1, and p2: 1 1 2 2 3 3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(3.0, 3.0) is on the same line from (1.0, 1.0) to (2.0, 2.0)</a:t>
                      </a:r>
                      <a:endParaRPr lang="ru-RU" sz="16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21" y="560568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232" y="619642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55029"/>
              </p:ext>
            </p:extLst>
          </p:nvPr>
        </p:nvGraphicFramePr>
        <p:xfrm>
          <a:off x="363729" y="6192691"/>
          <a:ext cx="1076418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00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three points for p0, p1, and p2: 1 1 2 2 1 1.5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(1.0, 1.5) is on the left side of the line from (1.0, 1.0) to (2.0, 2.0)</a:t>
                      </a:r>
                      <a:endParaRPr lang="ru-RU" sz="16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65" y="622944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5fe3fdd7ce4c956b21613ddbe7c96f131c74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537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 2</vt:lpstr>
      <vt:lpstr>Тема Office</vt:lpstr>
      <vt:lpstr>Functions</vt:lpstr>
      <vt:lpstr>Read the lecture notes doing following tasks: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SAMSUNG-LAPTOP</cp:lastModifiedBy>
  <cp:revision>166</cp:revision>
  <dcterms:created xsi:type="dcterms:W3CDTF">2016-07-19T11:09:21Z</dcterms:created>
  <dcterms:modified xsi:type="dcterms:W3CDTF">2017-02-09T09:42:06Z</dcterms:modified>
</cp:coreProperties>
</file>