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0" r:id="rId5"/>
    <p:sldId id="262" r:id="rId6"/>
    <p:sldId id="271" r:id="rId7"/>
    <p:sldId id="261" r:id="rId8"/>
    <p:sldId id="263" r:id="rId9"/>
    <p:sldId id="278" r:id="rId10"/>
    <p:sldId id="279" r:id="rId11"/>
    <p:sldId id="267" r:id="rId12"/>
    <p:sldId id="264" r:id="rId13"/>
    <p:sldId id="265" r:id="rId14"/>
    <p:sldId id="266" r:id="rId15"/>
    <p:sldId id="268" r:id="rId16"/>
    <p:sldId id="273" r:id="rId17"/>
  </p:sldIdLst>
  <p:sldSz cx="12192000" cy="6858000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7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5463-1C45-4A41-94D3-51B764CB3F34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8" y="2855253"/>
            <a:ext cx="9950361" cy="1077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Functions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7772" y="4102485"/>
            <a:ext cx="4172674" cy="196346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rgbClr val="002060"/>
                </a:solidFill>
              </a:rPr>
              <a:t>Lab </a:t>
            </a:r>
            <a:r>
              <a:rPr lang="en-US" sz="6000" b="1" dirty="0" smtClean="0">
                <a:solidFill>
                  <a:srgbClr val="002060"/>
                </a:solidFill>
              </a:rPr>
              <a:t>#</a:t>
            </a:r>
            <a:r>
              <a:rPr lang="en-US" sz="6000" b="1" dirty="0">
                <a:solidFill>
                  <a:srgbClr val="002060"/>
                </a:solidFill>
              </a:rPr>
              <a:t>6</a:t>
            </a:r>
            <a:endParaRPr lang="en-US" sz="6000" b="1" dirty="0" smtClean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2060"/>
                </a:solidFill>
              </a:rPr>
              <a:t>(II - part)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75166" y="297810"/>
            <a:ext cx="80578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**Financial: credit card number validation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490039"/>
            <a:ext cx="11500375" cy="5224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	Write a program that prompts the user to enter a credit card number as a string. Display whether the number is valid. Design you program to use the following functions: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 true if the card number is valid</a:t>
            </a: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string&amp;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1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result from Step 2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sumOfDoubleEvenPlace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string&amp;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this number if it is single digit,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otherwise, return the sum of the two digits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getDigit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sum of odd-place digits in the card number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sumOfOddPlace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string&amp;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 if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prefix for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endParaRPr lang="en-US" sz="21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string&amp;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string&amp; </a:t>
            </a:r>
            <a:r>
              <a:rPr lang="en-US" sz="21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1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009882" y="297810"/>
            <a:ext cx="682311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7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 smtClean="0">
                <a:solidFill>
                  <a:schemeClr val="accent5"/>
                </a:solidFill>
              </a:rPr>
              <a:t>*Decimal to Octal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626" y="1400996"/>
            <a:ext cx="11500375" cy="3034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600" i="1" dirty="0" smtClean="0">
                <a:solidFill>
                  <a:schemeClr val="accent5"/>
                </a:solidFill>
              </a:rPr>
              <a:t>	</a:t>
            </a:r>
            <a:r>
              <a:rPr lang="en-US" sz="2600" dirty="0" smtClean="0">
                <a:solidFill>
                  <a:schemeClr val="accent5"/>
                </a:solidFill>
              </a:rPr>
              <a:t>Write a function that returns a decimal number from an octal number. The function header is as follows:</a:t>
            </a:r>
          </a:p>
          <a:p>
            <a:pPr algn="just">
              <a:lnSpc>
                <a:spcPct val="120000"/>
              </a:lnSpc>
            </a:pPr>
            <a:r>
              <a:rPr lang="en-US" sz="2600" i="1" dirty="0">
                <a:solidFill>
                  <a:schemeClr val="accent5"/>
                </a:solidFill>
              </a:rPr>
              <a:t>	</a:t>
            </a:r>
            <a:r>
              <a:rPr lang="en-US" sz="2600" i="1" dirty="0" smtClean="0">
                <a:solidFill>
                  <a:schemeClr val="accent5"/>
                </a:solidFill>
              </a:rPr>
              <a:t>	</a:t>
            </a:r>
            <a:r>
              <a:rPr lang="en-US" sz="2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dec2Octal</a:t>
            </a:r>
            <a:r>
              <a:rPr lang="en-US" sz="2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decimal</a:t>
            </a:r>
            <a:r>
              <a:rPr lang="en-US" sz="2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600" b="1" i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a decimal number, uses the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dec2Octal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function to parse it into an equivalent octal number and displays the octal number. </a:t>
            </a:r>
            <a:endParaRPr lang="en-US" sz="2600" b="1" i="1" dirty="0" smtClean="0">
              <a:solidFill>
                <a:schemeClr val="accent5"/>
              </a:solidFill>
            </a:endParaRPr>
          </a:p>
        </p:txBody>
      </p:sp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13722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38340"/>
              </p:ext>
            </p:extLst>
          </p:nvPr>
        </p:nvGraphicFramePr>
        <p:xfrm>
          <a:off x="363729" y="6139500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decimal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number: 78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78 decimal number is equal to 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116 octal number. 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72" y="6182697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16295" y="5567012"/>
            <a:ext cx="3004284" cy="540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6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26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6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924282" y="297810"/>
            <a:ext cx="590871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. *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*Check substrings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04478"/>
            <a:ext cx="11508042" cy="1602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700" i="1" dirty="0" smtClean="0">
                <a:solidFill>
                  <a:schemeClr val="accent5"/>
                </a:solidFill>
              </a:rPr>
              <a:t>	</a:t>
            </a:r>
            <a:r>
              <a:rPr lang="en-US" sz="2700" dirty="0" smtClean="0">
                <a:solidFill>
                  <a:schemeClr val="accent5"/>
                </a:solidFill>
              </a:rPr>
              <a:t>Write  the following function to check whether string </a:t>
            </a:r>
            <a:r>
              <a:rPr lang="en-US" sz="2700" b="1" dirty="0" smtClean="0">
                <a:solidFill>
                  <a:schemeClr val="accent5"/>
                </a:solidFill>
              </a:rPr>
              <a:t>s1 </a:t>
            </a:r>
            <a:r>
              <a:rPr lang="en-US" sz="2700" dirty="0" smtClean="0">
                <a:solidFill>
                  <a:schemeClr val="accent5"/>
                </a:solidFill>
              </a:rPr>
              <a:t>is a substring of string </a:t>
            </a:r>
            <a:r>
              <a:rPr lang="en-US" sz="2700" b="1" dirty="0" smtClean="0">
                <a:solidFill>
                  <a:schemeClr val="accent5"/>
                </a:solidFill>
              </a:rPr>
              <a:t>s2. </a:t>
            </a:r>
            <a:r>
              <a:rPr lang="en-US" sz="2700" dirty="0" smtClean="0">
                <a:solidFill>
                  <a:schemeClr val="accent5"/>
                </a:solidFill>
              </a:rPr>
              <a:t>The function returns the first index in </a:t>
            </a:r>
            <a:r>
              <a:rPr lang="en-US" sz="2700" b="1" dirty="0" smtClean="0">
                <a:solidFill>
                  <a:schemeClr val="accent5"/>
                </a:solidFill>
              </a:rPr>
              <a:t>s2 </a:t>
            </a:r>
            <a:r>
              <a:rPr lang="en-US" sz="2700" dirty="0" smtClean="0">
                <a:solidFill>
                  <a:schemeClr val="accent5"/>
                </a:solidFill>
              </a:rPr>
              <a:t>if there is a match. Otherwise, return -1. </a:t>
            </a:r>
          </a:p>
          <a:p>
            <a:pPr>
              <a:lnSpc>
                <a:spcPct val="120000"/>
              </a:lnSpc>
            </a:pPr>
            <a:r>
              <a:rPr lang="en-US" sz="2700" i="1" dirty="0">
                <a:solidFill>
                  <a:schemeClr val="accent5"/>
                </a:solidFill>
              </a:rPr>
              <a:t>	</a:t>
            </a:r>
            <a:r>
              <a:rPr lang="en-US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idexOf</a:t>
            </a: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string&amp; s1, </a:t>
            </a:r>
            <a:r>
              <a:rPr lang="en-US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string&amp; s2</a:t>
            </a: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700" b="1" i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reads two strings and checks whether the first string is substring of the second string. </a:t>
            </a:r>
            <a:endParaRPr lang="en-US" sz="2700" b="1" i="1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Прямоугольник 4"/>
          <p:cNvSpPr/>
          <p:nvPr/>
        </p:nvSpPr>
        <p:spPr>
          <a:xfrm>
            <a:off x="340062" y="4141230"/>
            <a:ext cx="5460237" cy="557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chemeClr val="accent5"/>
                </a:solidFill>
                <a:latin typeface="+mj-lt"/>
              </a:rPr>
              <a:t>	Here </a:t>
            </a:r>
            <a:r>
              <a:rPr lang="en-US" sz="2700" dirty="0" smtClean="0">
                <a:solidFill>
                  <a:schemeClr val="accent5"/>
                </a:solidFill>
                <a:latin typeface="+mj-lt"/>
              </a:rPr>
              <a:t>are</a:t>
            </a:r>
            <a:r>
              <a:rPr lang="en-US" sz="2700" dirty="0" smtClean="0">
                <a:solidFill>
                  <a:schemeClr val="accent5"/>
                </a:solidFill>
                <a:latin typeface="+mj-lt"/>
              </a:rPr>
              <a:t> some sample runs:</a:t>
            </a:r>
            <a:endParaRPr lang="en-US" sz="27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2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73" y="475062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71545"/>
              </p:ext>
            </p:extLst>
          </p:nvPr>
        </p:nvGraphicFramePr>
        <p:xfrm>
          <a:off x="332627" y="4771732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first string: welcome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second string: We welcome you!</a:t>
                      </a:r>
                    </a:p>
                    <a:p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(“welcome”, “We welcome you!”) is 3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73" y="579555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67965"/>
              </p:ext>
            </p:extLst>
          </p:nvPr>
        </p:nvGraphicFramePr>
        <p:xfrm>
          <a:off x="332627" y="5816660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first string: welcome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second string: We invite you!</a:t>
                      </a:r>
                    </a:p>
                    <a:p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(“welcome”, “We welcome you!”) is -1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21" y="483704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86" y="507066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21" y="589423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86" y="612785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9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 smtClean="0">
                <a:solidFill>
                  <a:schemeClr val="accent5"/>
                </a:solidFill>
              </a:rPr>
              <a:t>*Occurrences of a specified character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52444" y="1226967"/>
            <a:ext cx="11480557" cy="2778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1900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Write a function that finds the number of occurrences of a specified character in the string using the following header:</a:t>
            </a:r>
          </a:p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	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string&amp; s,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 example,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count(“Welcome to C++”, ‘e’)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returns 2. Write a test program that reads a string and character and displays the number of occurrences of the character in the string. </a:t>
            </a:r>
            <a:endParaRPr lang="en-US" sz="1900" b="1" dirty="0" smtClean="0">
              <a:solidFill>
                <a:schemeClr val="accent5"/>
              </a:solidFill>
            </a:endParaRPr>
          </a:p>
        </p:txBody>
      </p:sp>
      <p:pic>
        <p:nvPicPr>
          <p:cNvPr id="5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61" y="539926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09241"/>
              </p:ext>
            </p:extLst>
          </p:nvPr>
        </p:nvGraphicFramePr>
        <p:xfrm>
          <a:off x="376985" y="5399056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string: Welcome to C++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character: o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appears in Welcome to C++ 2 times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Прямоугольник 4"/>
          <p:cNvSpPr/>
          <p:nvPr/>
        </p:nvSpPr>
        <p:spPr>
          <a:xfrm>
            <a:off x="879055" y="4850241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92" y="545963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21" y="573692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10. </a:t>
            </a:r>
            <a:r>
              <a:rPr lang="en-US" dirty="0" smtClean="0">
                <a:solidFill>
                  <a:schemeClr val="accent5"/>
                </a:solidFill>
              </a:rPr>
              <a:t>**Phone keypads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85438" y="1461716"/>
            <a:ext cx="11500373" cy="1800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i="1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The international standard letter/number mapping for telephones is shown following. Write a function that returns a number, given an uppercase letter, as follows: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</a:rPr>
              <a:t>	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uppercaseLetter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a phone number as a string. </a:t>
            </a:r>
            <a:r>
              <a:rPr lang="en-US" sz="3000" dirty="0" smtClean="0">
                <a:solidFill>
                  <a:schemeClr val="accent5"/>
                </a:solidFill>
              </a:rPr>
              <a:t> </a:t>
            </a:r>
            <a:endParaRPr lang="en-US" sz="3000" i="1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71" y="533627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92378"/>
              </p:ext>
            </p:extLst>
          </p:nvPr>
        </p:nvGraphicFramePr>
        <p:xfrm>
          <a:off x="332626" y="5336274"/>
          <a:ext cx="10489346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1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string: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1-800-Flowers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1-800-3569377</a:t>
                      </a:r>
                      <a:endParaRPr lang="ru-RU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08" y="542269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/>
          <p:cNvSpPr/>
          <p:nvPr/>
        </p:nvSpPr>
        <p:spPr>
          <a:xfrm>
            <a:off x="680963" y="4666268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71" y="610371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39181"/>
              </p:ext>
            </p:extLst>
          </p:nvPr>
        </p:nvGraphicFramePr>
        <p:xfrm>
          <a:off x="332626" y="6103718"/>
          <a:ext cx="10489346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1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string: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1800flowers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18003569377</a:t>
                      </a:r>
                      <a:endParaRPr lang="ru-RU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08" y="619013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11. </a:t>
            </a:r>
            <a:r>
              <a:rPr lang="en-US" dirty="0" smtClean="0">
                <a:solidFill>
                  <a:schemeClr val="accent5"/>
                </a:solidFill>
              </a:rPr>
              <a:t>**Binary to Octal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17916" y="1540585"/>
            <a:ext cx="11515085" cy="3140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Write a function  that returns an octal number from a binary number. The function header is as follows:</a:t>
            </a:r>
          </a:p>
          <a:p>
            <a:pPr>
              <a:lnSpc>
                <a:spcPct val="120000"/>
              </a:lnSpc>
            </a:pP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bin2Octal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string&amp;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binaryString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3000" dirty="0"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a binary number as a string and displays the corresponding octal value as string.</a:t>
            </a:r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13722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2228"/>
              </p:ext>
            </p:extLst>
          </p:nvPr>
        </p:nvGraphicFramePr>
        <p:xfrm>
          <a:off x="363729" y="6139500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number: 1010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1010 binary number is equal to 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octal number. 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72" y="6182697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2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12. </a:t>
            </a:r>
            <a:r>
              <a:rPr lang="en-US" dirty="0" smtClean="0">
                <a:solidFill>
                  <a:schemeClr val="accent5"/>
                </a:solidFill>
              </a:rPr>
              <a:t>**Octal to binary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827414"/>
            <a:ext cx="11515085" cy="3454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Write a function that returns a binary string from an octal number. The function header is as follows: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octal2Binary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octalNumber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an octal number, uses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octal2Binary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function to parse it into an equivalent binary string and displays the binary string.</a:t>
            </a:r>
            <a:endParaRPr lang="en-US" sz="30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13722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33796"/>
              </p:ext>
            </p:extLst>
          </p:nvPr>
        </p:nvGraphicFramePr>
        <p:xfrm>
          <a:off x="363729" y="6139500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octal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number: 12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12 octal number is equal to 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 binary number. 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72" y="6182697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627" y="1284136"/>
            <a:ext cx="11500374" cy="6779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5"/>
                </a:solidFill>
              </a:rPr>
              <a:t>Read the lecture notes doing following tasks: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/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			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ru-RU" sz="4000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997780" y="297810"/>
            <a:ext cx="38352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Practice (II - part)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09794" y="1962044"/>
            <a:ext cx="5849811" cy="3576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0850" indent="-45085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*Search a character;</a:t>
            </a:r>
            <a:endParaRPr lang="en-US" sz="2400" dirty="0">
              <a:solidFill>
                <a:schemeClr val="accent5"/>
              </a:solidFill>
            </a:endParaRPr>
          </a:p>
          <a:p>
            <a:pPr marL="469900" indent="-46990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*Algebra: solve quadratic equations;</a:t>
            </a:r>
          </a:p>
          <a:p>
            <a:pPr marL="469900" indent="-46990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*Algebra: solve 2x2 linear equations;</a:t>
            </a:r>
          </a:p>
          <a:p>
            <a:pPr marL="469900" indent="-46990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***Current date and time;</a:t>
            </a:r>
          </a:p>
          <a:p>
            <a:pPr marL="469900" indent="-46990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Format an integer;</a:t>
            </a:r>
          </a:p>
          <a:p>
            <a:pPr marL="469900" indent="-46990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**Financial: credit card number validation;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981921" y="1962043"/>
            <a:ext cx="5969188" cy="272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*Decimal to Octal;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**Check substring;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**Occurrences of a specified character;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**Phone keypads;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 Binary to Octal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 Octal to Binary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259132" y="297810"/>
            <a:ext cx="557386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1. </a:t>
            </a:r>
            <a:r>
              <a:rPr lang="en-US" dirty="0">
                <a:solidFill>
                  <a:schemeClr val="accent5"/>
                </a:solidFill>
              </a:rPr>
              <a:t>*Search a character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3924" y="1867421"/>
            <a:ext cx="11500374" cy="3055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Write a function that searches for a particular character in a string using the following header:</a:t>
            </a:r>
          </a:p>
          <a:p>
            <a:pPr>
              <a:lnSpc>
                <a:spcPct val="120000"/>
              </a:lnSpc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search(string&amp; s, char&amp; key)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the string and a character and displays if the character is found.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0783" y="4995106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a sample run:</a:t>
            </a:r>
          </a:p>
        </p:txBody>
      </p:sp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573396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6027"/>
              </p:ext>
            </p:extLst>
          </p:nvPr>
        </p:nvGraphicFramePr>
        <p:xfrm>
          <a:off x="485027" y="5666734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string: Welcome to C++!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character: +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+ character is found in Welcome to C++!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68" y="570065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402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*Algebra: solve quadratic equations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33924" y="1319145"/>
                <a:ext cx="11485664" cy="543435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2300" dirty="0" smtClean="0">
                    <a:solidFill>
                      <a:schemeClr val="accent5"/>
                    </a:solidFill>
                  </a:rPr>
                  <a:t>	The two roots of a quadratic equation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300" dirty="0" smtClean="0">
                    <a:solidFill>
                      <a:schemeClr val="accent5"/>
                    </a:solidFill>
                  </a:rPr>
                  <a:t> can be obtained using the following formula: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3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3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3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3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3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300" dirty="0" smtClean="0">
                  <a:solidFill>
                    <a:schemeClr val="accent5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300" dirty="0">
                    <a:solidFill>
                      <a:schemeClr val="accent5"/>
                    </a:solidFill>
                  </a:rPr>
                  <a:t>	</a:t>
                </a:r>
                <a:r>
                  <a:rPr lang="en-US" sz="2300" dirty="0" smtClean="0">
                    <a:solidFill>
                      <a:schemeClr val="accent5"/>
                    </a:solidFill>
                  </a:rPr>
                  <a:t>Write a function with the following header: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3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solveEquation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(double 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a, 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b, 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c, 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double&amp; 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discriminant, 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double&amp; 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x1, 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23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3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300" dirty="0" smtClean="0">
                    <a:solidFill>
                      <a:schemeClr val="accent5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3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sz="2300" dirty="0" smtClean="0">
                    <a:solidFill>
                      <a:schemeClr val="accent5"/>
                    </a:solidFill>
                  </a:rPr>
                  <a:t> is called the discriminant of the quadratic equation. If the discriminant is less than </a:t>
                </a:r>
                <a:r>
                  <a:rPr lang="en-US" sz="2300" b="1" dirty="0" smtClean="0">
                    <a:solidFill>
                      <a:schemeClr val="accent5"/>
                    </a:solidFill>
                  </a:rPr>
                  <a:t>0, </a:t>
                </a:r>
                <a:r>
                  <a:rPr lang="en-US" sz="2300" dirty="0" smtClean="0">
                    <a:solidFill>
                      <a:schemeClr val="accent5"/>
                    </a:solidFill>
                  </a:rPr>
                  <a:t>the equation has no roots. In this case, ignore the value in </a:t>
                </a:r>
                <a:r>
                  <a:rPr lang="en-US" sz="2300" b="1" dirty="0" smtClean="0">
                    <a:solidFill>
                      <a:schemeClr val="accent5"/>
                    </a:solidFill>
                  </a:rPr>
                  <a:t>x1 </a:t>
                </a:r>
                <a:r>
                  <a:rPr lang="en-US" sz="2300" dirty="0" smtClean="0">
                    <a:solidFill>
                      <a:schemeClr val="accent5"/>
                    </a:solidFill>
                  </a:rPr>
                  <a:t>and </a:t>
                </a:r>
                <a:r>
                  <a:rPr lang="en-US" sz="2300" b="1" dirty="0" smtClean="0">
                    <a:solidFill>
                      <a:schemeClr val="accent5"/>
                    </a:solidFill>
                  </a:rPr>
                  <a:t>x2. </a:t>
                </a:r>
                <a:endParaRPr lang="en-US" sz="2300" dirty="0" smtClean="0">
                  <a:solidFill>
                    <a:schemeClr val="accent5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300" dirty="0">
                    <a:solidFill>
                      <a:schemeClr val="accent5"/>
                    </a:solidFill>
                  </a:rPr>
                  <a:t>	</a:t>
                </a:r>
                <a:r>
                  <a:rPr lang="en-US" sz="2300" dirty="0" smtClean="0">
                    <a:solidFill>
                      <a:schemeClr val="accent5"/>
                    </a:solidFill>
                  </a:rPr>
                  <a:t>Write a test program that prompts the user to enter values for a, b, and c and displays the result based on the discriminant. If the discriminant is greater than or equal to </a:t>
                </a:r>
                <a:r>
                  <a:rPr lang="en-US" sz="2300" b="1" dirty="0" smtClean="0">
                    <a:solidFill>
                      <a:schemeClr val="accent5"/>
                    </a:solidFill>
                  </a:rPr>
                  <a:t>0, </a:t>
                </a:r>
                <a:r>
                  <a:rPr lang="en-US" sz="2300" dirty="0" smtClean="0">
                    <a:solidFill>
                      <a:schemeClr val="accent5"/>
                    </a:solidFill>
                  </a:rPr>
                  <a:t>displays the two roots. If the discriminant is equal to </a:t>
                </a:r>
                <a:r>
                  <a:rPr lang="en-US" sz="2300" b="1" dirty="0" smtClean="0">
                    <a:solidFill>
                      <a:schemeClr val="accent5"/>
                    </a:solidFill>
                  </a:rPr>
                  <a:t>0, </a:t>
                </a:r>
                <a:r>
                  <a:rPr lang="en-US" sz="2300" dirty="0" smtClean="0">
                    <a:solidFill>
                      <a:schemeClr val="accent5"/>
                    </a:solidFill>
                  </a:rPr>
                  <a:t>display the one root. Otherwise, display </a:t>
                </a:r>
                <a:r>
                  <a:rPr lang="en-US" sz="2300" b="1" dirty="0" smtClean="0">
                    <a:solidFill>
                      <a:schemeClr val="accent5"/>
                    </a:solidFill>
                  </a:rPr>
                  <a:t>“the equation has no roots”. </a:t>
                </a:r>
                <a:r>
                  <a:rPr lang="en-US" sz="2300" dirty="0">
                    <a:solidFill>
                      <a:schemeClr val="accent5"/>
                    </a:solidFill>
                  </a:rPr>
                  <a:t>	</a:t>
                </a:r>
                <a:endParaRPr lang="en-US" sz="23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" y="1319145"/>
                <a:ext cx="11485664" cy="5434351"/>
              </a:xfrm>
              <a:prstGeom prst="rect">
                <a:avLst/>
              </a:prstGeom>
              <a:blipFill>
                <a:blip r:embed="rId3"/>
                <a:stretch>
                  <a:fillRect l="-796" r="-743" b="-5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3. *</a:t>
            </a:r>
            <a:r>
              <a:rPr lang="en-US" dirty="0">
                <a:solidFill>
                  <a:schemeClr val="accent5"/>
                </a:solidFill>
              </a:rPr>
              <a:t> *Algebra: solve 2x2 linear equations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46074" y="1299813"/>
                <a:ext cx="11502969" cy="546674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solidFill>
                      <a:schemeClr val="accent5"/>
                    </a:solidFill>
                  </a:rPr>
                  <a:t>	You can use Cramer’s rule to solve the following 2x2 system of linear equations: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𝑐𝑥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𝑏𝑓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𝑒𝑐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</a:rPr>
                  <a:t>.  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solidFill>
                      <a:schemeClr val="accent5"/>
                    </a:solidFill>
                  </a:rPr>
                  <a:t>	Write a function with the following header: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solveEquation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(double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double&amp;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double&amp;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bool&amp; </a:t>
                </a:r>
                <a:r>
                  <a:rPr lang="en-US" sz="2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isSolvalbe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4" y="1299813"/>
                <a:ext cx="11502969" cy="5466747"/>
              </a:xfrm>
              <a:prstGeom prst="rect">
                <a:avLst/>
              </a:prstGeom>
              <a:blipFill>
                <a:blip r:embed="rId3"/>
                <a:stretch>
                  <a:fillRect l="-1272" t="-334" r="-1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z-Cyrl-UZ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. *** Current Date and Time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5220" y="1777411"/>
            <a:ext cx="11500375" cy="1906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Invoking </a:t>
            </a:r>
            <a:r>
              <a:rPr lang="en-US" sz="3000" b="1" dirty="0" smtClean="0">
                <a:solidFill>
                  <a:schemeClr val="accent5"/>
                </a:solidFill>
              </a:rPr>
              <a:t>time(0) </a:t>
            </a:r>
            <a:r>
              <a:rPr lang="en-US" sz="3000" dirty="0" smtClean="0">
                <a:solidFill>
                  <a:schemeClr val="accent5"/>
                </a:solidFill>
              </a:rPr>
              <a:t>returns the elapse time in milliseconds since midnight January 1, 1970. Write a program that displays the date and time. 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85027" y="4944680"/>
            <a:ext cx="10489347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   Here is a sample run:</a:t>
            </a:r>
          </a:p>
        </p:txBody>
      </p:sp>
      <p:pic>
        <p:nvPicPr>
          <p:cNvPr id="1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372" y="564315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26464"/>
              </p:ext>
            </p:extLst>
          </p:nvPr>
        </p:nvGraphicFramePr>
        <p:xfrm>
          <a:off x="485027" y="5643154"/>
          <a:ext cx="10489346" cy="499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date and time is January 16, 2017 10:34:23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826034" y="48879"/>
            <a:ext cx="6006968" cy="1028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5</a:t>
            </a:r>
            <a:r>
              <a:rPr lang="en-US" dirty="0" smtClean="0">
                <a:solidFill>
                  <a:schemeClr val="accent5"/>
                </a:solidFill>
              </a:rPr>
              <a:t>. Format an integer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631373"/>
            <a:ext cx="11655367" cy="4489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Write a function with the following header to format a positive integer with the specified width:</a:t>
            </a:r>
          </a:p>
          <a:p>
            <a:pPr>
              <a:lnSpc>
                <a:spcPct val="120000"/>
              </a:lnSpc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number,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function returns a string for the number with one or more prefix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s. The size of the string is the width. For example,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format(34, 4)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returns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0034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format(34, 5)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returns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00034.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if the number is longer than the width, the function returns the string representation for the number. For example,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format(34, 1)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returns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34.</a:t>
            </a:r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75166" y="297810"/>
            <a:ext cx="80578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**Financial: credit card number validation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6" y="1307156"/>
            <a:ext cx="11500375" cy="54594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Credit card numbers follow certain patterns. A credit card number must have between 13 and 16 digits. The number must start with the following: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accent5"/>
                </a:solidFill>
              </a:rPr>
              <a:t>4 for Visa cards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accent5"/>
                </a:solidFill>
              </a:rPr>
              <a:t>5 for MasterCard cards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accent5"/>
                </a:solidFill>
              </a:rPr>
              <a:t>37 for American Express cards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accent5"/>
                </a:solidFill>
              </a:rPr>
              <a:t>6 for Discover cards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solidFill>
                  <a:schemeClr val="accent5"/>
                </a:solidFill>
              </a:rPr>
              <a:t>	</a:t>
            </a:r>
            <a:r>
              <a:rPr lang="en-US" sz="2500" dirty="0" smtClean="0">
                <a:solidFill>
                  <a:schemeClr val="accent5"/>
                </a:solidFill>
              </a:rPr>
              <a:t>In 1954, Hans </a:t>
            </a:r>
            <a:r>
              <a:rPr lang="en-US" sz="2500" dirty="0" err="1" smtClean="0">
                <a:solidFill>
                  <a:schemeClr val="accent5"/>
                </a:solidFill>
              </a:rPr>
              <a:t>Luhn</a:t>
            </a:r>
            <a:r>
              <a:rPr lang="en-US" sz="2500" dirty="0" smtClean="0">
                <a:solidFill>
                  <a:schemeClr val="accent5"/>
                </a:solidFill>
              </a:rPr>
              <a:t> of IBM proposed an algorithm for validating credit card numbers. The algorithm is useful to determine whether a card number is entered correctly or is scanned correctly by a scanner. Almost all credit card numbers are generated following this validity check, commonly known as the </a:t>
            </a:r>
            <a:r>
              <a:rPr lang="en-US" sz="2500" i="1" dirty="0" err="1" smtClean="0">
                <a:solidFill>
                  <a:schemeClr val="accent5"/>
                </a:solidFill>
              </a:rPr>
              <a:t>Luhn</a:t>
            </a:r>
            <a:r>
              <a:rPr lang="en-US" sz="2500" i="1" dirty="0" smtClean="0">
                <a:solidFill>
                  <a:schemeClr val="accent5"/>
                </a:solidFill>
              </a:rPr>
              <a:t> check </a:t>
            </a:r>
            <a:r>
              <a:rPr lang="en-US" sz="2500" dirty="0" smtClean="0">
                <a:solidFill>
                  <a:schemeClr val="accent5"/>
                </a:solidFill>
              </a:rPr>
              <a:t>or the </a:t>
            </a:r>
            <a:r>
              <a:rPr lang="en-US" sz="2500" i="1" dirty="0" smtClean="0">
                <a:solidFill>
                  <a:schemeClr val="accent5"/>
                </a:solidFill>
              </a:rPr>
              <a:t>Mod 10 check. </a:t>
            </a:r>
            <a:r>
              <a:rPr lang="en-US" sz="2500" dirty="0" smtClean="0">
                <a:solidFill>
                  <a:schemeClr val="accent5"/>
                </a:solidFill>
              </a:rPr>
              <a:t>It can be described as follows. (For illustration, consider the number </a:t>
            </a:r>
            <a:r>
              <a:rPr lang="en-US" sz="2500" b="1" dirty="0" smtClean="0">
                <a:solidFill>
                  <a:schemeClr val="accent5"/>
                </a:solidFill>
              </a:rPr>
              <a:t>4388576018402626. </a:t>
            </a:r>
            <a:r>
              <a:rPr lang="en-US" sz="25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75166" y="297810"/>
            <a:ext cx="80578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**Financial: credit card number validation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07156"/>
            <a:ext cx="6585074" cy="1572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</a:rPr>
              <a:t>Double every second digit from right to left. If doubling of a digit results in a two – digit number, add the two digits to get a single digit number.</a:t>
            </a:r>
            <a:endParaRPr lang="en-US" sz="2500" dirty="0">
              <a:solidFill>
                <a:schemeClr val="accent5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500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6917701" y="1284136"/>
            <a:ext cx="5067702" cy="3444153"/>
            <a:chOff x="1227910" y="3056709"/>
            <a:chExt cx="5067703" cy="3444153"/>
          </a:xfrm>
        </p:grpSpPr>
        <p:sp>
          <p:nvSpPr>
            <p:cNvPr id="2" name="TextBox 1"/>
            <p:cNvSpPr txBox="1"/>
            <p:nvPr/>
          </p:nvSpPr>
          <p:spPr>
            <a:xfrm>
              <a:off x="1227910" y="3056709"/>
              <a:ext cx="293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4 3 8 8 5 7 6 0 1 8 4 0 2 6 2 6 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0093" y="35428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* 2 = 4 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0092" y="391222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* 2 = 4 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0092" y="428321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 * 2 = 8 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0090" y="4652545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* 2 = 2 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60091" y="5021877"/>
              <a:ext cx="2135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* 2 = 12 (1 + 2 = 3) 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0091" y="5391209"/>
              <a:ext cx="213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5* 2 = 10  (1 + 0 = 1) 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60091" y="5762198"/>
              <a:ext cx="213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 * 2 = 16 (1 + 6 = 7) 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60089" y="613153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 * 2 = 8 </a:t>
              </a:r>
              <a:endParaRPr lang="ru-RU" dirty="0"/>
            </a:p>
          </p:txBody>
        </p:sp>
        <p:cxnSp>
          <p:nvCxnSpPr>
            <p:cNvPr id="5" name="Elbow Connector 4"/>
            <p:cNvCxnSpPr>
              <a:endCxn id="18" idx="1"/>
            </p:cNvCxnSpPr>
            <p:nvPr/>
          </p:nvCxnSpPr>
          <p:spPr>
            <a:xfrm rot="16200000" flipH="1">
              <a:off x="1314236" y="3470342"/>
              <a:ext cx="2890155" cy="2801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7" idx="1"/>
            </p:cNvCxnSpPr>
            <p:nvPr/>
          </p:nvCxnSpPr>
          <p:spPr>
            <a:xfrm rot="16200000" flipH="1">
              <a:off x="1677887" y="3464660"/>
              <a:ext cx="2520823" cy="2443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6" idx="1"/>
            </p:cNvCxnSpPr>
            <p:nvPr/>
          </p:nvCxnSpPr>
          <p:spPr>
            <a:xfrm rot="16200000" flipH="1">
              <a:off x="2024031" y="3439815"/>
              <a:ext cx="2149835" cy="21222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endCxn id="15" idx="1"/>
            </p:cNvCxnSpPr>
            <p:nvPr/>
          </p:nvCxnSpPr>
          <p:spPr>
            <a:xfrm>
              <a:off x="2377440" y="3426040"/>
              <a:ext cx="1782651" cy="1780503"/>
            </a:xfrm>
            <a:prstGeom prst="bentConnector3">
              <a:avLst>
                <a:gd name="adj1" fmla="val 1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" idx="2"/>
              <a:endCxn id="14" idx="1"/>
            </p:cNvCxnSpPr>
            <p:nvPr/>
          </p:nvCxnSpPr>
          <p:spPr>
            <a:xfrm rot="16200000" flipH="1">
              <a:off x="2721461" y="3398581"/>
              <a:ext cx="1411170" cy="14660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endCxn id="13" idx="1"/>
            </p:cNvCxnSpPr>
            <p:nvPr/>
          </p:nvCxnSpPr>
          <p:spPr>
            <a:xfrm>
              <a:off x="3056709" y="3426039"/>
              <a:ext cx="1103383" cy="1041840"/>
            </a:xfrm>
            <a:prstGeom prst="bentConnector3">
              <a:avLst>
                <a:gd name="adj1" fmla="val 2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>
              <a:off x="3383277" y="3440686"/>
              <a:ext cx="776812" cy="670851"/>
            </a:xfrm>
            <a:prstGeom prst="bentConnector3">
              <a:avLst>
                <a:gd name="adj1" fmla="val 12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10" idx="1"/>
            </p:cNvCxnSpPr>
            <p:nvPr/>
          </p:nvCxnSpPr>
          <p:spPr>
            <a:xfrm>
              <a:off x="3695483" y="3462871"/>
              <a:ext cx="464610" cy="264687"/>
            </a:xfrm>
            <a:prstGeom prst="bentConnector3">
              <a:avLst>
                <a:gd name="adj1" fmla="val -6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Заголовок 1"/>
          <p:cNvSpPr txBox="1">
            <a:spLocks/>
          </p:cNvSpPr>
          <p:nvPr/>
        </p:nvSpPr>
        <p:spPr>
          <a:xfrm>
            <a:off x="291000" y="2879972"/>
            <a:ext cx="6703553" cy="1848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AutoNum type="arabicPeriod" startAt="2"/>
            </a:pPr>
            <a:r>
              <a:rPr lang="en-US" sz="2500" dirty="0" smtClean="0">
                <a:solidFill>
                  <a:schemeClr val="accent5"/>
                </a:solidFill>
              </a:rPr>
              <a:t>Now add all single – digit numbers from Step 1.</a:t>
            </a:r>
            <a:endParaRPr lang="en-US" sz="2500" dirty="0">
              <a:solidFill>
                <a:schemeClr val="accent5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       4 + 4 + 8 + 2 + 3 + 1 + 7 + 8 = 37</a:t>
            </a:r>
          </a:p>
          <a:p>
            <a:pPr marL="457200" indent="-457200" algn="just">
              <a:lnSpc>
                <a:spcPct val="100000"/>
              </a:lnSpc>
              <a:buAutoNum type="arabicPeriod" startAt="3"/>
            </a:pPr>
            <a:r>
              <a:rPr lang="en-US" sz="2500" dirty="0" smtClean="0">
                <a:solidFill>
                  <a:schemeClr val="accent5"/>
                </a:solidFill>
              </a:rPr>
              <a:t>Add all digits in the od places from right to left in the card number.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smtClean="0">
                <a:solidFill>
                  <a:schemeClr val="accent5"/>
                </a:solidFill>
              </a:rPr>
              <a:t>      6 + 6 + 0 + 8 + 0 + 7 + 8 + 3 = 38</a:t>
            </a:r>
          </a:p>
        </p:txBody>
      </p:sp>
      <p:sp>
        <p:nvSpPr>
          <p:cNvPr id="71" name="Заголовок 1"/>
          <p:cNvSpPr txBox="1">
            <a:spLocks/>
          </p:cNvSpPr>
          <p:nvPr/>
        </p:nvSpPr>
        <p:spPr>
          <a:xfrm>
            <a:off x="332627" y="4832793"/>
            <a:ext cx="11500375" cy="1848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AutoNum type="arabicPeriod" startAt="4"/>
            </a:pPr>
            <a:r>
              <a:rPr lang="en-US" sz="2500" dirty="0" smtClean="0">
                <a:solidFill>
                  <a:schemeClr val="accent5"/>
                </a:solidFill>
              </a:rPr>
              <a:t>Sum the result from Step 2  and Step 3. 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smtClean="0">
                <a:solidFill>
                  <a:schemeClr val="accent5"/>
                </a:solidFill>
              </a:rPr>
              <a:t>     37 + 38 = 75.</a:t>
            </a:r>
          </a:p>
          <a:p>
            <a:pPr marL="457200" indent="-457200" algn="just">
              <a:lnSpc>
                <a:spcPct val="100000"/>
              </a:lnSpc>
              <a:buAutoNum type="arabicPeriod" startAt="4"/>
            </a:pPr>
            <a:r>
              <a:rPr lang="en-US" sz="2500" dirty="0" smtClean="0">
                <a:solidFill>
                  <a:schemeClr val="accent5"/>
                </a:solidFill>
              </a:rPr>
              <a:t>If the result from Step 4 is divisible by </a:t>
            </a:r>
            <a:r>
              <a:rPr lang="en-US" sz="2500" b="1" dirty="0" smtClean="0">
                <a:solidFill>
                  <a:schemeClr val="accent5"/>
                </a:solidFill>
              </a:rPr>
              <a:t>10, </a:t>
            </a:r>
            <a:r>
              <a:rPr lang="en-US" sz="2500" dirty="0" smtClean="0">
                <a:solidFill>
                  <a:schemeClr val="accent5"/>
                </a:solidFill>
              </a:rPr>
              <a:t>the card number is valid; otherwise, it is invalid. For example, the number </a:t>
            </a:r>
            <a:r>
              <a:rPr lang="en-US" sz="2500" b="1" dirty="0" smtClean="0">
                <a:solidFill>
                  <a:schemeClr val="accent5"/>
                </a:solidFill>
              </a:rPr>
              <a:t>4388576018402626 </a:t>
            </a:r>
            <a:r>
              <a:rPr lang="en-US" sz="2500" dirty="0" smtClean="0">
                <a:solidFill>
                  <a:schemeClr val="accent5"/>
                </a:solidFill>
              </a:rPr>
              <a:t>is invalid, but the number</a:t>
            </a:r>
            <a:r>
              <a:rPr lang="en-US" sz="2500" b="1" dirty="0" smtClean="0">
                <a:solidFill>
                  <a:schemeClr val="accent5"/>
                </a:solidFill>
              </a:rPr>
              <a:t>4388576018410707</a:t>
            </a:r>
            <a:r>
              <a:rPr lang="en-US" sz="2500" dirty="0" smtClean="0">
                <a:solidFill>
                  <a:schemeClr val="accent5"/>
                </a:solidFill>
              </a:rPr>
              <a:t> is valid.</a:t>
            </a:r>
          </a:p>
        </p:txBody>
      </p:sp>
    </p:spTree>
    <p:extLst>
      <p:ext uri="{BB962C8B-B14F-4D97-AF65-F5344CB8AC3E}">
        <p14:creationId xmlns:p14="http://schemas.microsoft.com/office/powerpoint/2010/main" val="18263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3d882fb3a5b511375efa7c8e9807bcd8929c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627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Wingdings 2</vt:lpstr>
      <vt:lpstr>Тема Office</vt:lpstr>
      <vt:lpstr>Functions</vt:lpstr>
      <vt:lpstr>Read the lecture notes doing following tasks: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SAMSUNG-LAPTOP</cp:lastModifiedBy>
  <cp:revision>168</cp:revision>
  <dcterms:created xsi:type="dcterms:W3CDTF">2016-07-19T11:09:21Z</dcterms:created>
  <dcterms:modified xsi:type="dcterms:W3CDTF">2017-02-16T13:30:35Z</dcterms:modified>
</cp:coreProperties>
</file>