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9" r:id="rId4"/>
    <p:sldId id="260" r:id="rId5"/>
    <p:sldId id="262" r:id="rId6"/>
    <p:sldId id="271" r:id="rId7"/>
    <p:sldId id="261" r:id="rId8"/>
    <p:sldId id="279" r:id="rId9"/>
    <p:sldId id="263" r:id="rId10"/>
    <p:sldId id="280" r:id="rId11"/>
    <p:sldId id="267" r:id="rId12"/>
    <p:sldId id="264" r:id="rId13"/>
    <p:sldId id="265" r:id="rId14"/>
    <p:sldId id="266" r:id="rId15"/>
    <p:sldId id="268" r:id="rId16"/>
    <p:sldId id="281" r:id="rId17"/>
    <p:sldId id="273" r:id="rId18"/>
  </p:sldIdLst>
  <p:sldSz cx="12192000" cy="6858000"/>
  <p:notesSz cx="6858000" cy="9144000"/>
  <p:custDataLst>
    <p:tags r:id="rId19"/>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22.02.2017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22.02.2017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22.02.2017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22.02.2017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22.02.2017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22.02.2017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22.02.2017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22.02.2017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16506" y="2539457"/>
            <a:ext cx="8881233" cy="1741422"/>
          </a:xfrm>
        </p:spPr>
        <p:txBody>
          <a:bodyPr>
            <a:normAutofit/>
          </a:bodyPr>
          <a:lstStyle/>
          <a:p>
            <a:pPr algn="ctr"/>
            <a:r>
              <a:rPr lang="en-US" dirty="0" smtClean="0">
                <a:solidFill>
                  <a:schemeClr val="accent5"/>
                </a:solidFill>
              </a:rPr>
              <a:t>Single-Dimensional Arrays and C-Strings</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a:t>
            </a:r>
            <a:r>
              <a:rPr lang="en-US" sz="6000" b="1" dirty="0">
                <a:solidFill>
                  <a:srgbClr val="002060"/>
                </a:solidFill>
              </a:rPr>
              <a:t>7</a:t>
            </a:r>
            <a:endParaRPr lang="en-US" sz="6000" b="1" dirty="0" smtClean="0">
              <a:solidFill>
                <a:srgbClr val="002060"/>
              </a:solidFill>
            </a:endParaRPr>
          </a:p>
          <a:p>
            <a:pPr algn="ctr">
              <a:lnSpc>
                <a:spcPct val="100000"/>
              </a:lnSpc>
            </a:pPr>
            <a:r>
              <a:rPr lang="en-US" sz="4000" dirty="0" smtClean="0">
                <a:solidFill>
                  <a:srgbClr val="002060"/>
                </a:solidFill>
              </a:rPr>
              <a:t>(I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403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a:t>
            </a:r>
            <a:r>
              <a:rPr lang="en-US" dirty="0">
                <a:solidFill>
                  <a:schemeClr val="accent5"/>
                </a:solidFill>
              </a:rPr>
              <a:t>*Game: locker </a:t>
            </a:r>
            <a:r>
              <a:rPr lang="en-US" dirty="0" smtClean="0">
                <a:solidFill>
                  <a:schemeClr val="accent5"/>
                </a:solidFill>
              </a:rPr>
              <a:t>puzzle</a:t>
            </a:r>
            <a:endParaRPr lang="en-US"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3" y="1293645"/>
            <a:ext cx="11500375" cy="32522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900" b="1" dirty="0" smtClean="0">
                <a:latin typeface="Courier New" panose="02070309020205020404" pitchFamily="49" charset="0"/>
                <a:cs typeface="Courier New" panose="02070309020205020404" pitchFamily="49" charset="0"/>
              </a:rPr>
              <a:t>	</a:t>
            </a:r>
            <a:r>
              <a:rPr lang="en-US" sz="2900" dirty="0" smtClean="0">
                <a:solidFill>
                  <a:schemeClr val="accent5"/>
                </a:solidFill>
                <a:cs typeface="Courier New" panose="02070309020205020404" pitchFamily="49" charset="0"/>
              </a:rPr>
              <a:t>After all the students have passed through the building and changed the lockers, which lockers are open? Write a program to find your answer and display all open locker numbers separated by exactly one space.</a:t>
            </a:r>
          </a:p>
          <a:p>
            <a:pPr algn="just">
              <a:lnSpc>
                <a:spcPct val="120000"/>
              </a:lnSpc>
            </a:pPr>
            <a:r>
              <a:rPr lang="en-US" sz="2900" b="1" dirty="0">
                <a:solidFill>
                  <a:schemeClr val="accent5"/>
                </a:solidFill>
                <a:latin typeface="Courier New" panose="02070309020205020404" pitchFamily="49" charset="0"/>
                <a:cs typeface="Courier New" panose="02070309020205020404" pitchFamily="49" charset="0"/>
              </a:rPr>
              <a:t>	</a:t>
            </a:r>
            <a:r>
              <a:rPr lang="en-US" sz="2900" i="1" dirty="0" smtClean="0">
                <a:solidFill>
                  <a:schemeClr val="accent5"/>
                </a:solidFill>
                <a:cs typeface="Courier New" panose="02070309020205020404" pitchFamily="49" charset="0"/>
              </a:rPr>
              <a:t>(Hint: </a:t>
            </a:r>
            <a:r>
              <a:rPr lang="en-US" sz="2900" dirty="0" smtClean="0">
                <a:solidFill>
                  <a:schemeClr val="accent5"/>
                </a:solidFill>
                <a:cs typeface="Courier New" panose="02070309020205020404" pitchFamily="49" charset="0"/>
              </a:rPr>
              <a:t>Use an array of </a:t>
            </a:r>
            <a:r>
              <a:rPr lang="en-US" sz="2900" b="1" dirty="0" smtClean="0">
                <a:solidFill>
                  <a:schemeClr val="accent5"/>
                </a:solidFill>
                <a:cs typeface="Courier New" panose="02070309020205020404" pitchFamily="49" charset="0"/>
              </a:rPr>
              <a:t>100 bool </a:t>
            </a:r>
            <a:r>
              <a:rPr lang="en-US" sz="2900" dirty="0" smtClean="0">
                <a:solidFill>
                  <a:schemeClr val="accent5"/>
                </a:solidFill>
                <a:cs typeface="Courier New" panose="02070309020205020404" pitchFamily="49" charset="0"/>
              </a:rPr>
              <a:t>elements, each of which indicates whether a locker is open </a:t>
            </a:r>
            <a:r>
              <a:rPr lang="en-US" sz="2900" b="1" dirty="0" smtClean="0">
                <a:solidFill>
                  <a:schemeClr val="accent5"/>
                </a:solidFill>
                <a:cs typeface="Courier New" panose="02070309020205020404" pitchFamily="49" charset="0"/>
              </a:rPr>
              <a:t>(true) </a:t>
            </a:r>
            <a:r>
              <a:rPr lang="en-US" sz="2900" dirty="0" smtClean="0">
                <a:solidFill>
                  <a:schemeClr val="accent5"/>
                </a:solidFill>
                <a:cs typeface="Courier New" panose="02070309020205020404" pitchFamily="49" charset="0"/>
              </a:rPr>
              <a:t>or closed </a:t>
            </a:r>
            <a:r>
              <a:rPr lang="en-US" sz="2900" b="1" dirty="0" smtClean="0">
                <a:solidFill>
                  <a:schemeClr val="accent5"/>
                </a:solidFill>
                <a:cs typeface="Courier New" panose="02070309020205020404" pitchFamily="49" charset="0"/>
              </a:rPr>
              <a:t>(false)</a:t>
            </a:r>
            <a:r>
              <a:rPr lang="en-US" sz="2900" b="1" i="1" dirty="0" smtClean="0">
                <a:solidFill>
                  <a:schemeClr val="accent5"/>
                </a:solidFill>
                <a:cs typeface="Courier New" panose="02070309020205020404" pitchFamily="49" charset="0"/>
              </a:rPr>
              <a:t>. </a:t>
            </a:r>
            <a:r>
              <a:rPr lang="en-US" sz="2900" dirty="0" smtClean="0">
                <a:solidFill>
                  <a:schemeClr val="accent5"/>
                </a:solidFill>
                <a:cs typeface="Courier New" panose="02070309020205020404" pitchFamily="49" charset="0"/>
              </a:rPr>
              <a:t>Initially, all lockers are closed).</a:t>
            </a:r>
            <a:r>
              <a:rPr lang="en-US" sz="2800" dirty="0">
                <a:solidFill>
                  <a:schemeClr val="accent5"/>
                </a:solidFill>
              </a:rPr>
              <a:t> 	Here is the sample run:</a:t>
            </a:r>
          </a:p>
          <a:p>
            <a:pPr algn="just">
              <a:lnSpc>
                <a:spcPct val="120000"/>
              </a:lnSpc>
            </a:pPr>
            <a:endParaRPr lang="en-US" sz="2900" b="1" i="1" dirty="0" smtClean="0">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9710" y="455889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1463600589"/>
              </p:ext>
            </p:extLst>
          </p:nvPr>
        </p:nvGraphicFramePr>
        <p:xfrm>
          <a:off x="452339" y="4568282"/>
          <a:ext cx="10597803" cy="2225040"/>
        </p:xfrm>
        <a:graphic>
          <a:graphicData uri="http://schemas.openxmlformats.org/drawingml/2006/table">
            <a:tbl>
              <a:tblPr firstRow="1" bandRow="1">
                <a:tableStyleId>{3B4B98B0-60AC-42C2-AFA5-B58CD77FA1E5}</a:tableStyleId>
              </a:tblPr>
              <a:tblGrid>
                <a:gridCol w="10597803">
                  <a:extLst>
                    <a:ext uri="{9D8B030D-6E8A-4147-A177-3AD203B41FA5}">
                      <a16:colId xmlns:a16="http://schemas.microsoft.com/office/drawing/2014/main" val="20000"/>
                    </a:ext>
                  </a:extLst>
                </a:gridCol>
              </a:tblGrid>
              <a:tr h="1668638">
                <a:tc>
                  <a:txBody>
                    <a:bodyPr/>
                    <a:lstStyle/>
                    <a:p>
                      <a:pPr algn="just">
                        <a:lnSpc>
                          <a:spcPct val="100000"/>
                        </a:lnSpc>
                      </a:pPr>
                      <a:r>
                        <a:rPr lang="en-US" sz="1400" b="0" dirty="0" smtClean="0">
                          <a:latin typeface="Courier New" panose="02070309020205020404" pitchFamily="49" charset="0"/>
                          <a:cs typeface="Courier New" panose="02070309020205020404" pitchFamily="49" charset="0"/>
                        </a:rPr>
                        <a:t>1- locker:</a:t>
                      </a:r>
                      <a:r>
                        <a:rPr lang="en-US" sz="1400" b="0" baseline="0" dirty="0" smtClean="0">
                          <a:latin typeface="Courier New" panose="02070309020205020404" pitchFamily="49" charset="0"/>
                          <a:cs typeface="Courier New" panose="02070309020205020404" pitchFamily="49" charset="0"/>
                        </a:rPr>
                        <a:t> </a:t>
                      </a:r>
                      <a:r>
                        <a:rPr lang="en-US" sz="1400" b="0" dirty="0" smtClean="0">
                          <a:latin typeface="Courier New" panose="02070309020205020404" pitchFamily="49" charset="0"/>
                          <a:cs typeface="Courier New" panose="02070309020205020404" pitchFamily="49" charset="0"/>
                        </a:rPr>
                        <a:t>Open</a:t>
                      </a:r>
                    </a:p>
                    <a:p>
                      <a:pPr algn="just">
                        <a:lnSpc>
                          <a:spcPct val="100000"/>
                        </a:lnSpc>
                      </a:pPr>
                      <a:r>
                        <a:rPr lang="en-US" sz="1400" b="0" dirty="0" smtClean="0">
                          <a:latin typeface="Courier New" panose="02070309020205020404" pitchFamily="49" charset="0"/>
                          <a:cs typeface="Courier New" panose="02070309020205020404" pitchFamily="49" charset="0"/>
                        </a:rPr>
                        <a:t>4- locker: Open</a:t>
                      </a:r>
                    </a:p>
                    <a:p>
                      <a:pPr algn="just">
                        <a:lnSpc>
                          <a:spcPct val="100000"/>
                        </a:lnSpc>
                      </a:pPr>
                      <a:r>
                        <a:rPr lang="en-US" sz="1400" b="0" dirty="0" smtClean="0">
                          <a:latin typeface="Courier New" panose="02070309020205020404" pitchFamily="49" charset="0"/>
                          <a:cs typeface="Courier New" panose="02070309020205020404" pitchFamily="49" charset="0"/>
                        </a:rPr>
                        <a:t>9- locker: Open</a:t>
                      </a:r>
                    </a:p>
                    <a:p>
                      <a:pPr algn="just">
                        <a:lnSpc>
                          <a:spcPct val="100000"/>
                        </a:lnSpc>
                      </a:pPr>
                      <a:r>
                        <a:rPr lang="en-US" sz="1400" b="0" dirty="0" smtClean="0">
                          <a:latin typeface="Courier New" panose="02070309020205020404" pitchFamily="49" charset="0"/>
                          <a:cs typeface="Courier New" panose="02070309020205020404" pitchFamily="49" charset="0"/>
                        </a:rPr>
                        <a:t>16- locker: Open</a:t>
                      </a:r>
                    </a:p>
                    <a:p>
                      <a:pPr algn="just">
                        <a:lnSpc>
                          <a:spcPct val="100000"/>
                        </a:lnSpc>
                      </a:pPr>
                      <a:r>
                        <a:rPr lang="en-US" sz="1400" b="0" dirty="0" smtClean="0">
                          <a:latin typeface="Courier New" panose="02070309020205020404" pitchFamily="49" charset="0"/>
                          <a:cs typeface="Courier New" panose="02070309020205020404" pitchFamily="49" charset="0"/>
                        </a:rPr>
                        <a:t>25- locker: Open</a:t>
                      </a:r>
                    </a:p>
                    <a:p>
                      <a:pPr algn="just">
                        <a:lnSpc>
                          <a:spcPct val="100000"/>
                        </a:lnSpc>
                      </a:pPr>
                      <a:r>
                        <a:rPr lang="en-US" sz="1400" b="0" dirty="0" smtClean="0">
                          <a:latin typeface="Courier New" panose="02070309020205020404" pitchFamily="49" charset="0"/>
                          <a:cs typeface="Courier New" panose="02070309020205020404" pitchFamily="49" charset="0"/>
                        </a:rPr>
                        <a:t>36- locker: Open</a:t>
                      </a:r>
                    </a:p>
                    <a:p>
                      <a:pPr algn="just">
                        <a:lnSpc>
                          <a:spcPct val="100000"/>
                        </a:lnSpc>
                      </a:pPr>
                      <a:r>
                        <a:rPr lang="en-US" sz="1400" b="0" dirty="0" smtClean="0">
                          <a:latin typeface="Courier New" panose="02070309020205020404" pitchFamily="49" charset="0"/>
                          <a:cs typeface="Courier New" panose="02070309020205020404" pitchFamily="49" charset="0"/>
                        </a:rPr>
                        <a:t>49- locker: Open</a:t>
                      </a:r>
                    </a:p>
                    <a:p>
                      <a:pPr algn="just">
                        <a:lnSpc>
                          <a:spcPct val="100000"/>
                        </a:lnSpc>
                      </a:pPr>
                      <a:r>
                        <a:rPr lang="en-US" sz="1400" b="0" dirty="0" smtClean="0">
                          <a:latin typeface="Courier New" panose="02070309020205020404" pitchFamily="49" charset="0"/>
                          <a:cs typeface="Courier New" panose="02070309020205020404" pitchFamily="49" charset="0"/>
                        </a:rPr>
                        <a:t>64- locker: Open</a:t>
                      </a:r>
                    </a:p>
                    <a:p>
                      <a:pPr algn="just">
                        <a:lnSpc>
                          <a:spcPct val="100000"/>
                        </a:lnSpc>
                      </a:pPr>
                      <a:r>
                        <a:rPr lang="en-US" sz="1400" b="0" dirty="0" smtClean="0">
                          <a:latin typeface="Courier New" panose="02070309020205020404" pitchFamily="49" charset="0"/>
                          <a:cs typeface="Courier New" panose="02070309020205020404" pitchFamily="49" charset="0"/>
                        </a:rPr>
                        <a:t>81- locker: Open</a:t>
                      </a:r>
                    </a:p>
                    <a:p>
                      <a:pPr algn="just">
                        <a:lnSpc>
                          <a:spcPct val="100000"/>
                        </a:lnSpc>
                      </a:pPr>
                      <a:r>
                        <a:rPr lang="en-US" sz="1400" b="0" dirty="0" smtClean="0">
                          <a:latin typeface="Courier New" panose="02070309020205020404" pitchFamily="49" charset="0"/>
                          <a:cs typeface="Courier New" panose="02070309020205020404" pitchFamily="49" charset="0"/>
                        </a:rPr>
                        <a:t>100- locker: Open</a:t>
                      </a:r>
                      <a:endParaRPr lang="en-US" sz="14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2" name="Заголовок 1"/>
          <p:cNvSpPr txBox="1">
            <a:spLocks/>
          </p:cNvSpPr>
          <p:nvPr/>
        </p:nvSpPr>
        <p:spPr>
          <a:xfrm>
            <a:off x="643017" y="4302124"/>
            <a:ext cx="11154300"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endParaRPr lang="en-US" sz="3000" dirty="0" smtClean="0">
              <a:solidFill>
                <a:schemeClr val="accent5"/>
              </a:solidFill>
            </a:endParaRPr>
          </a:p>
        </p:txBody>
      </p:sp>
    </p:spTree>
    <p:extLst>
      <p:ext uri="{BB962C8B-B14F-4D97-AF65-F5344CB8AC3E}">
        <p14:creationId xmlns:p14="http://schemas.microsoft.com/office/powerpoint/2010/main" val="3940203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7. </a:t>
            </a:r>
            <a:r>
              <a:rPr lang="en-US" dirty="0">
                <a:solidFill>
                  <a:schemeClr val="accent5"/>
                </a:solidFill>
              </a:rPr>
              <a:t>Strictly identical </a:t>
            </a:r>
            <a:r>
              <a:rPr lang="en-US" dirty="0" smtClean="0">
                <a:solidFill>
                  <a:schemeClr val="accent5"/>
                </a:solidFill>
              </a:rPr>
              <a:t>arrays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7603" y="1335092"/>
            <a:ext cx="11469272" cy="378552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600" dirty="0" smtClean="0">
                <a:solidFill>
                  <a:schemeClr val="accent5"/>
                </a:solidFill>
              </a:rPr>
              <a:t>	Two arrays </a:t>
            </a:r>
            <a:r>
              <a:rPr lang="en-US" sz="2600" b="1" dirty="0" smtClean="0">
                <a:solidFill>
                  <a:schemeClr val="accent5"/>
                </a:solidFill>
              </a:rPr>
              <a:t>list1 </a:t>
            </a:r>
            <a:r>
              <a:rPr lang="en-US" sz="2600" dirty="0" smtClean="0">
                <a:solidFill>
                  <a:schemeClr val="accent5"/>
                </a:solidFill>
              </a:rPr>
              <a:t>and </a:t>
            </a:r>
            <a:r>
              <a:rPr lang="en-US" sz="2600" b="1" dirty="0" smtClean="0">
                <a:solidFill>
                  <a:schemeClr val="accent5"/>
                </a:solidFill>
              </a:rPr>
              <a:t>list2 </a:t>
            </a:r>
            <a:r>
              <a:rPr lang="en-US" sz="2600" dirty="0" smtClean="0">
                <a:solidFill>
                  <a:schemeClr val="accent5"/>
                </a:solidFill>
              </a:rPr>
              <a:t>are </a:t>
            </a:r>
            <a:r>
              <a:rPr lang="en-US" sz="2600" i="1" dirty="0" smtClean="0">
                <a:solidFill>
                  <a:schemeClr val="accent5"/>
                </a:solidFill>
              </a:rPr>
              <a:t>strictly identical </a:t>
            </a:r>
            <a:r>
              <a:rPr lang="en-US" sz="2600" dirty="0" smtClean="0">
                <a:solidFill>
                  <a:schemeClr val="accent5"/>
                </a:solidFill>
              </a:rPr>
              <a:t>if they have the same length and </a:t>
            </a:r>
            <a:r>
              <a:rPr lang="en-US" sz="2600" b="1" dirty="0" smtClean="0">
                <a:solidFill>
                  <a:schemeClr val="accent5"/>
                </a:solidFill>
              </a:rPr>
              <a:t>list1[</a:t>
            </a:r>
            <a:r>
              <a:rPr lang="en-US" sz="2600" b="1" dirty="0" err="1" smtClean="0">
                <a:solidFill>
                  <a:schemeClr val="accent5"/>
                </a:solidFill>
              </a:rPr>
              <a:t>i</a:t>
            </a:r>
            <a:r>
              <a:rPr lang="en-US" sz="2600" b="1" dirty="0" smtClean="0">
                <a:solidFill>
                  <a:schemeClr val="accent5"/>
                </a:solidFill>
              </a:rPr>
              <a:t>] </a:t>
            </a:r>
            <a:r>
              <a:rPr lang="en-US" sz="2600" dirty="0" smtClean="0">
                <a:solidFill>
                  <a:schemeClr val="accent5"/>
                </a:solidFill>
              </a:rPr>
              <a:t>is equal to </a:t>
            </a:r>
            <a:r>
              <a:rPr lang="en-US" sz="2600" b="1" dirty="0" smtClean="0">
                <a:solidFill>
                  <a:schemeClr val="accent5"/>
                </a:solidFill>
              </a:rPr>
              <a:t>list2[</a:t>
            </a:r>
            <a:r>
              <a:rPr lang="en-US" sz="2600" b="1" dirty="0" err="1" smtClean="0">
                <a:solidFill>
                  <a:schemeClr val="accent5"/>
                </a:solidFill>
              </a:rPr>
              <a:t>i</a:t>
            </a:r>
            <a:r>
              <a:rPr lang="en-US" sz="2600" b="1" dirty="0" smtClean="0">
                <a:solidFill>
                  <a:schemeClr val="accent5"/>
                </a:solidFill>
              </a:rPr>
              <a:t>] </a:t>
            </a:r>
            <a:r>
              <a:rPr lang="en-US" sz="2600" dirty="0" smtClean="0">
                <a:solidFill>
                  <a:schemeClr val="accent5"/>
                </a:solidFill>
              </a:rPr>
              <a:t>for each </a:t>
            </a:r>
            <a:r>
              <a:rPr lang="en-US" sz="2600" b="1" dirty="0" err="1" smtClean="0">
                <a:solidFill>
                  <a:schemeClr val="accent5"/>
                </a:solidFill>
              </a:rPr>
              <a:t>i</a:t>
            </a:r>
            <a:r>
              <a:rPr lang="en-US" sz="2600" b="1" dirty="0" smtClean="0">
                <a:solidFill>
                  <a:schemeClr val="accent5"/>
                </a:solidFill>
              </a:rPr>
              <a:t>. </a:t>
            </a:r>
            <a:r>
              <a:rPr lang="en-US" sz="2600" dirty="0" smtClean="0">
                <a:solidFill>
                  <a:schemeClr val="accent5"/>
                </a:solidFill>
              </a:rPr>
              <a:t>Write a function that returns </a:t>
            </a:r>
            <a:r>
              <a:rPr lang="en-US" sz="2600" b="1" dirty="0" smtClean="0">
                <a:solidFill>
                  <a:schemeClr val="accent5"/>
                </a:solidFill>
              </a:rPr>
              <a:t>true </a:t>
            </a:r>
            <a:r>
              <a:rPr lang="en-US" sz="2600" dirty="0" smtClean="0">
                <a:solidFill>
                  <a:schemeClr val="accent5"/>
                </a:solidFill>
              </a:rPr>
              <a:t>if </a:t>
            </a:r>
            <a:r>
              <a:rPr lang="en-US" sz="2600" b="1" dirty="0" smtClean="0">
                <a:solidFill>
                  <a:schemeClr val="accent5"/>
                </a:solidFill>
              </a:rPr>
              <a:t>list1 </a:t>
            </a:r>
            <a:r>
              <a:rPr lang="en-US" sz="2600" dirty="0" smtClean="0">
                <a:solidFill>
                  <a:schemeClr val="accent5"/>
                </a:solidFill>
              </a:rPr>
              <a:t>and </a:t>
            </a:r>
            <a:r>
              <a:rPr lang="en-US" sz="2600" b="1" dirty="0" smtClean="0">
                <a:solidFill>
                  <a:schemeClr val="accent5"/>
                </a:solidFill>
              </a:rPr>
              <a:t>list2 </a:t>
            </a:r>
            <a:r>
              <a:rPr lang="en-US" sz="2600" dirty="0" smtClean="0">
                <a:solidFill>
                  <a:schemeClr val="accent5"/>
                </a:solidFill>
              </a:rPr>
              <a:t>are strictly identical using the following header:</a:t>
            </a:r>
          </a:p>
          <a:p>
            <a:pPr algn="just">
              <a:lnSpc>
                <a:spcPct val="120000"/>
              </a:lnSpc>
            </a:pPr>
            <a:r>
              <a:rPr lang="en-US" sz="2400" dirty="0"/>
              <a:t>	</a:t>
            </a:r>
            <a:r>
              <a:rPr lang="en-US" sz="2400" b="1" dirty="0" smtClean="0">
                <a:latin typeface="Courier New" panose="02070309020205020404" pitchFamily="49" charset="0"/>
                <a:cs typeface="Courier New" panose="02070309020205020404" pitchFamily="49" charset="0"/>
              </a:rPr>
              <a:t>bool </a:t>
            </a:r>
            <a:r>
              <a:rPr lang="en-US" sz="2400" dirty="0" err="1" smtClean="0">
                <a:latin typeface="Courier New" panose="02070309020205020404" pitchFamily="49" charset="0"/>
                <a:cs typeface="Courier New" panose="02070309020205020404" pitchFamily="49" charset="0"/>
              </a:rPr>
              <a:t>strictlyEqual</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const</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list1[], </a:t>
            </a:r>
            <a:r>
              <a:rPr lang="en-US" sz="2400" b="1" dirty="0" err="1" smtClean="0">
                <a:latin typeface="Courier New" panose="02070309020205020404" pitchFamily="49" charset="0"/>
                <a:cs typeface="Courier New" panose="02070309020205020404" pitchFamily="49" charset="0"/>
              </a:rPr>
              <a:t>const</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list2[]</a:t>
            </a:r>
            <a:r>
              <a:rPr lang="en-US" sz="2400" b="1" dirty="0" smtClean="0">
                <a:latin typeface="Courier New" panose="02070309020205020404" pitchFamily="49" charset="0"/>
                <a:cs typeface="Courier New" panose="02070309020205020404" pitchFamily="49" charset="0"/>
              </a:rPr>
              <a:t>)</a:t>
            </a:r>
          </a:p>
          <a:p>
            <a:pPr algn="just">
              <a:lnSpc>
                <a:spcPct val="120000"/>
              </a:lnSpc>
            </a:pPr>
            <a:r>
              <a:rPr lang="en-US" sz="2400" b="1" dirty="0">
                <a:latin typeface="Courier New" panose="02070309020205020404" pitchFamily="49" charset="0"/>
                <a:cs typeface="Courier New" panose="02070309020205020404" pitchFamily="49" charset="0"/>
              </a:rPr>
              <a:t>	</a:t>
            </a:r>
            <a:r>
              <a:rPr lang="en-US" sz="2600" dirty="0" smtClean="0">
                <a:solidFill>
                  <a:schemeClr val="accent5"/>
                </a:solidFill>
                <a:cs typeface="Courier New" panose="02070309020205020404" pitchFamily="49" charset="0"/>
              </a:rPr>
              <a:t>Write a test program that prompts the user to enter two lists of integers and displays whether the two are strictly identical. The sample runs follow. Note that the first number in the input indicates the number of elements in the list. This number is not part of the list. Assume the list size is maximum </a:t>
            </a:r>
            <a:r>
              <a:rPr lang="en-US" sz="2600" b="1" dirty="0" smtClean="0">
                <a:solidFill>
                  <a:schemeClr val="accent5"/>
                </a:solidFill>
                <a:cs typeface="Courier New" panose="02070309020205020404" pitchFamily="49" charset="0"/>
              </a:rPr>
              <a:t>20.</a:t>
            </a:r>
            <a:endParaRPr lang="en-US" sz="2400" b="1" dirty="0"/>
          </a:p>
        </p:txBody>
      </p:sp>
      <p:pic>
        <p:nvPicPr>
          <p:cNvPr id="1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319" y="511546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2"/>
          <p:cNvGraphicFramePr>
            <a:graphicFrameLocks noGrp="1"/>
          </p:cNvGraphicFramePr>
          <p:nvPr>
            <p:extLst>
              <p:ext uri="{D42A27DB-BD31-4B8C-83A1-F6EECF244321}">
                <p14:modId xmlns:p14="http://schemas.microsoft.com/office/powerpoint/2010/main" val="776532458"/>
              </p:ext>
            </p:extLst>
          </p:nvPr>
        </p:nvGraphicFramePr>
        <p:xfrm>
          <a:off x="371816" y="5111731"/>
          <a:ext cx="10764180" cy="822960"/>
        </p:xfrm>
        <a:graphic>
          <a:graphicData uri="http://schemas.openxmlformats.org/drawingml/2006/table">
            <a:tbl>
              <a:tblPr firstRow="1" bandRow="1">
                <a:tableStyleId>{3B4B98B0-60AC-42C2-AFA5-B58CD77FA1E5}</a:tableStyleId>
              </a:tblPr>
              <a:tblGrid>
                <a:gridCol w="10764180">
                  <a:extLst>
                    <a:ext uri="{9D8B030D-6E8A-4147-A177-3AD203B41FA5}">
                      <a16:colId xmlns:a16="http://schemas.microsoft.com/office/drawing/2014/main" val="20000"/>
                    </a:ext>
                  </a:extLst>
                </a:gridCol>
              </a:tblGrid>
              <a:tr h="527007">
                <a:tc>
                  <a:txBody>
                    <a:bodyPr/>
                    <a:lstStyle/>
                    <a:p>
                      <a:r>
                        <a:rPr lang="en-US" sz="1600" b="0" dirty="0" smtClean="0">
                          <a:latin typeface="Courier New" panose="02070309020205020404" pitchFamily="49" charset="0"/>
                          <a:cs typeface="Courier New" panose="02070309020205020404" pitchFamily="49" charset="0"/>
                        </a:rPr>
                        <a:t>Enter list1: 5 2 5 6 1 6</a:t>
                      </a:r>
                    </a:p>
                    <a:p>
                      <a:r>
                        <a:rPr lang="en-US" sz="1600" b="0" dirty="0" smtClean="0">
                          <a:latin typeface="Courier New" panose="02070309020205020404" pitchFamily="49" charset="0"/>
                          <a:cs typeface="Courier New" panose="02070309020205020404" pitchFamily="49" charset="0"/>
                        </a:rPr>
                        <a:t>Enter list2: 5 2 5 6 1 6</a:t>
                      </a:r>
                    </a:p>
                    <a:p>
                      <a:r>
                        <a:rPr lang="en-US" sz="1600" b="0" dirty="0" smtClean="0">
                          <a:latin typeface="Courier New" panose="02070309020205020404" pitchFamily="49" charset="0"/>
                          <a:cs typeface="Courier New" panose="02070309020205020404" pitchFamily="49" charset="0"/>
                        </a:rPr>
                        <a:t>Two lists are strictly identical</a:t>
                      </a:r>
                      <a:endParaRPr lang="ru-RU"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319" y="600566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Таблица 12"/>
          <p:cNvGraphicFramePr>
            <a:graphicFrameLocks noGrp="1"/>
          </p:cNvGraphicFramePr>
          <p:nvPr>
            <p:extLst>
              <p:ext uri="{D42A27DB-BD31-4B8C-83A1-F6EECF244321}">
                <p14:modId xmlns:p14="http://schemas.microsoft.com/office/powerpoint/2010/main" val="1562216361"/>
              </p:ext>
            </p:extLst>
          </p:nvPr>
        </p:nvGraphicFramePr>
        <p:xfrm>
          <a:off x="371816" y="6001932"/>
          <a:ext cx="10764180" cy="822960"/>
        </p:xfrm>
        <a:graphic>
          <a:graphicData uri="http://schemas.openxmlformats.org/drawingml/2006/table">
            <a:tbl>
              <a:tblPr firstRow="1" bandRow="1">
                <a:tableStyleId>{3B4B98B0-60AC-42C2-AFA5-B58CD77FA1E5}</a:tableStyleId>
              </a:tblPr>
              <a:tblGrid>
                <a:gridCol w="10764180">
                  <a:extLst>
                    <a:ext uri="{9D8B030D-6E8A-4147-A177-3AD203B41FA5}">
                      <a16:colId xmlns:a16="http://schemas.microsoft.com/office/drawing/2014/main" val="20000"/>
                    </a:ext>
                  </a:extLst>
                </a:gridCol>
              </a:tblGrid>
              <a:tr h="527007">
                <a:tc>
                  <a:txBody>
                    <a:bodyPr/>
                    <a:lstStyle/>
                    <a:p>
                      <a:r>
                        <a:rPr lang="en-US" sz="1600" b="0" dirty="0" smtClean="0">
                          <a:latin typeface="Courier New" panose="02070309020205020404" pitchFamily="49" charset="0"/>
                          <a:cs typeface="Courier New" panose="02070309020205020404" pitchFamily="49" charset="0"/>
                        </a:rPr>
                        <a:t>Enter list1: 5 2 5 6 6 1</a:t>
                      </a:r>
                    </a:p>
                    <a:p>
                      <a:r>
                        <a:rPr lang="en-US" sz="1600" b="0" dirty="0" smtClean="0">
                          <a:latin typeface="Courier New" panose="02070309020205020404" pitchFamily="49" charset="0"/>
                          <a:cs typeface="Courier New" panose="02070309020205020404" pitchFamily="49" charset="0"/>
                        </a:rPr>
                        <a:t>Enter list2: 5 2 5 6 1 6</a:t>
                      </a:r>
                    </a:p>
                    <a:p>
                      <a:r>
                        <a:rPr lang="en-US" sz="1600" b="0" dirty="0" smtClean="0">
                          <a:latin typeface="Courier New" panose="02070309020205020404" pitchFamily="49" charset="0"/>
                          <a:cs typeface="Courier New" panose="02070309020205020404" pitchFamily="49" charset="0"/>
                        </a:rPr>
                        <a:t>Two lists are not strictly identical</a:t>
                      </a:r>
                      <a:endParaRPr lang="ru-RU"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137" y="513783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137" y="537843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137" y="602780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6781" y="628471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a:t>
            </a:r>
            <a:r>
              <a:rPr lang="en-US" dirty="0" smtClean="0">
                <a:solidFill>
                  <a:schemeClr val="accent5"/>
                </a:solidFill>
              </a:rPr>
              <a:t>Math: Combinations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569491"/>
            <a:ext cx="11508042" cy="120091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700" dirty="0" smtClean="0">
                <a:solidFill>
                  <a:schemeClr val="accent5"/>
                </a:solidFill>
              </a:rPr>
              <a:t>	Write a program that prompts the user to enter an integer and displays all combinations to get that integer as a sum of two dice. </a:t>
            </a:r>
            <a:endParaRPr lang="en-US" sz="27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4555" y="613521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577999421"/>
              </p:ext>
            </p:extLst>
          </p:nvPr>
        </p:nvGraphicFramePr>
        <p:xfrm>
          <a:off x="332627" y="6135215"/>
          <a:ext cx="10801928" cy="640080"/>
        </p:xfrm>
        <a:graphic>
          <a:graphicData uri="http://schemas.openxmlformats.org/drawingml/2006/table">
            <a:tbl>
              <a:tblPr firstRow="1" bandRow="1">
                <a:tableStyleId>{3B4B98B0-60AC-42C2-AFA5-B58CD77FA1E5}</a:tableStyleId>
              </a:tblPr>
              <a:tblGrid>
                <a:gridCol w="10801928">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an integer: 10</a:t>
                      </a:r>
                    </a:p>
                    <a:p>
                      <a:r>
                        <a:rPr lang="en-US" b="0" baseline="0" dirty="0" smtClean="0">
                          <a:latin typeface="Courier New" panose="02070309020205020404" pitchFamily="49" charset="0"/>
                          <a:cs typeface="Courier New" panose="02070309020205020404" pitchFamily="49" charset="0"/>
                        </a:rPr>
                        <a:t>0 + 10, 1 + 9, 2 + 8, 3 + 7, 4 + 6, 5 + 5, 6 + 4, 7 + 3, 8 + 2, 9 + 1, 10 + 0</a:t>
                      </a:r>
                      <a:endParaRPr lang="en-US" b="0" baseline="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7" name="Прямоугольник 4"/>
          <p:cNvSpPr/>
          <p:nvPr/>
        </p:nvSpPr>
        <p:spPr>
          <a:xfrm>
            <a:off x="879055" y="5448201"/>
            <a:ext cx="3439531" cy="609398"/>
          </a:xfrm>
          <a:prstGeom prst="rect">
            <a:avLst/>
          </a:prstGeom>
        </p:spPr>
        <p:txBody>
          <a:bodyPr wrap="none">
            <a:spAutoFit/>
          </a:bodyPr>
          <a:lstStyle/>
          <a:p>
            <a:pPr algn="just">
              <a:lnSpc>
                <a:spcPct val="120000"/>
              </a:lnSpc>
            </a:pPr>
            <a:r>
              <a:rPr lang="en-US" sz="3000" dirty="0">
                <a:solidFill>
                  <a:schemeClr val="accent5"/>
                </a:solidFill>
                <a:latin typeface="+mj-lt"/>
              </a:rPr>
              <a:t>Here is a sample run:</a:t>
            </a:r>
            <a:endParaRPr lang="en-US" sz="3000" b="1" dirty="0">
              <a:solidFill>
                <a:schemeClr val="accent5"/>
              </a:solidFill>
              <a:latin typeface="+mj-lt"/>
            </a:endParaRPr>
          </a:p>
        </p:txBody>
      </p:sp>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7321" y="619976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8" y="297810"/>
            <a:ext cx="8351864"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a:t>
            </a:r>
            <a:r>
              <a:rPr lang="en-US" dirty="0">
                <a:solidFill>
                  <a:schemeClr val="accent5"/>
                </a:solidFill>
              </a:rPr>
              <a:t>*Pattern recognition: consecutive four equal numbers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9381" y="1331472"/>
            <a:ext cx="11480557" cy="337396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Write the following function that tests whether the array has four consecutive numbers with the same value. </a:t>
            </a:r>
          </a:p>
          <a:p>
            <a:pPr>
              <a:lnSpc>
                <a:spcPct val="120000"/>
              </a:lnSpc>
            </a:pPr>
            <a:r>
              <a:rPr lang="en-US" sz="2500" dirty="0">
                <a:solidFill>
                  <a:schemeClr val="accent5"/>
                </a:solidFill>
              </a:rPr>
              <a:t>	</a:t>
            </a:r>
            <a:r>
              <a:rPr lang="en-US" sz="2500" b="1" dirty="0" smtClean="0">
                <a:latin typeface="Courier New" panose="02070309020205020404" pitchFamily="49" charset="0"/>
                <a:cs typeface="Courier New" panose="02070309020205020404" pitchFamily="49" charset="0"/>
              </a:rPr>
              <a:t>bool </a:t>
            </a:r>
            <a:r>
              <a:rPr lang="en-US" sz="2500" dirty="0" err="1" smtClean="0">
                <a:latin typeface="Courier New" panose="02070309020205020404" pitchFamily="49" charset="0"/>
                <a:cs typeface="Courier New" panose="02070309020205020404" pitchFamily="49" charset="0"/>
              </a:rPr>
              <a:t>isConsecutiveFour</a:t>
            </a:r>
            <a:r>
              <a:rPr lang="en-US" sz="2500" b="1" dirty="0" smtClean="0">
                <a:latin typeface="Courier New" panose="02070309020205020404" pitchFamily="49" charset="0"/>
                <a:cs typeface="Courier New" panose="02070309020205020404" pitchFamily="49" charset="0"/>
              </a:rPr>
              <a:t>(</a:t>
            </a:r>
            <a:r>
              <a:rPr lang="en-US" sz="2500" b="1" dirty="0" err="1" smtClean="0">
                <a:latin typeface="Courier New" panose="02070309020205020404" pitchFamily="49" charset="0"/>
                <a:cs typeface="Courier New" panose="02070309020205020404" pitchFamily="49" charset="0"/>
              </a:rPr>
              <a:t>const</a:t>
            </a:r>
            <a:r>
              <a:rPr lang="en-US" sz="2500" b="1" dirty="0" smtClean="0">
                <a:latin typeface="Courier New" panose="02070309020205020404" pitchFamily="49" charset="0"/>
                <a:cs typeface="Courier New" panose="02070309020205020404" pitchFamily="49" charset="0"/>
              </a:rPr>
              <a:t> </a:t>
            </a:r>
            <a:r>
              <a:rPr lang="en-US" sz="2500" b="1" dirty="0" err="1" smtClean="0">
                <a:latin typeface="Courier New" panose="02070309020205020404" pitchFamily="49" charset="0"/>
                <a:cs typeface="Courier New" panose="02070309020205020404" pitchFamily="49" charset="0"/>
              </a:rPr>
              <a:t>int</a:t>
            </a:r>
            <a:r>
              <a:rPr lang="en-US" sz="2500" b="1" dirty="0" smtClean="0">
                <a:latin typeface="Courier New" panose="02070309020205020404" pitchFamily="49" charset="0"/>
                <a:cs typeface="Courier New" panose="02070309020205020404" pitchFamily="49" charset="0"/>
              </a:rPr>
              <a:t> </a:t>
            </a:r>
            <a:r>
              <a:rPr lang="en-US" sz="2500" dirty="0" smtClean="0">
                <a:latin typeface="Courier New" panose="02070309020205020404" pitchFamily="49" charset="0"/>
                <a:cs typeface="Courier New" panose="02070309020205020404" pitchFamily="49" charset="0"/>
              </a:rPr>
              <a:t>values[], </a:t>
            </a:r>
            <a:r>
              <a:rPr lang="en-US" sz="2500" b="1" dirty="0" err="1" smtClean="0">
                <a:latin typeface="Courier New" panose="02070309020205020404" pitchFamily="49" charset="0"/>
                <a:cs typeface="Courier New" panose="02070309020205020404" pitchFamily="49" charset="0"/>
              </a:rPr>
              <a:t>int</a:t>
            </a:r>
            <a:r>
              <a:rPr lang="en-US" sz="2500" b="1" dirty="0" smtClean="0">
                <a:latin typeface="Courier New" panose="02070309020205020404" pitchFamily="49" charset="0"/>
                <a:cs typeface="Courier New" panose="02070309020205020404" pitchFamily="49" charset="0"/>
              </a:rPr>
              <a:t> </a:t>
            </a:r>
            <a:r>
              <a:rPr lang="en-US" sz="2500" dirty="0" smtClean="0">
                <a:latin typeface="Courier New" panose="02070309020205020404" pitchFamily="49" charset="0"/>
                <a:cs typeface="Courier New" panose="02070309020205020404" pitchFamily="49" charset="0"/>
              </a:rPr>
              <a:t>size</a:t>
            </a:r>
            <a:r>
              <a:rPr lang="en-US" sz="2500" b="1" dirty="0" smtClean="0">
                <a:latin typeface="Courier New" panose="02070309020205020404" pitchFamily="49" charset="0"/>
                <a:cs typeface="Courier New" panose="02070309020205020404" pitchFamily="49" charset="0"/>
              </a:rPr>
              <a:t>)</a:t>
            </a:r>
          </a:p>
          <a:p>
            <a:pPr algn="just">
              <a:lnSpc>
                <a:spcPct val="120000"/>
              </a:lnSpc>
            </a:pPr>
            <a:r>
              <a:rPr lang="en-US" sz="2500" b="1" dirty="0">
                <a:solidFill>
                  <a:schemeClr val="accent5"/>
                </a:solidFill>
                <a:latin typeface="Courier New" panose="02070309020205020404" pitchFamily="49" charset="0"/>
                <a:cs typeface="Courier New" panose="02070309020205020404" pitchFamily="49" charset="0"/>
              </a:rPr>
              <a:t>	</a:t>
            </a:r>
            <a:r>
              <a:rPr lang="en-US" sz="2500" dirty="0" smtClean="0">
                <a:solidFill>
                  <a:schemeClr val="accent5"/>
                </a:solidFill>
                <a:cs typeface="Courier New" panose="02070309020205020404" pitchFamily="49" charset="0"/>
              </a:rPr>
              <a:t>Write a test program that prompts the user to enter a series of integers and displays if the series contains four consecutive numbers with the same value. Your program should first prompt the user to enter the input size – i.e., the number of values in the series. Assume the maximum number of values is </a:t>
            </a:r>
            <a:r>
              <a:rPr lang="en-US" sz="2500" b="1" dirty="0" smtClean="0">
                <a:solidFill>
                  <a:schemeClr val="accent5"/>
                </a:solidFill>
                <a:cs typeface="Courier New" panose="02070309020205020404" pitchFamily="49" charset="0"/>
              </a:rPr>
              <a:t>80. </a:t>
            </a:r>
            <a:r>
              <a:rPr lang="en-US" sz="2500" dirty="0" smtClean="0">
                <a:solidFill>
                  <a:schemeClr val="accent5"/>
                </a:solidFill>
                <a:cs typeface="Courier New" panose="02070309020205020404" pitchFamily="49" charset="0"/>
              </a:rPr>
              <a:t>Here are sample runs:</a:t>
            </a:r>
            <a:endParaRPr lang="en-US" sz="2500" b="1" dirty="0" smtClean="0">
              <a:solidFill>
                <a:schemeClr val="accent5"/>
              </a:solidFill>
            </a:endParaRPr>
          </a:p>
        </p:txBody>
      </p:sp>
      <p:pic>
        <p:nvPicPr>
          <p:cNvPr id="1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2" y="458787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44"/>
          <p:cNvGraphicFramePr>
            <a:graphicFrameLocks noGrp="1"/>
          </p:cNvGraphicFramePr>
          <p:nvPr>
            <p:extLst>
              <p:ext uri="{D42A27DB-BD31-4B8C-83A1-F6EECF244321}">
                <p14:modId xmlns:p14="http://schemas.microsoft.com/office/powerpoint/2010/main" val="3272201721"/>
              </p:ext>
            </p:extLst>
          </p:nvPr>
        </p:nvGraphicFramePr>
        <p:xfrm>
          <a:off x="332627" y="4587872"/>
          <a:ext cx="10646935" cy="914400"/>
        </p:xfrm>
        <a:graphic>
          <a:graphicData uri="http://schemas.openxmlformats.org/drawingml/2006/table">
            <a:tbl>
              <a:tblPr firstRow="1" bandRow="1">
                <a:tableStyleId>{3B4B98B0-60AC-42C2-AFA5-B58CD77FA1E5}</a:tableStyleId>
              </a:tblPr>
              <a:tblGrid>
                <a:gridCol w="1064693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number of values: 8</a:t>
                      </a:r>
                    </a:p>
                    <a:p>
                      <a:r>
                        <a:rPr lang="en-US" b="0" baseline="0" dirty="0" smtClean="0">
                          <a:latin typeface="Courier New" panose="02070309020205020404" pitchFamily="49" charset="0"/>
                          <a:cs typeface="Courier New" panose="02070309020205020404" pitchFamily="49" charset="0"/>
                        </a:rPr>
                        <a:t>Enter the values: 3 4 5 5 5 5 4 5</a:t>
                      </a:r>
                    </a:p>
                    <a:p>
                      <a:r>
                        <a:rPr lang="en-US" b="0" baseline="0" dirty="0" smtClean="0">
                          <a:latin typeface="Courier New" panose="02070309020205020404" pitchFamily="49" charset="0"/>
                          <a:cs typeface="Courier New" panose="02070309020205020404" pitchFamily="49" charset="0"/>
                        </a:rPr>
                        <a:t>The list has consecutive fours</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6316" y="569386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44"/>
          <p:cNvGraphicFramePr>
            <a:graphicFrameLocks noGrp="1"/>
          </p:cNvGraphicFramePr>
          <p:nvPr>
            <p:extLst>
              <p:ext uri="{D42A27DB-BD31-4B8C-83A1-F6EECF244321}">
                <p14:modId xmlns:p14="http://schemas.microsoft.com/office/powerpoint/2010/main" val="1340029502"/>
              </p:ext>
            </p:extLst>
          </p:nvPr>
        </p:nvGraphicFramePr>
        <p:xfrm>
          <a:off x="339381" y="5693861"/>
          <a:ext cx="10646935" cy="914400"/>
        </p:xfrm>
        <a:graphic>
          <a:graphicData uri="http://schemas.openxmlformats.org/drawingml/2006/table">
            <a:tbl>
              <a:tblPr firstRow="1" bandRow="1">
                <a:tableStyleId>{3B4B98B0-60AC-42C2-AFA5-B58CD77FA1E5}</a:tableStyleId>
              </a:tblPr>
              <a:tblGrid>
                <a:gridCol w="1064693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number of values: 8</a:t>
                      </a:r>
                    </a:p>
                    <a:p>
                      <a:r>
                        <a:rPr lang="en-US" b="0" baseline="0" dirty="0" smtClean="0">
                          <a:latin typeface="Courier New" panose="02070309020205020404" pitchFamily="49" charset="0"/>
                          <a:cs typeface="Courier New" panose="02070309020205020404" pitchFamily="49" charset="0"/>
                        </a:rPr>
                        <a:t>Enter the values: 3 4 5 5 6 5 5 4 5</a:t>
                      </a:r>
                    </a:p>
                    <a:p>
                      <a:r>
                        <a:rPr lang="en-US" b="0" baseline="0" dirty="0" smtClean="0">
                          <a:latin typeface="Courier New" panose="02070309020205020404" pitchFamily="49" charset="0"/>
                          <a:cs typeface="Courier New" panose="02070309020205020404" pitchFamily="49" charset="0"/>
                        </a:rPr>
                        <a:t>The list has no consecutive fours</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7789" y="465034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5421" y="490636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7789" y="574607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6395" y="6004279"/>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8033657" y="297810"/>
            <a:ext cx="3799345" cy="68659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000" dirty="0" smtClean="0">
                <a:solidFill>
                  <a:schemeClr val="accent5"/>
                </a:solidFill>
              </a:rPr>
              <a:t>10. </a:t>
            </a:r>
            <a:r>
              <a:rPr lang="en-US" sz="4000" dirty="0">
                <a:solidFill>
                  <a:schemeClr val="accent5"/>
                </a:solidFill>
              </a:rPr>
              <a:t>**Sorted?</a:t>
            </a:r>
            <a:endParaRPr lang="ru-RU" sz="4000"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07157"/>
            <a:ext cx="11500373" cy="292520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the following function that returns true if the list is already sorted in increasing order:</a:t>
            </a:r>
          </a:p>
          <a:p>
            <a:pPr>
              <a:lnSpc>
                <a:spcPct val="120000"/>
              </a:lnSpc>
            </a:pPr>
            <a:r>
              <a:rPr lang="en-US" sz="3000" dirty="0"/>
              <a:t>	</a:t>
            </a:r>
            <a:r>
              <a:rPr lang="en-US" sz="3000" b="1" dirty="0" smtClean="0">
                <a:latin typeface="Courier New" panose="02070309020205020404" pitchFamily="49" charset="0"/>
                <a:cs typeface="Courier New" panose="02070309020205020404" pitchFamily="49" charset="0"/>
              </a:rPr>
              <a:t>bool </a:t>
            </a:r>
            <a:r>
              <a:rPr lang="en-US" sz="3000" dirty="0" err="1" smtClean="0">
                <a:latin typeface="Courier New" panose="02070309020205020404" pitchFamily="49" charset="0"/>
                <a:cs typeface="Courier New" panose="02070309020205020404" pitchFamily="49" charset="0"/>
              </a:rPr>
              <a:t>isSorted</a:t>
            </a:r>
            <a:r>
              <a:rPr lang="en-US" sz="3000" b="1" dirty="0" smtClean="0">
                <a:latin typeface="Courier New" panose="02070309020205020404" pitchFamily="49" charset="0"/>
                <a:cs typeface="Courier New" panose="02070309020205020404" pitchFamily="49" charset="0"/>
              </a:rPr>
              <a:t>(</a:t>
            </a:r>
            <a:r>
              <a:rPr lang="en-US" sz="3000" b="1" dirty="0" err="1" smtClean="0">
                <a:latin typeface="Courier New" panose="02070309020205020404" pitchFamily="49" charset="0"/>
                <a:cs typeface="Courier New" panose="02070309020205020404" pitchFamily="49" charset="0"/>
              </a:rPr>
              <a:t>const</a:t>
            </a:r>
            <a:r>
              <a:rPr lang="en-US" sz="3000" b="1" dirty="0" smtClean="0">
                <a:latin typeface="Courier New" panose="02070309020205020404" pitchFamily="49" charset="0"/>
                <a:cs typeface="Courier New" panose="02070309020205020404" pitchFamily="49" charset="0"/>
              </a:rPr>
              <a:t> </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list[], </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size</a:t>
            </a:r>
            <a:r>
              <a:rPr lang="en-US" sz="3000" b="1" dirty="0" smtClean="0">
                <a:latin typeface="Courier New" panose="02070309020205020404" pitchFamily="49" charset="0"/>
                <a:cs typeface="Courier New" panose="02070309020205020404" pitchFamily="49" charset="0"/>
              </a:rPr>
              <a:t>)</a:t>
            </a:r>
          </a:p>
          <a:p>
            <a:pPr algn="just">
              <a:lnSpc>
                <a:spcPct val="120000"/>
              </a:lnSpc>
            </a:pP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Write a test program that prompts the user to enter a list and displays whether the list is sorted or not. Note that the first number in the input indicates the number of the elements in the list. This number is not part of the list. Assume the maximum list size is </a:t>
            </a:r>
            <a:r>
              <a:rPr lang="en-US" sz="3000" b="1" dirty="0" smtClean="0">
                <a:solidFill>
                  <a:schemeClr val="accent5"/>
                </a:solidFill>
                <a:cs typeface="Courier New" panose="02070309020205020404" pitchFamily="49" charset="0"/>
              </a:rPr>
              <a:t>80. </a:t>
            </a:r>
            <a:r>
              <a:rPr lang="en-US" sz="3000" dirty="0" smtClean="0">
                <a:solidFill>
                  <a:schemeClr val="accent5"/>
                </a:solidFill>
                <a:cs typeface="Courier New" panose="02070309020205020404" pitchFamily="49" charset="0"/>
              </a:rPr>
              <a:t>Here is a sample run:</a:t>
            </a:r>
            <a:endParaRPr lang="en-US" sz="3000" b="1" dirty="0" smtClean="0">
              <a:solidFill>
                <a:schemeClr val="accent5"/>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876" y="533837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4"/>
          <p:cNvGraphicFramePr>
            <a:graphicFrameLocks noGrp="1"/>
          </p:cNvGraphicFramePr>
          <p:nvPr>
            <p:extLst>
              <p:ext uri="{D42A27DB-BD31-4B8C-83A1-F6EECF244321}">
                <p14:modId xmlns:p14="http://schemas.microsoft.com/office/powerpoint/2010/main" val="3529012988"/>
              </p:ext>
            </p:extLst>
          </p:nvPr>
        </p:nvGraphicFramePr>
        <p:xfrm>
          <a:off x="332627" y="5338372"/>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list: 8 10 1 5 16 61 9 11 1</a:t>
                      </a:r>
                    </a:p>
                    <a:p>
                      <a:r>
                        <a:rPr lang="en-US" b="0" baseline="0" dirty="0" smtClean="0">
                          <a:latin typeface="Courier New" panose="02070309020205020404" pitchFamily="49" charset="0"/>
                          <a:cs typeface="Courier New" panose="02070309020205020404" pitchFamily="49" charset="0"/>
                        </a:rPr>
                        <a:t>The list is not sorted</a:t>
                      </a:r>
                      <a:endParaRPr lang="en-US" b="0" baseline="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876" y="607597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14"/>
          <p:cNvGraphicFramePr>
            <a:graphicFrameLocks noGrp="1"/>
          </p:cNvGraphicFramePr>
          <p:nvPr>
            <p:extLst>
              <p:ext uri="{D42A27DB-BD31-4B8C-83A1-F6EECF244321}">
                <p14:modId xmlns:p14="http://schemas.microsoft.com/office/powerpoint/2010/main" val="1065417801"/>
              </p:ext>
            </p:extLst>
          </p:nvPr>
        </p:nvGraphicFramePr>
        <p:xfrm>
          <a:off x="332627" y="6075978"/>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list: 10 1 1 3 4 4 5 7 9 11 21</a:t>
                      </a:r>
                    </a:p>
                    <a:p>
                      <a:r>
                        <a:rPr lang="en-US" b="0" baseline="0" dirty="0" smtClean="0">
                          <a:latin typeface="Courier New" panose="02070309020205020404" pitchFamily="49" charset="0"/>
                          <a:cs typeface="Courier New" panose="02070309020205020404" pitchFamily="49" charset="0"/>
                        </a:rPr>
                        <a:t>The list is already sorted</a:t>
                      </a:r>
                      <a:endParaRPr lang="en-US" b="0" baseline="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3366" y="539062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2673" y="613627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9564" y="1451222"/>
            <a:ext cx="11515085" cy="51572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900" b="1" dirty="0" smtClean="0">
                <a:latin typeface="Courier New" panose="02070309020205020404" pitchFamily="49" charset="0"/>
                <a:cs typeface="Courier New" panose="02070309020205020404" pitchFamily="49" charset="0"/>
              </a:rPr>
              <a:t>	</a:t>
            </a:r>
            <a:r>
              <a:rPr lang="en-US" sz="2900" dirty="0" smtClean="0">
                <a:solidFill>
                  <a:schemeClr val="accent5"/>
                </a:solidFill>
                <a:cs typeface="Courier New" panose="02070309020205020404" pitchFamily="49" charset="0"/>
              </a:rPr>
              <a:t>Write the following function that partitions the list using the first element, called a </a:t>
            </a:r>
            <a:r>
              <a:rPr lang="en-US" sz="2900" i="1" dirty="0" smtClean="0">
                <a:solidFill>
                  <a:schemeClr val="accent5"/>
                </a:solidFill>
                <a:cs typeface="Courier New" panose="02070309020205020404" pitchFamily="49" charset="0"/>
              </a:rPr>
              <a:t>pivot:</a:t>
            </a:r>
          </a:p>
          <a:p>
            <a:pPr>
              <a:lnSpc>
                <a:spcPct val="120000"/>
              </a:lnSpc>
            </a:pPr>
            <a:r>
              <a:rPr lang="en-US" sz="2900" i="1" dirty="0">
                <a:solidFill>
                  <a:schemeClr val="accent5"/>
                </a:solidFill>
                <a:cs typeface="Courier New" panose="02070309020205020404" pitchFamily="49" charset="0"/>
              </a:rPr>
              <a:t>	</a:t>
            </a:r>
            <a:r>
              <a:rPr lang="en-US" sz="2900" b="1" dirty="0" err="1" smtClean="0">
                <a:latin typeface="Courier New" panose="02070309020205020404" pitchFamily="49" charset="0"/>
                <a:cs typeface="Courier New" panose="02070309020205020404" pitchFamily="49" charset="0"/>
              </a:rPr>
              <a:t>int</a:t>
            </a:r>
            <a:r>
              <a:rPr lang="en-US" sz="2900" b="1" dirty="0" smtClean="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partition</a:t>
            </a:r>
            <a:r>
              <a:rPr lang="en-US" sz="2900" b="1" dirty="0" smtClean="0">
                <a:latin typeface="Courier New" panose="02070309020205020404" pitchFamily="49" charset="0"/>
                <a:cs typeface="Courier New" panose="02070309020205020404" pitchFamily="49" charset="0"/>
              </a:rPr>
              <a:t>(</a:t>
            </a:r>
            <a:r>
              <a:rPr lang="en-US" sz="2900" b="1" dirty="0" err="1" smtClean="0">
                <a:latin typeface="Courier New" panose="02070309020205020404" pitchFamily="49" charset="0"/>
                <a:cs typeface="Courier New" panose="02070309020205020404" pitchFamily="49" charset="0"/>
              </a:rPr>
              <a:t>int</a:t>
            </a:r>
            <a:r>
              <a:rPr lang="en-US" sz="2900" b="1" dirty="0" smtClean="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list[], </a:t>
            </a:r>
            <a:r>
              <a:rPr lang="en-US" sz="2900" b="1" dirty="0" err="1" smtClean="0">
                <a:latin typeface="Courier New" panose="02070309020205020404" pitchFamily="49" charset="0"/>
                <a:cs typeface="Courier New" panose="02070309020205020404" pitchFamily="49" charset="0"/>
              </a:rPr>
              <a:t>int</a:t>
            </a:r>
            <a:r>
              <a:rPr lang="en-US" sz="2900" b="1" dirty="0" smtClean="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size</a:t>
            </a:r>
            <a:r>
              <a:rPr lang="en-US" sz="2900" b="1" dirty="0" smtClean="0">
                <a:latin typeface="Courier New" panose="02070309020205020404" pitchFamily="49" charset="0"/>
                <a:cs typeface="Courier New" panose="02070309020205020404" pitchFamily="49" charset="0"/>
              </a:rPr>
              <a:t>)</a:t>
            </a:r>
          </a:p>
          <a:p>
            <a:pPr algn="just">
              <a:lnSpc>
                <a:spcPct val="120000"/>
              </a:lnSpc>
            </a:pPr>
            <a:r>
              <a:rPr lang="en-US" sz="2900" dirty="0">
                <a:solidFill>
                  <a:schemeClr val="accent5"/>
                </a:solidFill>
                <a:latin typeface="Courier New" panose="02070309020205020404" pitchFamily="49" charset="0"/>
                <a:cs typeface="Courier New" panose="02070309020205020404" pitchFamily="49" charset="0"/>
              </a:rPr>
              <a:t>	</a:t>
            </a:r>
            <a:r>
              <a:rPr lang="en-US" sz="2900" dirty="0" smtClean="0">
                <a:solidFill>
                  <a:schemeClr val="accent5"/>
                </a:solidFill>
                <a:cs typeface="Courier New" panose="02070309020205020404" pitchFamily="49" charset="0"/>
              </a:rPr>
              <a:t> After the partition, the elements in  the list are rearranged so that all the elements before the pivot are less than or equal to the pivot and the element after the pivot are greater than the pivot. The function also returns the index where the pivot is located in the new list. For example, suppose the list is </a:t>
            </a:r>
            <a:r>
              <a:rPr lang="en-US" sz="2900" b="1" dirty="0" smtClean="0">
                <a:solidFill>
                  <a:schemeClr val="accent5"/>
                </a:solidFill>
                <a:cs typeface="Courier New" panose="02070309020205020404" pitchFamily="49" charset="0"/>
              </a:rPr>
              <a:t>{5, 2, 9, 3, 6, 8}. </a:t>
            </a:r>
            <a:r>
              <a:rPr lang="en-US" sz="2900" dirty="0" smtClean="0">
                <a:solidFill>
                  <a:schemeClr val="accent5"/>
                </a:solidFill>
                <a:cs typeface="Courier New" panose="02070309020205020404" pitchFamily="49" charset="0"/>
              </a:rPr>
              <a:t>After the partition, the list becomes </a:t>
            </a:r>
            <a:r>
              <a:rPr lang="en-US" sz="2900" b="1" dirty="0" smtClean="0">
                <a:solidFill>
                  <a:schemeClr val="accent5"/>
                </a:solidFill>
                <a:cs typeface="Courier New" panose="02070309020205020404" pitchFamily="49" charset="0"/>
              </a:rPr>
              <a:t>{3, 2, 5, 9, 6, 8} </a:t>
            </a:r>
            <a:r>
              <a:rPr lang="en-US" sz="2900" dirty="0" smtClean="0">
                <a:solidFill>
                  <a:schemeClr val="accent5"/>
                </a:solidFill>
                <a:cs typeface="Courier New" panose="02070309020205020404" pitchFamily="49" charset="0"/>
              </a:rPr>
              <a:t>. Implement the function in a way that takes </a:t>
            </a:r>
            <a:r>
              <a:rPr lang="en-US" sz="2900" b="1" dirty="0" smtClean="0">
                <a:solidFill>
                  <a:schemeClr val="accent5"/>
                </a:solidFill>
                <a:cs typeface="Courier New" panose="02070309020205020404" pitchFamily="49" charset="0"/>
              </a:rPr>
              <a:t>size </a:t>
            </a:r>
            <a:r>
              <a:rPr lang="en-US" sz="2900" dirty="0" smtClean="0">
                <a:solidFill>
                  <a:schemeClr val="accent5"/>
                </a:solidFill>
                <a:cs typeface="Courier New" panose="02070309020205020404" pitchFamily="49" charset="0"/>
              </a:rPr>
              <a:t>number of comparisons.</a:t>
            </a:r>
            <a:endParaRPr lang="en-US" sz="2900" b="1" dirty="0" smtClean="0">
              <a:latin typeface="Courier New" panose="02070309020205020404" pitchFamily="49" charset="0"/>
              <a:cs typeface="Courier New" panose="02070309020205020404" pitchFamily="49" charset="0"/>
            </a:endParaRPr>
          </a:p>
        </p:txBody>
      </p:sp>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8" name="Заголовок 1"/>
          <p:cNvSpPr txBox="1">
            <a:spLocks/>
          </p:cNvSpPr>
          <p:nvPr/>
        </p:nvSpPr>
        <p:spPr>
          <a:xfrm>
            <a:off x="6048103" y="310284"/>
            <a:ext cx="5702213" cy="686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500" dirty="0" smtClean="0">
                <a:solidFill>
                  <a:schemeClr val="accent5"/>
                </a:solidFill>
              </a:rPr>
              <a:t>11. </a:t>
            </a:r>
            <a:r>
              <a:rPr lang="en-US" sz="4500" dirty="0">
                <a:solidFill>
                  <a:schemeClr val="accent5"/>
                </a:solidFill>
              </a:rPr>
              <a:t>**Partition of a list</a:t>
            </a:r>
            <a:endParaRPr lang="en-US" sz="4500" dirty="0">
              <a:solidFill>
                <a:schemeClr val="accent5"/>
              </a:solidFill>
            </a:endParaRPr>
          </a:p>
        </p:txBody>
      </p:sp>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048103" y="310284"/>
            <a:ext cx="5702213" cy="686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500" dirty="0" smtClean="0">
                <a:solidFill>
                  <a:schemeClr val="accent5"/>
                </a:solidFill>
              </a:rPr>
              <a:t>11. </a:t>
            </a:r>
            <a:r>
              <a:rPr lang="en-US" sz="4500" dirty="0">
                <a:solidFill>
                  <a:schemeClr val="accent5"/>
                </a:solidFill>
              </a:rPr>
              <a:t>**Partition of a list</a:t>
            </a:r>
            <a:endParaRPr lang="en-US" sz="4500"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7916" y="1649026"/>
            <a:ext cx="11515085" cy="229781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900" b="1" dirty="0" smtClean="0">
                <a:latin typeface="Courier New" panose="02070309020205020404" pitchFamily="49" charset="0"/>
                <a:cs typeface="Courier New" panose="02070309020205020404" pitchFamily="49" charset="0"/>
              </a:rPr>
              <a:t>	</a:t>
            </a:r>
            <a:r>
              <a:rPr lang="en-US" sz="2900" dirty="0" smtClean="0">
                <a:solidFill>
                  <a:schemeClr val="accent5"/>
                </a:solidFill>
                <a:cs typeface="Courier New" panose="02070309020205020404" pitchFamily="49" charset="0"/>
              </a:rPr>
              <a:t>Write a test program that prompts the user to enter a list and displays the list after the partition. Note that the first number in the input indicates the number of elements in the list. This number is not part of the list. Assume the maximum list size is </a:t>
            </a:r>
            <a:r>
              <a:rPr lang="en-US" sz="2900" b="1" dirty="0" smtClean="0">
                <a:solidFill>
                  <a:schemeClr val="accent5"/>
                </a:solidFill>
                <a:cs typeface="Courier New" panose="02070309020205020404" pitchFamily="49" charset="0"/>
              </a:rPr>
              <a:t>80.</a:t>
            </a:r>
            <a:endParaRPr lang="en-US" sz="2900" b="1" dirty="0" smtClean="0">
              <a:latin typeface="Courier New" panose="02070309020205020404" pitchFamily="49" charset="0"/>
              <a:cs typeface="Courier New" panose="02070309020205020404" pitchFamily="49" charset="0"/>
            </a:endParaRPr>
          </a:p>
        </p:txBody>
      </p:sp>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876" y="533837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4"/>
          <p:cNvGraphicFramePr>
            <a:graphicFrameLocks noGrp="1"/>
          </p:cNvGraphicFramePr>
          <p:nvPr>
            <p:extLst>
              <p:ext uri="{D42A27DB-BD31-4B8C-83A1-F6EECF244321}">
                <p14:modId xmlns:p14="http://schemas.microsoft.com/office/powerpoint/2010/main" val="2429896507"/>
              </p:ext>
            </p:extLst>
          </p:nvPr>
        </p:nvGraphicFramePr>
        <p:xfrm>
          <a:off x="332627" y="5338372"/>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list: 8 10 1 5 16 61 9 11 1</a:t>
                      </a:r>
                    </a:p>
                    <a:p>
                      <a:r>
                        <a:rPr lang="en-US" b="0" baseline="0" dirty="0" smtClean="0">
                          <a:latin typeface="Courier New" panose="02070309020205020404" pitchFamily="49" charset="0"/>
                          <a:cs typeface="Courier New" panose="02070309020205020404" pitchFamily="49" charset="0"/>
                        </a:rPr>
                        <a:t>After the partition , the list is 9 1 5 1 01 61 11 16</a:t>
                      </a:r>
                      <a:endParaRPr lang="en-US" b="0" baseline="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5165" y="537756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686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88674" y="297810"/>
            <a:ext cx="7744327"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a:t>
            </a:r>
            <a:r>
              <a:rPr lang="en-US" dirty="0">
                <a:solidFill>
                  <a:schemeClr val="accent5"/>
                </a:solidFill>
              </a:rPr>
              <a:t>**Common elements</a:t>
            </a:r>
            <a:endParaRPr lang="en-US"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7916" y="1538822"/>
            <a:ext cx="11515085" cy="173995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latin typeface="Courier New" panose="02070309020205020404" pitchFamily="49" charset="0"/>
                <a:cs typeface="Courier New" panose="02070309020205020404" pitchFamily="49" charset="0"/>
              </a:rPr>
              <a:t>	</a:t>
            </a:r>
            <a:r>
              <a:rPr lang="en-US" sz="3000" dirty="0" smtClean="0">
                <a:solidFill>
                  <a:schemeClr val="accent5"/>
                </a:solidFill>
                <a:cs typeface="Courier New" panose="02070309020205020404" pitchFamily="49" charset="0"/>
              </a:rPr>
              <a:t>Write a program that prompts the user to enter two arrays of 10 integers and displays the common elements that appear in both arrays. Here is a sample run:</a:t>
            </a:r>
            <a:endParaRPr lang="en-US" sz="3000" b="1" dirty="0" smtClean="0">
              <a:latin typeface="Courier New" panose="02070309020205020404" pitchFamily="49" charset="0"/>
              <a:cs typeface="Courier New" panose="02070309020205020404" pitchFamily="49" charset="0"/>
            </a:endParaRP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581830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2712878586"/>
              </p:ext>
            </p:extLst>
          </p:nvPr>
        </p:nvGraphicFramePr>
        <p:xfrm>
          <a:off x="317915" y="5818303"/>
          <a:ext cx="10661645" cy="914400"/>
        </p:xfrm>
        <a:graphic>
          <a:graphicData uri="http://schemas.openxmlformats.org/drawingml/2006/table">
            <a:tbl>
              <a:tblPr firstRow="1" bandRow="1">
                <a:tableStyleId>{3B4B98B0-60AC-42C2-AFA5-B58CD77FA1E5}</a:tableStyleId>
              </a:tblPr>
              <a:tblGrid>
                <a:gridCol w="10661645">
                  <a:extLst>
                    <a:ext uri="{9D8B030D-6E8A-4147-A177-3AD203B41FA5}">
                      <a16:colId xmlns:a16="http://schemas.microsoft.com/office/drawing/2014/main" val="20000"/>
                    </a:ext>
                  </a:extLst>
                </a:gridCol>
              </a:tblGrid>
              <a:tr h="631161">
                <a:tc>
                  <a:txBody>
                    <a:bodyPr/>
                    <a:lstStyle/>
                    <a:p>
                      <a:r>
                        <a:rPr lang="en-US" b="0" baseline="0" dirty="0" smtClean="0">
                          <a:latin typeface="Courier New" panose="02070309020205020404" pitchFamily="49" charset="0"/>
                          <a:cs typeface="Courier New" panose="02070309020205020404" pitchFamily="49" charset="0"/>
                        </a:rPr>
                        <a:t>Enter list1: 8 5 10 1 6 16 61 9 11 2</a:t>
                      </a:r>
                    </a:p>
                    <a:p>
                      <a:r>
                        <a:rPr lang="en-US" b="0" baseline="0" dirty="0" smtClean="0">
                          <a:latin typeface="Courier New" panose="02070309020205020404" pitchFamily="49" charset="0"/>
                          <a:cs typeface="Courier New" panose="02070309020205020404" pitchFamily="49" charset="0"/>
                        </a:rPr>
                        <a:t>Enter list2: 4 2 3 10 3 34 35 67 3 1     </a:t>
                      </a:r>
                    </a:p>
                    <a:p>
                      <a:r>
                        <a:rPr lang="en-US" b="0" baseline="0" dirty="0" smtClean="0">
                          <a:latin typeface="Courier New" panose="02070309020205020404" pitchFamily="49" charset="0"/>
                          <a:cs typeface="Courier New" panose="02070309020205020404" pitchFamily="49" charset="0"/>
                        </a:rPr>
                        <a:t>The common elements are 10 1 2</a:t>
                      </a:r>
                      <a:endParaRPr lang="en-US" b="0" baseline="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8818" y="586466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8818" y="6151950"/>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7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440892"/>
            <a:ext cx="11500374" cy="677908"/>
          </a:xfrm>
        </p:spPr>
        <p:txBody>
          <a:bodyPr anchor="t">
            <a:normAutofit fontScale="90000"/>
          </a:bodyPr>
          <a:lstStyle/>
          <a:p>
            <a:pPr algn="l"/>
            <a:r>
              <a:rPr lang="en-US" sz="4000" dirty="0" smtClean="0">
                <a:solidFill>
                  <a:schemeClr val="accent5"/>
                </a:solidFill>
              </a:rPr>
              <a:t>Read the lecture notes doing following tasks: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235920" y="2562936"/>
            <a:ext cx="5849811" cy="301490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69900" indent="-469900" algn="l">
              <a:lnSpc>
                <a:spcPct val="120000"/>
              </a:lnSpc>
              <a:buFont typeface="+mj-lt"/>
              <a:buAutoNum type="arabicPeriod"/>
            </a:pPr>
            <a:r>
              <a:rPr lang="en-US" sz="2400" dirty="0" smtClean="0">
                <a:solidFill>
                  <a:schemeClr val="accent5"/>
                </a:solidFill>
              </a:rPr>
              <a:t>*Count occurrence of numbers;</a:t>
            </a:r>
          </a:p>
          <a:p>
            <a:pPr marL="469900" indent="-469900" algn="l">
              <a:lnSpc>
                <a:spcPct val="120000"/>
              </a:lnSpc>
              <a:buFont typeface="+mj-lt"/>
              <a:buAutoNum type="arabicPeriod"/>
            </a:pPr>
            <a:r>
              <a:rPr lang="en-US" sz="2400" dirty="0" smtClean="0">
                <a:solidFill>
                  <a:schemeClr val="accent5"/>
                </a:solidFill>
              </a:rPr>
              <a:t>Count the number of Vowels and Consonants;</a:t>
            </a:r>
          </a:p>
          <a:p>
            <a:pPr marL="469900" indent="-469900" algn="l">
              <a:lnSpc>
                <a:spcPct val="120000"/>
              </a:lnSpc>
              <a:buFont typeface="+mj-lt"/>
              <a:buAutoNum type="arabicPeriod"/>
            </a:pPr>
            <a:r>
              <a:rPr lang="en-US" sz="2400" dirty="0" smtClean="0">
                <a:solidFill>
                  <a:schemeClr val="accent5"/>
                </a:solidFill>
              </a:rPr>
              <a:t>**Print distinct numbers;</a:t>
            </a:r>
          </a:p>
          <a:p>
            <a:pPr marL="469900" indent="-469900" algn="l">
              <a:lnSpc>
                <a:spcPct val="120000"/>
              </a:lnSpc>
              <a:buFont typeface="+mj-lt"/>
              <a:buAutoNum type="arabicPeriod"/>
            </a:pPr>
            <a:r>
              <a:rPr lang="en-US" sz="2400" dirty="0" smtClean="0">
                <a:solidFill>
                  <a:schemeClr val="accent5"/>
                </a:solidFill>
              </a:rPr>
              <a:t>*Statistics: Compute deviation;</a:t>
            </a:r>
          </a:p>
          <a:p>
            <a:pPr marL="469900" indent="-469900" algn="l">
              <a:lnSpc>
                <a:spcPct val="120000"/>
              </a:lnSpc>
              <a:buFont typeface="+mj-lt"/>
              <a:buAutoNum type="arabicPeriod"/>
            </a:pPr>
            <a:r>
              <a:rPr lang="en-US" sz="2400" dirty="0" smtClean="0">
                <a:solidFill>
                  <a:schemeClr val="accent5"/>
                </a:solidFill>
              </a:rPr>
              <a:t>**Bubble sort;</a:t>
            </a:r>
          </a:p>
          <a:p>
            <a:pPr marL="469900" indent="-469900" algn="l">
              <a:lnSpc>
                <a:spcPct val="120000"/>
              </a:lnSpc>
              <a:buFont typeface="+mj-lt"/>
              <a:buAutoNum type="arabicPeriod"/>
            </a:pPr>
            <a:r>
              <a:rPr lang="en-US" sz="2400" dirty="0" smtClean="0">
                <a:solidFill>
                  <a:schemeClr val="accent5"/>
                </a:solidFill>
              </a:rPr>
              <a:t>*Game: locker puzzle</a:t>
            </a:r>
          </a:p>
          <a:p>
            <a:pPr marL="469900" indent="-469900" algn="l">
              <a:lnSpc>
                <a:spcPct val="120000"/>
              </a:lnSpc>
              <a:buFont typeface="+mj-lt"/>
              <a:buAutoNum type="arabicPeriod"/>
            </a:pPr>
            <a:endParaRPr lang="en-US" sz="2400" dirty="0" smtClean="0">
              <a:solidFill>
                <a:schemeClr val="accent5"/>
              </a:solidFill>
            </a:endParaRPr>
          </a:p>
          <a:p>
            <a:pPr marL="469900" indent="-469900" algn="l">
              <a:lnSpc>
                <a:spcPct val="120000"/>
              </a:lnSpc>
              <a:buFont typeface="+mj-lt"/>
              <a:buAutoNum type="arabicPeriod"/>
            </a:pPr>
            <a:endParaRPr lang="en-US" sz="2400" dirty="0" smtClean="0">
              <a:solidFill>
                <a:schemeClr val="accent5"/>
              </a:solidFill>
            </a:endParaRPr>
          </a:p>
        </p:txBody>
      </p:sp>
      <p:sp>
        <p:nvSpPr>
          <p:cNvPr id="3" name="Прямоугольник 2"/>
          <p:cNvSpPr/>
          <p:nvPr/>
        </p:nvSpPr>
        <p:spPr>
          <a:xfrm>
            <a:off x="6008047" y="2562935"/>
            <a:ext cx="5969188" cy="3194721"/>
          </a:xfrm>
          <a:prstGeom prst="rect">
            <a:avLst/>
          </a:prstGeom>
        </p:spPr>
        <p:txBody>
          <a:bodyPr wrap="square">
            <a:spAutoFit/>
          </a:bodyPr>
          <a:lstStyle/>
          <a:p>
            <a:pPr marL="457200" indent="-457200">
              <a:lnSpc>
                <a:spcPct val="120000"/>
              </a:lnSpc>
              <a:buFont typeface="+mj-lt"/>
              <a:buAutoNum type="arabicPeriod" startAt="7"/>
            </a:pPr>
            <a:r>
              <a:rPr lang="en-US" sz="2400" dirty="0" smtClean="0">
                <a:solidFill>
                  <a:schemeClr val="accent5"/>
                </a:solidFill>
                <a:latin typeface="+mj-lt"/>
              </a:rPr>
              <a:t>Strictly identical arrays;</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Math: Combinations;</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*Pattern recognition: consecutive four equal numbers;</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**Sorted?;</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**Partition of a list;</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**Common elements;</a:t>
            </a:r>
          </a:p>
        </p:txBody>
      </p:sp>
    </p:spTree>
    <p:extLst>
      <p:ext uri="{BB962C8B-B14F-4D97-AF65-F5344CB8AC3E}">
        <p14:creationId xmlns:p14="http://schemas.microsoft.com/office/powerpoint/2010/main" val="303363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45565" y="387417"/>
            <a:ext cx="8123151" cy="64750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000" dirty="0" smtClean="0">
                <a:solidFill>
                  <a:schemeClr val="accent5"/>
                </a:solidFill>
              </a:rPr>
              <a:t>1. </a:t>
            </a:r>
            <a:r>
              <a:rPr lang="en-US" sz="4000" dirty="0" smtClean="0">
                <a:solidFill>
                  <a:schemeClr val="accent5"/>
                </a:solidFill>
              </a:rPr>
              <a:t>*Count occurrence of numbers</a:t>
            </a:r>
            <a:endParaRPr lang="ru-RU" sz="4000"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771665"/>
            <a:ext cx="11500375" cy="157018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i="1" dirty="0" smtClean="0">
                <a:solidFill>
                  <a:schemeClr val="accent5"/>
                </a:solidFill>
                <a:cs typeface="Courier New" panose="02070309020205020404" pitchFamily="49" charset="0"/>
              </a:rPr>
              <a:t>	</a:t>
            </a:r>
            <a:r>
              <a:rPr lang="en-US" sz="2500" dirty="0" smtClean="0">
                <a:solidFill>
                  <a:schemeClr val="accent5"/>
                </a:solidFill>
                <a:cs typeface="Courier New" panose="02070309020205020404" pitchFamily="49" charset="0"/>
              </a:rPr>
              <a:t>Write a program that reads at most 100 integers between </a:t>
            </a:r>
            <a:r>
              <a:rPr lang="en-US" sz="2500" b="1" dirty="0" smtClean="0">
                <a:solidFill>
                  <a:schemeClr val="accent5"/>
                </a:solidFill>
                <a:cs typeface="Courier New" panose="02070309020205020404" pitchFamily="49" charset="0"/>
              </a:rPr>
              <a:t>1 </a:t>
            </a:r>
            <a:r>
              <a:rPr lang="en-US" sz="2500" dirty="0" smtClean="0">
                <a:solidFill>
                  <a:schemeClr val="accent5"/>
                </a:solidFill>
                <a:cs typeface="Courier New" panose="02070309020205020404" pitchFamily="49" charset="0"/>
              </a:rPr>
              <a:t>and </a:t>
            </a:r>
            <a:r>
              <a:rPr lang="en-US" sz="2500" b="1" dirty="0" smtClean="0">
                <a:solidFill>
                  <a:schemeClr val="accent5"/>
                </a:solidFill>
                <a:cs typeface="Courier New" panose="02070309020205020404" pitchFamily="49" charset="0"/>
              </a:rPr>
              <a:t>100 </a:t>
            </a:r>
            <a:r>
              <a:rPr lang="en-US" sz="2500" dirty="0" smtClean="0">
                <a:solidFill>
                  <a:schemeClr val="accent5"/>
                </a:solidFill>
                <a:cs typeface="Courier New" panose="02070309020205020404" pitchFamily="49" charset="0"/>
              </a:rPr>
              <a:t>and counts the occurrence of each number. Assume the input ends with </a:t>
            </a:r>
            <a:r>
              <a:rPr lang="en-US" sz="2500" b="1" dirty="0" smtClean="0">
                <a:solidFill>
                  <a:schemeClr val="accent5"/>
                </a:solidFill>
                <a:cs typeface="Courier New" panose="02070309020205020404" pitchFamily="49" charset="0"/>
              </a:rPr>
              <a:t>0. </a:t>
            </a:r>
            <a:r>
              <a:rPr lang="en-US" sz="2500" dirty="0" smtClean="0">
                <a:solidFill>
                  <a:schemeClr val="accent5"/>
                </a:solidFill>
                <a:cs typeface="Courier New" panose="02070309020205020404" pitchFamily="49" charset="0"/>
              </a:rPr>
              <a:t>Here is a sample run of the program: </a:t>
            </a:r>
            <a:endParaRPr lang="en-US" sz="2500" i="1" dirty="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463257" y="3876265"/>
            <a:ext cx="11369745"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a sample runs:</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5720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3281237624"/>
              </p:ext>
            </p:extLst>
          </p:nvPr>
        </p:nvGraphicFramePr>
        <p:xfrm>
          <a:off x="485027" y="4519750"/>
          <a:ext cx="10489346" cy="22860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2210296">
                <a:tc>
                  <a:txBody>
                    <a:bodyPr/>
                    <a:lstStyle/>
                    <a:p>
                      <a:r>
                        <a:rPr lang="en-US" b="0" dirty="0" smtClean="0">
                          <a:latin typeface="Courier New" panose="02070309020205020404" pitchFamily="49" charset="0"/>
                          <a:cs typeface="Courier New" panose="02070309020205020404" pitchFamily="49" charset="0"/>
                        </a:rPr>
                        <a:t>Enter the integer</a:t>
                      </a:r>
                      <a:r>
                        <a:rPr lang="en-US" b="0" baseline="0" dirty="0" smtClean="0">
                          <a:latin typeface="Courier New" panose="02070309020205020404" pitchFamily="49" charset="0"/>
                          <a:cs typeface="Courier New" panose="02070309020205020404" pitchFamily="49" charset="0"/>
                        </a:rPr>
                        <a:t>s between 1 and 100: 2 5 6 5 4 3 23 43 2 0</a:t>
                      </a:r>
                    </a:p>
                    <a:p>
                      <a:r>
                        <a:rPr lang="en-US" b="0" baseline="0" dirty="0" smtClean="0">
                          <a:latin typeface="Courier New" panose="02070309020205020404" pitchFamily="49" charset="0"/>
                          <a:cs typeface="Courier New" panose="02070309020205020404" pitchFamily="49" charset="0"/>
                        </a:rPr>
                        <a:t>2 occurs 2 times</a:t>
                      </a:r>
                    </a:p>
                    <a:p>
                      <a:r>
                        <a:rPr lang="en-US" b="0" baseline="0" dirty="0" smtClean="0">
                          <a:latin typeface="Courier New" panose="02070309020205020404" pitchFamily="49" charset="0"/>
                          <a:cs typeface="Courier New" panose="02070309020205020404" pitchFamily="49" charset="0"/>
                        </a:rPr>
                        <a:t>3 occurs 1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4 occurs 1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5 occurs 2 times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6 occurs 1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23 occurs 1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43 occurs 1 time  </a:t>
                      </a: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14602" y="458486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8" y="297810"/>
            <a:ext cx="8351864"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a:t>
            </a:r>
            <a:r>
              <a:rPr lang="en-US" dirty="0">
                <a:solidFill>
                  <a:schemeClr val="accent5"/>
                </a:solidFill>
              </a:rPr>
              <a:t>Count the number of Vowels and Consonants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485027" y="1724723"/>
            <a:ext cx="11347974" cy="229407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800" b="1" dirty="0" smtClean="0">
                <a:solidFill>
                  <a:schemeClr val="accent5"/>
                </a:solidFill>
                <a:cs typeface="Courier New" panose="02070309020205020404" pitchFamily="49" charset="0"/>
              </a:rPr>
              <a:t>	</a:t>
            </a:r>
            <a:r>
              <a:rPr lang="en-US" sz="2800" dirty="0" smtClean="0">
                <a:solidFill>
                  <a:schemeClr val="accent5"/>
                </a:solidFill>
                <a:cs typeface="Courier New" panose="02070309020205020404" pitchFamily="49" charset="0"/>
              </a:rPr>
              <a:t>Write a program that reads an unspecified number of uppercase or lowercase alphabets, and determines how many of them are vowels and how many are consonants. Enter zero to signify the end of the input. </a:t>
            </a:r>
            <a:endParaRPr lang="en-US" sz="28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485027" y="517698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the sample run:</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3008" y="600998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2314713069"/>
              </p:ext>
            </p:extLst>
          </p:nvPr>
        </p:nvGraphicFramePr>
        <p:xfrm>
          <a:off x="485027" y="5832996"/>
          <a:ext cx="10407125" cy="922128"/>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922128">
                <a:tc>
                  <a:txBody>
                    <a:bodyPr/>
                    <a:lstStyle/>
                    <a:p>
                      <a:r>
                        <a:rPr lang="en-US" b="0" dirty="0" smtClean="0">
                          <a:latin typeface="Courier New" panose="02070309020205020404" pitchFamily="49" charset="0"/>
                          <a:cs typeface="Courier New" panose="02070309020205020404" pitchFamily="49" charset="0"/>
                        </a:rPr>
                        <a:t>Enter </a:t>
                      </a:r>
                      <a:r>
                        <a:rPr lang="en-US" b="0" dirty="0" smtClean="0">
                          <a:latin typeface="Courier New" panose="02070309020205020404" pitchFamily="49" charset="0"/>
                          <a:cs typeface="Courier New" panose="02070309020205020404" pitchFamily="49" charset="0"/>
                        </a:rPr>
                        <a:t>the</a:t>
                      </a:r>
                      <a:r>
                        <a:rPr lang="en-US" b="0" baseline="0" dirty="0" smtClean="0">
                          <a:latin typeface="Courier New" panose="02070309020205020404" pitchFamily="49" charset="0"/>
                          <a:cs typeface="Courier New" panose="02070309020205020404" pitchFamily="49" charset="0"/>
                        </a:rPr>
                        <a:t> characters</a:t>
                      </a:r>
                      <a:r>
                        <a:rPr lang="en-US" b="0" dirty="0" smtClean="0">
                          <a:latin typeface="Courier New" panose="02070309020205020404" pitchFamily="49" charset="0"/>
                          <a:cs typeface="Courier New" panose="02070309020205020404" pitchFamily="49" charset="0"/>
                        </a:rPr>
                        <a:t>: a B c D e f G 0</a:t>
                      </a:r>
                    </a:p>
                    <a:p>
                      <a:r>
                        <a:rPr lang="en-US" b="0" dirty="0" smtClean="0">
                          <a:latin typeface="Courier New" panose="02070309020205020404" pitchFamily="49" charset="0"/>
                          <a:cs typeface="Courier New" panose="02070309020205020404" pitchFamily="49" charset="0"/>
                        </a:rPr>
                        <a:t>2 vowels</a:t>
                      </a:r>
                    </a:p>
                    <a:p>
                      <a:r>
                        <a:rPr lang="en-US" b="0" dirty="0" smtClean="0">
                          <a:latin typeface="Courier New" panose="02070309020205020404" pitchFamily="49" charset="0"/>
                          <a:cs typeface="Courier New" panose="02070309020205020404" pitchFamily="49" charset="0"/>
                        </a:rPr>
                        <a:t>5 consonants</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5639" y="586705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62104" y="297810"/>
            <a:ext cx="80657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a:t>
            </a:r>
            <a:r>
              <a:rPr lang="en-US" dirty="0">
                <a:solidFill>
                  <a:schemeClr val="accent5"/>
                </a:solidFill>
              </a:rPr>
              <a:t>**Print distinct numbers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9562" y="1304650"/>
            <a:ext cx="11502969" cy="344216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3000" b="1" dirty="0" smtClean="0">
                <a:solidFill>
                  <a:schemeClr val="accent5"/>
                </a:solidFill>
              </a:rPr>
              <a:t>	</a:t>
            </a:r>
            <a:r>
              <a:rPr lang="en-US" sz="3000" dirty="0" smtClean="0">
                <a:solidFill>
                  <a:schemeClr val="accent5"/>
                </a:solidFill>
              </a:rPr>
              <a:t>Write a program that reads in 10 numbers and displays distinct numbers (i.e., if a number appears multiple times, it is displayed only once). </a:t>
            </a:r>
            <a:r>
              <a:rPr lang="en-US" sz="3000" i="1" dirty="0" smtClean="0">
                <a:solidFill>
                  <a:schemeClr val="accent5"/>
                </a:solidFill>
              </a:rPr>
              <a:t>(Hint: </a:t>
            </a:r>
            <a:r>
              <a:rPr lang="en-US" sz="3000" dirty="0" smtClean="0">
                <a:solidFill>
                  <a:schemeClr val="accent5"/>
                </a:solidFill>
              </a:rPr>
              <a:t>Read a number and store it to an array if it is new. If the number is already in the array, discard it. After the input, the array contains the distinct numbers.</a:t>
            </a:r>
            <a:r>
              <a:rPr lang="en-US" sz="3000" i="1" dirty="0" smtClean="0">
                <a:solidFill>
                  <a:schemeClr val="accent5"/>
                </a:solidFill>
              </a:rPr>
              <a:t>) </a:t>
            </a:r>
            <a:endParaRPr lang="en-US" sz="3000" b="1" i="1"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2154" y="608017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9"/>
          <p:cNvGraphicFramePr>
            <a:graphicFrameLocks noGrp="1"/>
          </p:cNvGraphicFramePr>
          <p:nvPr>
            <p:extLst>
              <p:ext uri="{D42A27DB-BD31-4B8C-83A1-F6EECF244321}">
                <p14:modId xmlns:p14="http://schemas.microsoft.com/office/powerpoint/2010/main" val="1099485025"/>
              </p:ext>
            </p:extLst>
          </p:nvPr>
        </p:nvGraphicFramePr>
        <p:xfrm>
          <a:off x="346074" y="5970037"/>
          <a:ext cx="10636080" cy="750216"/>
        </p:xfrm>
        <a:graphic>
          <a:graphicData uri="http://schemas.openxmlformats.org/drawingml/2006/table">
            <a:tbl>
              <a:tblPr firstRow="1" bandRow="1">
                <a:tableStyleId>{3B4B98B0-60AC-42C2-AFA5-B58CD77FA1E5}</a:tableStyleId>
              </a:tblPr>
              <a:tblGrid>
                <a:gridCol w="10636080">
                  <a:extLst>
                    <a:ext uri="{9D8B030D-6E8A-4147-A177-3AD203B41FA5}">
                      <a16:colId xmlns:a16="http://schemas.microsoft.com/office/drawing/2014/main" val="20000"/>
                    </a:ext>
                  </a:extLst>
                </a:gridCol>
              </a:tblGrid>
              <a:tr h="750216">
                <a:tc>
                  <a:txBody>
                    <a:bodyPr/>
                    <a:lstStyle/>
                    <a:p>
                      <a:pPr algn="just">
                        <a:lnSpc>
                          <a:spcPct val="120000"/>
                        </a:lnSpc>
                      </a:pPr>
                      <a:r>
                        <a:rPr lang="en-US" sz="1800" b="0" dirty="0" smtClean="0">
                          <a:latin typeface="Courier New" panose="02070309020205020404" pitchFamily="49" charset="0"/>
                          <a:cs typeface="Courier New" panose="02070309020205020404" pitchFamily="49" charset="0"/>
                        </a:rPr>
                        <a:t>Enter ten numbers:</a:t>
                      </a:r>
                      <a:r>
                        <a:rPr lang="en-US" sz="1800" b="0" baseline="0" dirty="0" smtClean="0">
                          <a:latin typeface="Courier New" panose="02070309020205020404" pitchFamily="49" charset="0"/>
                          <a:cs typeface="Courier New" panose="02070309020205020404" pitchFamily="49" charset="0"/>
                        </a:rPr>
                        <a:t> 1 2 3 2 1 6 3 4 5 2</a:t>
                      </a:r>
                    </a:p>
                    <a:p>
                      <a:pPr algn="just">
                        <a:lnSpc>
                          <a:spcPct val="120000"/>
                        </a:lnSpc>
                      </a:pPr>
                      <a:r>
                        <a:rPr lang="en-US" sz="1800" b="0" baseline="0" dirty="0" smtClean="0">
                          <a:latin typeface="Courier New" panose="02070309020205020404" pitchFamily="49" charset="0"/>
                          <a:cs typeface="Courier New" panose="02070309020205020404" pitchFamily="49" charset="0"/>
                        </a:rPr>
                        <a:t>The distinct numbers are: 1 2 3 6 4 5</a:t>
                      </a:r>
                      <a:endParaRPr lang="en-US" sz="18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20" name="Заголовок 1"/>
          <p:cNvSpPr txBox="1">
            <a:spLocks/>
          </p:cNvSpPr>
          <p:nvPr/>
        </p:nvSpPr>
        <p:spPr>
          <a:xfrm>
            <a:off x="332624" y="5333676"/>
            <a:ext cx="11495189"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the sample run:</a:t>
            </a:r>
          </a:p>
        </p:txBody>
      </p:sp>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9663" y="6076244"/>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uz-Cyrl-UZ" dirty="0">
                <a:solidFill>
                  <a:schemeClr val="accent5"/>
                </a:solidFill>
              </a:rPr>
              <a:t>4</a:t>
            </a:r>
            <a:r>
              <a:rPr lang="en-US" dirty="0" smtClean="0">
                <a:solidFill>
                  <a:schemeClr val="accent5"/>
                </a:solidFill>
              </a:rPr>
              <a:t>. </a:t>
            </a:r>
            <a:r>
              <a:rPr lang="en-US" dirty="0">
                <a:solidFill>
                  <a:schemeClr val="accent5"/>
                </a:solidFill>
              </a:rPr>
              <a:t>*Statistics: Compute deviation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Заголовок 1"/>
              <p:cNvSpPr txBox="1">
                <a:spLocks/>
              </p:cNvSpPr>
              <p:nvPr/>
            </p:nvSpPr>
            <p:spPr>
              <a:xfrm>
                <a:off x="327438" y="1284452"/>
                <a:ext cx="11469879" cy="314385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2500" dirty="0" smtClean="0">
                    <a:latin typeface="Courier New" panose="02070309020205020404" pitchFamily="49" charset="0"/>
                    <a:cs typeface="Courier New" panose="02070309020205020404" pitchFamily="49" charset="0"/>
                  </a:rPr>
                  <a:t>	</a:t>
                </a:r>
                <a:r>
                  <a:rPr lang="en-US" sz="2500" dirty="0" smtClean="0">
                    <a:solidFill>
                      <a:schemeClr val="accent5"/>
                    </a:solidFill>
                    <a:cs typeface="Courier New" panose="02070309020205020404" pitchFamily="49" charset="0"/>
                  </a:rPr>
                  <a:t>This exercise uses a different but equivalent formula to compute the standard deviation of </a:t>
                </a:r>
                <a:r>
                  <a:rPr lang="en-US" sz="2500" b="1" dirty="0" smtClean="0">
                    <a:solidFill>
                      <a:schemeClr val="accent5"/>
                    </a:solidFill>
                    <a:cs typeface="Courier New" panose="02070309020205020404" pitchFamily="49" charset="0"/>
                  </a:rPr>
                  <a:t>n </a:t>
                </a:r>
                <a:r>
                  <a:rPr lang="en-US" sz="2500" dirty="0" smtClean="0">
                    <a:solidFill>
                      <a:schemeClr val="accent5"/>
                    </a:solidFill>
                    <a:cs typeface="Courier New" panose="02070309020205020404" pitchFamily="49" charset="0"/>
                  </a:rPr>
                  <a:t>numbers.</a:t>
                </a:r>
              </a:p>
              <a:p>
                <a:pPr>
                  <a:lnSpc>
                    <a:spcPct val="100000"/>
                  </a:lnSpc>
                </a:pPr>
                <a14:m>
                  <m:oMathPara xmlns:m="http://schemas.openxmlformats.org/officeDocument/2006/math">
                    <m:oMathParaPr>
                      <m:jc m:val="centerGroup"/>
                    </m:oMathParaPr>
                    <m:oMath xmlns:m="http://schemas.openxmlformats.org/officeDocument/2006/math">
                      <m:r>
                        <a:rPr lang="en-US" sz="2500" b="0" i="1" smtClean="0">
                          <a:solidFill>
                            <a:schemeClr val="accent5"/>
                          </a:solidFill>
                          <a:latin typeface="Cambria Math" panose="02040503050406030204" pitchFamily="18" charset="0"/>
                          <a:cs typeface="Courier New" panose="02070309020205020404" pitchFamily="49" charset="0"/>
                        </a:rPr>
                        <m:t>𝑚𝑒𝑎𝑛</m:t>
                      </m:r>
                      <m:r>
                        <a:rPr lang="en-US" sz="2500" b="0" i="1" smtClean="0">
                          <a:solidFill>
                            <a:schemeClr val="accent5"/>
                          </a:solidFill>
                          <a:latin typeface="Cambria Math" panose="02040503050406030204" pitchFamily="18" charset="0"/>
                          <a:cs typeface="Courier New" panose="02070309020205020404" pitchFamily="49" charset="0"/>
                        </a:rPr>
                        <m:t>= </m:t>
                      </m:r>
                      <m:f>
                        <m:fPr>
                          <m:ctrlPr>
                            <a:rPr lang="en-US" sz="2500" b="0" i="1" smtClean="0">
                              <a:solidFill>
                                <a:schemeClr val="accent5"/>
                              </a:solidFill>
                              <a:latin typeface="Cambria Math" panose="02040503050406030204" pitchFamily="18" charset="0"/>
                              <a:cs typeface="Courier New" panose="02070309020205020404" pitchFamily="49" charset="0"/>
                            </a:rPr>
                          </m:ctrlPr>
                        </m:fPr>
                        <m:num>
                          <m:nary>
                            <m:naryPr>
                              <m:chr m:val="∑"/>
                              <m:ctrlPr>
                                <a:rPr lang="en-US" sz="2500" b="0" i="1" smtClean="0">
                                  <a:solidFill>
                                    <a:schemeClr val="accent5"/>
                                  </a:solidFill>
                                  <a:latin typeface="Cambria Math" panose="02040503050406030204" pitchFamily="18" charset="0"/>
                                  <a:cs typeface="Courier New" panose="02070309020205020404" pitchFamily="49" charset="0"/>
                                </a:rPr>
                              </m:ctrlPr>
                            </m:naryPr>
                            <m:sub>
                              <m:r>
                                <m:rPr>
                                  <m:brk m:alnAt="23"/>
                                </m:rPr>
                                <a:rPr lang="en-US" sz="2500" b="0" i="1" smtClean="0">
                                  <a:solidFill>
                                    <a:schemeClr val="accent5"/>
                                  </a:solidFill>
                                  <a:latin typeface="Cambria Math" panose="02040503050406030204" pitchFamily="18" charset="0"/>
                                  <a:cs typeface="Courier New" panose="02070309020205020404" pitchFamily="49" charset="0"/>
                                </a:rPr>
                                <m:t>𝑖</m:t>
                              </m:r>
                              <m:r>
                                <a:rPr lang="en-US" sz="2500" b="0" i="1" smtClean="0">
                                  <a:solidFill>
                                    <a:schemeClr val="accent5"/>
                                  </a:solidFill>
                                  <a:latin typeface="Cambria Math" panose="02040503050406030204" pitchFamily="18" charset="0"/>
                                  <a:cs typeface="Courier New" panose="02070309020205020404" pitchFamily="49" charset="0"/>
                                </a:rPr>
                                <m:t>=1</m:t>
                              </m:r>
                            </m:sub>
                            <m:sup>
                              <m:r>
                                <a:rPr lang="en-US" sz="2500" b="0" i="1" smtClean="0">
                                  <a:solidFill>
                                    <a:schemeClr val="accent5"/>
                                  </a:solidFill>
                                  <a:latin typeface="Cambria Math" panose="02040503050406030204" pitchFamily="18" charset="0"/>
                                  <a:cs typeface="Courier New" panose="02070309020205020404" pitchFamily="49" charset="0"/>
                                </a:rPr>
                                <m:t>𝑛</m:t>
                              </m:r>
                            </m:sup>
                            <m:e>
                              <m:sSub>
                                <m:sSubPr>
                                  <m:ctrlPr>
                                    <a:rPr lang="en-US" sz="2500" b="0" i="1" smtClean="0">
                                      <a:solidFill>
                                        <a:schemeClr val="accent5"/>
                                      </a:solidFill>
                                      <a:latin typeface="Cambria Math" panose="02040503050406030204" pitchFamily="18" charset="0"/>
                                      <a:cs typeface="Courier New" panose="02070309020205020404" pitchFamily="49" charset="0"/>
                                    </a:rPr>
                                  </m:ctrlPr>
                                </m:sSubPr>
                                <m:e>
                                  <m:r>
                                    <a:rPr lang="en-US" sz="2500" b="0" i="1" smtClean="0">
                                      <a:solidFill>
                                        <a:schemeClr val="accent5"/>
                                      </a:solidFill>
                                      <a:latin typeface="Cambria Math" panose="02040503050406030204" pitchFamily="18" charset="0"/>
                                      <a:cs typeface="Courier New" panose="02070309020205020404" pitchFamily="49" charset="0"/>
                                    </a:rPr>
                                    <m:t>𝑥</m:t>
                                  </m:r>
                                </m:e>
                                <m:sub>
                                  <m:r>
                                    <a:rPr lang="en-US" sz="2500" b="0" i="1" smtClean="0">
                                      <a:solidFill>
                                        <a:schemeClr val="accent5"/>
                                      </a:solidFill>
                                      <a:latin typeface="Cambria Math" panose="02040503050406030204" pitchFamily="18" charset="0"/>
                                      <a:cs typeface="Courier New" panose="02070309020205020404" pitchFamily="49" charset="0"/>
                                    </a:rPr>
                                    <m:t>𝑖</m:t>
                                  </m:r>
                                </m:sub>
                              </m:sSub>
                            </m:e>
                          </m:nary>
                        </m:num>
                        <m:den>
                          <m:r>
                            <a:rPr lang="en-US" sz="2500" b="0" i="1" smtClean="0">
                              <a:solidFill>
                                <a:schemeClr val="accent5"/>
                              </a:solidFill>
                              <a:latin typeface="Cambria Math" panose="02040503050406030204" pitchFamily="18" charset="0"/>
                              <a:cs typeface="Courier New" panose="02070309020205020404" pitchFamily="49" charset="0"/>
                            </a:rPr>
                            <m:t>𝑛</m:t>
                          </m:r>
                        </m:den>
                      </m:f>
                      <m:r>
                        <a:rPr lang="en-US" sz="2500" b="0" i="1" smtClean="0">
                          <a:solidFill>
                            <a:schemeClr val="accent5"/>
                          </a:solidFill>
                          <a:latin typeface="Cambria Math" panose="02040503050406030204" pitchFamily="18" charset="0"/>
                          <a:cs typeface="Courier New" panose="02070309020205020404" pitchFamily="49" charset="0"/>
                        </a:rPr>
                        <m:t>=</m:t>
                      </m:r>
                      <m:f>
                        <m:fPr>
                          <m:ctrlPr>
                            <a:rPr lang="en-US" sz="2500" b="0" i="1" smtClean="0">
                              <a:solidFill>
                                <a:schemeClr val="accent5"/>
                              </a:solidFill>
                              <a:latin typeface="Cambria Math" panose="02040503050406030204" pitchFamily="18" charset="0"/>
                              <a:cs typeface="Courier New" panose="02070309020205020404" pitchFamily="49" charset="0"/>
                            </a:rPr>
                          </m:ctrlPr>
                        </m:fPr>
                        <m:num>
                          <m:sSub>
                            <m:sSubPr>
                              <m:ctrlPr>
                                <a:rPr lang="en-US" sz="2500" b="0" i="1" smtClean="0">
                                  <a:solidFill>
                                    <a:schemeClr val="accent5"/>
                                  </a:solidFill>
                                  <a:latin typeface="Cambria Math" panose="02040503050406030204" pitchFamily="18" charset="0"/>
                                  <a:cs typeface="Courier New" panose="02070309020205020404" pitchFamily="49" charset="0"/>
                                </a:rPr>
                              </m:ctrlPr>
                            </m:sSubPr>
                            <m:e>
                              <m:r>
                                <a:rPr lang="en-US" sz="2500" b="0" i="1" smtClean="0">
                                  <a:solidFill>
                                    <a:schemeClr val="accent5"/>
                                  </a:solidFill>
                                  <a:latin typeface="Cambria Math" panose="02040503050406030204" pitchFamily="18" charset="0"/>
                                  <a:cs typeface="Courier New" panose="02070309020205020404" pitchFamily="49" charset="0"/>
                                </a:rPr>
                                <m:t>𝑥</m:t>
                              </m:r>
                            </m:e>
                            <m:sub>
                              <m:r>
                                <a:rPr lang="en-US" sz="2500" b="0" i="1" smtClean="0">
                                  <a:solidFill>
                                    <a:schemeClr val="accent5"/>
                                  </a:solidFill>
                                  <a:latin typeface="Cambria Math" panose="02040503050406030204" pitchFamily="18" charset="0"/>
                                  <a:cs typeface="Courier New" panose="02070309020205020404" pitchFamily="49" charset="0"/>
                                </a:rPr>
                                <m:t>1</m:t>
                              </m:r>
                            </m:sub>
                          </m:sSub>
                          <m:r>
                            <a:rPr lang="en-US" sz="2500" b="0" i="1" smtClean="0">
                              <a:solidFill>
                                <a:schemeClr val="accent5"/>
                              </a:solidFill>
                              <a:latin typeface="Cambria Math" panose="02040503050406030204" pitchFamily="18" charset="0"/>
                              <a:cs typeface="Courier New" panose="02070309020205020404" pitchFamily="49" charset="0"/>
                            </a:rPr>
                            <m:t>+</m:t>
                          </m:r>
                          <m:sSub>
                            <m:sSubPr>
                              <m:ctrlPr>
                                <a:rPr lang="en-US" sz="2500" b="0" i="1" smtClean="0">
                                  <a:solidFill>
                                    <a:schemeClr val="accent5"/>
                                  </a:solidFill>
                                  <a:latin typeface="Cambria Math" panose="02040503050406030204" pitchFamily="18" charset="0"/>
                                  <a:cs typeface="Courier New" panose="02070309020205020404" pitchFamily="49" charset="0"/>
                                </a:rPr>
                              </m:ctrlPr>
                            </m:sSubPr>
                            <m:e>
                              <m:r>
                                <a:rPr lang="en-US" sz="2500" b="0" i="1" smtClean="0">
                                  <a:solidFill>
                                    <a:schemeClr val="accent5"/>
                                  </a:solidFill>
                                  <a:latin typeface="Cambria Math" panose="02040503050406030204" pitchFamily="18" charset="0"/>
                                  <a:cs typeface="Courier New" panose="02070309020205020404" pitchFamily="49" charset="0"/>
                                </a:rPr>
                                <m:t>𝑥</m:t>
                              </m:r>
                            </m:e>
                            <m:sub>
                              <m:r>
                                <a:rPr lang="en-US" sz="2500" b="0" i="1" smtClean="0">
                                  <a:solidFill>
                                    <a:schemeClr val="accent5"/>
                                  </a:solidFill>
                                  <a:latin typeface="Cambria Math" panose="02040503050406030204" pitchFamily="18" charset="0"/>
                                  <a:cs typeface="Courier New" panose="02070309020205020404" pitchFamily="49" charset="0"/>
                                </a:rPr>
                                <m:t>2</m:t>
                              </m:r>
                            </m:sub>
                          </m:sSub>
                          <m:r>
                            <a:rPr lang="en-US" sz="2500" b="0" i="1" smtClean="0">
                              <a:solidFill>
                                <a:schemeClr val="accent5"/>
                              </a:solidFill>
                              <a:latin typeface="Cambria Math" panose="02040503050406030204" pitchFamily="18" charset="0"/>
                              <a:cs typeface="Courier New" panose="02070309020205020404" pitchFamily="49" charset="0"/>
                            </a:rPr>
                            <m:t>+…+</m:t>
                          </m:r>
                          <m:sSub>
                            <m:sSubPr>
                              <m:ctrlPr>
                                <a:rPr lang="en-US" sz="2500" b="0" i="1" smtClean="0">
                                  <a:solidFill>
                                    <a:schemeClr val="accent5"/>
                                  </a:solidFill>
                                  <a:latin typeface="Cambria Math" panose="02040503050406030204" pitchFamily="18" charset="0"/>
                                  <a:cs typeface="Courier New" panose="02070309020205020404" pitchFamily="49" charset="0"/>
                                </a:rPr>
                              </m:ctrlPr>
                            </m:sSubPr>
                            <m:e>
                              <m:r>
                                <a:rPr lang="en-US" sz="2500" b="0" i="1" smtClean="0">
                                  <a:solidFill>
                                    <a:schemeClr val="accent5"/>
                                  </a:solidFill>
                                  <a:latin typeface="Cambria Math" panose="02040503050406030204" pitchFamily="18" charset="0"/>
                                  <a:cs typeface="Courier New" panose="02070309020205020404" pitchFamily="49" charset="0"/>
                                </a:rPr>
                                <m:t>𝑥</m:t>
                              </m:r>
                            </m:e>
                            <m:sub>
                              <m:r>
                                <a:rPr lang="en-US" sz="2500" b="0" i="1" smtClean="0">
                                  <a:solidFill>
                                    <a:schemeClr val="accent5"/>
                                  </a:solidFill>
                                  <a:latin typeface="Cambria Math" panose="02040503050406030204" pitchFamily="18" charset="0"/>
                                  <a:cs typeface="Courier New" panose="02070309020205020404" pitchFamily="49" charset="0"/>
                                </a:rPr>
                                <m:t>𝑛</m:t>
                              </m:r>
                            </m:sub>
                          </m:sSub>
                        </m:num>
                        <m:den>
                          <m:r>
                            <a:rPr lang="en-US" sz="2500" b="0" i="1" smtClean="0">
                              <a:solidFill>
                                <a:schemeClr val="accent5"/>
                              </a:solidFill>
                              <a:latin typeface="Cambria Math" panose="02040503050406030204" pitchFamily="18" charset="0"/>
                              <a:cs typeface="Courier New" panose="02070309020205020404" pitchFamily="49" charset="0"/>
                            </a:rPr>
                            <m:t>𝑛</m:t>
                          </m:r>
                        </m:den>
                      </m:f>
                      <m:r>
                        <a:rPr lang="en-US" sz="2500" b="0" i="0" smtClean="0">
                          <a:solidFill>
                            <a:schemeClr val="accent5"/>
                          </a:solidFill>
                          <a:latin typeface="Cambria Math" panose="02040503050406030204" pitchFamily="18" charset="0"/>
                          <a:cs typeface="Courier New" panose="02070309020205020404" pitchFamily="49" charset="0"/>
                        </a:rPr>
                        <m:t>   </m:t>
                      </m:r>
                      <m:r>
                        <a:rPr lang="en-US" sz="2500" b="0" i="1" smtClean="0">
                          <a:solidFill>
                            <a:schemeClr val="accent5"/>
                          </a:solidFill>
                          <a:latin typeface="Cambria Math" panose="02040503050406030204" pitchFamily="18" charset="0"/>
                          <a:cs typeface="Courier New" panose="02070309020205020404" pitchFamily="49" charset="0"/>
                        </a:rPr>
                        <m:t>𝑑𝑒𝑣𝑖𝑎𝑡𝑖𝑜𝑛</m:t>
                      </m:r>
                      <m:r>
                        <a:rPr lang="en-US" sz="2500" b="0" i="1" smtClean="0">
                          <a:solidFill>
                            <a:schemeClr val="accent5"/>
                          </a:solidFill>
                          <a:latin typeface="Cambria Math" panose="02040503050406030204" pitchFamily="18" charset="0"/>
                          <a:cs typeface="Courier New" panose="02070309020205020404" pitchFamily="49" charset="0"/>
                        </a:rPr>
                        <m:t>= </m:t>
                      </m:r>
                      <m:rad>
                        <m:radPr>
                          <m:degHide m:val="on"/>
                          <m:ctrlPr>
                            <a:rPr lang="en-US" sz="2500" b="0" i="1" smtClean="0">
                              <a:solidFill>
                                <a:schemeClr val="accent5"/>
                              </a:solidFill>
                              <a:latin typeface="Cambria Math" panose="02040503050406030204" pitchFamily="18" charset="0"/>
                              <a:cs typeface="Courier New" panose="02070309020205020404" pitchFamily="49" charset="0"/>
                            </a:rPr>
                          </m:ctrlPr>
                        </m:radPr>
                        <m:deg/>
                        <m:e>
                          <m:f>
                            <m:fPr>
                              <m:ctrlPr>
                                <a:rPr lang="en-US" sz="2500" b="0" i="1" smtClean="0">
                                  <a:solidFill>
                                    <a:schemeClr val="accent5"/>
                                  </a:solidFill>
                                  <a:latin typeface="Cambria Math" panose="02040503050406030204" pitchFamily="18" charset="0"/>
                                  <a:cs typeface="Courier New" panose="02070309020205020404" pitchFamily="49" charset="0"/>
                                </a:rPr>
                              </m:ctrlPr>
                            </m:fPr>
                            <m:num>
                              <m:nary>
                                <m:naryPr>
                                  <m:chr m:val="∑"/>
                                  <m:ctrlPr>
                                    <a:rPr lang="en-US" sz="2500" b="0" i="1" smtClean="0">
                                      <a:solidFill>
                                        <a:schemeClr val="accent5"/>
                                      </a:solidFill>
                                      <a:latin typeface="Cambria Math" panose="02040503050406030204" pitchFamily="18" charset="0"/>
                                      <a:cs typeface="Courier New" panose="02070309020205020404" pitchFamily="49" charset="0"/>
                                    </a:rPr>
                                  </m:ctrlPr>
                                </m:naryPr>
                                <m:sub>
                                  <m:r>
                                    <m:rPr>
                                      <m:brk m:alnAt="23"/>
                                    </m:rPr>
                                    <a:rPr lang="en-US" sz="2500" b="0" i="1" smtClean="0">
                                      <a:solidFill>
                                        <a:schemeClr val="accent5"/>
                                      </a:solidFill>
                                      <a:latin typeface="Cambria Math" panose="02040503050406030204" pitchFamily="18" charset="0"/>
                                      <a:cs typeface="Courier New" panose="02070309020205020404" pitchFamily="49" charset="0"/>
                                    </a:rPr>
                                    <m:t>𝑖</m:t>
                                  </m:r>
                                  <m:r>
                                    <a:rPr lang="en-US" sz="2500" b="0" i="1" smtClean="0">
                                      <a:solidFill>
                                        <a:schemeClr val="accent5"/>
                                      </a:solidFill>
                                      <a:latin typeface="Cambria Math" panose="02040503050406030204" pitchFamily="18" charset="0"/>
                                      <a:cs typeface="Courier New" panose="02070309020205020404" pitchFamily="49" charset="0"/>
                                    </a:rPr>
                                    <m:t>=1</m:t>
                                  </m:r>
                                </m:sub>
                                <m:sup>
                                  <m:r>
                                    <a:rPr lang="en-US" sz="2500" b="0" i="1" smtClean="0">
                                      <a:solidFill>
                                        <a:schemeClr val="accent5"/>
                                      </a:solidFill>
                                      <a:latin typeface="Cambria Math" panose="02040503050406030204" pitchFamily="18" charset="0"/>
                                      <a:cs typeface="Courier New" panose="02070309020205020404" pitchFamily="49" charset="0"/>
                                    </a:rPr>
                                    <m:t>𝑛</m:t>
                                  </m:r>
                                </m:sup>
                                <m:e>
                                  <m:sSup>
                                    <m:sSupPr>
                                      <m:ctrlPr>
                                        <a:rPr lang="en-US" sz="2500" b="0" i="1" smtClean="0">
                                          <a:solidFill>
                                            <a:schemeClr val="accent5"/>
                                          </a:solidFill>
                                          <a:latin typeface="Cambria Math" panose="02040503050406030204" pitchFamily="18" charset="0"/>
                                          <a:cs typeface="Courier New" panose="02070309020205020404" pitchFamily="49" charset="0"/>
                                        </a:rPr>
                                      </m:ctrlPr>
                                    </m:sSupPr>
                                    <m:e>
                                      <m:r>
                                        <a:rPr lang="en-US" sz="2500" b="0" i="1" smtClean="0">
                                          <a:solidFill>
                                            <a:schemeClr val="accent5"/>
                                          </a:solidFill>
                                          <a:latin typeface="Cambria Math" panose="02040503050406030204" pitchFamily="18" charset="0"/>
                                          <a:cs typeface="Courier New" panose="02070309020205020404" pitchFamily="49" charset="0"/>
                                        </a:rPr>
                                        <m:t>(</m:t>
                                      </m:r>
                                      <m:sSub>
                                        <m:sSubPr>
                                          <m:ctrlPr>
                                            <a:rPr lang="en-US" sz="2500" b="0" i="1" smtClean="0">
                                              <a:solidFill>
                                                <a:schemeClr val="accent5"/>
                                              </a:solidFill>
                                              <a:latin typeface="Cambria Math" panose="02040503050406030204" pitchFamily="18" charset="0"/>
                                              <a:cs typeface="Courier New" panose="02070309020205020404" pitchFamily="49" charset="0"/>
                                            </a:rPr>
                                          </m:ctrlPr>
                                        </m:sSubPr>
                                        <m:e>
                                          <m:r>
                                            <a:rPr lang="en-US" sz="2500" b="0" i="1" smtClean="0">
                                              <a:solidFill>
                                                <a:schemeClr val="accent5"/>
                                              </a:solidFill>
                                              <a:latin typeface="Cambria Math" panose="02040503050406030204" pitchFamily="18" charset="0"/>
                                              <a:cs typeface="Courier New" panose="02070309020205020404" pitchFamily="49" charset="0"/>
                                            </a:rPr>
                                            <m:t>𝑥</m:t>
                                          </m:r>
                                        </m:e>
                                        <m:sub>
                                          <m:r>
                                            <a:rPr lang="en-US" sz="2500" b="0" i="1" smtClean="0">
                                              <a:solidFill>
                                                <a:schemeClr val="accent5"/>
                                              </a:solidFill>
                                              <a:latin typeface="Cambria Math" panose="02040503050406030204" pitchFamily="18" charset="0"/>
                                              <a:cs typeface="Courier New" panose="02070309020205020404" pitchFamily="49" charset="0"/>
                                            </a:rPr>
                                            <m:t>𝑖</m:t>
                                          </m:r>
                                        </m:sub>
                                      </m:sSub>
                                      <m:r>
                                        <a:rPr lang="en-US" sz="2500" b="0" i="1" smtClean="0">
                                          <a:solidFill>
                                            <a:schemeClr val="accent5"/>
                                          </a:solidFill>
                                          <a:latin typeface="Cambria Math" panose="02040503050406030204" pitchFamily="18" charset="0"/>
                                          <a:cs typeface="Courier New" panose="02070309020205020404" pitchFamily="49" charset="0"/>
                                        </a:rPr>
                                        <m:t>−</m:t>
                                      </m:r>
                                      <m:r>
                                        <a:rPr lang="en-US" sz="2500" b="0" i="1" smtClean="0">
                                          <a:solidFill>
                                            <a:schemeClr val="accent5"/>
                                          </a:solidFill>
                                          <a:latin typeface="Cambria Math" panose="02040503050406030204" pitchFamily="18" charset="0"/>
                                          <a:cs typeface="Courier New" panose="02070309020205020404" pitchFamily="49" charset="0"/>
                                        </a:rPr>
                                        <m:t>𝑚𝑒𝑎𝑛</m:t>
                                      </m:r>
                                      <m:r>
                                        <a:rPr lang="en-US" sz="2500" b="0" i="1" smtClean="0">
                                          <a:solidFill>
                                            <a:schemeClr val="accent5"/>
                                          </a:solidFill>
                                          <a:latin typeface="Cambria Math" panose="02040503050406030204" pitchFamily="18" charset="0"/>
                                          <a:cs typeface="Courier New" panose="02070309020205020404" pitchFamily="49" charset="0"/>
                                        </a:rPr>
                                        <m:t>)</m:t>
                                      </m:r>
                                    </m:e>
                                    <m:sup>
                                      <m:r>
                                        <a:rPr lang="en-US" sz="2500" b="0" i="1" smtClean="0">
                                          <a:solidFill>
                                            <a:schemeClr val="accent5"/>
                                          </a:solidFill>
                                          <a:latin typeface="Cambria Math" panose="02040503050406030204" pitchFamily="18" charset="0"/>
                                          <a:cs typeface="Courier New" panose="02070309020205020404" pitchFamily="49" charset="0"/>
                                        </a:rPr>
                                        <m:t>2</m:t>
                                      </m:r>
                                    </m:sup>
                                  </m:sSup>
                                </m:e>
                              </m:nary>
                            </m:num>
                            <m:den>
                              <m:r>
                                <a:rPr lang="en-US" sz="2500" b="0" i="1" smtClean="0">
                                  <a:solidFill>
                                    <a:schemeClr val="accent5"/>
                                  </a:solidFill>
                                  <a:latin typeface="Cambria Math" panose="02040503050406030204" pitchFamily="18" charset="0"/>
                                  <a:cs typeface="Courier New" panose="02070309020205020404" pitchFamily="49" charset="0"/>
                                </a:rPr>
                                <m:t>𝑛</m:t>
                              </m:r>
                              <m:r>
                                <a:rPr lang="en-US" sz="2500" b="0" i="1" smtClean="0">
                                  <a:solidFill>
                                    <a:schemeClr val="accent5"/>
                                  </a:solidFill>
                                  <a:latin typeface="Cambria Math" panose="02040503050406030204" pitchFamily="18" charset="0"/>
                                  <a:cs typeface="Courier New" panose="02070309020205020404" pitchFamily="49" charset="0"/>
                                </a:rPr>
                                <m:t>−1</m:t>
                              </m:r>
                            </m:den>
                          </m:f>
                        </m:e>
                      </m:rad>
                    </m:oMath>
                  </m:oMathPara>
                </a14:m>
                <a:endParaRPr lang="en-US" sz="2500" dirty="0" smtClean="0">
                  <a:latin typeface="Courier New" panose="02070309020205020404" pitchFamily="49" charset="0"/>
                  <a:cs typeface="Courier New" panose="02070309020205020404" pitchFamily="49" charset="0"/>
                </a:endParaRP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smtClean="0">
                    <a:solidFill>
                      <a:schemeClr val="accent5"/>
                    </a:solidFill>
                    <a:cs typeface="Courier New" panose="02070309020205020404" pitchFamily="49" charset="0"/>
                  </a:rPr>
                  <a:t>To compute deviation with this formula, you have to store the individual numbers using an array, so that they can be used after the mean is obtained.</a:t>
                </a:r>
              </a:p>
              <a:p>
                <a:pPr algn="just">
                  <a:lnSpc>
                    <a:spcPct val="100000"/>
                  </a:lnSpc>
                </a:pPr>
                <a:r>
                  <a:rPr lang="en-US" sz="2500" dirty="0">
                    <a:solidFill>
                      <a:schemeClr val="accent5"/>
                    </a:solidFill>
                    <a:latin typeface="Courier New" panose="02070309020205020404" pitchFamily="49" charset="0"/>
                    <a:cs typeface="Courier New" panose="02070309020205020404" pitchFamily="49" charset="0"/>
                  </a:rPr>
                  <a:t>	</a:t>
                </a:r>
                <a:r>
                  <a:rPr lang="en-US" sz="2500" dirty="0" smtClean="0">
                    <a:solidFill>
                      <a:schemeClr val="accent5"/>
                    </a:solidFill>
                    <a:cs typeface="Courier New" panose="02070309020205020404" pitchFamily="49" charset="0"/>
                  </a:rPr>
                  <a:t>You program should contain the following functions:</a:t>
                </a:r>
                <a:endParaRPr lang="en-US" sz="2500" dirty="0" smtClean="0">
                  <a:latin typeface="Courier New" panose="02070309020205020404" pitchFamily="49" charset="0"/>
                  <a:cs typeface="Courier New" panose="02070309020205020404" pitchFamily="49" charset="0"/>
                </a:endParaRPr>
              </a:p>
            </p:txBody>
          </p:sp>
        </mc:Choice>
        <mc:Fallback>
          <p:sp>
            <p:nvSpPr>
              <p:cNvPr id="9" name="Заголовок 1"/>
              <p:cNvSpPr txBox="1">
                <a:spLocks noRot="1" noChangeAspect="1" noMove="1" noResize="1" noEditPoints="1" noAdjustHandles="1" noChangeArrowheads="1" noChangeShapeType="1" noTextEdit="1"/>
              </p:cNvSpPr>
              <p:nvPr/>
            </p:nvSpPr>
            <p:spPr>
              <a:xfrm>
                <a:off x="327438" y="1284452"/>
                <a:ext cx="11469879" cy="3143857"/>
              </a:xfrm>
              <a:prstGeom prst="rect">
                <a:avLst/>
              </a:prstGeom>
              <a:blipFill>
                <a:blip r:embed="rId3"/>
                <a:stretch>
                  <a:fillRect l="-904" t="-1942" r="-851" b="-3689"/>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43877" y="606116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9"/>
          <p:cNvGraphicFramePr>
            <a:graphicFrameLocks noGrp="1"/>
          </p:cNvGraphicFramePr>
          <p:nvPr>
            <p:extLst>
              <p:ext uri="{D42A27DB-BD31-4B8C-83A1-F6EECF244321}">
                <p14:modId xmlns:p14="http://schemas.microsoft.com/office/powerpoint/2010/main" val="492287185"/>
              </p:ext>
            </p:extLst>
          </p:nvPr>
        </p:nvGraphicFramePr>
        <p:xfrm>
          <a:off x="346074" y="5747654"/>
          <a:ext cx="10597803" cy="1065276"/>
        </p:xfrm>
        <a:graphic>
          <a:graphicData uri="http://schemas.openxmlformats.org/drawingml/2006/table">
            <a:tbl>
              <a:tblPr firstRow="1" bandRow="1">
                <a:tableStyleId>{3B4B98B0-60AC-42C2-AFA5-B58CD77FA1E5}</a:tableStyleId>
              </a:tblPr>
              <a:tblGrid>
                <a:gridCol w="10597803">
                  <a:extLst>
                    <a:ext uri="{9D8B030D-6E8A-4147-A177-3AD203B41FA5}">
                      <a16:colId xmlns:a16="http://schemas.microsoft.com/office/drawing/2014/main" val="20000"/>
                    </a:ext>
                  </a:extLst>
                </a:gridCol>
              </a:tblGrid>
              <a:tr h="750518">
                <a:tc>
                  <a:txBody>
                    <a:bodyPr/>
                    <a:lstStyle/>
                    <a:p>
                      <a:pPr algn="just">
                        <a:lnSpc>
                          <a:spcPct val="120000"/>
                        </a:lnSpc>
                      </a:pPr>
                      <a:r>
                        <a:rPr lang="en-US" sz="1800" b="0" dirty="0" smtClean="0">
                          <a:latin typeface="Courier New" panose="02070309020205020404" pitchFamily="49" charset="0"/>
                          <a:cs typeface="Courier New" panose="02070309020205020404" pitchFamily="49" charset="0"/>
                        </a:rPr>
                        <a:t>Enter</a:t>
                      </a:r>
                      <a:r>
                        <a:rPr lang="en-US" sz="1800" b="0" baseline="0" dirty="0" smtClean="0">
                          <a:latin typeface="Courier New" panose="02070309020205020404" pitchFamily="49" charset="0"/>
                          <a:cs typeface="Courier New" panose="02070309020205020404" pitchFamily="49" charset="0"/>
                        </a:rPr>
                        <a:t> ten numbers: 1.9 2.5 3.7 2 1 6 3 4 5 2</a:t>
                      </a:r>
                    </a:p>
                    <a:p>
                      <a:pPr algn="just">
                        <a:lnSpc>
                          <a:spcPct val="120000"/>
                        </a:lnSpc>
                      </a:pPr>
                      <a:r>
                        <a:rPr lang="en-US" sz="1800" b="0" baseline="0" dirty="0" smtClean="0">
                          <a:latin typeface="Courier New" panose="02070309020205020404" pitchFamily="49" charset="0"/>
                          <a:cs typeface="Courier New" panose="02070309020205020404" pitchFamily="49" charset="0"/>
                        </a:rPr>
                        <a:t>The mean is 3.11</a:t>
                      </a:r>
                    </a:p>
                    <a:p>
                      <a:pPr algn="just">
                        <a:lnSpc>
                          <a:spcPct val="120000"/>
                        </a:lnSpc>
                      </a:pPr>
                      <a:r>
                        <a:rPr lang="en-US" sz="1800" b="0" baseline="0" dirty="0" smtClean="0">
                          <a:latin typeface="Courier New" panose="02070309020205020404" pitchFamily="49" charset="0"/>
                          <a:cs typeface="Courier New" panose="02070309020205020404" pitchFamily="49" charset="0"/>
                        </a:rPr>
                        <a:t>The standard deviation is 1.55738 </a:t>
                      </a:r>
                      <a:endParaRPr lang="en-US" sz="18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6" name="Заголовок 1"/>
          <p:cNvSpPr txBox="1">
            <a:spLocks/>
          </p:cNvSpPr>
          <p:nvPr/>
        </p:nvSpPr>
        <p:spPr>
          <a:xfrm>
            <a:off x="393221" y="5162494"/>
            <a:ext cx="11154300"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the sample run:</a:t>
            </a:r>
          </a:p>
        </p:txBody>
      </p:sp>
      <p:pic>
        <p:nvPicPr>
          <p:cNvPr id="13"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6005" y="585442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6"/>
          <a:srcRect l="16300" t="16161" r="30088" b="62411"/>
          <a:stretch/>
        </p:blipFill>
        <p:spPr>
          <a:xfrm>
            <a:off x="4559582" y="4425496"/>
            <a:ext cx="5865224" cy="1115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9149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a:t>
            </a:r>
            <a:r>
              <a:rPr lang="en-US" dirty="0">
                <a:solidFill>
                  <a:schemeClr val="accent5"/>
                </a:solidFill>
              </a:rPr>
              <a:t>**Bubble sort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630602"/>
            <a:ext cx="11500375" cy="423461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sort function  that uses the bubble-sort algorithm. The algorithm makes several passes through the array. On each pass, successive neighboring pairs are compared. If a pair is in decreasing order, its values are swapped; otherwise, the values remain unchanged. The technique is called a </a:t>
            </a:r>
            <a:r>
              <a:rPr lang="en-US" sz="3000" i="1" dirty="0" smtClean="0">
                <a:solidFill>
                  <a:schemeClr val="accent5"/>
                </a:solidFill>
              </a:rPr>
              <a:t>bubble sort  </a:t>
            </a:r>
            <a:r>
              <a:rPr lang="en-US" sz="3000" dirty="0" smtClean="0">
                <a:solidFill>
                  <a:schemeClr val="accent5"/>
                </a:solidFill>
              </a:rPr>
              <a:t>or </a:t>
            </a:r>
            <a:r>
              <a:rPr lang="en-US" sz="3000" i="1" dirty="0" smtClean="0">
                <a:solidFill>
                  <a:schemeClr val="accent5"/>
                </a:solidFill>
              </a:rPr>
              <a:t>sinking sort </a:t>
            </a:r>
            <a:r>
              <a:rPr lang="en-US" sz="3000" dirty="0" smtClean="0">
                <a:solidFill>
                  <a:schemeClr val="accent5"/>
                </a:solidFill>
              </a:rPr>
              <a:t>because the smaller values gradually “</a:t>
            </a:r>
            <a:r>
              <a:rPr lang="en-US" sz="3000" b="1" dirty="0" smtClean="0">
                <a:solidFill>
                  <a:schemeClr val="accent5"/>
                </a:solidFill>
              </a:rPr>
              <a:t>bubble</a:t>
            </a:r>
            <a:r>
              <a:rPr lang="en-US" sz="3000" dirty="0" smtClean="0">
                <a:solidFill>
                  <a:schemeClr val="accent5"/>
                </a:solidFill>
              </a:rPr>
              <a:t>” </a:t>
            </a:r>
            <a:r>
              <a:rPr lang="en-US" sz="3000" dirty="0" smtClean="0">
                <a:solidFill>
                  <a:schemeClr val="accent5"/>
                </a:solidFill>
              </a:rPr>
              <a:t>their way to the top and the larger values sink to the bottom. </a:t>
            </a:r>
            <a:endParaRPr lang="ru-RU" sz="3000" i="1" dirty="0">
              <a:solidFill>
                <a:schemeClr val="accent5"/>
              </a:solidFill>
            </a:endParaRPr>
          </a:p>
        </p:txBody>
      </p:sp>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a:t>
            </a:r>
            <a:r>
              <a:rPr lang="en-US" dirty="0">
                <a:solidFill>
                  <a:schemeClr val="accent5"/>
                </a:solidFill>
              </a:rPr>
              <a:t>**Bubble sort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06885" y="1415839"/>
            <a:ext cx="6310741" cy="117791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The </a:t>
            </a:r>
            <a:r>
              <a:rPr lang="en-US" sz="3000" dirty="0">
                <a:solidFill>
                  <a:schemeClr val="accent5"/>
                </a:solidFill>
              </a:rPr>
              <a:t>algorithm can be described as follows</a:t>
            </a:r>
            <a:r>
              <a:rPr lang="en-US" sz="3000" dirty="0" smtClean="0">
                <a:solidFill>
                  <a:schemeClr val="accent5"/>
                </a:solidFill>
              </a:rPr>
              <a:t>:</a:t>
            </a:r>
          </a:p>
          <a:p>
            <a:pPr algn="just">
              <a:lnSpc>
                <a:spcPct val="120000"/>
              </a:lnSpc>
            </a:pPr>
            <a:endParaRPr lang="en-US" sz="3000" dirty="0">
              <a:solidFill>
                <a:schemeClr val="accent5"/>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3877" y="572153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3771116644"/>
              </p:ext>
            </p:extLst>
          </p:nvPr>
        </p:nvGraphicFramePr>
        <p:xfrm>
          <a:off x="346074" y="5721530"/>
          <a:ext cx="10597803" cy="1065276"/>
        </p:xfrm>
        <a:graphic>
          <a:graphicData uri="http://schemas.openxmlformats.org/drawingml/2006/table">
            <a:tbl>
              <a:tblPr firstRow="1" bandRow="1">
                <a:tableStyleId>{3B4B98B0-60AC-42C2-AFA5-B58CD77FA1E5}</a:tableStyleId>
              </a:tblPr>
              <a:tblGrid>
                <a:gridCol w="10597803">
                  <a:extLst>
                    <a:ext uri="{9D8B030D-6E8A-4147-A177-3AD203B41FA5}">
                      <a16:colId xmlns:a16="http://schemas.microsoft.com/office/drawing/2014/main" val="20000"/>
                    </a:ext>
                  </a:extLst>
                </a:gridCol>
              </a:tblGrid>
              <a:tr h="750518">
                <a:tc>
                  <a:txBody>
                    <a:bodyPr/>
                    <a:lstStyle/>
                    <a:p>
                      <a:pPr algn="just">
                        <a:lnSpc>
                          <a:spcPct val="120000"/>
                        </a:lnSpc>
                      </a:pPr>
                      <a:r>
                        <a:rPr lang="en-US" sz="1800" b="0" dirty="0" smtClean="0">
                          <a:latin typeface="Courier New" panose="02070309020205020404" pitchFamily="49" charset="0"/>
                          <a:cs typeface="Courier New" panose="02070309020205020404" pitchFamily="49" charset="0"/>
                        </a:rPr>
                        <a:t>Enter </a:t>
                      </a:r>
                      <a:r>
                        <a:rPr lang="en-US" sz="1800" b="0" baseline="0" dirty="0" smtClean="0">
                          <a:latin typeface="Courier New" panose="02070309020205020404" pitchFamily="49" charset="0"/>
                          <a:cs typeface="Courier New" panose="02070309020205020404" pitchFamily="49" charset="0"/>
                        </a:rPr>
                        <a:t>a list size: 10</a:t>
                      </a:r>
                    </a:p>
                    <a:p>
                      <a:pPr algn="just">
                        <a:lnSpc>
                          <a:spcPct val="120000"/>
                        </a:lnSpc>
                      </a:pPr>
                      <a:r>
                        <a:rPr lang="en-US" sz="1800" b="0" baseline="0" dirty="0" smtClean="0">
                          <a:latin typeface="Courier New" panose="02070309020205020404" pitchFamily="49" charset="0"/>
                          <a:cs typeface="Courier New" panose="02070309020205020404" pitchFamily="49" charset="0"/>
                        </a:rPr>
                        <a:t>Enter a list: 10 6 2 3 1 5 4 0 7 8</a:t>
                      </a:r>
                    </a:p>
                    <a:p>
                      <a:pPr algn="just">
                        <a:lnSpc>
                          <a:spcPct val="120000"/>
                        </a:lnSpc>
                      </a:pPr>
                      <a:r>
                        <a:rPr lang="en-US" sz="1800" b="0" baseline="0" dirty="0" smtClean="0">
                          <a:latin typeface="Courier New" panose="02070309020205020404" pitchFamily="49" charset="0"/>
                          <a:cs typeface="Courier New" panose="02070309020205020404" pitchFamily="49" charset="0"/>
                        </a:rPr>
                        <a:t>Sort list: 0 1 2 3 4 5 6 7 8 10</a:t>
                      </a:r>
                      <a:endParaRPr lang="en-US" sz="18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2" name="Заголовок 1"/>
          <p:cNvSpPr txBox="1">
            <a:spLocks/>
          </p:cNvSpPr>
          <p:nvPr/>
        </p:nvSpPr>
        <p:spPr>
          <a:xfrm>
            <a:off x="346074" y="5124359"/>
            <a:ext cx="11154300"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the sample run:</a:t>
            </a:r>
          </a:p>
        </p:txBody>
      </p:sp>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137" y="580795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5"/>
          <a:srcRect l="16401" t="16339" r="36413" b="36876"/>
          <a:stretch/>
        </p:blipFill>
        <p:spPr>
          <a:xfrm>
            <a:off x="6656815" y="1343221"/>
            <a:ext cx="5189634" cy="2892946"/>
          </a:xfrm>
          <a:prstGeom prst="rect">
            <a:avLst/>
          </a:prstGeom>
        </p:spPr>
      </p:pic>
      <p:sp>
        <p:nvSpPr>
          <p:cNvPr id="14" name="Заголовок 1"/>
          <p:cNvSpPr txBox="1">
            <a:spLocks/>
          </p:cNvSpPr>
          <p:nvPr/>
        </p:nvSpPr>
        <p:spPr>
          <a:xfrm>
            <a:off x="346074" y="4322554"/>
            <a:ext cx="11500375" cy="88798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3000" dirty="0" smtClean="0">
                <a:solidFill>
                  <a:schemeClr val="accent5"/>
                </a:solidFill>
              </a:rPr>
              <a:t>	Clearly, the list is in increasing order when the loop terminates. It is easy to show that the </a:t>
            </a:r>
            <a:r>
              <a:rPr lang="en-US" sz="3000" b="1" dirty="0" smtClean="0">
                <a:solidFill>
                  <a:schemeClr val="accent5"/>
                </a:solidFill>
              </a:rPr>
              <a:t>do </a:t>
            </a:r>
            <a:r>
              <a:rPr lang="en-US" sz="3000" dirty="0" smtClean="0">
                <a:solidFill>
                  <a:schemeClr val="accent5"/>
                </a:solidFill>
              </a:rPr>
              <a:t>loop executes at most </a:t>
            </a:r>
            <a:r>
              <a:rPr lang="en-US" sz="3000" b="1" dirty="0" err="1" smtClean="0">
                <a:solidFill>
                  <a:schemeClr val="accent5"/>
                </a:solidFill>
              </a:rPr>
              <a:t>listSize</a:t>
            </a:r>
            <a:r>
              <a:rPr lang="en-US" sz="3000" b="1" dirty="0" smtClean="0">
                <a:solidFill>
                  <a:schemeClr val="accent5"/>
                </a:solidFill>
              </a:rPr>
              <a:t> – 1 </a:t>
            </a:r>
            <a:r>
              <a:rPr lang="en-US" sz="3000" dirty="0" smtClean="0">
                <a:solidFill>
                  <a:schemeClr val="accent5"/>
                </a:solidFill>
              </a:rPr>
              <a:t>times.</a:t>
            </a:r>
            <a:endParaRPr lang="en-US" sz="3000" dirty="0">
              <a:solidFill>
                <a:schemeClr val="accent5"/>
              </a:solidFill>
            </a:endParaRPr>
          </a:p>
        </p:txBody>
      </p:sp>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7344" y="613735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620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403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a:t>
            </a:r>
            <a:r>
              <a:rPr lang="en-US" dirty="0">
                <a:solidFill>
                  <a:schemeClr val="accent5"/>
                </a:solidFill>
              </a:rPr>
              <a:t>*Game: locker </a:t>
            </a:r>
            <a:r>
              <a:rPr lang="en-US" dirty="0" smtClean="0">
                <a:solidFill>
                  <a:schemeClr val="accent5"/>
                </a:solidFill>
              </a:rPr>
              <a:t>puzzle</a:t>
            </a:r>
            <a:endParaRPr lang="en-US"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3" y="1724723"/>
            <a:ext cx="11500375" cy="42331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latin typeface="Courier New" panose="02070309020205020404" pitchFamily="49" charset="0"/>
                <a:cs typeface="Courier New" panose="02070309020205020404" pitchFamily="49" charset="0"/>
              </a:rPr>
              <a:t>	</a:t>
            </a:r>
            <a:r>
              <a:rPr lang="en-US" sz="3000" dirty="0" smtClean="0">
                <a:solidFill>
                  <a:schemeClr val="accent5"/>
                </a:solidFill>
                <a:cs typeface="Courier New" panose="02070309020205020404" pitchFamily="49" charset="0"/>
              </a:rPr>
              <a:t>A school  has 100 lockers and 100 students. All lockers are closed on the first day of school. As the students enter, the first student, denoted S1, opens every locker. Then the second student, S2, begins with the second locker, denoted L2, and closes every other locker. Student S3 begins with the third locker and changes every third locker (closes it if it was open, and opens it if it was closed). Student S4 begins with locker L4 and changes every fourth locker. Student S5 starts with L5 and changes every fifth locker, and so on, until student S100 changes L100.</a:t>
            </a:r>
            <a:endParaRPr lang="en-US" sz="3000" b="1" dirty="0" smtClean="0">
              <a:latin typeface="Courier New" panose="02070309020205020404" pitchFamily="49" charset="0"/>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f485da7d56129b89f90097ea4f1ba7b7b3dd2a"/>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7453</TotalTime>
  <Words>640</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 2</vt:lpstr>
      <vt:lpstr>Тема Office</vt:lpstr>
      <vt:lpstr>Single-Dimensional Arrays and C-Strings</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SAMSUNG-PC</cp:lastModifiedBy>
  <cp:revision>192</cp:revision>
  <dcterms:created xsi:type="dcterms:W3CDTF">2016-07-19T11:09:21Z</dcterms:created>
  <dcterms:modified xsi:type="dcterms:W3CDTF">2017-02-22T11:08:18Z</dcterms:modified>
</cp:coreProperties>
</file>