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9" r:id="rId4"/>
    <p:sldId id="260" r:id="rId5"/>
    <p:sldId id="262" r:id="rId6"/>
    <p:sldId id="271" r:id="rId7"/>
    <p:sldId id="261" r:id="rId8"/>
    <p:sldId id="263" r:id="rId9"/>
    <p:sldId id="267" r:id="rId10"/>
    <p:sldId id="264" r:id="rId11"/>
    <p:sldId id="265" r:id="rId12"/>
    <p:sldId id="266" r:id="rId13"/>
    <p:sldId id="268" r:id="rId14"/>
    <p:sldId id="273" r:id="rId15"/>
  </p:sldIdLst>
  <p:sldSz cx="12192000" cy="6858000"/>
  <p:notesSz cx="6858000" cy="9144000"/>
  <p:custDataLst>
    <p:tags r:id="rId16"/>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25.02.2017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4975791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25.02.2017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351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25.02.2017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7231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25.02.2017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11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4A35463-1C45-4A41-94D3-51B764CB3F34}" type="datetimeFigureOut">
              <a:rPr lang="ru-RU" smtClean="0"/>
              <a:t>25.02.2017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88315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4A35463-1C45-4A41-94D3-51B764CB3F34}" type="datetimeFigureOut">
              <a:rPr lang="ru-RU" smtClean="0"/>
              <a:t>25.02.2017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8867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4A35463-1C45-4A41-94D3-51B764CB3F34}" type="datetimeFigureOut">
              <a:rPr lang="ru-RU" smtClean="0"/>
              <a:t>25.02.2017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96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4A35463-1C45-4A41-94D3-51B764CB3F34}" type="datetimeFigureOut">
              <a:rPr lang="ru-RU" smtClean="0"/>
              <a:t>25.02.2017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034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A35463-1C45-4A41-94D3-51B764CB3F34}" type="datetimeFigureOut">
              <a:rPr lang="ru-RU" smtClean="0"/>
              <a:t>25.02.2017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228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25.02.2017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78935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25.02.2017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24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5463-1C45-4A41-94D3-51B764CB3F34}" type="datetimeFigureOut">
              <a:rPr lang="ru-RU" smtClean="0"/>
              <a:t>25.02.2017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5DAF1-0B01-4EF4-B1DD-7956541E1E59}" type="slidenum">
              <a:rPr lang="ru-RU" smtClean="0"/>
              <a:t>‹#›</a:t>
            </a:fld>
            <a:endParaRPr lang="ru-RU"/>
          </a:p>
        </p:txBody>
      </p:sp>
    </p:spTree>
    <p:extLst>
      <p:ext uri="{BB962C8B-B14F-4D97-AF65-F5344CB8AC3E}">
        <p14:creationId xmlns:p14="http://schemas.microsoft.com/office/powerpoint/2010/main" val="402677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8928" y="2429691"/>
            <a:ext cx="9950361" cy="1502860"/>
          </a:xfrm>
        </p:spPr>
        <p:txBody>
          <a:bodyPr>
            <a:normAutofit fontScale="90000"/>
          </a:bodyPr>
          <a:lstStyle/>
          <a:p>
            <a:r>
              <a:rPr lang="en-US" dirty="0">
                <a:solidFill>
                  <a:schemeClr val="accent5"/>
                </a:solidFill>
              </a:rPr>
              <a:t>Single-Dimensional Arrays and C-Strings</a:t>
            </a:r>
            <a:endParaRPr lang="ru-RU" dirty="0">
              <a:solidFill>
                <a:schemeClr val="accent5"/>
              </a:solidFill>
            </a:endParaRPr>
          </a:p>
        </p:txBody>
      </p:sp>
      <p:sp>
        <p:nvSpPr>
          <p:cNvPr id="3" name="Подзаголовок 2"/>
          <p:cNvSpPr>
            <a:spLocks noGrp="1"/>
          </p:cNvSpPr>
          <p:nvPr>
            <p:ph type="subTitle" idx="1"/>
          </p:nvPr>
        </p:nvSpPr>
        <p:spPr>
          <a:xfrm>
            <a:off x="3997772" y="4102485"/>
            <a:ext cx="4172674" cy="1963464"/>
          </a:xfrm>
        </p:spPr>
        <p:txBody>
          <a:bodyPr>
            <a:noAutofit/>
          </a:bodyPr>
          <a:lstStyle/>
          <a:p>
            <a:pPr algn="ctr">
              <a:lnSpc>
                <a:spcPct val="100000"/>
              </a:lnSpc>
            </a:pPr>
            <a:r>
              <a:rPr lang="en-US" sz="6000" b="1" dirty="0" smtClean="0">
                <a:solidFill>
                  <a:srgbClr val="002060"/>
                </a:solidFill>
              </a:rPr>
              <a:t>Lab #</a:t>
            </a:r>
            <a:r>
              <a:rPr lang="en-US" sz="6000" b="1" dirty="0">
                <a:solidFill>
                  <a:srgbClr val="002060"/>
                </a:solidFill>
              </a:rPr>
              <a:t>7</a:t>
            </a:r>
            <a:endParaRPr lang="en-US" sz="6000" b="1" dirty="0" smtClean="0">
              <a:solidFill>
                <a:srgbClr val="002060"/>
              </a:solidFill>
            </a:endParaRPr>
          </a:p>
          <a:p>
            <a:pPr algn="ctr">
              <a:lnSpc>
                <a:spcPct val="100000"/>
              </a:lnSpc>
            </a:pPr>
            <a:r>
              <a:rPr lang="en-US" sz="4000" dirty="0" smtClean="0">
                <a:solidFill>
                  <a:srgbClr val="002060"/>
                </a:solidFill>
              </a:rPr>
              <a:t>(II - part)</a:t>
            </a:r>
            <a:endParaRPr lang="ru-RU" sz="4000" dirty="0">
              <a:solidFill>
                <a:srgbClr val="002060"/>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8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605350" y="297810"/>
            <a:ext cx="8227652"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8</a:t>
            </a:r>
            <a:r>
              <a:rPr lang="en-US" dirty="0" smtClean="0">
                <a:solidFill>
                  <a:schemeClr val="accent5"/>
                </a:solidFill>
              </a:rPr>
              <a:t>. </a:t>
            </a:r>
            <a:r>
              <a:rPr lang="en-US" dirty="0">
                <a:solidFill>
                  <a:schemeClr val="accent5"/>
                </a:solidFill>
              </a:rPr>
              <a:t>**Simulation: coupon collector’s problem</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9" name="Заголовок 1"/>
          <p:cNvSpPr txBox="1">
            <a:spLocks/>
          </p:cNvSpPr>
          <p:nvPr/>
        </p:nvSpPr>
        <p:spPr>
          <a:xfrm>
            <a:off x="337603" y="1335092"/>
            <a:ext cx="11469272" cy="378552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600" dirty="0" smtClean="0">
                <a:solidFill>
                  <a:schemeClr val="accent5"/>
                </a:solidFill>
              </a:rPr>
              <a:t>	Coupon collector is a classic statistic problem with many practical applications. The problem is to pick objects from a set of objects repeatedly and determine how many picks are needed for all the objects to be picked at least once. A variation of the problem is to pick cards from a shuffled deck of </a:t>
            </a:r>
            <a:r>
              <a:rPr lang="en-US" sz="2600" b="1" dirty="0" smtClean="0">
                <a:solidFill>
                  <a:schemeClr val="accent5"/>
                </a:solidFill>
              </a:rPr>
              <a:t>52 </a:t>
            </a:r>
            <a:r>
              <a:rPr lang="en-US" sz="2600" dirty="0" smtClean="0">
                <a:solidFill>
                  <a:schemeClr val="accent5"/>
                </a:solidFill>
              </a:rPr>
              <a:t>cards repeatedly and find out how many picks are needed before you see one of each suit.  Assume a picked card is placed back in the deck before picking another. Write a program to simulate the number of picks needed to get four cards from each suit and display the four cards picked (it is possible that a card may be picked twice</a:t>
            </a:r>
            <a:r>
              <a:rPr lang="en-US" sz="2600" dirty="0">
                <a:solidFill>
                  <a:schemeClr val="accent5"/>
                </a:solidFill>
              </a:rPr>
              <a:t>). Here is a sample run</a:t>
            </a:r>
            <a:r>
              <a:rPr lang="en-US" sz="2600" dirty="0" smtClean="0">
                <a:solidFill>
                  <a:schemeClr val="accent5"/>
                </a:solidFill>
              </a:rPr>
              <a:t>:</a:t>
            </a:r>
            <a:endParaRPr lang="en-US" sz="2600" dirty="0">
              <a:solidFill>
                <a:schemeClr val="accent5"/>
              </a:solidFill>
            </a:endParaRPr>
          </a:p>
        </p:txBody>
      </p:sp>
      <p:pic>
        <p:nvPicPr>
          <p:cNvPr id="22"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2382" y="546816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Таблица 12"/>
          <p:cNvGraphicFramePr>
            <a:graphicFrameLocks noGrp="1"/>
          </p:cNvGraphicFramePr>
          <p:nvPr>
            <p:extLst>
              <p:ext uri="{D42A27DB-BD31-4B8C-83A1-F6EECF244321}">
                <p14:modId xmlns:p14="http://schemas.microsoft.com/office/powerpoint/2010/main" val="3704781543"/>
              </p:ext>
            </p:extLst>
          </p:nvPr>
        </p:nvGraphicFramePr>
        <p:xfrm>
          <a:off x="384879" y="5464432"/>
          <a:ext cx="10764180" cy="1310640"/>
        </p:xfrm>
        <a:graphic>
          <a:graphicData uri="http://schemas.openxmlformats.org/drawingml/2006/table">
            <a:tbl>
              <a:tblPr firstRow="1" bandRow="1">
                <a:tableStyleId>{3B4B98B0-60AC-42C2-AFA5-B58CD77FA1E5}</a:tableStyleId>
              </a:tblPr>
              <a:tblGrid>
                <a:gridCol w="10764180">
                  <a:extLst>
                    <a:ext uri="{9D8B030D-6E8A-4147-A177-3AD203B41FA5}">
                      <a16:colId xmlns:a16="http://schemas.microsoft.com/office/drawing/2014/main" val="20000"/>
                    </a:ext>
                  </a:extLst>
                </a:gridCol>
              </a:tblGrid>
              <a:tr h="527007">
                <a:tc>
                  <a:txBody>
                    <a:bodyPr/>
                    <a:lstStyle/>
                    <a:p>
                      <a:r>
                        <a:rPr lang="en-US" sz="1600" b="0" dirty="0" smtClean="0">
                          <a:latin typeface="Courier New" panose="02070309020205020404" pitchFamily="49" charset="0"/>
                          <a:cs typeface="Courier New" panose="02070309020205020404" pitchFamily="49" charset="0"/>
                        </a:rPr>
                        <a:t>Queen of Spades</a:t>
                      </a:r>
                    </a:p>
                    <a:p>
                      <a:r>
                        <a:rPr lang="en-US" sz="1600" b="0" dirty="0" smtClean="0">
                          <a:latin typeface="Courier New" panose="02070309020205020404" pitchFamily="49" charset="0"/>
                          <a:cs typeface="Courier New" panose="02070309020205020404" pitchFamily="49" charset="0"/>
                        </a:rPr>
                        <a:t>5 of Clubs</a:t>
                      </a:r>
                    </a:p>
                    <a:p>
                      <a:r>
                        <a:rPr lang="en-US" sz="1600" b="0" dirty="0" smtClean="0">
                          <a:latin typeface="Courier New" panose="02070309020205020404" pitchFamily="49" charset="0"/>
                          <a:cs typeface="Courier New" panose="02070309020205020404" pitchFamily="49" charset="0"/>
                        </a:rPr>
                        <a:t>Queen</a:t>
                      </a:r>
                      <a:r>
                        <a:rPr lang="en-US" sz="1600" b="0" baseline="0" dirty="0" smtClean="0">
                          <a:latin typeface="Courier New" panose="02070309020205020404" pitchFamily="49" charset="0"/>
                          <a:cs typeface="Courier New" panose="02070309020205020404" pitchFamily="49" charset="0"/>
                        </a:rPr>
                        <a:t> of Hearts</a:t>
                      </a:r>
                    </a:p>
                    <a:p>
                      <a:r>
                        <a:rPr lang="en-US" sz="1600" b="0" baseline="0" dirty="0" smtClean="0">
                          <a:latin typeface="Courier New" panose="02070309020205020404" pitchFamily="49" charset="0"/>
                          <a:cs typeface="Courier New" panose="02070309020205020404" pitchFamily="49" charset="0"/>
                        </a:rPr>
                        <a:t>4 of Diamonds</a:t>
                      </a:r>
                    </a:p>
                    <a:p>
                      <a:r>
                        <a:rPr lang="en-US" sz="1600" b="0" baseline="0" dirty="0" smtClean="0">
                          <a:latin typeface="Courier New" panose="02070309020205020404" pitchFamily="49" charset="0"/>
                          <a:cs typeface="Courier New" panose="02070309020205020404" pitchFamily="49" charset="0"/>
                        </a:rPr>
                        <a:t>Number of picks: 12</a:t>
                      </a:r>
                      <a:endParaRPr lang="ru-RU"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6057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9</a:t>
            </a:r>
            <a:r>
              <a:rPr lang="en-US" dirty="0" smtClean="0">
                <a:solidFill>
                  <a:schemeClr val="accent5"/>
                </a:solidFill>
              </a:rPr>
              <a:t>. </a:t>
            </a:r>
            <a:r>
              <a:rPr lang="en-US" dirty="0">
                <a:solidFill>
                  <a:schemeClr val="accent5"/>
                </a:solidFill>
              </a:rPr>
              <a:t>Reverse bubble sort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52444" y="1226967"/>
            <a:ext cx="11480557" cy="277834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1900" dirty="0">
                <a:solidFill>
                  <a:schemeClr val="accent5"/>
                </a:solidFill>
              </a:rPr>
              <a:t>	</a:t>
            </a:r>
            <a:r>
              <a:rPr lang="en-US" sz="2500" dirty="0" smtClean="0">
                <a:solidFill>
                  <a:schemeClr val="accent5"/>
                </a:solidFill>
              </a:rPr>
              <a:t>in sort programming exercise, you used bubble sort to sort an array. The bubble sort function repeatedly compares the successive neighboring pairs in the array and swaps them if they are in decreasing order. Modify this program by swapping successive neighboring pairs if they are in increasing order. Write a test program that reads in an array of 15 integers, invokes the function, and  displays the number sorted in decreasing order.  </a:t>
            </a:r>
            <a:endParaRPr lang="en-US" sz="1900" b="1" dirty="0" smtClean="0">
              <a:solidFill>
                <a:schemeClr val="accent5"/>
              </a:solidFill>
            </a:endParaRPr>
          </a:p>
        </p:txBody>
      </p:sp>
      <p:pic>
        <p:nvPicPr>
          <p:cNvPr id="50"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61" y="539926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 name="Таблица 44"/>
          <p:cNvGraphicFramePr>
            <a:graphicFrameLocks noGrp="1"/>
          </p:cNvGraphicFramePr>
          <p:nvPr>
            <p:extLst>
              <p:ext uri="{D42A27DB-BD31-4B8C-83A1-F6EECF244321}">
                <p14:modId xmlns:p14="http://schemas.microsoft.com/office/powerpoint/2010/main" val="1268177098"/>
              </p:ext>
            </p:extLst>
          </p:nvPr>
        </p:nvGraphicFramePr>
        <p:xfrm>
          <a:off x="376985" y="5399056"/>
          <a:ext cx="10489346" cy="1065276"/>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pPr algn="just">
                        <a:lnSpc>
                          <a:spcPct val="120000"/>
                        </a:lnSpc>
                      </a:pPr>
                      <a:r>
                        <a:rPr lang="en-US" sz="1800" b="0" dirty="0" smtClean="0">
                          <a:latin typeface="Courier New" panose="02070309020205020404" pitchFamily="49" charset="0"/>
                          <a:cs typeface="Courier New" panose="02070309020205020404" pitchFamily="49" charset="0"/>
                        </a:rPr>
                        <a:t>Enter </a:t>
                      </a:r>
                      <a:r>
                        <a:rPr lang="en-US" sz="1800" b="0" baseline="0" dirty="0" smtClean="0">
                          <a:latin typeface="Courier New" panose="02070309020205020404" pitchFamily="49" charset="0"/>
                          <a:cs typeface="Courier New" panose="02070309020205020404" pitchFamily="49" charset="0"/>
                        </a:rPr>
                        <a:t>a list size: 10</a:t>
                      </a:r>
                    </a:p>
                    <a:p>
                      <a:pPr algn="just">
                        <a:lnSpc>
                          <a:spcPct val="120000"/>
                        </a:lnSpc>
                      </a:pPr>
                      <a:r>
                        <a:rPr lang="en-US" sz="1800" b="0" baseline="0" dirty="0" smtClean="0">
                          <a:latin typeface="Courier New" panose="02070309020205020404" pitchFamily="49" charset="0"/>
                          <a:cs typeface="Courier New" panose="02070309020205020404" pitchFamily="49" charset="0"/>
                        </a:rPr>
                        <a:t>Enter a list: 10 6 2 3 1 5 4 0 7 8</a:t>
                      </a:r>
                    </a:p>
                    <a:p>
                      <a:pPr algn="just">
                        <a:lnSpc>
                          <a:spcPct val="120000"/>
                        </a:lnSpc>
                      </a:pPr>
                      <a:r>
                        <a:rPr lang="en-US" sz="1800" b="0" baseline="0" dirty="0" smtClean="0">
                          <a:latin typeface="Courier New" panose="02070309020205020404" pitchFamily="49" charset="0"/>
                          <a:cs typeface="Courier New" panose="02070309020205020404" pitchFamily="49" charset="0"/>
                        </a:rPr>
                        <a:t>Sort list: 10 8 7 6 5 4 3 2 1 0</a:t>
                      </a:r>
                      <a:endParaRPr lang="en-US" sz="18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
        <p:nvSpPr>
          <p:cNvPr id="20" name="Прямоугольник 4"/>
          <p:cNvSpPr/>
          <p:nvPr/>
        </p:nvSpPr>
        <p:spPr>
          <a:xfrm>
            <a:off x="879055" y="4850241"/>
            <a:ext cx="3439531" cy="609398"/>
          </a:xfrm>
          <a:prstGeom prst="rect">
            <a:avLst/>
          </a:prstGeom>
        </p:spPr>
        <p:txBody>
          <a:bodyPr wrap="none">
            <a:spAutoFit/>
          </a:bodyPr>
          <a:lstStyle/>
          <a:p>
            <a:pPr algn="just">
              <a:lnSpc>
                <a:spcPct val="120000"/>
              </a:lnSpc>
            </a:pPr>
            <a:r>
              <a:rPr lang="en-US" sz="3000" dirty="0">
                <a:solidFill>
                  <a:schemeClr val="accent5"/>
                </a:solidFill>
                <a:latin typeface="+mj-lt"/>
              </a:rPr>
              <a:t>Here is a sample run:</a:t>
            </a:r>
            <a:endParaRPr lang="en-US" sz="3000" b="1" dirty="0">
              <a:solidFill>
                <a:schemeClr val="accent5"/>
              </a:solidFill>
              <a:latin typeface="+mj-lt"/>
            </a:endParaRPr>
          </a:p>
        </p:txBody>
      </p:sp>
      <p:pic>
        <p:nvPicPr>
          <p:cNvPr id="10"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137" y="5485689"/>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1218" y="5814884"/>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618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10. </a:t>
            </a:r>
            <a:r>
              <a:rPr lang="en-US" dirty="0">
                <a:solidFill>
                  <a:schemeClr val="accent5"/>
                </a:solidFill>
              </a:rPr>
              <a:t>Find the index of the largest element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285438" y="1461716"/>
            <a:ext cx="11500373" cy="338705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i="1" dirty="0" smtClean="0">
                <a:solidFill>
                  <a:schemeClr val="accent5"/>
                </a:solidFill>
              </a:rPr>
              <a:t>	</a:t>
            </a:r>
            <a:r>
              <a:rPr lang="en-US" sz="3000" dirty="0" smtClean="0">
                <a:solidFill>
                  <a:schemeClr val="accent5"/>
                </a:solidFill>
              </a:rPr>
              <a:t>Write a function that returns the index of the largest element in an array of integers. If there are more such elements than one, return the largest index. Use the following header:</a:t>
            </a:r>
          </a:p>
          <a:p>
            <a:pPr algn="l">
              <a:lnSpc>
                <a:spcPct val="120000"/>
              </a:lnSpc>
            </a:pPr>
            <a:r>
              <a:rPr lang="en-US" sz="3000" i="1" dirty="0" smtClean="0">
                <a:solidFill>
                  <a:schemeClr val="accent5"/>
                </a:solidFill>
              </a:rPr>
              <a:t>	</a:t>
            </a:r>
            <a:r>
              <a:rPr lang="en-US" sz="2600" b="1" dirty="0" err="1" smtClean="0">
                <a:latin typeface="Courier New" panose="02070309020205020404" pitchFamily="49" charset="0"/>
                <a:cs typeface="Courier New" panose="02070309020205020404" pitchFamily="49" charset="0"/>
              </a:rPr>
              <a:t>int</a:t>
            </a:r>
            <a:r>
              <a:rPr lang="en-US" sz="2600" b="1"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indexOfLargestElement</a:t>
            </a:r>
            <a:r>
              <a:rPr lang="en-US" sz="2600" b="1" dirty="0" smtClean="0">
                <a:latin typeface="Courier New" panose="02070309020205020404" pitchFamily="49" charset="0"/>
                <a:cs typeface="Courier New" panose="02070309020205020404" pitchFamily="49" charset="0"/>
              </a:rPr>
              <a:t>(double </a:t>
            </a:r>
            <a:r>
              <a:rPr lang="en-US" sz="2600" dirty="0" smtClean="0">
                <a:latin typeface="Courier New" panose="02070309020205020404" pitchFamily="49" charset="0"/>
                <a:cs typeface="Courier New" panose="02070309020205020404" pitchFamily="49" charset="0"/>
              </a:rPr>
              <a:t>array[], </a:t>
            </a:r>
            <a:r>
              <a:rPr lang="en-US" sz="2600" b="1" dirty="0" err="1" smtClean="0">
                <a:latin typeface="Courier New" panose="02070309020205020404" pitchFamily="49" charset="0"/>
                <a:cs typeface="Courier New" panose="02070309020205020404" pitchFamily="49" charset="0"/>
              </a:rPr>
              <a:t>int</a:t>
            </a:r>
            <a:r>
              <a:rPr lang="en-US" sz="2600" b="1" dirty="0" smtClean="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size</a:t>
            </a:r>
            <a:r>
              <a:rPr lang="en-US" sz="2600" b="1" dirty="0" smtClean="0">
                <a:latin typeface="Courier New" panose="02070309020205020404" pitchFamily="49" charset="0"/>
                <a:cs typeface="Courier New" panose="02070309020205020404" pitchFamily="49" charset="0"/>
              </a:rPr>
              <a:t>)</a:t>
            </a:r>
          </a:p>
          <a:p>
            <a:pPr algn="l">
              <a:lnSpc>
                <a:spcPct val="120000"/>
              </a:lnSpc>
            </a:pPr>
            <a:r>
              <a:rPr lang="en-US" sz="2600" b="1" i="1" dirty="0">
                <a:latin typeface="Courier New" panose="02070309020205020404" pitchFamily="49" charset="0"/>
                <a:cs typeface="Courier New" panose="02070309020205020404" pitchFamily="49" charset="0"/>
              </a:rPr>
              <a:t>	</a:t>
            </a:r>
            <a:r>
              <a:rPr lang="en-US" sz="3000" dirty="0" smtClean="0">
                <a:solidFill>
                  <a:schemeClr val="accent5"/>
                </a:solidFill>
                <a:cs typeface="Courier New" panose="02070309020205020404" pitchFamily="49" charset="0"/>
              </a:rPr>
              <a:t>Write a test program that prompts the user to enter 15 numbers, invokes this function to return the index of the largest element, and displays the index.</a:t>
            </a:r>
            <a:r>
              <a:rPr lang="en-US" sz="2800" dirty="0">
                <a:solidFill>
                  <a:schemeClr val="accent5"/>
                </a:solidFill>
              </a:rPr>
              <a:t> Here is a sample run:</a:t>
            </a:r>
            <a:endParaRPr lang="en-US" sz="2800" b="1" dirty="0">
              <a:solidFill>
                <a:schemeClr val="accent5"/>
              </a:solidFill>
            </a:endParaRPr>
          </a:p>
          <a:p>
            <a:pPr algn="l">
              <a:lnSpc>
                <a:spcPct val="120000"/>
              </a:lnSpc>
            </a:pPr>
            <a:endParaRPr lang="en-US" sz="2600" b="1" i="1" dirty="0" smtClean="0"/>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5"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2371" y="5336274"/>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Таблица 15"/>
          <p:cNvGraphicFramePr>
            <a:graphicFrameLocks noGrp="1"/>
          </p:cNvGraphicFramePr>
          <p:nvPr>
            <p:extLst>
              <p:ext uri="{D42A27DB-BD31-4B8C-83A1-F6EECF244321}">
                <p14:modId xmlns:p14="http://schemas.microsoft.com/office/powerpoint/2010/main" val="1301290005"/>
              </p:ext>
            </p:extLst>
          </p:nvPr>
        </p:nvGraphicFramePr>
        <p:xfrm>
          <a:off x="332626" y="5336274"/>
          <a:ext cx="10489346" cy="1182092"/>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1182092">
                <a:tc>
                  <a:txBody>
                    <a:bodyPr/>
                    <a:lstStyle/>
                    <a:p>
                      <a:pPr algn="just">
                        <a:lnSpc>
                          <a:spcPct val="120000"/>
                        </a:lnSpc>
                      </a:pPr>
                      <a:r>
                        <a:rPr lang="en-US" sz="2000" b="0" dirty="0" smtClean="0">
                          <a:latin typeface="Courier New" panose="02070309020205020404" pitchFamily="49" charset="0"/>
                          <a:cs typeface="Courier New" panose="02070309020205020404" pitchFamily="49" charset="0"/>
                        </a:rPr>
                        <a:t>Enter </a:t>
                      </a:r>
                      <a:r>
                        <a:rPr lang="en-US" sz="2000" b="0" baseline="0" dirty="0" smtClean="0">
                          <a:latin typeface="Courier New" panose="02070309020205020404" pitchFamily="49" charset="0"/>
                          <a:cs typeface="Courier New" panose="02070309020205020404" pitchFamily="49" charset="0"/>
                        </a:rPr>
                        <a:t>a list size: 5</a:t>
                      </a:r>
                    </a:p>
                    <a:p>
                      <a:pPr algn="just">
                        <a:lnSpc>
                          <a:spcPct val="120000"/>
                        </a:lnSpc>
                      </a:pPr>
                      <a:r>
                        <a:rPr lang="en-US" sz="2000" b="0" baseline="0" dirty="0" smtClean="0">
                          <a:latin typeface="Courier New" panose="02070309020205020404" pitchFamily="49" charset="0"/>
                          <a:cs typeface="Courier New" panose="02070309020205020404" pitchFamily="49" charset="0"/>
                        </a:rPr>
                        <a:t>Enter a list: 1.5 2.5 -3.4 -5.6 10.1</a:t>
                      </a:r>
                    </a:p>
                    <a:p>
                      <a:pPr algn="just">
                        <a:lnSpc>
                          <a:spcPct val="120000"/>
                        </a:lnSpc>
                      </a:pPr>
                      <a:r>
                        <a:rPr lang="en-US" sz="2000" b="0" baseline="0" dirty="0" smtClean="0">
                          <a:latin typeface="Courier New" panose="02070309020205020404" pitchFamily="49" charset="0"/>
                          <a:cs typeface="Courier New" panose="02070309020205020404" pitchFamily="49" charset="0"/>
                        </a:rPr>
                        <a:t>Index of the Largest element: 4</a:t>
                      </a:r>
                      <a:endParaRPr lang="ru-RU" sz="2000"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608" y="5422694"/>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45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11. </a:t>
            </a:r>
            <a:r>
              <a:rPr lang="en-US" dirty="0">
                <a:solidFill>
                  <a:schemeClr val="accent5"/>
                </a:solidFill>
              </a:rPr>
              <a:t>Game: Rolling a die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2178577"/>
            <a:ext cx="11515085" cy="175125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A die has six faces representing values 1, 2, … , 6, respectively. Write a program that rolls a die </a:t>
            </a:r>
            <a:r>
              <a:rPr lang="en-US" sz="3000" b="1" dirty="0" smtClean="0">
                <a:solidFill>
                  <a:schemeClr val="accent5"/>
                </a:solidFill>
                <a:cs typeface="Courier New" panose="02070309020205020404" pitchFamily="49" charset="0"/>
              </a:rPr>
              <a:t>10000, </a:t>
            </a:r>
            <a:r>
              <a:rPr lang="en-US" sz="3000" dirty="0" smtClean="0">
                <a:solidFill>
                  <a:schemeClr val="accent5"/>
                </a:solidFill>
                <a:cs typeface="Courier New" panose="02070309020205020404" pitchFamily="49" charset="0"/>
              </a:rPr>
              <a:t>times and displays the number of occurrences of each value.</a:t>
            </a:r>
            <a:endParaRPr lang="en-US" sz="3000"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4255223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12. </a:t>
            </a:r>
            <a:r>
              <a:rPr lang="en-US" dirty="0">
                <a:solidFill>
                  <a:schemeClr val="accent5"/>
                </a:solidFill>
              </a:rPr>
              <a:t>Product of an array</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827414"/>
            <a:ext cx="11515085" cy="34542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latin typeface="Courier New" panose="02070309020205020404" pitchFamily="49" charset="0"/>
                <a:cs typeface="Courier New" panose="02070309020205020404" pitchFamily="49" charset="0"/>
              </a:rPr>
              <a:t>	</a:t>
            </a:r>
            <a:r>
              <a:rPr lang="en-US" sz="3000" dirty="0" smtClean="0">
                <a:solidFill>
                  <a:schemeClr val="accent5"/>
                </a:solidFill>
                <a:cs typeface="Courier New" panose="02070309020205020404" pitchFamily="49" charset="0"/>
              </a:rPr>
              <a:t>Write two overloaded functions that return the product of elements in an array with the following headers:</a:t>
            </a:r>
          </a:p>
          <a:p>
            <a:pPr algn="just">
              <a:lnSpc>
                <a:spcPct val="120000"/>
              </a:lnSpc>
            </a:pPr>
            <a:r>
              <a:rPr lang="en-US" sz="3000" b="1" dirty="0">
                <a:solidFill>
                  <a:schemeClr val="accent5"/>
                </a:solidFill>
                <a:latin typeface="Courier New" panose="02070309020205020404" pitchFamily="49" charset="0"/>
                <a:cs typeface="Courier New" panose="02070309020205020404" pitchFamily="49" charset="0"/>
              </a:rPr>
              <a:t>	</a:t>
            </a:r>
            <a:r>
              <a:rPr lang="en-US" sz="2900" b="1" dirty="0" err="1" smtClean="0">
                <a:latin typeface="Courier New" panose="02070309020205020404" pitchFamily="49" charset="0"/>
                <a:cs typeface="Courier New" panose="02070309020205020404" pitchFamily="49" charset="0"/>
              </a:rPr>
              <a:t>int</a:t>
            </a:r>
            <a:r>
              <a:rPr lang="en-US" sz="2900" b="1" dirty="0" smtClean="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product</a:t>
            </a:r>
            <a:r>
              <a:rPr lang="en-US" sz="2900" b="1" dirty="0" smtClean="0">
                <a:latin typeface="Courier New" panose="02070309020205020404" pitchFamily="49" charset="0"/>
                <a:cs typeface="Courier New" panose="02070309020205020404" pitchFamily="49" charset="0"/>
              </a:rPr>
              <a:t>(</a:t>
            </a:r>
            <a:r>
              <a:rPr lang="en-US" sz="2900" b="1" dirty="0" err="1" smtClean="0">
                <a:latin typeface="Courier New" panose="02070309020205020404" pitchFamily="49" charset="0"/>
                <a:cs typeface="Courier New" panose="02070309020205020404" pitchFamily="49" charset="0"/>
              </a:rPr>
              <a:t>const</a:t>
            </a:r>
            <a:r>
              <a:rPr lang="en-US" sz="2900" b="1" dirty="0" smtClean="0">
                <a:latin typeface="Courier New" panose="02070309020205020404" pitchFamily="49" charset="0"/>
                <a:cs typeface="Courier New" panose="02070309020205020404" pitchFamily="49" charset="0"/>
              </a:rPr>
              <a:t> </a:t>
            </a:r>
            <a:r>
              <a:rPr lang="en-US" sz="2900" b="1" dirty="0" err="1" smtClean="0">
                <a:latin typeface="Courier New" panose="02070309020205020404" pitchFamily="49" charset="0"/>
                <a:cs typeface="Courier New" panose="02070309020205020404" pitchFamily="49" charset="0"/>
              </a:rPr>
              <a:t>int</a:t>
            </a:r>
            <a:r>
              <a:rPr lang="en-US" sz="2900" b="1" dirty="0" smtClean="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array[], </a:t>
            </a:r>
            <a:r>
              <a:rPr lang="en-US" sz="2900" b="1" dirty="0" err="1" smtClean="0">
                <a:latin typeface="Courier New" panose="02070309020205020404" pitchFamily="49" charset="0"/>
                <a:cs typeface="Courier New" panose="02070309020205020404" pitchFamily="49" charset="0"/>
              </a:rPr>
              <a:t>int</a:t>
            </a:r>
            <a:r>
              <a:rPr lang="en-US" sz="2900" b="1" dirty="0" smtClean="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size</a:t>
            </a:r>
            <a:r>
              <a:rPr lang="en-US" sz="2900" b="1" dirty="0" smtClean="0">
                <a:latin typeface="Courier New" panose="02070309020205020404" pitchFamily="49" charset="0"/>
                <a:cs typeface="Courier New" panose="02070309020205020404" pitchFamily="49" charset="0"/>
              </a:rPr>
              <a:t>);</a:t>
            </a:r>
          </a:p>
          <a:p>
            <a:pPr algn="just">
              <a:lnSpc>
                <a:spcPct val="120000"/>
              </a:lnSpc>
            </a:pPr>
            <a:r>
              <a:rPr lang="en-US" sz="2900" b="1" dirty="0">
                <a:latin typeface="Courier New" panose="02070309020205020404" pitchFamily="49" charset="0"/>
                <a:cs typeface="Courier New" panose="02070309020205020404" pitchFamily="49" charset="0"/>
              </a:rPr>
              <a:t>	</a:t>
            </a:r>
            <a:r>
              <a:rPr lang="en-US" sz="2900" b="1" dirty="0" smtClean="0">
                <a:latin typeface="Courier New" panose="02070309020205020404" pitchFamily="49" charset="0"/>
                <a:cs typeface="Courier New" panose="02070309020205020404" pitchFamily="49" charset="0"/>
              </a:rPr>
              <a:t>double </a:t>
            </a:r>
            <a:r>
              <a:rPr lang="en-US" sz="2900" dirty="0" smtClean="0">
                <a:latin typeface="Courier New" panose="02070309020205020404" pitchFamily="49" charset="0"/>
                <a:cs typeface="Courier New" panose="02070309020205020404" pitchFamily="49" charset="0"/>
              </a:rPr>
              <a:t>product</a:t>
            </a:r>
            <a:r>
              <a:rPr lang="en-US" sz="2900" b="1" dirty="0" smtClean="0">
                <a:latin typeface="Courier New" panose="02070309020205020404" pitchFamily="49" charset="0"/>
                <a:cs typeface="Courier New" panose="02070309020205020404" pitchFamily="49" charset="0"/>
              </a:rPr>
              <a:t>(</a:t>
            </a:r>
            <a:r>
              <a:rPr lang="en-US" sz="2900" b="1" dirty="0" err="1" smtClean="0">
                <a:latin typeface="Courier New" panose="02070309020205020404" pitchFamily="49" charset="0"/>
                <a:cs typeface="Courier New" panose="02070309020205020404" pitchFamily="49" charset="0"/>
              </a:rPr>
              <a:t>const</a:t>
            </a:r>
            <a:r>
              <a:rPr lang="en-US" sz="2900" b="1" dirty="0" smtClean="0">
                <a:latin typeface="Courier New" panose="02070309020205020404" pitchFamily="49" charset="0"/>
                <a:cs typeface="Courier New" panose="02070309020205020404" pitchFamily="49" charset="0"/>
              </a:rPr>
              <a:t> double </a:t>
            </a:r>
            <a:r>
              <a:rPr lang="en-US" sz="2900" dirty="0" smtClean="0">
                <a:latin typeface="Courier New" panose="02070309020205020404" pitchFamily="49" charset="0"/>
                <a:cs typeface="Courier New" panose="02070309020205020404" pitchFamily="49" charset="0"/>
              </a:rPr>
              <a:t>array[], </a:t>
            </a:r>
            <a:r>
              <a:rPr lang="en-US" sz="2900" b="1" dirty="0" err="1" smtClean="0">
                <a:latin typeface="Courier New" panose="02070309020205020404" pitchFamily="49" charset="0"/>
                <a:cs typeface="Courier New" panose="02070309020205020404" pitchFamily="49" charset="0"/>
              </a:rPr>
              <a:t>int</a:t>
            </a:r>
            <a:r>
              <a:rPr lang="en-US" sz="2900" b="1" dirty="0" smtClean="0">
                <a:latin typeface="Courier New" panose="02070309020205020404" pitchFamily="49" charset="0"/>
                <a:cs typeface="Courier New" panose="02070309020205020404" pitchFamily="49" charset="0"/>
              </a:rPr>
              <a:t> </a:t>
            </a:r>
            <a:r>
              <a:rPr lang="en-US" sz="2900" dirty="0" smtClean="0">
                <a:latin typeface="Courier New" panose="02070309020205020404" pitchFamily="49" charset="0"/>
                <a:cs typeface="Courier New" panose="02070309020205020404" pitchFamily="49" charset="0"/>
              </a:rPr>
              <a:t>size</a:t>
            </a:r>
            <a:r>
              <a:rPr lang="en-US" sz="2900" b="1" dirty="0" smtClean="0">
                <a:latin typeface="Courier New" panose="02070309020205020404" pitchFamily="49" charset="0"/>
                <a:cs typeface="Courier New" panose="02070309020205020404" pitchFamily="49" charset="0"/>
              </a:rPr>
              <a:t>);</a:t>
            </a:r>
          </a:p>
          <a:p>
            <a:pPr algn="just">
              <a:lnSpc>
                <a:spcPct val="120000"/>
              </a:lnSpc>
            </a:pPr>
            <a:r>
              <a:rPr lang="en-US" sz="2900" b="1" dirty="0">
                <a:latin typeface="Courier New" panose="02070309020205020404" pitchFamily="49" charset="0"/>
                <a:cs typeface="Courier New" panose="02070309020205020404" pitchFamily="49" charset="0"/>
              </a:rPr>
              <a:t>	</a:t>
            </a:r>
            <a:r>
              <a:rPr lang="en-US" sz="3000" dirty="0" smtClean="0">
                <a:solidFill>
                  <a:schemeClr val="accent5"/>
                </a:solidFill>
                <a:cs typeface="Courier New" panose="02070309020205020404" pitchFamily="49" charset="0"/>
              </a:rPr>
              <a:t>Write a test program that prompts the user to enter 3 </a:t>
            </a:r>
            <a:r>
              <a:rPr lang="en-US" sz="3000" b="1" dirty="0" smtClean="0">
                <a:solidFill>
                  <a:schemeClr val="accent5"/>
                </a:solidFill>
                <a:cs typeface="Courier New" panose="02070309020205020404" pitchFamily="49" charset="0"/>
              </a:rPr>
              <a:t>double </a:t>
            </a:r>
            <a:r>
              <a:rPr lang="en-US" sz="3000" dirty="0" smtClean="0">
                <a:solidFill>
                  <a:schemeClr val="accent5"/>
                </a:solidFill>
                <a:cs typeface="Courier New" panose="02070309020205020404" pitchFamily="49" charset="0"/>
              </a:rPr>
              <a:t>values, invokes this function, and displays the product of these values.</a:t>
            </a:r>
            <a:endParaRPr lang="en-US" sz="3000" b="1" dirty="0" smtClean="0">
              <a:cs typeface="Courier New" panose="02070309020205020404" pitchFamily="49" charset="0"/>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61372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2"/>
          <p:cNvGraphicFramePr>
            <a:graphicFrameLocks noGrp="1"/>
          </p:cNvGraphicFramePr>
          <p:nvPr>
            <p:extLst>
              <p:ext uri="{D42A27DB-BD31-4B8C-83A1-F6EECF244321}">
                <p14:modId xmlns:p14="http://schemas.microsoft.com/office/powerpoint/2010/main" val="2265825670"/>
              </p:ext>
            </p:extLst>
          </p:nvPr>
        </p:nvGraphicFramePr>
        <p:xfrm>
          <a:off x="363729" y="5734594"/>
          <a:ext cx="10489346" cy="1065276"/>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1044986">
                <a:tc>
                  <a:txBody>
                    <a:bodyPr/>
                    <a:lstStyle/>
                    <a:p>
                      <a:pPr algn="just">
                        <a:lnSpc>
                          <a:spcPct val="120000"/>
                        </a:lnSpc>
                      </a:pPr>
                      <a:r>
                        <a:rPr lang="en-US" sz="1800" b="0" dirty="0" smtClean="0">
                          <a:latin typeface="Courier New" panose="02070309020205020404" pitchFamily="49" charset="0"/>
                          <a:cs typeface="Courier New" panose="02070309020205020404" pitchFamily="49" charset="0"/>
                        </a:rPr>
                        <a:t>Enter </a:t>
                      </a:r>
                      <a:r>
                        <a:rPr lang="en-US" sz="1800" b="0" baseline="0" dirty="0" smtClean="0">
                          <a:latin typeface="Courier New" panose="02070309020205020404" pitchFamily="49" charset="0"/>
                          <a:cs typeface="Courier New" panose="02070309020205020404" pitchFamily="49" charset="0"/>
                        </a:rPr>
                        <a:t>a list size: 5</a:t>
                      </a:r>
                    </a:p>
                    <a:p>
                      <a:pPr algn="just">
                        <a:lnSpc>
                          <a:spcPct val="120000"/>
                        </a:lnSpc>
                      </a:pPr>
                      <a:r>
                        <a:rPr lang="en-US" sz="1800" b="0" baseline="0" dirty="0" smtClean="0">
                          <a:latin typeface="Courier New" panose="02070309020205020404" pitchFamily="49" charset="0"/>
                          <a:cs typeface="Courier New" panose="02070309020205020404" pitchFamily="49" charset="0"/>
                        </a:rPr>
                        <a:t>Enter a list: 1.5 2.5 -3.4 -5.6 10.1</a:t>
                      </a:r>
                    </a:p>
                    <a:p>
                      <a:pPr algn="just">
                        <a:lnSpc>
                          <a:spcPct val="120000"/>
                        </a:lnSpc>
                      </a:pPr>
                      <a:r>
                        <a:rPr lang="en-US" sz="1800" b="0" baseline="0" dirty="0" smtClean="0">
                          <a:latin typeface="Courier New" panose="02070309020205020404" pitchFamily="49" charset="0"/>
                          <a:cs typeface="Courier New" panose="02070309020205020404" pitchFamily="49" charset="0"/>
                        </a:rPr>
                        <a:t>Product of an array: 721,14</a:t>
                      </a:r>
                      <a:endParaRPr lang="ru-RU" sz="1800"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137" y="580236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9396" y="6150422"/>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76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2627" y="1284136"/>
            <a:ext cx="11500374" cy="677908"/>
          </a:xfrm>
        </p:spPr>
        <p:txBody>
          <a:bodyPr anchor="t">
            <a:normAutofit fontScale="90000"/>
          </a:bodyPr>
          <a:lstStyle/>
          <a:p>
            <a:pPr algn="l"/>
            <a:r>
              <a:rPr lang="en-US" sz="4000" dirty="0" smtClean="0">
                <a:solidFill>
                  <a:schemeClr val="accent5"/>
                </a:solidFill>
              </a:rPr>
              <a:t>Read the lecture notes doing following tasks:</a:t>
            </a:r>
            <a:br>
              <a:rPr lang="en-US" sz="4000" dirty="0" smtClean="0">
                <a:solidFill>
                  <a:schemeClr val="accent5"/>
                </a:solidFill>
              </a:rPr>
            </a:br>
            <a:r>
              <a:rPr lang="en-US" sz="4000" dirty="0" smtClean="0">
                <a:solidFill>
                  <a:schemeClr val="accent5"/>
                </a:solidFill>
              </a:rPr>
              <a:t/>
            </a:r>
            <a:br>
              <a:rPr lang="en-US" sz="4000" dirty="0" smtClean="0">
                <a:solidFill>
                  <a:schemeClr val="accent5"/>
                </a:solidFill>
              </a:rPr>
            </a:br>
            <a:r>
              <a:rPr lang="en-US" sz="4000" dirty="0" smtClean="0">
                <a:solidFill>
                  <a:schemeClr val="accent5"/>
                </a:solidFill>
              </a:rPr>
              <a:t>			</a:t>
            </a:r>
            <a:br>
              <a:rPr lang="en-US" sz="4000" dirty="0" smtClean="0">
                <a:solidFill>
                  <a:schemeClr val="accent5"/>
                </a:solidFill>
              </a:rPr>
            </a:br>
            <a:endParaRPr lang="ru-RU" sz="4000"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997780" y="297810"/>
            <a:ext cx="3835221"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Practice (II - part)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209794" y="1962044"/>
            <a:ext cx="5849811" cy="357660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0850" indent="-450850" algn="l">
              <a:lnSpc>
                <a:spcPct val="120000"/>
              </a:lnSpc>
              <a:buFont typeface="+mj-lt"/>
              <a:buAutoNum type="arabicPeriod"/>
            </a:pPr>
            <a:r>
              <a:rPr lang="en-US" sz="2400" dirty="0" smtClean="0">
                <a:solidFill>
                  <a:schemeClr val="accent5"/>
                </a:solidFill>
              </a:rPr>
              <a:t>***Game: Eight Queens;</a:t>
            </a:r>
            <a:endParaRPr lang="en-US" sz="2400" dirty="0">
              <a:solidFill>
                <a:schemeClr val="accent5"/>
              </a:solidFill>
            </a:endParaRPr>
          </a:p>
          <a:p>
            <a:pPr marL="469900" indent="-469900" algn="l">
              <a:lnSpc>
                <a:spcPct val="120000"/>
              </a:lnSpc>
              <a:buFont typeface="+mj-lt"/>
              <a:buAutoNum type="arabicPeriod"/>
            </a:pPr>
            <a:r>
              <a:rPr lang="en-US" sz="2400" dirty="0" smtClean="0">
                <a:solidFill>
                  <a:schemeClr val="accent5"/>
                </a:solidFill>
              </a:rPr>
              <a:t>*Palindrome string;</a:t>
            </a:r>
          </a:p>
          <a:p>
            <a:pPr marL="469900" indent="-469900" algn="l">
              <a:lnSpc>
                <a:spcPct val="120000"/>
              </a:lnSpc>
              <a:buFont typeface="+mj-lt"/>
              <a:buAutoNum type="arabicPeriod"/>
            </a:pPr>
            <a:r>
              <a:rPr lang="en-US" sz="2400" dirty="0" smtClean="0">
                <a:solidFill>
                  <a:schemeClr val="accent5"/>
                </a:solidFill>
              </a:rPr>
              <a:t>*Count the letters in a string;</a:t>
            </a:r>
          </a:p>
          <a:p>
            <a:pPr marL="469900" indent="-469900" algn="l">
              <a:lnSpc>
                <a:spcPct val="120000"/>
              </a:lnSpc>
              <a:buFont typeface="+mj-lt"/>
              <a:buAutoNum type="arabicPeriod"/>
            </a:pPr>
            <a:r>
              <a:rPr lang="en-US" sz="2400" dirty="0" smtClean="0">
                <a:solidFill>
                  <a:schemeClr val="accent5"/>
                </a:solidFill>
              </a:rPr>
              <a:t>*Count occurrence of each letter in a string;</a:t>
            </a:r>
          </a:p>
          <a:p>
            <a:pPr marL="469900" indent="-469900" algn="l">
              <a:lnSpc>
                <a:spcPct val="120000"/>
              </a:lnSpc>
              <a:buFont typeface="+mj-lt"/>
              <a:buAutoNum type="arabicPeriod"/>
            </a:pPr>
            <a:r>
              <a:rPr lang="en-US" sz="2400" dirty="0" smtClean="0">
                <a:solidFill>
                  <a:schemeClr val="accent5"/>
                </a:solidFill>
              </a:rPr>
              <a:t>*Convert float to string;</a:t>
            </a:r>
          </a:p>
          <a:p>
            <a:pPr marL="469900" indent="-469900" algn="l">
              <a:lnSpc>
                <a:spcPct val="120000"/>
              </a:lnSpc>
              <a:buFont typeface="+mj-lt"/>
              <a:buAutoNum type="arabicPeriod"/>
            </a:pPr>
            <a:r>
              <a:rPr lang="en-US" sz="2400" dirty="0" smtClean="0">
                <a:solidFill>
                  <a:schemeClr val="accent5"/>
                </a:solidFill>
              </a:rPr>
              <a:t>Execution time; </a:t>
            </a:r>
          </a:p>
        </p:txBody>
      </p:sp>
      <p:sp>
        <p:nvSpPr>
          <p:cNvPr id="3" name="Прямоугольник 2"/>
          <p:cNvSpPr/>
          <p:nvPr/>
        </p:nvSpPr>
        <p:spPr>
          <a:xfrm>
            <a:off x="5981921" y="1962043"/>
            <a:ext cx="5969188" cy="2751522"/>
          </a:xfrm>
          <a:prstGeom prst="rect">
            <a:avLst/>
          </a:prstGeom>
        </p:spPr>
        <p:txBody>
          <a:bodyPr wrap="square">
            <a:spAutoFit/>
          </a:bodyPr>
          <a:lstStyle/>
          <a:p>
            <a:pPr marL="457200" indent="-457200">
              <a:lnSpc>
                <a:spcPct val="120000"/>
              </a:lnSpc>
              <a:buFont typeface="+mj-lt"/>
              <a:buAutoNum type="arabicPeriod" startAt="7"/>
            </a:pPr>
            <a:r>
              <a:rPr lang="en-US" sz="2400" dirty="0" smtClean="0">
                <a:solidFill>
                  <a:schemeClr val="accent5"/>
                </a:solidFill>
                <a:latin typeface="+mj-lt"/>
              </a:rPr>
              <a:t>***Game: multiple Eight Queens solutions;</a:t>
            </a:r>
            <a:endParaRPr lang="en-US" sz="2400" dirty="0">
              <a:solidFill>
                <a:schemeClr val="accent5"/>
              </a:solidFill>
              <a:latin typeface="+mj-lt"/>
            </a:endParaRPr>
          </a:p>
          <a:p>
            <a:pPr marL="457200" indent="-457200">
              <a:lnSpc>
                <a:spcPct val="120000"/>
              </a:lnSpc>
              <a:buFont typeface="+mj-lt"/>
              <a:buAutoNum type="arabicPeriod" startAt="7"/>
            </a:pPr>
            <a:r>
              <a:rPr lang="en-US" sz="2400" dirty="0" smtClean="0">
                <a:solidFill>
                  <a:schemeClr val="accent5"/>
                </a:solidFill>
                <a:latin typeface="+mj-lt"/>
              </a:rPr>
              <a:t>**Simulation: coupon collector’s problem;</a:t>
            </a:r>
            <a:endParaRPr lang="en-US" sz="2400" dirty="0">
              <a:solidFill>
                <a:schemeClr val="accent5"/>
              </a:solidFill>
              <a:latin typeface="+mj-lt"/>
            </a:endParaRPr>
          </a:p>
          <a:p>
            <a:pPr marL="457200" indent="-457200">
              <a:lnSpc>
                <a:spcPct val="120000"/>
              </a:lnSpc>
              <a:buFont typeface="+mj-lt"/>
              <a:buAutoNum type="arabicPeriod" startAt="7"/>
            </a:pPr>
            <a:r>
              <a:rPr lang="en-US" sz="2400" dirty="0" smtClean="0">
                <a:solidFill>
                  <a:schemeClr val="accent5"/>
                </a:solidFill>
                <a:latin typeface="+mj-lt"/>
              </a:rPr>
              <a:t>Reverse bubble sort;</a:t>
            </a:r>
            <a:endParaRPr lang="en-US" sz="2400" dirty="0">
              <a:solidFill>
                <a:schemeClr val="accent5"/>
              </a:solidFill>
              <a:latin typeface="+mj-lt"/>
            </a:endParaRPr>
          </a:p>
          <a:p>
            <a:pPr marL="457200" indent="-457200">
              <a:lnSpc>
                <a:spcPct val="120000"/>
              </a:lnSpc>
              <a:buFont typeface="+mj-lt"/>
              <a:buAutoNum type="arabicPeriod" startAt="7"/>
            </a:pPr>
            <a:r>
              <a:rPr lang="en-US" sz="2400" dirty="0" smtClean="0">
                <a:solidFill>
                  <a:schemeClr val="accent5"/>
                </a:solidFill>
                <a:latin typeface="+mj-lt"/>
              </a:rPr>
              <a:t>Find the index of the largest element;</a:t>
            </a:r>
            <a:endParaRPr lang="en-US" sz="2400" dirty="0">
              <a:solidFill>
                <a:schemeClr val="accent5"/>
              </a:solidFill>
              <a:latin typeface="+mj-lt"/>
            </a:endParaRPr>
          </a:p>
          <a:p>
            <a:pPr marL="457200" indent="-457200">
              <a:lnSpc>
                <a:spcPct val="120000"/>
              </a:lnSpc>
              <a:buFont typeface="+mj-lt"/>
              <a:buAutoNum type="arabicPeriod" startAt="7"/>
            </a:pPr>
            <a:r>
              <a:rPr lang="en-US" sz="2400" dirty="0" smtClean="0">
                <a:solidFill>
                  <a:schemeClr val="accent5"/>
                </a:solidFill>
                <a:latin typeface="+mj-lt"/>
              </a:rPr>
              <a:t>Game: Rolling a die;</a:t>
            </a:r>
          </a:p>
          <a:p>
            <a:pPr marL="457200" indent="-457200">
              <a:lnSpc>
                <a:spcPct val="120000"/>
              </a:lnSpc>
              <a:buFont typeface="+mj-lt"/>
              <a:buAutoNum type="arabicPeriod" startAt="7"/>
            </a:pPr>
            <a:r>
              <a:rPr lang="en-US" sz="2400" dirty="0" smtClean="0">
                <a:solidFill>
                  <a:schemeClr val="accent5"/>
                </a:solidFill>
                <a:latin typeface="+mj-lt"/>
              </a:rPr>
              <a:t>Product of an array;</a:t>
            </a:r>
            <a:endParaRPr lang="en-US" sz="2400" dirty="0">
              <a:solidFill>
                <a:schemeClr val="accent5"/>
              </a:solidFill>
              <a:latin typeface="+mj-lt"/>
            </a:endParaRPr>
          </a:p>
        </p:txBody>
      </p:sp>
    </p:spTree>
    <p:extLst>
      <p:ext uri="{BB962C8B-B14F-4D97-AF65-F5344CB8AC3E}">
        <p14:creationId xmlns:p14="http://schemas.microsoft.com/office/powerpoint/2010/main" val="3033638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259132" y="297810"/>
            <a:ext cx="5573869" cy="686592"/>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 </a:t>
            </a:r>
            <a:r>
              <a:rPr lang="en-US" dirty="0">
                <a:solidFill>
                  <a:schemeClr val="accent5"/>
                </a:solidFill>
              </a:rPr>
              <a:t>***Game: Eight Queens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20861" y="1318775"/>
            <a:ext cx="11500374" cy="305518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latin typeface="Courier New" panose="02070309020205020404" pitchFamily="49" charset="0"/>
                <a:cs typeface="Courier New" panose="02070309020205020404" pitchFamily="49" charset="0"/>
              </a:rPr>
              <a:t>	</a:t>
            </a:r>
            <a:r>
              <a:rPr lang="en-US" sz="3000" dirty="0" smtClean="0">
                <a:solidFill>
                  <a:schemeClr val="accent5"/>
                </a:solidFill>
                <a:cs typeface="Courier New" panose="02070309020205020404" pitchFamily="49" charset="0"/>
              </a:rPr>
              <a:t>The classic Eight Queens puzzle is to place eight queens on a chessboard such that no two can attack each other (i.e., no two queens are on the same row, same column, or same diagonal).  There are many possible solutions. Write a program that displays one such solution. A sample output is shown below:</a:t>
            </a:r>
            <a:endParaRPr lang="en-US" sz="3000" b="1" dirty="0">
              <a:latin typeface="Courier New" panose="02070309020205020404" pitchFamily="49" charset="0"/>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154101" y="3912238"/>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2812" y="4525654"/>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6"/>
          <p:cNvGraphicFramePr>
            <a:graphicFrameLocks noGrp="1"/>
          </p:cNvGraphicFramePr>
          <p:nvPr>
            <p:extLst>
              <p:ext uri="{D42A27DB-BD31-4B8C-83A1-F6EECF244321}">
                <p14:modId xmlns:p14="http://schemas.microsoft.com/office/powerpoint/2010/main" val="1020779529"/>
              </p:ext>
            </p:extLst>
          </p:nvPr>
        </p:nvGraphicFramePr>
        <p:xfrm>
          <a:off x="483035" y="4525654"/>
          <a:ext cx="10489346" cy="22860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|Q|</a:t>
                      </a:r>
                      <a:r>
                        <a:rPr lang="en-US" b="0" baseline="0" dirty="0" smtClean="0">
                          <a:latin typeface="Courier New" panose="02070309020205020404" pitchFamily="49" charset="0"/>
                          <a:cs typeface="Courier New" panose="02070309020205020404" pitchFamily="49" charset="0"/>
                        </a:rPr>
                        <a:t> |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Courier New" panose="02070309020205020404" pitchFamily="49" charset="0"/>
                          <a:cs typeface="Courier New" panose="02070309020205020404" pitchFamily="49" charset="0"/>
                        </a:rPr>
                        <a:t>| |</a:t>
                      </a:r>
                      <a:r>
                        <a:rPr lang="en-US" b="0" baseline="0" dirty="0" smtClean="0">
                          <a:latin typeface="Courier New" panose="02070309020205020404" pitchFamily="49" charset="0"/>
                          <a:cs typeface="Courier New" panose="02070309020205020404" pitchFamily="49" charset="0"/>
                        </a:rPr>
                        <a:t> | | |Q| | |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Courier New" panose="02070309020205020404" pitchFamily="49" charset="0"/>
                          <a:cs typeface="Courier New" panose="02070309020205020404" pitchFamily="49" charset="0"/>
                        </a:rPr>
                        <a:t>|</a:t>
                      </a:r>
                      <a:r>
                        <a:rPr lang="en-US" b="0" baseline="0"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b="0" baseline="0" dirty="0" smtClean="0">
                          <a:latin typeface="Courier New" panose="02070309020205020404" pitchFamily="49" charset="0"/>
                          <a:cs typeface="Courier New" panose="02070309020205020404" pitchFamily="49" charset="0"/>
                        </a:rPr>
                        <a:t> | | | | | |Q|</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Courier New" panose="02070309020205020404" pitchFamily="49" charset="0"/>
                          <a:cs typeface="Courier New" panose="02070309020205020404" pitchFamily="49" charset="0"/>
                        </a:rPr>
                        <a:t>|</a:t>
                      </a:r>
                      <a:r>
                        <a:rPr lang="en-US" b="0" baseline="0"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b="0" baseline="0" dirty="0" smtClean="0">
                          <a:latin typeface="Courier New" panose="02070309020205020404" pitchFamily="49" charset="0"/>
                          <a:cs typeface="Courier New" panose="02070309020205020404" pitchFamily="49" charset="0"/>
                        </a:rPr>
                        <a:t> | | | |Q| |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Courier New" panose="02070309020205020404" pitchFamily="49" charset="0"/>
                          <a:cs typeface="Courier New" panose="02070309020205020404" pitchFamily="49" charset="0"/>
                        </a:rPr>
                        <a:t>|</a:t>
                      </a:r>
                      <a:r>
                        <a:rPr lang="en-US" b="0" baseline="0"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b="0" baseline="0" dirty="0" smtClean="0">
                          <a:latin typeface="Courier New" panose="02070309020205020404" pitchFamily="49" charset="0"/>
                          <a:cs typeface="Courier New" panose="02070309020205020404" pitchFamily="49" charset="0"/>
                        </a:rPr>
                        <a:t> |Q| | | | |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Courier New" panose="02070309020205020404" pitchFamily="49" charset="0"/>
                          <a:cs typeface="Courier New" panose="02070309020205020404" pitchFamily="49" charset="0"/>
                        </a:rPr>
                        <a:t>|</a:t>
                      </a:r>
                      <a:r>
                        <a:rPr lang="en-US" b="0" baseline="0"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b="0" baseline="0" dirty="0" smtClean="0">
                          <a:latin typeface="Courier New" panose="02070309020205020404" pitchFamily="49" charset="0"/>
                          <a:cs typeface="Courier New" panose="02070309020205020404" pitchFamily="49" charset="0"/>
                        </a:rPr>
                        <a:t> | | | | |Q|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Courier New" panose="02070309020205020404" pitchFamily="49" charset="0"/>
                          <a:cs typeface="Courier New" panose="02070309020205020404" pitchFamily="49" charset="0"/>
                        </a:rPr>
                        <a:t>|</a:t>
                      </a:r>
                      <a:r>
                        <a:rPr lang="en-US" b="0" baseline="0"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|Q</a:t>
                      </a:r>
                      <a:r>
                        <a:rPr lang="en-US" b="0" baseline="0" dirty="0" smtClean="0">
                          <a:latin typeface="Courier New" panose="02070309020205020404" pitchFamily="49" charset="0"/>
                          <a:cs typeface="Courier New" panose="02070309020205020404" pitchFamily="49" charset="0"/>
                        </a:rPr>
                        <a:t>| | | | | |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Courier New" panose="02070309020205020404" pitchFamily="49" charset="0"/>
                          <a:cs typeface="Courier New" panose="02070309020205020404" pitchFamily="49" charset="0"/>
                        </a:rPr>
                        <a:t>|</a:t>
                      </a:r>
                      <a:r>
                        <a:rPr lang="en-US" b="0" baseline="0"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b="0" baseline="0" dirty="0" smtClean="0">
                          <a:latin typeface="Courier New" panose="02070309020205020404" pitchFamily="49" charset="0"/>
                          <a:cs typeface="Courier New" panose="02070309020205020404" pitchFamily="49" charset="0"/>
                        </a:rPr>
                        <a:t> | |Q| | | | |</a:t>
                      </a:r>
                    </a:p>
                  </a:txBody>
                  <a:tcP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386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198972" y="297810"/>
            <a:ext cx="763402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2</a:t>
            </a:r>
            <a:r>
              <a:rPr lang="en-US" dirty="0" smtClean="0">
                <a:solidFill>
                  <a:schemeClr val="accent5"/>
                </a:solidFill>
              </a:rPr>
              <a:t>. </a:t>
            </a:r>
            <a:r>
              <a:rPr lang="en-US" dirty="0">
                <a:solidFill>
                  <a:schemeClr val="accent5"/>
                </a:solidFill>
              </a:rPr>
              <a:t>*Palindrome string</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554280"/>
            <a:ext cx="11485664" cy="3448798"/>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The function returns the length of the string if it is a palindrome. Otherwise, it returns -1.</a:t>
            </a:r>
          </a:p>
          <a:p>
            <a:pPr>
              <a:lnSpc>
                <a:spcPct val="120000"/>
              </a:lnSpc>
            </a:pPr>
            <a:r>
              <a:rPr lang="en-US" sz="3000" b="1" dirty="0" err="1" smtClean="0">
                <a:latin typeface="Courier New" panose="02070309020205020404" pitchFamily="49" charset="0"/>
                <a:cs typeface="Courier New" panose="02070309020205020404" pitchFamily="49" charset="0"/>
              </a:rPr>
              <a:t>int</a:t>
            </a:r>
            <a:r>
              <a:rPr lang="en-US" sz="3000" b="1"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isPalindrome</a:t>
            </a:r>
            <a:r>
              <a:rPr lang="en-US" sz="3000" b="1" dirty="0" smtClean="0">
                <a:latin typeface="Courier New" panose="02070309020205020404" pitchFamily="49" charset="0"/>
                <a:cs typeface="Courier New" panose="02070309020205020404" pitchFamily="49" charset="0"/>
              </a:rPr>
              <a:t>(</a:t>
            </a:r>
            <a:r>
              <a:rPr lang="en-US" sz="3000" b="1" dirty="0" err="1" smtClean="0">
                <a:latin typeface="Courier New" panose="02070309020205020404" pitchFamily="49" charset="0"/>
                <a:cs typeface="Courier New" panose="02070309020205020404" pitchFamily="49" charset="0"/>
              </a:rPr>
              <a:t>const</a:t>
            </a:r>
            <a:r>
              <a:rPr lang="en-US" sz="3000" b="1" dirty="0" smtClean="0">
                <a:latin typeface="Courier New" panose="02070309020205020404" pitchFamily="49" charset="0"/>
                <a:cs typeface="Courier New" panose="02070309020205020404" pitchFamily="49" charset="0"/>
              </a:rPr>
              <a:t> char </a:t>
            </a:r>
            <a:r>
              <a:rPr lang="en-US" sz="3000" dirty="0" smtClean="0">
                <a:latin typeface="Courier New" panose="02070309020205020404" pitchFamily="49" charset="0"/>
                <a:cs typeface="Courier New" panose="02070309020205020404" pitchFamily="49" charset="0"/>
              </a:rPr>
              <a:t>s[]</a:t>
            </a:r>
            <a:r>
              <a:rPr lang="en-US" sz="3000" b="1" dirty="0" smtClean="0">
                <a:latin typeface="Courier New" panose="02070309020205020404" pitchFamily="49" charset="0"/>
                <a:cs typeface="Courier New" panose="02070309020205020404" pitchFamily="49" charset="0"/>
              </a:rPr>
              <a:t>)</a:t>
            </a:r>
          </a:p>
          <a:p>
            <a:pPr algn="just">
              <a:lnSpc>
                <a:spcPct val="120000"/>
              </a:lnSpc>
            </a:pPr>
            <a:r>
              <a:rPr lang="en-US" sz="3000" dirty="0">
                <a:cs typeface="Courier New" panose="02070309020205020404" pitchFamily="49" charset="0"/>
              </a:rPr>
              <a:t>	</a:t>
            </a:r>
            <a:r>
              <a:rPr lang="en-US" sz="3000" dirty="0" smtClean="0">
                <a:solidFill>
                  <a:schemeClr val="accent5"/>
                </a:solidFill>
                <a:cs typeface="Courier New" panose="02070309020205020404" pitchFamily="49" charset="0"/>
              </a:rPr>
              <a:t>Write a test program that reads a C-string, invokes the function and checks whether the string is a palindrome or not. The program returns the length of the string if it is a palindrome.</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61372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2"/>
          <p:cNvGraphicFramePr>
            <a:graphicFrameLocks noGrp="1"/>
          </p:cNvGraphicFramePr>
          <p:nvPr>
            <p:extLst>
              <p:ext uri="{D42A27DB-BD31-4B8C-83A1-F6EECF244321}">
                <p14:modId xmlns:p14="http://schemas.microsoft.com/office/powerpoint/2010/main" val="2413927139"/>
              </p:ext>
            </p:extLst>
          </p:nvPr>
        </p:nvGraphicFramePr>
        <p:xfrm>
          <a:off x="363729" y="6139500"/>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string: </a:t>
                      </a:r>
                      <a:r>
                        <a:rPr lang="en-US" b="0" dirty="0" err="1" smtClean="0">
                          <a:latin typeface="Courier New" panose="02070309020205020404" pitchFamily="49" charset="0"/>
                          <a:cs typeface="Courier New" panose="02070309020205020404" pitchFamily="49" charset="0"/>
                        </a:rPr>
                        <a:t>abcba</a:t>
                      </a:r>
                      <a:endParaRPr lang="en-US" b="0" dirty="0" smtClean="0">
                        <a:latin typeface="Courier New" panose="02070309020205020404" pitchFamily="49" charset="0"/>
                        <a:cs typeface="Courier New" panose="02070309020205020404" pitchFamily="49" charset="0"/>
                      </a:endParaRPr>
                    </a:p>
                    <a:p>
                      <a:r>
                        <a:rPr lang="en-US" b="0" dirty="0" err="1" smtClean="0">
                          <a:latin typeface="Courier New" panose="02070309020205020404" pitchFamily="49" charset="0"/>
                          <a:cs typeface="Courier New" panose="02070309020205020404" pitchFamily="49" charset="0"/>
                        </a:rPr>
                        <a:t>abcba</a:t>
                      </a:r>
                      <a:r>
                        <a:rPr lang="en-US" b="0" baseline="0" dirty="0" smtClean="0">
                          <a:latin typeface="Courier New" panose="02070309020205020404" pitchFamily="49" charset="0"/>
                          <a:cs typeface="Courier New" panose="02070309020205020404" pitchFamily="49" charset="0"/>
                        </a:rPr>
                        <a:t> is a palindrome</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137" y="6208110"/>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13" name="Прямоугольник 4"/>
          <p:cNvSpPr/>
          <p:nvPr/>
        </p:nvSpPr>
        <p:spPr>
          <a:xfrm>
            <a:off x="1216295" y="5567012"/>
            <a:ext cx="3004284" cy="540404"/>
          </a:xfrm>
          <a:prstGeom prst="rect">
            <a:avLst/>
          </a:prstGeom>
        </p:spPr>
        <p:txBody>
          <a:bodyPr wrap="none">
            <a:spAutoFit/>
          </a:bodyPr>
          <a:lstStyle/>
          <a:p>
            <a:pPr algn="just">
              <a:lnSpc>
                <a:spcPct val="120000"/>
              </a:lnSpc>
            </a:pPr>
            <a:r>
              <a:rPr lang="en-US" sz="2600" dirty="0">
                <a:solidFill>
                  <a:schemeClr val="accent5"/>
                </a:solidFill>
                <a:latin typeface="+mj-lt"/>
              </a:rPr>
              <a:t>Here is a sample run:</a:t>
            </a:r>
            <a:endParaRPr lang="en-US" sz="2600" b="1" dirty="0">
              <a:solidFill>
                <a:schemeClr val="accent5"/>
              </a:solidFill>
              <a:latin typeface="+mj-lt"/>
            </a:endParaRPr>
          </a:p>
        </p:txBody>
      </p:sp>
    </p:spTree>
    <p:extLst>
      <p:ext uri="{BB962C8B-B14F-4D97-AF65-F5344CB8AC3E}">
        <p14:creationId xmlns:p14="http://schemas.microsoft.com/office/powerpoint/2010/main" val="74862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87910" y="297810"/>
            <a:ext cx="713990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3. </a:t>
            </a:r>
            <a:r>
              <a:rPr lang="en-US" dirty="0">
                <a:solidFill>
                  <a:schemeClr val="accent5"/>
                </a:solidFill>
              </a:rPr>
              <a:t>*Count the letters in a string</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8" y="1842940"/>
            <a:ext cx="11502968" cy="268488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600" b="1" dirty="0" smtClean="0">
                <a:latin typeface="Courier New" panose="02070309020205020404" pitchFamily="49" charset="0"/>
                <a:cs typeface="Courier New" panose="02070309020205020404" pitchFamily="49" charset="0"/>
              </a:rPr>
              <a:t>	</a:t>
            </a:r>
            <a:r>
              <a:rPr lang="en-US" sz="2600" dirty="0" smtClean="0">
                <a:solidFill>
                  <a:schemeClr val="accent5"/>
                </a:solidFill>
                <a:cs typeface="Courier New" panose="02070309020205020404" pitchFamily="49" charset="0"/>
              </a:rPr>
              <a:t>Write a function that count the number of letters in C-string using the following header:</a:t>
            </a:r>
          </a:p>
          <a:p>
            <a:pPr>
              <a:lnSpc>
                <a:spcPct val="120000"/>
              </a:lnSpc>
            </a:pPr>
            <a:r>
              <a:rPr lang="en-US" sz="2600" b="1" dirty="0" err="1" smtClean="0">
                <a:latin typeface="Courier New" panose="02070309020205020404" pitchFamily="49" charset="0"/>
                <a:cs typeface="Courier New" panose="02070309020205020404" pitchFamily="49" charset="0"/>
              </a:rPr>
              <a:t>int</a:t>
            </a:r>
            <a:r>
              <a:rPr lang="en-US" sz="2600" b="1" dirty="0" smtClean="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count</a:t>
            </a:r>
            <a:r>
              <a:rPr lang="en-US" sz="2600" b="1" dirty="0" smtClean="0">
                <a:latin typeface="Courier New" panose="02070309020205020404" pitchFamily="49" charset="0"/>
                <a:cs typeface="Courier New" panose="02070309020205020404" pitchFamily="49" charset="0"/>
              </a:rPr>
              <a:t>(</a:t>
            </a:r>
            <a:r>
              <a:rPr lang="en-US" sz="2600" b="1" dirty="0" err="1" smtClean="0">
                <a:latin typeface="Courier New" panose="02070309020205020404" pitchFamily="49" charset="0"/>
                <a:cs typeface="Courier New" panose="02070309020205020404" pitchFamily="49" charset="0"/>
              </a:rPr>
              <a:t>const</a:t>
            </a:r>
            <a:r>
              <a:rPr lang="en-US" sz="2600" b="1" dirty="0" smtClean="0">
                <a:latin typeface="Courier New" panose="02070309020205020404" pitchFamily="49" charset="0"/>
                <a:cs typeface="Courier New" panose="02070309020205020404" pitchFamily="49" charset="0"/>
              </a:rPr>
              <a:t> char </a:t>
            </a:r>
            <a:r>
              <a:rPr lang="en-US" sz="2600" dirty="0" smtClean="0">
                <a:latin typeface="Courier New" panose="02070309020205020404" pitchFamily="49" charset="0"/>
                <a:cs typeface="Courier New" panose="02070309020205020404" pitchFamily="49" charset="0"/>
              </a:rPr>
              <a:t>s[], </a:t>
            </a:r>
            <a:r>
              <a:rPr lang="en-US" sz="2600" b="1" dirty="0" smtClean="0">
                <a:latin typeface="Courier New" panose="02070309020205020404" pitchFamily="49" charset="0"/>
                <a:cs typeface="Courier New" panose="02070309020205020404" pitchFamily="49" charset="0"/>
              </a:rPr>
              <a:t>char </a:t>
            </a:r>
            <a:r>
              <a:rPr lang="en-US" sz="2600" dirty="0" smtClean="0">
                <a:latin typeface="Courier New" panose="02070309020205020404" pitchFamily="49" charset="0"/>
                <a:cs typeface="Courier New" panose="02070309020205020404" pitchFamily="49" charset="0"/>
              </a:rPr>
              <a:t>a</a:t>
            </a:r>
            <a:r>
              <a:rPr lang="en-US" sz="2600" b="1" dirty="0" smtClean="0">
                <a:latin typeface="Courier New" panose="02070309020205020404" pitchFamily="49" charset="0"/>
                <a:cs typeface="Courier New" panose="02070309020205020404" pitchFamily="49" charset="0"/>
              </a:rPr>
              <a:t>)</a:t>
            </a:r>
          </a:p>
          <a:p>
            <a:pPr algn="just">
              <a:lnSpc>
                <a:spcPct val="120000"/>
              </a:lnSpc>
            </a:pPr>
            <a:r>
              <a:rPr lang="en-US" sz="2600" b="1" dirty="0">
                <a:latin typeface="Courier New" panose="02070309020205020404" pitchFamily="49" charset="0"/>
                <a:cs typeface="Courier New" panose="02070309020205020404" pitchFamily="49" charset="0"/>
              </a:rPr>
              <a:t>	</a:t>
            </a:r>
            <a:r>
              <a:rPr lang="en-US" sz="2600" dirty="0" smtClean="0">
                <a:solidFill>
                  <a:schemeClr val="accent5"/>
                </a:solidFill>
                <a:cs typeface="Courier New" panose="02070309020205020404" pitchFamily="49" charset="0"/>
              </a:rPr>
              <a:t>Write a test program that reads a C-string and displays the number of letters in the string. </a:t>
            </a:r>
            <a:endParaRPr lang="en-US" sz="2600" b="1" dirty="0" smtClean="0">
              <a:latin typeface="Courier New" panose="02070309020205020404" pitchFamily="49" charset="0"/>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3075" y="5782776"/>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2"/>
          <p:cNvGraphicFramePr>
            <a:graphicFrameLocks noGrp="1"/>
          </p:cNvGraphicFramePr>
          <p:nvPr>
            <p:extLst>
              <p:ext uri="{D42A27DB-BD31-4B8C-83A1-F6EECF244321}">
                <p14:modId xmlns:p14="http://schemas.microsoft.com/office/powerpoint/2010/main" val="1299261690"/>
              </p:ext>
            </p:extLst>
          </p:nvPr>
        </p:nvGraphicFramePr>
        <p:xfrm>
          <a:off x="363729" y="57824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623278">
                <a:tc>
                  <a:txBody>
                    <a:bodyPr/>
                    <a:lstStyle/>
                    <a:p>
                      <a:r>
                        <a:rPr lang="en-US" b="0" dirty="0" smtClean="0">
                          <a:latin typeface="Courier New" panose="02070309020205020404" pitchFamily="49" charset="0"/>
                          <a:cs typeface="Courier New" panose="02070309020205020404" pitchFamily="49" charset="0"/>
                        </a:rPr>
                        <a:t>Enter a string: 2010 is coming</a:t>
                      </a:r>
                    </a:p>
                    <a:p>
                      <a:r>
                        <a:rPr lang="en-US" b="0" dirty="0" smtClean="0">
                          <a:latin typeface="Courier New" panose="02070309020205020404" pitchFamily="49" charset="0"/>
                          <a:cs typeface="Courier New" panose="02070309020205020404" pitchFamily="49" charset="0"/>
                        </a:rPr>
                        <a:t>The number of letters in 2010 is coming is 8</a:t>
                      </a:r>
                    </a:p>
                  </a:txBody>
                  <a:tcPr>
                    <a:solidFill>
                      <a:schemeClr val="bg2"/>
                    </a:solidFill>
                  </a:tcPr>
                </a:tc>
                <a:extLst>
                  <a:ext uri="{0D108BD9-81ED-4DB2-BD59-A6C34878D82A}">
                    <a16:rowId xmlns:a16="http://schemas.microsoft.com/office/drawing/2014/main" val="10000"/>
                  </a:ext>
                </a:extLst>
              </a:tr>
            </a:tbl>
          </a:graphicData>
        </a:graphic>
      </p:graphicFrame>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2595" y="5838871"/>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13" name="Прямоугольник 4"/>
          <p:cNvSpPr/>
          <p:nvPr/>
        </p:nvSpPr>
        <p:spPr>
          <a:xfrm>
            <a:off x="1096679" y="5202827"/>
            <a:ext cx="3004284" cy="540404"/>
          </a:xfrm>
          <a:prstGeom prst="rect">
            <a:avLst/>
          </a:prstGeom>
        </p:spPr>
        <p:txBody>
          <a:bodyPr wrap="none">
            <a:spAutoFit/>
          </a:bodyPr>
          <a:lstStyle/>
          <a:p>
            <a:pPr algn="just">
              <a:lnSpc>
                <a:spcPct val="120000"/>
              </a:lnSpc>
            </a:pPr>
            <a:r>
              <a:rPr lang="en-US" sz="2600" dirty="0">
                <a:solidFill>
                  <a:schemeClr val="accent5"/>
                </a:solidFill>
                <a:latin typeface="+mj-lt"/>
              </a:rPr>
              <a:t>Here is a sample run:</a:t>
            </a:r>
            <a:endParaRPr lang="en-US" sz="2600" b="1" dirty="0">
              <a:solidFill>
                <a:schemeClr val="accent5"/>
              </a:solidFill>
              <a:latin typeface="+mj-lt"/>
            </a:endParaRPr>
          </a:p>
        </p:txBody>
      </p:sp>
    </p:spTree>
    <p:extLst>
      <p:ext uri="{BB962C8B-B14F-4D97-AF65-F5344CB8AC3E}">
        <p14:creationId xmlns:p14="http://schemas.microsoft.com/office/powerpoint/2010/main" val="263823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481137" y="297810"/>
            <a:ext cx="8346677" cy="6865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uz-Cyrl-UZ" sz="3500" dirty="0">
                <a:solidFill>
                  <a:schemeClr val="accent5"/>
                </a:solidFill>
              </a:rPr>
              <a:t>4</a:t>
            </a:r>
            <a:r>
              <a:rPr lang="en-US" sz="3500" dirty="0" smtClean="0">
                <a:solidFill>
                  <a:schemeClr val="accent5"/>
                </a:solidFill>
              </a:rPr>
              <a:t>. </a:t>
            </a:r>
            <a:r>
              <a:rPr lang="en-US" sz="3500" dirty="0">
                <a:solidFill>
                  <a:schemeClr val="accent5"/>
                </a:solidFill>
              </a:rPr>
              <a:t>*Count occurrence of each letter in a string</a:t>
            </a:r>
            <a:endParaRPr lang="ru-RU" sz="3500"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54044" y="1503091"/>
            <a:ext cx="6637414" cy="501527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300" dirty="0" smtClean="0">
                <a:solidFill>
                  <a:schemeClr val="accent5"/>
                </a:solidFill>
              </a:rPr>
              <a:t>	Write a function that counts the occurrence of each letter in the string using the following header:</a:t>
            </a:r>
          </a:p>
          <a:p>
            <a:pPr algn="just">
              <a:lnSpc>
                <a:spcPct val="120000"/>
              </a:lnSpc>
            </a:pPr>
            <a:r>
              <a:rPr lang="en-US" sz="2300" dirty="0">
                <a:solidFill>
                  <a:schemeClr val="accent5"/>
                </a:solidFill>
              </a:rPr>
              <a:t>	</a:t>
            </a:r>
            <a:r>
              <a:rPr lang="en-US" sz="2300" b="1" dirty="0" smtClean="0">
                <a:latin typeface="Courier New" panose="02070309020205020404" pitchFamily="49" charset="0"/>
                <a:cs typeface="Courier New" panose="02070309020205020404" pitchFamily="49" charset="0"/>
              </a:rPr>
              <a:t>void </a:t>
            </a:r>
            <a:r>
              <a:rPr lang="en-US" sz="2300" dirty="0" smtClean="0">
                <a:latin typeface="Courier New" panose="02070309020205020404" pitchFamily="49" charset="0"/>
                <a:cs typeface="Courier New" panose="02070309020205020404" pitchFamily="49" charset="0"/>
              </a:rPr>
              <a:t>count </a:t>
            </a:r>
            <a:r>
              <a:rPr lang="en-US" sz="2300" b="1" dirty="0" smtClean="0">
                <a:latin typeface="Courier New" panose="02070309020205020404" pitchFamily="49" charset="0"/>
                <a:cs typeface="Courier New" panose="02070309020205020404" pitchFamily="49" charset="0"/>
              </a:rPr>
              <a:t>(</a:t>
            </a:r>
            <a:r>
              <a:rPr lang="en-US" sz="2300" b="1" dirty="0" err="1" smtClean="0">
                <a:latin typeface="Courier New" panose="02070309020205020404" pitchFamily="49" charset="0"/>
                <a:cs typeface="Courier New" panose="02070309020205020404" pitchFamily="49" charset="0"/>
              </a:rPr>
              <a:t>const</a:t>
            </a:r>
            <a:r>
              <a:rPr lang="en-US" sz="2300" b="1" dirty="0" smtClean="0">
                <a:latin typeface="Courier New" panose="02070309020205020404" pitchFamily="49" charset="0"/>
                <a:cs typeface="Courier New" panose="02070309020205020404" pitchFamily="49" charset="0"/>
              </a:rPr>
              <a:t> char </a:t>
            </a:r>
            <a:r>
              <a:rPr lang="en-US" sz="2300" dirty="0" smtClean="0">
                <a:latin typeface="Courier New" panose="02070309020205020404" pitchFamily="49" charset="0"/>
                <a:cs typeface="Courier New" panose="02070309020205020404" pitchFamily="49" charset="0"/>
              </a:rPr>
              <a:t>s[], </a:t>
            </a:r>
            <a:r>
              <a:rPr lang="en-US" sz="2300" b="1" dirty="0" err="1" smtClean="0">
                <a:latin typeface="Courier New" panose="02070309020205020404" pitchFamily="49" charset="0"/>
                <a:cs typeface="Courier New" panose="02070309020205020404" pitchFamily="49" charset="0"/>
              </a:rPr>
              <a:t>int</a:t>
            </a:r>
            <a:r>
              <a:rPr lang="en-US" sz="2300" b="1" dirty="0" smtClean="0">
                <a:latin typeface="Courier New" panose="02070309020205020404" pitchFamily="49" charset="0"/>
                <a:cs typeface="Courier New" panose="02070309020205020404" pitchFamily="49" charset="0"/>
              </a:rPr>
              <a:t> </a:t>
            </a:r>
            <a:r>
              <a:rPr lang="en-US" sz="2300" dirty="0" smtClean="0">
                <a:latin typeface="Courier New" panose="02070309020205020404" pitchFamily="49" charset="0"/>
                <a:cs typeface="Courier New" panose="02070309020205020404" pitchFamily="49" charset="0"/>
              </a:rPr>
              <a:t>counts[]</a:t>
            </a:r>
            <a:r>
              <a:rPr lang="en-US" sz="2300" b="1" dirty="0" smtClean="0">
                <a:latin typeface="Courier New" panose="02070309020205020404" pitchFamily="49" charset="0"/>
                <a:cs typeface="Courier New" panose="02070309020205020404" pitchFamily="49" charset="0"/>
              </a:rPr>
              <a:t>)</a:t>
            </a:r>
          </a:p>
          <a:p>
            <a:pPr algn="just">
              <a:lnSpc>
                <a:spcPct val="120000"/>
              </a:lnSpc>
            </a:pPr>
            <a:r>
              <a:rPr lang="en-US" sz="2300" b="1" dirty="0">
                <a:solidFill>
                  <a:schemeClr val="accent5"/>
                </a:solidFill>
                <a:latin typeface="Courier New" panose="02070309020205020404" pitchFamily="49" charset="0"/>
                <a:cs typeface="Courier New" panose="02070309020205020404" pitchFamily="49" charset="0"/>
              </a:rPr>
              <a:t>	</a:t>
            </a:r>
            <a:r>
              <a:rPr lang="en-US" sz="2300" dirty="0" smtClean="0">
                <a:solidFill>
                  <a:schemeClr val="accent5"/>
                </a:solidFill>
                <a:cs typeface="Courier New" panose="02070309020205020404" pitchFamily="49" charset="0"/>
              </a:rPr>
              <a:t>where </a:t>
            </a:r>
            <a:r>
              <a:rPr lang="en-US" sz="2300" b="1" dirty="0" smtClean="0">
                <a:solidFill>
                  <a:schemeClr val="accent5"/>
                </a:solidFill>
                <a:cs typeface="Courier New" panose="02070309020205020404" pitchFamily="49" charset="0"/>
              </a:rPr>
              <a:t>counts </a:t>
            </a:r>
            <a:r>
              <a:rPr lang="en-US" sz="2300" dirty="0" smtClean="0">
                <a:solidFill>
                  <a:schemeClr val="accent5"/>
                </a:solidFill>
                <a:cs typeface="Courier New" panose="02070309020205020404" pitchFamily="49" charset="0"/>
              </a:rPr>
              <a:t>is an array of </a:t>
            </a:r>
            <a:r>
              <a:rPr lang="en-US" sz="2300" b="1" dirty="0" smtClean="0">
                <a:solidFill>
                  <a:schemeClr val="accent5"/>
                </a:solidFill>
                <a:cs typeface="Courier New" panose="02070309020205020404" pitchFamily="49" charset="0"/>
              </a:rPr>
              <a:t>26 </a:t>
            </a:r>
            <a:r>
              <a:rPr lang="en-US" sz="2300" dirty="0" smtClean="0">
                <a:solidFill>
                  <a:schemeClr val="accent5"/>
                </a:solidFill>
                <a:cs typeface="Courier New" panose="02070309020205020404" pitchFamily="49" charset="0"/>
              </a:rPr>
              <a:t>integers. </a:t>
            </a:r>
            <a:r>
              <a:rPr lang="en-US" sz="2300" b="1" dirty="0">
                <a:solidFill>
                  <a:schemeClr val="accent5"/>
                </a:solidFill>
                <a:cs typeface="Courier New" panose="02070309020205020404" pitchFamily="49" charset="0"/>
              </a:rPr>
              <a:t>c</a:t>
            </a:r>
            <a:r>
              <a:rPr lang="en-US" sz="2300" b="1" dirty="0" smtClean="0">
                <a:solidFill>
                  <a:schemeClr val="accent5"/>
                </a:solidFill>
                <a:cs typeface="Courier New" panose="02070309020205020404" pitchFamily="49" charset="0"/>
              </a:rPr>
              <a:t>ounts[0], counts[1], …, </a:t>
            </a:r>
            <a:r>
              <a:rPr lang="en-US" sz="2300" dirty="0" smtClean="0">
                <a:solidFill>
                  <a:schemeClr val="accent5"/>
                </a:solidFill>
                <a:cs typeface="Courier New" panose="02070309020205020404" pitchFamily="49" charset="0"/>
              </a:rPr>
              <a:t>and </a:t>
            </a:r>
            <a:r>
              <a:rPr lang="en-US" sz="2300" b="1" dirty="0" smtClean="0">
                <a:solidFill>
                  <a:schemeClr val="accent5"/>
                </a:solidFill>
                <a:cs typeface="Courier New" panose="02070309020205020404" pitchFamily="49" charset="0"/>
              </a:rPr>
              <a:t>counts[25] </a:t>
            </a:r>
            <a:r>
              <a:rPr lang="en-US" sz="2300" dirty="0" smtClean="0">
                <a:solidFill>
                  <a:schemeClr val="accent5"/>
                </a:solidFill>
                <a:cs typeface="Courier New" panose="02070309020205020404" pitchFamily="49" charset="0"/>
              </a:rPr>
              <a:t>count the occurrence of </a:t>
            </a:r>
            <a:r>
              <a:rPr lang="en-US" sz="2300" b="1" dirty="0" smtClean="0">
                <a:solidFill>
                  <a:schemeClr val="accent5"/>
                </a:solidFill>
                <a:cs typeface="Courier New" panose="02070309020205020404" pitchFamily="49" charset="0"/>
              </a:rPr>
              <a:t>a, b, …,</a:t>
            </a:r>
            <a:r>
              <a:rPr lang="en-US" sz="2300" dirty="0" smtClean="0">
                <a:solidFill>
                  <a:schemeClr val="accent5"/>
                </a:solidFill>
                <a:cs typeface="Courier New" panose="02070309020205020404" pitchFamily="49" charset="0"/>
              </a:rPr>
              <a:t>and </a:t>
            </a:r>
            <a:r>
              <a:rPr lang="en-US" sz="2300" b="1" dirty="0" smtClean="0">
                <a:solidFill>
                  <a:schemeClr val="accent5"/>
                </a:solidFill>
                <a:cs typeface="Courier New" panose="02070309020205020404" pitchFamily="49" charset="0"/>
              </a:rPr>
              <a:t>z, </a:t>
            </a:r>
            <a:r>
              <a:rPr lang="en-US" sz="2300" dirty="0" smtClean="0">
                <a:solidFill>
                  <a:schemeClr val="accent5"/>
                </a:solidFill>
                <a:cs typeface="Courier New" panose="02070309020205020404" pitchFamily="49" charset="0"/>
              </a:rPr>
              <a:t>respectively. Letters are not case-sensitive, i.e., letter </a:t>
            </a:r>
            <a:r>
              <a:rPr lang="en-US" sz="2300" b="1" dirty="0" smtClean="0">
                <a:solidFill>
                  <a:schemeClr val="accent5"/>
                </a:solidFill>
                <a:cs typeface="Courier New" panose="02070309020205020404" pitchFamily="49" charset="0"/>
              </a:rPr>
              <a:t>A </a:t>
            </a:r>
            <a:r>
              <a:rPr lang="en-US" sz="2300" dirty="0" smtClean="0">
                <a:solidFill>
                  <a:schemeClr val="accent5"/>
                </a:solidFill>
                <a:cs typeface="Courier New" panose="02070309020205020404" pitchFamily="49" charset="0"/>
              </a:rPr>
              <a:t>and </a:t>
            </a:r>
            <a:r>
              <a:rPr lang="en-US" sz="2300" b="1" dirty="0" smtClean="0">
                <a:solidFill>
                  <a:schemeClr val="accent5"/>
                </a:solidFill>
                <a:cs typeface="Courier New" panose="02070309020205020404" pitchFamily="49" charset="0"/>
              </a:rPr>
              <a:t>a </a:t>
            </a:r>
            <a:r>
              <a:rPr lang="en-US" sz="2300" dirty="0" smtClean="0">
                <a:solidFill>
                  <a:schemeClr val="accent5"/>
                </a:solidFill>
                <a:cs typeface="Courier New" panose="02070309020205020404" pitchFamily="49" charset="0"/>
              </a:rPr>
              <a:t>are counted the same as </a:t>
            </a:r>
            <a:r>
              <a:rPr lang="en-US" sz="2300" b="1" dirty="0" smtClean="0">
                <a:solidFill>
                  <a:schemeClr val="accent5"/>
                </a:solidFill>
                <a:cs typeface="Courier New" panose="02070309020205020404" pitchFamily="49" charset="0"/>
              </a:rPr>
              <a:t>a.</a:t>
            </a:r>
          </a:p>
          <a:p>
            <a:pPr algn="just">
              <a:lnSpc>
                <a:spcPct val="120000"/>
              </a:lnSpc>
            </a:pPr>
            <a:r>
              <a:rPr lang="en-US" sz="2300" b="1" dirty="0">
                <a:solidFill>
                  <a:schemeClr val="accent5"/>
                </a:solidFill>
                <a:cs typeface="Courier New" panose="02070309020205020404" pitchFamily="49" charset="0"/>
              </a:rPr>
              <a:t>	</a:t>
            </a:r>
            <a:r>
              <a:rPr lang="en-US" sz="2300" dirty="0" smtClean="0">
                <a:solidFill>
                  <a:schemeClr val="accent5"/>
                </a:solidFill>
                <a:cs typeface="Courier New" panose="02070309020205020404" pitchFamily="49" charset="0"/>
              </a:rPr>
              <a:t>Write a test program that reads a string, invokes the </a:t>
            </a:r>
            <a:r>
              <a:rPr lang="en-US" sz="2300" b="1" dirty="0" smtClean="0">
                <a:solidFill>
                  <a:schemeClr val="accent5"/>
                </a:solidFill>
                <a:cs typeface="Courier New" panose="02070309020205020404" pitchFamily="49" charset="0"/>
              </a:rPr>
              <a:t>count </a:t>
            </a:r>
            <a:r>
              <a:rPr lang="en-US" sz="2300" dirty="0" smtClean="0">
                <a:solidFill>
                  <a:schemeClr val="accent5"/>
                </a:solidFill>
                <a:cs typeface="Courier New" panose="02070309020205020404" pitchFamily="49" charset="0"/>
              </a:rPr>
              <a:t>function, and displays the non-zero counts. </a:t>
            </a:r>
          </a:p>
          <a:p>
            <a:pPr algn="just">
              <a:lnSpc>
                <a:spcPct val="120000"/>
              </a:lnSpc>
            </a:pPr>
            <a:endParaRPr lang="en-US" sz="2300" b="1" dirty="0" smtClean="0">
              <a:solidFill>
                <a:schemeClr val="accent5"/>
              </a:solidFill>
            </a:endParaRPr>
          </a:p>
        </p:txBody>
      </p:sp>
      <p:pic>
        <p:nvPicPr>
          <p:cNvPr id="1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96307" y="1541419"/>
            <a:ext cx="896473"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Таблица 18"/>
          <p:cNvGraphicFramePr>
            <a:graphicFrameLocks noGrp="1"/>
          </p:cNvGraphicFramePr>
          <p:nvPr>
            <p:extLst>
              <p:ext uri="{D42A27DB-BD31-4B8C-83A1-F6EECF244321}">
                <p14:modId xmlns:p14="http://schemas.microsoft.com/office/powerpoint/2010/main" val="936929468"/>
              </p:ext>
            </p:extLst>
          </p:nvPr>
        </p:nvGraphicFramePr>
        <p:xfrm>
          <a:off x="6691456" y="2259875"/>
          <a:ext cx="5279537" cy="3017520"/>
        </p:xfrm>
        <a:graphic>
          <a:graphicData uri="http://schemas.openxmlformats.org/drawingml/2006/table">
            <a:tbl>
              <a:tblPr firstRow="1" bandRow="1">
                <a:tableStyleId>{3B4B98B0-60AC-42C2-AFA5-B58CD77FA1E5}</a:tableStyleId>
              </a:tblPr>
              <a:tblGrid>
                <a:gridCol w="5279537">
                  <a:extLst>
                    <a:ext uri="{9D8B030D-6E8A-4147-A177-3AD203B41FA5}">
                      <a16:colId xmlns:a16="http://schemas.microsoft.com/office/drawing/2014/main" val="20000"/>
                    </a:ext>
                  </a:extLst>
                </a:gridCol>
              </a:tblGrid>
              <a:tr h="1413990">
                <a:tc>
                  <a:txBody>
                    <a:bodyPr/>
                    <a:lstStyle/>
                    <a:p>
                      <a:r>
                        <a:rPr lang="en-US" sz="1600" b="0" baseline="0" dirty="0" smtClean="0">
                          <a:latin typeface="Courier New" panose="02070309020205020404" pitchFamily="49" charset="0"/>
                          <a:cs typeface="Courier New" panose="02070309020205020404" pitchFamily="49" charset="0"/>
                        </a:rPr>
                        <a:t>Enter a string: Welcome to New York!</a:t>
                      </a:r>
                    </a:p>
                    <a:p>
                      <a:r>
                        <a:rPr lang="en-US" sz="1600" b="0" baseline="0" dirty="0" smtClean="0">
                          <a:latin typeface="Courier New" panose="02070309020205020404" pitchFamily="49" charset="0"/>
                          <a:cs typeface="Courier New" panose="02070309020205020404" pitchFamily="49" charset="0"/>
                        </a:rPr>
                        <a:t>c: 1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latin typeface="Courier New" panose="02070309020205020404" pitchFamily="49" charset="0"/>
                          <a:cs typeface="Courier New" panose="02070309020205020404" pitchFamily="49" charset="0"/>
                        </a:rPr>
                        <a:t>e: 3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latin typeface="Courier New" panose="02070309020205020404" pitchFamily="49" charset="0"/>
                          <a:cs typeface="Courier New" panose="02070309020205020404" pitchFamily="49" charset="0"/>
                        </a:rPr>
                        <a:t>k: 1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latin typeface="Courier New" panose="02070309020205020404" pitchFamily="49" charset="0"/>
                          <a:cs typeface="Courier New" panose="02070309020205020404" pitchFamily="49" charset="0"/>
                        </a:rPr>
                        <a:t>l: 1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latin typeface="Courier New" panose="02070309020205020404" pitchFamily="49" charset="0"/>
                          <a:cs typeface="Courier New" panose="02070309020205020404" pitchFamily="49" charset="0"/>
                        </a:rPr>
                        <a:t>m: 1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latin typeface="Courier New" panose="02070309020205020404" pitchFamily="49" charset="0"/>
                          <a:cs typeface="Courier New" panose="02070309020205020404" pitchFamily="49" charset="0"/>
                        </a:rPr>
                        <a:t>n: 1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latin typeface="Courier New" panose="02070309020205020404" pitchFamily="49" charset="0"/>
                          <a:cs typeface="Courier New" panose="02070309020205020404" pitchFamily="49" charset="0"/>
                        </a:rPr>
                        <a:t>o: 3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latin typeface="Courier New" panose="02070309020205020404" pitchFamily="49" charset="0"/>
                          <a:cs typeface="Courier New" panose="02070309020205020404" pitchFamily="49" charset="0"/>
                        </a:rPr>
                        <a:t>r: 1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latin typeface="Courier New" panose="02070309020205020404" pitchFamily="49" charset="0"/>
                          <a:cs typeface="Courier New" panose="02070309020205020404" pitchFamily="49" charset="0"/>
                        </a:rPr>
                        <a:t>t: 1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latin typeface="Courier New" panose="02070309020205020404" pitchFamily="49" charset="0"/>
                          <a:cs typeface="Courier New" panose="02070309020205020404" pitchFamily="49" charset="0"/>
                        </a:rPr>
                        <a:t>w: 2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latin typeface="Courier New" panose="02070309020205020404" pitchFamily="49" charset="0"/>
                          <a:cs typeface="Courier New" panose="02070309020205020404" pitchFamily="49" charset="0"/>
                        </a:rPr>
                        <a:t>y: 1 times</a:t>
                      </a:r>
                    </a:p>
                  </a:txBody>
                  <a:tcPr>
                    <a:solidFill>
                      <a:schemeClr val="bg2"/>
                    </a:solidFill>
                  </a:tcPr>
                </a:tc>
                <a:extLst>
                  <a:ext uri="{0D108BD9-81ED-4DB2-BD59-A6C34878D82A}">
                    <a16:rowId xmlns:a16="http://schemas.microsoft.com/office/drawing/2014/main" val="10000"/>
                  </a:ext>
                </a:extLst>
              </a:tr>
            </a:tbl>
          </a:graphicData>
        </a:graphic>
      </p:graphicFrame>
      <p:pic>
        <p:nvPicPr>
          <p:cNvPr id="10"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56912" y="2312549"/>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691456" y="1736655"/>
            <a:ext cx="4956806" cy="523220"/>
          </a:xfrm>
          <a:prstGeom prst="rect">
            <a:avLst/>
          </a:prstGeom>
        </p:spPr>
        <p:txBody>
          <a:bodyPr wrap="none">
            <a:spAutoFit/>
          </a:bodyPr>
          <a:lstStyle/>
          <a:p>
            <a:pPr algn="just">
              <a:lnSpc>
                <a:spcPct val="120000"/>
              </a:lnSpc>
            </a:pPr>
            <a:r>
              <a:rPr lang="en-US" sz="2500" dirty="0">
                <a:solidFill>
                  <a:schemeClr val="accent5"/>
                </a:solidFill>
                <a:latin typeface="+mj-lt"/>
                <a:cs typeface="Courier New" panose="02070309020205020404" pitchFamily="49" charset="0"/>
              </a:rPr>
              <a:t>Here is a sample run of the program:</a:t>
            </a:r>
            <a:endParaRPr lang="en-US" sz="2500" b="1" dirty="0">
              <a:solidFill>
                <a:schemeClr val="accent5"/>
              </a:solidFill>
              <a:latin typeface="+mj-lt"/>
            </a:endParaRPr>
          </a:p>
        </p:txBody>
      </p:sp>
    </p:spTree>
    <p:extLst>
      <p:ext uri="{BB962C8B-B14F-4D97-AF65-F5344CB8AC3E}">
        <p14:creationId xmlns:p14="http://schemas.microsoft.com/office/powerpoint/2010/main" val="2791492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826034" y="48879"/>
            <a:ext cx="6006968" cy="1028873"/>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5</a:t>
            </a:r>
            <a:r>
              <a:rPr lang="en-US" dirty="0" smtClean="0">
                <a:solidFill>
                  <a:schemeClr val="accent5"/>
                </a:solidFill>
              </a:rPr>
              <a:t>. </a:t>
            </a:r>
            <a:r>
              <a:rPr lang="en-US" dirty="0">
                <a:solidFill>
                  <a:schemeClr val="accent5"/>
                </a:solidFill>
              </a:rPr>
              <a:t>*Convert float to string</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631373"/>
            <a:ext cx="11655367" cy="334557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latin typeface="Courier New" panose="02070309020205020404" pitchFamily="49" charset="0"/>
                <a:cs typeface="Courier New" panose="02070309020205020404" pitchFamily="49" charset="0"/>
              </a:rPr>
              <a:t>	</a:t>
            </a:r>
            <a:r>
              <a:rPr lang="en-US" sz="3000" dirty="0" smtClean="0">
                <a:solidFill>
                  <a:schemeClr val="accent5"/>
                </a:solidFill>
                <a:cs typeface="Courier New" panose="02070309020205020404" pitchFamily="49" charset="0"/>
              </a:rPr>
              <a:t>Write a function that converts a floating-point number to C-String using the following header:</a:t>
            </a:r>
          </a:p>
          <a:p>
            <a:pPr algn="just">
              <a:lnSpc>
                <a:spcPct val="120000"/>
              </a:lnSpc>
            </a:pPr>
            <a:r>
              <a:rPr lang="en-US" sz="3000" b="1" dirty="0">
                <a:latin typeface="Courier New" panose="02070309020205020404" pitchFamily="49" charset="0"/>
                <a:cs typeface="Courier New" panose="02070309020205020404" pitchFamily="49" charset="0"/>
              </a:rPr>
              <a:t>	</a:t>
            </a:r>
            <a:r>
              <a:rPr lang="en-US" sz="3000" b="1" dirty="0" smtClean="0">
                <a:latin typeface="Courier New" panose="02070309020205020404" pitchFamily="49" charset="0"/>
                <a:cs typeface="Courier New" panose="02070309020205020404" pitchFamily="49" charset="0"/>
              </a:rPr>
              <a:t>	void </a:t>
            </a:r>
            <a:r>
              <a:rPr lang="en-US" sz="3000" dirty="0" err="1" smtClean="0">
                <a:latin typeface="Courier New" panose="02070309020205020404" pitchFamily="49" charset="0"/>
                <a:cs typeface="Courier New" panose="02070309020205020404" pitchFamily="49" charset="0"/>
              </a:rPr>
              <a:t>ftoa</a:t>
            </a:r>
            <a:r>
              <a:rPr lang="en-US" sz="3000" b="1" dirty="0" smtClean="0">
                <a:latin typeface="Courier New" panose="02070309020205020404" pitchFamily="49" charset="0"/>
                <a:cs typeface="Courier New" panose="02070309020205020404" pitchFamily="49" charset="0"/>
              </a:rPr>
              <a:t>(double </a:t>
            </a:r>
            <a:r>
              <a:rPr lang="en-US" sz="3000" dirty="0" smtClean="0">
                <a:latin typeface="Courier New" panose="02070309020205020404" pitchFamily="49" charset="0"/>
                <a:cs typeface="Courier New" panose="02070309020205020404" pitchFamily="49" charset="0"/>
              </a:rPr>
              <a:t>f, </a:t>
            </a:r>
            <a:r>
              <a:rPr lang="en-US" sz="3000" b="1" dirty="0" smtClean="0">
                <a:latin typeface="Courier New" panose="02070309020205020404" pitchFamily="49" charset="0"/>
                <a:cs typeface="Courier New" panose="02070309020205020404" pitchFamily="49" charset="0"/>
              </a:rPr>
              <a:t>char </a:t>
            </a:r>
            <a:r>
              <a:rPr lang="en-US" sz="3000" dirty="0" smtClean="0">
                <a:latin typeface="Courier New" panose="02070309020205020404" pitchFamily="49" charset="0"/>
                <a:cs typeface="Courier New" panose="02070309020205020404" pitchFamily="49" charset="0"/>
              </a:rPr>
              <a:t>s[]</a:t>
            </a:r>
            <a:r>
              <a:rPr lang="en-US" sz="3000" b="1" dirty="0" smtClean="0">
                <a:latin typeface="Courier New" panose="02070309020205020404" pitchFamily="49" charset="0"/>
                <a:cs typeface="Courier New" panose="02070309020205020404" pitchFamily="49" charset="0"/>
              </a:rPr>
              <a:t>)</a:t>
            </a:r>
          </a:p>
          <a:p>
            <a:pPr algn="just">
              <a:lnSpc>
                <a:spcPct val="120000"/>
              </a:lnSpc>
            </a:pPr>
            <a:r>
              <a:rPr lang="en-US" sz="3000" b="1" dirty="0">
                <a:latin typeface="Courier New" panose="02070309020205020404" pitchFamily="49" charset="0"/>
                <a:cs typeface="Courier New" panose="02070309020205020404" pitchFamily="49" charset="0"/>
              </a:rPr>
              <a:t>	</a:t>
            </a:r>
            <a:r>
              <a:rPr lang="en-US" sz="3000" dirty="0" smtClean="0">
                <a:solidFill>
                  <a:schemeClr val="accent5"/>
                </a:solidFill>
                <a:cs typeface="Courier New" panose="02070309020205020404" pitchFamily="49" charset="0"/>
              </a:rPr>
              <a:t>Write a test program that prompts the user to enter a floating-point number and displays each digit and the decimal point separated by a space. Here is a sample run:</a:t>
            </a:r>
            <a:endParaRPr lang="en-US" sz="3000" b="1" dirty="0" smtClean="0">
              <a:latin typeface="Courier New" panose="02070309020205020404" pitchFamily="49" charset="0"/>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2264" y="507737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12"/>
          <p:cNvGraphicFramePr>
            <a:graphicFrameLocks noGrp="1"/>
          </p:cNvGraphicFramePr>
          <p:nvPr>
            <p:extLst>
              <p:ext uri="{D42A27DB-BD31-4B8C-83A1-F6EECF244321}">
                <p14:modId xmlns:p14="http://schemas.microsoft.com/office/powerpoint/2010/main" val="1857843496"/>
              </p:ext>
            </p:extLst>
          </p:nvPr>
        </p:nvGraphicFramePr>
        <p:xfrm>
          <a:off x="402918" y="5077024"/>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623278">
                <a:tc>
                  <a:txBody>
                    <a:bodyPr/>
                    <a:lstStyle/>
                    <a:p>
                      <a:r>
                        <a:rPr lang="en-US" b="0" dirty="0" smtClean="0">
                          <a:latin typeface="Courier New" panose="02070309020205020404" pitchFamily="49" charset="0"/>
                          <a:cs typeface="Courier New" panose="02070309020205020404" pitchFamily="49" charset="0"/>
                        </a:rPr>
                        <a:t>Enter a number: 232.46</a:t>
                      </a:r>
                    </a:p>
                    <a:p>
                      <a:r>
                        <a:rPr lang="en-US" b="0" dirty="0" smtClean="0">
                          <a:latin typeface="Courier New" panose="02070309020205020404" pitchFamily="49" charset="0"/>
                          <a:cs typeface="Courier New" panose="02070309020205020404" pitchFamily="49" charset="0"/>
                        </a:rPr>
                        <a:t>The</a:t>
                      </a:r>
                      <a:r>
                        <a:rPr lang="en-US" b="0" baseline="0" dirty="0" smtClean="0">
                          <a:latin typeface="Courier New" panose="02070309020205020404" pitchFamily="49" charset="0"/>
                          <a:cs typeface="Courier New" panose="02070309020205020404" pitchFamily="49" charset="0"/>
                        </a:rPr>
                        <a:t> number is 2 3 2 . 4 5</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7568" y="512041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507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3775166" y="297810"/>
            <a:ext cx="8057836"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a:t>
            </a:r>
            <a:r>
              <a:rPr lang="en-US" dirty="0">
                <a:solidFill>
                  <a:schemeClr val="accent5"/>
                </a:solidFill>
              </a:rPr>
              <a:t>Execution time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307156"/>
            <a:ext cx="11500375" cy="545940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randomly generates an array of </a:t>
            </a:r>
            <a:r>
              <a:rPr lang="en-US" sz="3000" b="1" dirty="0" smtClean="0">
                <a:solidFill>
                  <a:schemeClr val="accent5"/>
                </a:solidFill>
              </a:rPr>
              <a:t>100000 </a:t>
            </a:r>
            <a:r>
              <a:rPr lang="en-US" sz="3000" dirty="0" smtClean="0">
                <a:solidFill>
                  <a:schemeClr val="accent5"/>
                </a:solidFill>
              </a:rPr>
              <a:t>integers and a key. Estimate the execution time of invoking the </a:t>
            </a:r>
            <a:r>
              <a:rPr lang="en-US" sz="3000" b="1" dirty="0" err="1" smtClean="0">
                <a:solidFill>
                  <a:schemeClr val="accent5"/>
                </a:solidFill>
              </a:rPr>
              <a:t>linearSearch</a:t>
            </a:r>
            <a:r>
              <a:rPr lang="en-US" sz="3000" b="1" dirty="0" smtClean="0">
                <a:solidFill>
                  <a:schemeClr val="accent5"/>
                </a:solidFill>
              </a:rPr>
              <a:t> </a:t>
            </a:r>
            <a:r>
              <a:rPr lang="en-US" sz="3000" dirty="0" smtClean="0">
                <a:solidFill>
                  <a:schemeClr val="accent5"/>
                </a:solidFill>
              </a:rPr>
              <a:t>function. Sort the array and estimate the execution time of invoking the </a:t>
            </a:r>
            <a:r>
              <a:rPr lang="en-US" sz="3000" b="1" dirty="0" err="1" smtClean="0">
                <a:solidFill>
                  <a:schemeClr val="accent5"/>
                </a:solidFill>
              </a:rPr>
              <a:t>binarySearch</a:t>
            </a:r>
            <a:r>
              <a:rPr lang="en-US" sz="3000" b="1" dirty="0" smtClean="0">
                <a:solidFill>
                  <a:schemeClr val="accent5"/>
                </a:solidFill>
              </a:rPr>
              <a:t> </a:t>
            </a:r>
            <a:r>
              <a:rPr lang="en-US" sz="3000" dirty="0" smtClean="0">
                <a:solidFill>
                  <a:schemeClr val="accent5"/>
                </a:solidFill>
              </a:rPr>
              <a:t>function. You may use the following code template to obtain the execution time:</a:t>
            </a:r>
          </a:p>
          <a:p>
            <a:pPr algn="just">
              <a:lnSpc>
                <a:spcPct val="120000"/>
              </a:lnSpc>
            </a:pPr>
            <a:r>
              <a:rPr lang="en-US" sz="3000" dirty="0">
                <a:solidFill>
                  <a:schemeClr val="accent5"/>
                </a:solidFill>
              </a:rPr>
              <a:t>	</a:t>
            </a:r>
            <a:r>
              <a:rPr lang="en-US" sz="3000" b="1" dirty="0" smtClean="0">
                <a:latin typeface="Courier New" panose="02070309020205020404" pitchFamily="49" charset="0"/>
                <a:cs typeface="Courier New" panose="02070309020205020404" pitchFamily="49" charset="0"/>
              </a:rPr>
              <a:t>long </a:t>
            </a:r>
            <a:r>
              <a:rPr lang="en-US" sz="3000" dirty="0" err="1" smtClean="0">
                <a:latin typeface="Courier New" panose="02070309020205020404" pitchFamily="49" charset="0"/>
                <a:cs typeface="Courier New" panose="02070309020205020404" pitchFamily="49" charset="0"/>
              </a:rPr>
              <a:t>startTime</a:t>
            </a:r>
            <a:r>
              <a:rPr lang="en-US" sz="3000" dirty="0" smtClean="0">
                <a:latin typeface="Courier New" panose="02070309020205020404" pitchFamily="49" charset="0"/>
                <a:cs typeface="Courier New" panose="02070309020205020404" pitchFamily="49" charset="0"/>
              </a:rPr>
              <a:t> = time(0);</a:t>
            </a:r>
          </a:p>
          <a:p>
            <a:pPr algn="just">
              <a:lnSpc>
                <a:spcPct val="120000"/>
              </a:lnSpc>
            </a:pPr>
            <a:r>
              <a:rPr lang="en-US" sz="3000" dirty="0">
                <a:solidFill>
                  <a:schemeClr val="accent5"/>
                </a:solidFill>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perform the task;</a:t>
            </a:r>
          </a:p>
          <a:p>
            <a:pPr algn="just">
              <a:lnSpc>
                <a:spcPct val="120000"/>
              </a:lnSpc>
            </a:pPr>
            <a:r>
              <a:rPr lang="en-US" sz="3000" dirty="0">
                <a:latin typeface="Courier New" panose="02070309020205020404" pitchFamily="49" charset="0"/>
                <a:cs typeface="Courier New" panose="02070309020205020404" pitchFamily="49" charset="0"/>
              </a:rPr>
              <a:t>	</a:t>
            </a:r>
            <a:r>
              <a:rPr lang="en-US" sz="3000" b="1" dirty="0" smtClean="0">
                <a:latin typeface="Courier New" panose="02070309020205020404" pitchFamily="49" charset="0"/>
                <a:cs typeface="Courier New" panose="02070309020205020404" pitchFamily="49" charset="0"/>
              </a:rPr>
              <a:t>long </a:t>
            </a:r>
            <a:r>
              <a:rPr lang="en-US" sz="3000" dirty="0" err="1" smtClean="0">
                <a:latin typeface="Courier New" panose="02070309020205020404" pitchFamily="49" charset="0"/>
                <a:cs typeface="Courier New" panose="02070309020205020404" pitchFamily="49" charset="0"/>
              </a:rPr>
              <a:t>endTime</a:t>
            </a:r>
            <a:r>
              <a:rPr lang="en-US" sz="3000" dirty="0" smtClean="0">
                <a:latin typeface="Courier New" panose="02070309020205020404" pitchFamily="49" charset="0"/>
                <a:cs typeface="Courier New" panose="02070309020205020404" pitchFamily="49" charset="0"/>
              </a:rPr>
              <a:t> = time(0);</a:t>
            </a:r>
          </a:p>
          <a:p>
            <a:pPr algn="just">
              <a:lnSpc>
                <a:spcPct val="120000"/>
              </a:lnSpc>
            </a:pPr>
            <a:r>
              <a:rPr lang="en-US" sz="3000" dirty="0">
                <a:latin typeface="Courier New" panose="02070309020205020404" pitchFamily="49" charset="0"/>
                <a:cs typeface="Courier New" panose="02070309020205020404" pitchFamily="49" charset="0"/>
              </a:rPr>
              <a:t>	</a:t>
            </a:r>
            <a:r>
              <a:rPr lang="en-US" sz="3000" b="1" dirty="0" smtClean="0">
                <a:latin typeface="Courier New" panose="02070309020205020404" pitchFamily="49" charset="0"/>
                <a:cs typeface="Courier New" panose="02070309020205020404" pitchFamily="49" charset="0"/>
              </a:rPr>
              <a:t>long </a:t>
            </a:r>
            <a:r>
              <a:rPr lang="en-US" sz="3000" dirty="0" err="1" smtClean="0">
                <a:latin typeface="Courier New" panose="02070309020205020404" pitchFamily="49" charset="0"/>
                <a:cs typeface="Courier New" panose="02070309020205020404" pitchFamily="49" charset="0"/>
              </a:rPr>
              <a:t>executionTime</a:t>
            </a:r>
            <a:r>
              <a:rPr lang="en-US" sz="3000" dirty="0" smtClean="0">
                <a:latin typeface="Courier New" panose="02070309020205020404" pitchFamily="49" charset="0"/>
                <a:cs typeface="Courier New" panose="02070309020205020404" pitchFamily="49" charset="0"/>
              </a:rPr>
              <a:t> = </a:t>
            </a:r>
            <a:r>
              <a:rPr lang="en-US" sz="3000" dirty="0" err="1" smtClean="0">
                <a:latin typeface="Courier New" panose="02070309020205020404" pitchFamily="49" charset="0"/>
                <a:cs typeface="Courier New" panose="02070309020205020404" pitchFamily="49" charset="0"/>
              </a:rPr>
              <a:t>endTime</a:t>
            </a:r>
            <a:r>
              <a:rPr lang="en-US" sz="3000" dirty="0" smtClean="0">
                <a:latin typeface="Courier New" panose="02070309020205020404" pitchFamily="49" charset="0"/>
                <a:cs typeface="Courier New" panose="02070309020205020404" pitchFamily="49" charset="0"/>
              </a:rPr>
              <a:t> – </a:t>
            </a:r>
            <a:r>
              <a:rPr lang="en-US" sz="3000" dirty="0" err="1" smtClean="0">
                <a:latin typeface="Courier New" panose="02070309020205020404" pitchFamily="49" charset="0"/>
                <a:cs typeface="Courier New" panose="02070309020205020404" pitchFamily="49" charset="0"/>
              </a:rPr>
              <a:t>startTime</a:t>
            </a:r>
            <a:r>
              <a:rPr lang="en-US" sz="3000" dirty="0" smtClean="0">
                <a:latin typeface="Courier New" panose="02070309020205020404" pitchFamily="49" charset="0"/>
                <a:cs typeface="Courier New" panose="02070309020205020404" pitchFamily="49" charset="0"/>
              </a:rPr>
              <a:t>;</a:t>
            </a:r>
            <a:endParaRPr lang="en-US" sz="3000" dirty="0" smtClean="0"/>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Tree>
    <p:extLst>
      <p:ext uri="{BB962C8B-B14F-4D97-AF65-F5344CB8AC3E}">
        <p14:creationId xmlns:p14="http://schemas.microsoft.com/office/powerpoint/2010/main" val="1338086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7</a:t>
            </a:r>
            <a:r>
              <a:rPr lang="en-US" dirty="0" smtClean="0">
                <a:solidFill>
                  <a:schemeClr val="accent5"/>
                </a:solidFill>
              </a:rPr>
              <a:t>. </a:t>
            </a:r>
            <a:r>
              <a:rPr lang="en-US" dirty="0">
                <a:solidFill>
                  <a:schemeClr val="accent5"/>
                </a:solidFill>
              </a:rPr>
              <a:t>***Game: multiple Eight Queens solutions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6" y="2516165"/>
            <a:ext cx="11500375" cy="176845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600" b="1" i="1" dirty="0" smtClean="0">
                <a:solidFill>
                  <a:schemeClr val="accent5"/>
                </a:solidFill>
              </a:rPr>
              <a:t>	</a:t>
            </a:r>
            <a:r>
              <a:rPr lang="en-US" sz="2600" dirty="0" smtClean="0">
                <a:solidFill>
                  <a:schemeClr val="accent5"/>
                </a:solidFill>
              </a:rPr>
              <a:t>Programming Eight Queens finds one solution. Write a program to count all possible solutions for the Eight Queens problem and displays all solutions.</a:t>
            </a:r>
            <a:endParaRPr lang="en-US" sz="2600" b="1" i="1" dirty="0" smtClean="0">
              <a:solidFill>
                <a:schemeClr val="accent5"/>
              </a:solidFill>
            </a:endParaRPr>
          </a:p>
        </p:txBody>
      </p:sp>
    </p:spTree>
    <p:extLst>
      <p:ext uri="{BB962C8B-B14F-4D97-AF65-F5344CB8AC3E}">
        <p14:creationId xmlns:p14="http://schemas.microsoft.com/office/powerpoint/2010/main" val="31868697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3d882fb3a5b511375efa7c8e9807bcd8929c9"/>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5445</TotalTime>
  <Words>505</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Wingdings 2</vt:lpstr>
      <vt:lpstr>Тема Office</vt:lpstr>
      <vt:lpstr>Single-Dimensional Arrays and C-Strings</vt:lpstr>
      <vt:lpstr>Read the lecture notes doing following tasks: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SAMSUNG-PC</cp:lastModifiedBy>
  <cp:revision>188</cp:revision>
  <dcterms:created xsi:type="dcterms:W3CDTF">2016-07-19T11:09:21Z</dcterms:created>
  <dcterms:modified xsi:type="dcterms:W3CDTF">2017-02-25T06:23:48Z</dcterms:modified>
</cp:coreProperties>
</file>