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9" r:id="rId4"/>
    <p:sldId id="260" r:id="rId5"/>
    <p:sldId id="262" r:id="rId6"/>
    <p:sldId id="271" r:id="rId7"/>
    <p:sldId id="261" r:id="rId8"/>
    <p:sldId id="263" r:id="rId9"/>
    <p:sldId id="274" r:id="rId10"/>
    <p:sldId id="267" r:id="rId11"/>
    <p:sldId id="264" r:id="rId12"/>
    <p:sldId id="275" r:id="rId13"/>
    <p:sldId id="265" r:id="rId14"/>
    <p:sldId id="266" r:id="rId15"/>
    <p:sldId id="268" r:id="rId16"/>
    <p:sldId id="273" r:id="rId17"/>
  </p:sldIdLst>
  <p:sldSz cx="12192000" cy="6858000"/>
  <p:notesSz cx="6858000" cy="9144000"/>
  <p:custDataLst>
    <p:tags r:id="rId18"/>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27.02.2017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4975791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27.02.2017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3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27.02.2017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7231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27.02.2017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11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A35463-1C45-4A41-94D3-51B764CB3F34}" type="datetimeFigureOut">
              <a:rPr lang="ru-RU" smtClean="0"/>
              <a:t>27.02.2017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88315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A35463-1C45-4A41-94D3-51B764CB3F34}" type="datetimeFigureOut">
              <a:rPr lang="ru-RU" smtClean="0"/>
              <a:t>27.02.2017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8867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A35463-1C45-4A41-94D3-51B764CB3F34}" type="datetimeFigureOut">
              <a:rPr lang="ru-RU" smtClean="0"/>
              <a:t>27.02.2017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96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A35463-1C45-4A41-94D3-51B764CB3F34}" type="datetimeFigureOut">
              <a:rPr lang="ru-RU" smtClean="0"/>
              <a:t>27.02.2017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034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A35463-1C45-4A41-94D3-51B764CB3F34}" type="datetimeFigureOut">
              <a:rPr lang="ru-RU" smtClean="0"/>
              <a:t>27.02.2017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228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27.02.2017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78935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27.02.2017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24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5463-1C45-4A41-94D3-51B764CB3F34}" type="datetimeFigureOut">
              <a:rPr lang="ru-RU" smtClean="0"/>
              <a:t>27.02.2017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DAF1-0B01-4EF4-B1DD-7956541E1E59}" type="slidenum">
              <a:rPr lang="ru-RU" smtClean="0"/>
              <a:t>‹#›</a:t>
            </a:fld>
            <a:endParaRPr lang="ru-RU"/>
          </a:p>
        </p:txBody>
      </p:sp>
    </p:spTree>
    <p:extLst>
      <p:ext uri="{BB962C8B-B14F-4D97-AF65-F5344CB8AC3E}">
        <p14:creationId xmlns:p14="http://schemas.microsoft.com/office/powerpoint/2010/main" val="402677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16506" y="2855252"/>
            <a:ext cx="8881233" cy="897599"/>
          </a:xfrm>
        </p:spPr>
        <p:txBody>
          <a:bodyPr>
            <a:normAutofit fontScale="90000"/>
          </a:bodyPr>
          <a:lstStyle/>
          <a:p>
            <a:r>
              <a:rPr lang="en-US" dirty="0">
                <a:solidFill>
                  <a:schemeClr val="accent5"/>
                </a:solidFill>
              </a:rPr>
              <a:t>Multidimensional Arrays</a:t>
            </a:r>
            <a:endParaRPr lang="ru-RU" dirty="0">
              <a:solidFill>
                <a:schemeClr val="accent5"/>
              </a:solidFill>
            </a:endParaRPr>
          </a:p>
        </p:txBody>
      </p:sp>
      <p:sp>
        <p:nvSpPr>
          <p:cNvPr id="3" name="Подзаголовок 2"/>
          <p:cNvSpPr>
            <a:spLocks noGrp="1"/>
          </p:cNvSpPr>
          <p:nvPr>
            <p:ph type="subTitle" idx="1"/>
          </p:nvPr>
        </p:nvSpPr>
        <p:spPr>
          <a:xfrm>
            <a:off x="3997772" y="4102485"/>
            <a:ext cx="4172674" cy="1963464"/>
          </a:xfrm>
        </p:spPr>
        <p:txBody>
          <a:bodyPr>
            <a:noAutofit/>
          </a:bodyPr>
          <a:lstStyle/>
          <a:p>
            <a:pPr algn="ctr">
              <a:lnSpc>
                <a:spcPct val="100000"/>
              </a:lnSpc>
            </a:pPr>
            <a:r>
              <a:rPr lang="en-US" sz="6000" b="1" smtClean="0">
                <a:solidFill>
                  <a:srgbClr val="002060"/>
                </a:solidFill>
              </a:rPr>
              <a:t>Lab #</a:t>
            </a:r>
            <a:r>
              <a:rPr lang="en-US" sz="6000" b="1" dirty="0">
                <a:solidFill>
                  <a:srgbClr val="002060"/>
                </a:solidFill>
              </a:rPr>
              <a:t>8</a:t>
            </a:r>
            <a:endParaRPr lang="en-US" sz="6000" b="1" dirty="0" smtClean="0">
              <a:solidFill>
                <a:srgbClr val="002060"/>
              </a:solidFill>
            </a:endParaRPr>
          </a:p>
          <a:p>
            <a:pPr algn="ctr">
              <a:lnSpc>
                <a:spcPct val="100000"/>
              </a:lnSpc>
            </a:pPr>
            <a:r>
              <a:rPr lang="en-US" sz="4000" dirty="0" smtClean="0">
                <a:solidFill>
                  <a:srgbClr val="002060"/>
                </a:solidFill>
              </a:rPr>
              <a:t>(I - part)</a:t>
            </a:r>
            <a:endParaRPr lang="ru-RU" sz="4000" dirty="0">
              <a:solidFill>
                <a:srgbClr val="002060"/>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8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76782" y="297810"/>
            <a:ext cx="8356220"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7</a:t>
            </a:r>
            <a:r>
              <a:rPr lang="en-US" smtClean="0">
                <a:solidFill>
                  <a:schemeClr val="accent5"/>
                </a:solidFill>
              </a:rPr>
              <a:t>. </a:t>
            </a:r>
            <a:r>
              <a:rPr lang="en-US" dirty="0">
                <a:solidFill>
                  <a:schemeClr val="accent5"/>
                </a:solidFill>
              </a:rPr>
              <a:t>**Pattern recognition: consecutive four equal numbers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7603" y="1335092"/>
            <a:ext cx="11469272" cy="315853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400" b="1" dirty="0" smtClean="0"/>
              <a:t>	</a:t>
            </a:r>
            <a:r>
              <a:rPr lang="en-US" sz="2400" dirty="0" smtClean="0">
                <a:solidFill>
                  <a:schemeClr val="accent5"/>
                </a:solidFill>
              </a:rPr>
              <a:t>Write the following function that tests whether a two-dimensional array has four consecutive numbers of same value, either horizontally, vertically, or diagonally.</a:t>
            </a:r>
          </a:p>
          <a:p>
            <a:pPr>
              <a:lnSpc>
                <a:spcPct val="120000"/>
              </a:lnSpc>
            </a:pP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bool </a:t>
            </a:r>
            <a:r>
              <a:rPr lang="en-US" sz="2400" dirty="0" err="1" smtClean="0">
                <a:latin typeface="Courier New" panose="02070309020205020404" pitchFamily="49" charset="0"/>
                <a:cs typeface="Courier New" panose="02070309020205020404" pitchFamily="49" charset="0"/>
              </a:rPr>
              <a:t>isConsecutiveFour</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values</a:t>
            </a:r>
            <a:r>
              <a:rPr lang="en-US" sz="2400" b="1" dirty="0" smtClean="0">
                <a:latin typeface="Courier New" panose="02070309020205020404" pitchFamily="49" charset="0"/>
                <a:cs typeface="Courier New" panose="02070309020205020404" pitchFamily="49" charset="0"/>
              </a:rPr>
              <a:t>[][7])</a:t>
            </a:r>
          </a:p>
          <a:p>
            <a:pPr algn="just">
              <a:lnSpc>
                <a:spcPct val="120000"/>
              </a:lnSpc>
            </a:pPr>
            <a:r>
              <a:rPr lang="en-US" sz="2400" b="1" dirty="0">
                <a:latin typeface="Courier New" panose="02070309020205020404" pitchFamily="49" charset="0"/>
                <a:cs typeface="Courier New" panose="02070309020205020404" pitchFamily="49" charset="0"/>
              </a:rPr>
              <a:t>	</a:t>
            </a:r>
            <a:r>
              <a:rPr lang="en-US" sz="2400" dirty="0" smtClean="0">
                <a:solidFill>
                  <a:schemeClr val="accent5"/>
                </a:solidFill>
                <a:cs typeface="Courier New" panose="02070309020205020404" pitchFamily="49" charset="0"/>
              </a:rPr>
              <a:t>Write a test program that prompts the user to enter the number of rows and columns of a tw</a:t>
            </a:r>
            <a:r>
              <a:rPr lang="en-US" sz="2400" dirty="0" smtClean="0">
                <a:solidFill>
                  <a:schemeClr val="accent5"/>
                </a:solidFill>
                <a:cs typeface="Courier New" panose="02070309020205020404" pitchFamily="49" charset="0"/>
              </a:rPr>
              <a:t>o-dimensional array and then the values in the array and displays the true if the array contains four consecutive numbers with the same value. Otherwise, display false. Here are some examples of the true cases:</a:t>
            </a:r>
          </a:p>
          <a:p>
            <a:pPr algn="just">
              <a:lnSpc>
                <a:spcPct val="120000"/>
              </a:lnSpc>
            </a:pPr>
            <a:r>
              <a:rPr lang="en-US" sz="2400" b="1" dirty="0">
                <a:solidFill>
                  <a:schemeClr val="accent5"/>
                </a:solidFill>
                <a:latin typeface="Courier New" panose="02070309020205020404" pitchFamily="49" charset="0"/>
                <a:cs typeface="Courier New" panose="02070309020205020404" pitchFamily="49" charset="0"/>
              </a:rPr>
              <a:t>	</a:t>
            </a:r>
            <a:endParaRPr lang="en-US" sz="2400" b="1" dirty="0">
              <a:latin typeface="Courier New" panose="02070309020205020404" pitchFamily="49" charset="0"/>
              <a:cs typeface="Courier New" panose="02070309020205020404" pitchFamily="49" charset="0"/>
            </a:endParaRPr>
          </a:p>
        </p:txBody>
      </p:sp>
      <p:sp>
        <p:nvSpPr>
          <p:cNvPr id="2" name="TextBox 1"/>
          <p:cNvSpPr txBox="1"/>
          <p:nvPr/>
        </p:nvSpPr>
        <p:spPr>
          <a:xfrm>
            <a:off x="2135138" y="4709060"/>
            <a:ext cx="197682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Courier New" panose="02070309020205020404" pitchFamily="49" charset="0"/>
                <a:cs typeface="Courier New" panose="02070309020205020404" pitchFamily="49" charset="0"/>
              </a:rPr>
              <a:t>0 1 0 3 1 6 1</a:t>
            </a:r>
          </a:p>
          <a:p>
            <a:r>
              <a:rPr lang="en-US" dirty="0" smtClean="0">
                <a:latin typeface="Courier New" panose="02070309020205020404" pitchFamily="49" charset="0"/>
                <a:cs typeface="Courier New" panose="02070309020205020404" pitchFamily="49" charset="0"/>
              </a:rPr>
              <a:t>0 1 6 8 6 0 1</a:t>
            </a:r>
          </a:p>
          <a:p>
            <a:r>
              <a:rPr lang="en-US" dirty="0" smtClean="0">
                <a:latin typeface="Courier New" panose="02070309020205020404" pitchFamily="49" charset="0"/>
                <a:cs typeface="Courier New" panose="02070309020205020404" pitchFamily="49" charset="0"/>
              </a:rPr>
              <a:t>5 6 2 1 8 2 9</a:t>
            </a:r>
          </a:p>
          <a:p>
            <a:r>
              <a:rPr lang="en-US" dirty="0" smtClean="0">
                <a:latin typeface="Courier New" panose="02070309020205020404" pitchFamily="49" charset="0"/>
                <a:cs typeface="Courier New" panose="02070309020205020404" pitchFamily="49" charset="0"/>
              </a:rPr>
              <a:t>6 5 6 1 1 9 1</a:t>
            </a:r>
          </a:p>
          <a:p>
            <a:r>
              <a:rPr lang="en-US" dirty="0" smtClean="0">
                <a:latin typeface="Courier New" panose="02070309020205020404" pitchFamily="49" charset="0"/>
                <a:cs typeface="Courier New" panose="02070309020205020404" pitchFamily="49" charset="0"/>
              </a:rPr>
              <a:t>1 3 6 1 4 0 7</a:t>
            </a:r>
          </a:p>
          <a:p>
            <a:r>
              <a:rPr lang="en-US" dirty="0" smtClean="0">
                <a:solidFill>
                  <a:srgbClr val="0070C0"/>
                </a:solidFill>
                <a:latin typeface="Courier New" panose="02070309020205020404" pitchFamily="49" charset="0"/>
                <a:cs typeface="Courier New" panose="02070309020205020404" pitchFamily="49" charset="0"/>
              </a:rPr>
              <a:t>3 3 3 3 </a:t>
            </a:r>
            <a:r>
              <a:rPr lang="en-US" dirty="0" smtClean="0">
                <a:latin typeface="Courier New" panose="02070309020205020404" pitchFamily="49" charset="0"/>
                <a:cs typeface="Courier New" panose="02070309020205020404" pitchFamily="49" charset="0"/>
              </a:rPr>
              <a:t>4 0 7</a:t>
            </a:r>
            <a:endParaRPr lang="ru-RU" dirty="0">
              <a:latin typeface="Courier New" panose="02070309020205020404" pitchFamily="49" charset="0"/>
              <a:cs typeface="Courier New" panose="02070309020205020404" pitchFamily="49" charset="0"/>
            </a:endParaRPr>
          </a:p>
        </p:txBody>
      </p:sp>
      <p:sp>
        <p:nvSpPr>
          <p:cNvPr id="17" name="TextBox 16"/>
          <p:cNvSpPr txBox="1"/>
          <p:nvPr/>
        </p:nvSpPr>
        <p:spPr>
          <a:xfrm>
            <a:off x="4259385" y="4709060"/>
            <a:ext cx="197682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Courier New" panose="02070309020205020404" pitchFamily="49" charset="0"/>
                <a:cs typeface="Courier New" panose="02070309020205020404" pitchFamily="49" charset="0"/>
              </a:rPr>
              <a:t>0 1 0 3 1 6 1</a:t>
            </a:r>
          </a:p>
          <a:p>
            <a:r>
              <a:rPr lang="en-US" dirty="0" smtClean="0">
                <a:latin typeface="Courier New" panose="02070309020205020404" pitchFamily="49" charset="0"/>
                <a:cs typeface="Courier New" panose="02070309020205020404" pitchFamily="49" charset="0"/>
              </a:rPr>
              <a:t>0 1 6 8 6 0 1</a:t>
            </a:r>
          </a:p>
          <a:p>
            <a:r>
              <a:rPr lang="en-US" dirty="0" smtClean="0">
                <a:latin typeface="Courier New" panose="02070309020205020404" pitchFamily="49" charset="0"/>
                <a:cs typeface="Courier New" panose="02070309020205020404" pitchFamily="49" charset="0"/>
              </a:rPr>
              <a:t>5 </a:t>
            </a:r>
            <a:r>
              <a:rPr lang="en-US" dirty="0" smtClean="0">
                <a:solidFill>
                  <a:srgbClr val="0070C0"/>
                </a:solidFill>
                <a:latin typeface="Courier New" panose="02070309020205020404" pitchFamily="49" charset="0"/>
                <a:cs typeface="Courier New" panose="02070309020205020404" pitchFamily="49" charset="0"/>
              </a:rPr>
              <a:t>5</a:t>
            </a:r>
            <a:r>
              <a:rPr lang="en-US" dirty="0" smtClean="0">
                <a:latin typeface="Courier New" panose="02070309020205020404" pitchFamily="49" charset="0"/>
                <a:cs typeface="Courier New" panose="02070309020205020404" pitchFamily="49" charset="0"/>
              </a:rPr>
              <a:t> 2 1 8 2 9</a:t>
            </a:r>
          </a:p>
          <a:p>
            <a:r>
              <a:rPr lang="en-US" dirty="0" smtClean="0">
                <a:latin typeface="Courier New" panose="02070309020205020404" pitchFamily="49" charset="0"/>
                <a:cs typeface="Courier New" panose="02070309020205020404" pitchFamily="49" charset="0"/>
              </a:rPr>
              <a:t>6 </a:t>
            </a:r>
            <a:r>
              <a:rPr lang="en-US" dirty="0" smtClean="0">
                <a:solidFill>
                  <a:srgbClr val="0070C0"/>
                </a:solidFill>
                <a:latin typeface="Courier New" panose="02070309020205020404" pitchFamily="49" charset="0"/>
                <a:cs typeface="Courier New" panose="02070309020205020404" pitchFamily="49" charset="0"/>
              </a:rPr>
              <a:t>5</a:t>
            </a:r>
            <a:r>
              <a:rPr lang="en-US" dirty="0" smtClean="0">
                <a:latin typeface="Courier New" panose="02070309020205020404" pitchFamily="49" charset="0"/>
                <a:cs typeface="Courier New" panose="02070309020205020404" pitchFamily="49" charset="0"/>
              </a:rPr>
              <a:t> 6 1 1 9 1</a:t>
            </a:r>
          </a:p>
          <a:p>
            <a:r>
              <a:rPr lang="en-US" dirty="0" smtClean="0">
                <a:latin typeface="Courier New" panose="02070309020205020404" pitchFamily="49" charset="0"/>
                <a:cs typeface="Courier New" panose="02070309020205020404" pitchFamily="49" charset="0"/>
              </a:rPr>
              <a:t>1 </a:t>
            </a:r>
            <a:r>
              <a:rPr lang="en-US" dirty="0" smtClean="0">
                <a:solidFill>
                  <a:srgbClr val="0070C0"/>
                </a:solidFill>
                <a:latin typeface="Courier New" panose="02070309020205020404" pitchFamily="49" charset="0"/>
                <a:cs typeface="Courier New" panose="02070309020205020404" pitchFamily="49" charset="0"/>
              </a:rPr>
              <a:t>5</a:t>
            </a:r>
            <a:r>
              <a:rPr lang="en-US" dirty="0" smtClean="0">
                <a:latin typeface="Courier New" panose="02070309020205020404" pitchFamily="49" charset="0"/>
                <a:cs typeface="Courier New" panose="02070309020205020404" pitchFamily="49" charset="0"/>
              </a:rPr>
              <a:t> 6 1 4 0 7</a:t>
            </a:r>
          </a:p>
          <a:p>
            <a:r>
              <a:rPr lang="en-US" dirty="0" smtClean="0">
                <a:latin typeface="Courier New" panose="02070309020205020404" pitchFamily="49" charset="0"/>
                <a:cs typeface="Courier New" panose="02070309020205020404" pitchFamily="49" charset="0"/>
              </a:rPr>
              <a:t>3 </a:t>
            </a:r>
            <a:r>
              <a:rPr lang="en-US" dirty="0" smtClean="0">
                <a:solidFill>
                  <a:srgbClr val="0070C0"/>
                </a:solidFill>
                <a:latin typeface="Courier New" panose="02070309020205020404" pitchFamily="49" charset="0"/>
                <a:cs typeface="Courier New" panose="02070309020205020404" pitchFamily="49" charset="0"/>
              </a:rPr>
              <a:t>5</a:t>
            </a:r>
            <a:r>
              <a:rPr lang="en-US" dirty="0" smtClean="0">
                <a:latin typeface="Courier New" panose="02070309020205020404" pitchFamily="49" charset="0"/>
                <a:cs typeface="Courier New" panose="02070309020205020404" pitchFamily="49" charset="0"/>
              </a:rPr>
              <a:t> 3 3 4 0 7</a:t>
            </a:r>
            <a:endParaRPr lang="ru-RU" dirty="0">
              <a:latin typeface="Courier New" panose="02070309020205020404" pitchFamily="49" charset="0"/>
              <a:cs typeface="Courier New" panose="02070309020205020404" pitchFamily="49" charset="0"/>
            </a:endParaRPr>
          </a:p>
        </p:txBody>
      </p:sp>
      <p:sp>
        <p:nvSpPr>
          <p:cNvPr id="20" name="TextBox 19"/>
          <p:cNvSpPr txBox="1"/>
          <p:nvPr/>
        </p:nvSpPr>
        <p:spPr>
          <a:xfrm>
            <a:off x="6392591" y="4709060"/>
            <a:ext cx="197682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Courier New" panose="02070309020205020404" pitchFamily="49" charset="0"/>
                <a:cs typeface="Courier New" panose="02070309020205020404" pitchFamily="49" charset="0"/>
              </a:rPr>
              <a:t>0 1 0 3 1 6 1</a:t>
            </a:r>
          </a:p>
          <a:p>
            <a:r>
              <a:rPr lang="en-US" dirty="0" smtClean="0">
                <a:latin typeface="Courier New" panose="02070309020205020404" pitchFamily="49" charset="0"/>
                <a:cs typeface="Courier New" panose="02070309020205020404" pitchFamily="49" charset="0"/>
              </a:rPr>
              <a:t>0 1 6 8 6 0 1</a:t>
            </a:r>
          </a:p>
          <a:p>
            <a:r>
              <a:rPr lang="en-US" dirty="0" smtClean="0">
                <a:latin typeface="Courier New" panose="02070309020205020404" pitchFamily="49" charset="0"/>
                <a:cs typeface="Courier New" panose="02070309020205020404" pitchFamily="49" charset="0"/>
              </a:rPr>
              <a:t>5 6 2 1 </a:t>
            </a:r>
            <a:r>
              <a:rPr lang="en-US" dirty="0" smtClean="0">
                <a:solidFill>
                  <a:srgbClr val="0070C0"/>
                </a:solidFill>
                <a:latin typeface="Courier New" panose="02070309020205020404" pitchFamily="49" charset="0"/>
                <a:cs typeface="Courier New" panose="02070309020205020404" pitchFamily="49" charset="0"/>
              </a:rPr>
              <a:t>6</a:t>
            </a:r>
            <a:r>
              <a:rPr lang="en-US" dirty="0" smtClean="0">
                <a:latin typeface="Courier New" panose="02070309020205020404" pitchFamily="49" charset="0"/>
                <a:cs typeface="Courier New" panose="02070309020205020404" pitchFamily="49" charset="0"/>
              </a:rPr>
              <a:t> 2 9</a:t>
            </a:r>
          </a:p>
          <a:p>
            <a:r>
              <a:rPr lang="en-US" dirty="0" smtClean="0">
                <a:latin typeface="Courier New" panose="02070309020205020404" pitchFamily="49" charset="0"/>
                <a:cs typeface="Courier New" panose="02070309020205020404" pitchFamily="49" charset="0"/>
              </a:rPr>
              <a:t>6 5 6 </a:t>
            </a:r>
            <a:r>
              <a:rPr lang="en-US" dirty="0" smtClean="0">
                <a:solidFill>
                  <a:srgbClr val="0070C0"/>
                </a:solidFill>
                <a:latin typeface="Courier New" panose="02070309020205020404" pitchFamily="49" charset="0"/>
                <a:cs typeface="Courier New" panose="02070309020205020404" pitchFamily="49" charset="0"/>
              </a:rPr>
              <a:t>6</a:t>
            </a:r>
            <a:r>
              <a:rPr lang="en-US" dirty="0" smtClean="0">
                <a:latin typeface="Courier New" panose="02070309020205020404" pitchFamily="49" charset="0"/>
                <a:cs typeface="Courier New" panose="02070309020205020404" pitchFamily="49" charset="0"/>
              </a:rPr>
              <a:t> 1 9 1</a:t>
            </a:r>
          </a:p>
          <a:p>
            <a:r>
              <a:rPr lang="en-US" dirty="0" smtClean="0">
                <a:latin typeface="Courier New" panose="02070309020205020404" pitchFamily="49" charset="0"/>
                <a:cs typeface="Courier New" panose="02070309020205020404" pitchFamily="49" charset="0"/>
              </a:rPr>
              <a:t>1 3 </a:t>
            </a:r>
            <a:r>
              <a:rPr lang="en-US" dirty="0" smtClean="0">
                <a:solidFill>
                  <a:srgbClr val="0070C0"/>
                </a:solidFill>
                <a:latin typeface="Courier New" panose="02070309020205020404" pitchFamily="49" charset="0"/>
                <a:cs typeface="Courier New" panose="02070309020205020404" pitchFamily="49" charset="0"/>
              </a:rPr>
              <a:t>6</a:t>
            </a:r>
            <a:r>
              <a:rPr lang="en-US" dirty="0" smtClean="0">
                <a:latin typeface="Courier New" panose="02070309020205020404" pitchFamily="49" charset="0"/>
                <a:cs typeface="Courier New" panose="02070309020205020404" pitchFamily="49" charset="0"/>
              </a:rPr>
              <a:t> 1 4 0 7</a:t>
            </a:r>
          </a:p>
          <a:p>
            <a:r>
              <a:rPr lang="en-US" dirty="0" smtClean="0">
                <a:latin typeface="Courier New" panose="02070309020205020404" pitchFamily="49" charset="0"/>
                <a:cs typeface="Courier New" panose="02070309020205020404" pitchFamily="49" charset="0"/>
              </a:rPr>
              <a:t>3 </a:t>
            </a:r>
            <a:r>
              <a:rPr lang="en-US" dirty="0" smtClean="0">
                <a:solidFill>
                  <a:srgbClr val="0070C0"/>
                </a:solidFill>
                <a:latin typeface="Courier New" panose="02070309020205020404" pitchFamily="49" charset="0"/>
                <a:cs typeface="Courier New" panose="02070309020205020404" pitchFamily="49" charset="0"/>
              </a:rPr>
              <a:t>6</a:t>
            </a:r>
            <a:r>
              <a:rPr lang="en-US" dirty="0" smtClean="0">
                <a:latin typeface="Courier New" panose="02070309020205020404" pitchFamily="49" charset="0"/>
                <a:cs typeface="Courier New" panose="02070309020205020404" pitchFamily="49" charset="0"/>
              </a:rPr>
              <a:t> 3 3 4 0 7</a:t>
            </a:r>
            <a:endParaRPr lang="ru-RU" dirty="0">
              <a:latin typeface="Courier New" panose="02070309020205020404" pitchFamily="49" charset="0"/>
              <a:cs typeface="Courier New" panose="02070309020205020404" pitchFamily="49" charset="0"/>
            </a:endParaRPr>
          </a:p>
        </p:txBody>
      </p:sp>
      <p:sp>
        <p:nvSpPr>
          <p:cNvPr id="21" name="TextBox 20"/>
          <p:cNvSpPr txBox="1"/>
          <p:nvPr/>
        </p:nvSpPr>
        <p:spPr>
          <a:xfrm>
            <a:off x="8525797" y="4709060"/>
            <a:ext cx="197682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Courier New" panose="02070309020205020404" pitchFamily="49" charset="0"/>
                <a:cs typeface="Courier New" panose="02070309020205020404" pitchFamily="49" charset="0"/>
              </a:rPr>
              <a:t>0 1 0 3 1 6 1</a:t>
            </a:r>
          </a:p>
          <a:p>
            <a:r>
              <a:rPr lang="en-US" dirty="0" smtClean="0">
                <a:latin typeface="Courier New" panose="02070309020205020404" pitchFamily="49" charset="0"/>
                <a:cs typeface="Courier New" panose="02070309020205020404" pitchFamily="49" charset="0"/>
              </a:rPr>
              <a:t>0 1 6 8 6 0 1</a:t>
            </a:r>
          </a:p>
          <a:p>
            <a:r>
              <a:rPr lang="en-US" dirty="0" smtClean="0">
                <a:solidFill>
                  <a:srgbClr val="0070C0"/>
                </a:solidFill>
                <a:latin typeface="Courier New" panose="02070309020205020404" pitchFamily="49" charset="0"/>
                <a:cs typeface="Courier New" panose="02070309020205020404" pitchFamily="49" charset="0"/>
              </a:rPr>
              <a:t>9 </a:t>
            </a:r>
            <a:r>
              <a:rPr lang="en-US" dirty="0" smtClean="0">
                <a:latin typeface="Courier New" panose="02070309020205020404" pitchFamily="49" charset="0"/>
                <a:cs typeface="Courier New" panose="02070309020205020404" pitchFamily="49" charset="0"/>
              </a:rPr>
              <a:t>6 2 1 8 2 9</a:t>
            </a:r>
          </a:p>
          <a:p>
            <a:r>
              <a:rPr lang="en-US" dirty="0" smtClean="0">
                <a:latin typeface="Courier New" panose="02070309020205020404" pitchFamily="49" charset="0"/>
                <a:cs typeface="Courier New" panose="02070309020205020404" pitchFamily="49" charset="0"/>
              </a:rPr>
              <a:t>6 </a:t>
            </a:r>
            <a:r>
              <a:rPr lang="en-US" dirty="0" smtClean="0">
                <a:solidFill>
                  <a:srgbClr val="0070C0"/>
                </a:solidFill>
                <a:latin typeface="Courier New" panose="02070309020205020404" pitchFamily="49" charset="0"/>
                <a:cs typeface="Courier New" panose="02070309020205020404" pitchFamily="49" charset="0"/>
              </a:rPr>
              <a:t>9</a:t>
            </a:r>
            <a:r>
              <a:rPr lang="en-US" dirty="0" smtClean="0">
                <a:latin typeface="Courier New" panose="02070309020205020404" pitchFamily="49" charset="0"/>
                <a:cs typeface="Courier New" panose="02070309020205020404" pitchFamily="49" charset="0"/>
              </a:rPr>
              <a:t> 6 1 1 9 1</a:t>
            </a:r>
          </a:p>
          <a:p>
            <a:r>
              <a:rPr lang="en-US" dirty="0" smtClean="0">
                <a:latin typeface="Courier New" panose="02070309020205020404" pitchFamily="49" charset="0"/>
                <a:cs typeface="Courier New" panose="02070309020205020404" pitchFamily="49" charset="0"/>
              </a:rPr>
              <a:t>1 3 </a:t>
            </a:r>
            <a:r>
              <a:rPr lang="en-US" dirty="0" smtClean="0">
                <a:solidFill>
                  <a:srgbClr val="0070C0"/>
                </a:solidFill>
                <a:latin typeface="Courier New" panose="02070309020205020404" pitchFamily="49" charset="0"/>
                <a:cs typeface="Courier New" panose="02070309020205020404" pitchFamily="49" charset="0"/>
              </a:rPr>
              <a:t>9</a:t>
            </a:r>
            <a:r>
              <a:rPr lang="en-US" dirty="0" smtClean="0">
                <a:latin typeface="Courier New" panose="02070309020205020404" pitchFamily="49" charset="0"/>
                <a:cs typeface="Courier New" panose="02070309020205020404" pitchFamily="49" charset="0"/>
              </a:rPr>
              <a:t> 1 4 0 7</a:t>
            </a:r>
          </a:p>
          <a:p>
            <a:r>
              <a:rPr lang="en-US" dirty="0" smtClean="0">
                <a:latin typeface="Courier New" panose="02070309020205020404" pitchFamily="49" charset="0"/>
                <a:cs typeface="Courier New" panose="02070309020205020404" pitchFamily="49" charset="0"/>
              </a:rPr>
              <a:t>3 3 3 </a:t>
            </a:r>
            <a:r>
              <a:rPr lang="en-US" dirty="0" smtClean="0">
                <a:solidFill>
                  <a:srgbClr val="0070C0"/>
                </a:solidFill>
                <a:latin typeface="Courier New" panose="02070309020205020404" pitchFamily="49" charset="0"/>
                <a:cs typeface="Courier New" panose="02070309020205020404" pitchFamily="49" charset="0"/>
              </a:rPr>
              <a:t>9</a:t>
            </a:r>
            <a:r>
              <a:rPr lang="en-US" dirty="0" smtClean="0">
                <a:latin typeface="Courier New" panose="02070309020205020404" pitchFamily="49" charset="0"/>
                <a:cs typeface="Courier New" panose="02070309020205020404" pitchFamily="49" charset="0"/>
              </a:rPr>
              <a:t> 4 0 7</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6869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24282" y="297810"/>
            <a:ext cx="5908719"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a:t>
            </a:r>
            <a:r>
              <a:rPr lang="en-US" dirty="0">
                <a:solidFill>
                  <a:schemeClr val="accent5"/>
                </a:solidFill>
              </a:rPr>
              <a:t>***Game: connect four</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724723"/>
            <a:ext cx="11508042" cy="372166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700" dirty="0" smtClean="0">
                <a:solidFill>
                  <a:schemeClr val="accent5"/>
                </a:solidFill>
              </a:rPr>
              <a:t>	Connect four is a two-player board game in which the players alternately drop colored disks into a seven – column, six-row vertically-suspended grid. The objective of the game is to connect four same colored disks in a row, a column, or a diagonal before your opponent can do likewise. The program prompts two players to drop a RED or YELLOW disk alternately. Whenever a disk is dropped, the program redisplays the board on the console and determines the status of the game (win, draw, or continue). </a:t>
            </a:r>
            <a:endParaRPr lang="en-US" sz="27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1860579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24282" y="297810"/>
            <a:ext cx="5908719"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a:t>
            </a:r>
            <a:r>
              <a:rPr lang="en-US" dirty="0">
                <a:solidFill>
                  <a:schemeClr val="accent5"/>
                </a:solidFill>
              </a:rPr>
              <a:t>***Game: connect four</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4555" y="162357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512463096"/>
              </p:ext>
            </p:extLst>
          </p:nvPr>
        </p:nvGraphicFramePr>
        <p:xfrm>
          <a:off x="332627" y="1623576"/>
          <a:ext cx="5260314" cy="5151719"/>
        </p:xfrm>
        <a:graphic>
          <a:graphicData uri="http://schemas.openxmlformats.org/drawingml/2006/table">
            <a:tbl>
              <a:tblPr firstRow="1" bandRow="1">
                <a:tableStyleId>{3B4B98B0-60AC-42C2-AFA5-B58CD77FA1E5}</a:tableStyleId>
              </a:tblPr>
              <a:tblGrid>
                <a:gridCol w="5260314">
                  <a:extLst>
                    <a:ext uri="{9D8B030D-6E8A-4147-A177-3AD203B41FA5}">
                      <a16:colId xmlns:a16="http://schemas.microsoft.com/office/drawing/2014/main" val="20000"/>
                    </a:ext>
                  </a:extLst>
                </a:gridCol>
              </a:tblGrid>
              <a:tr h="5151719">
                <a:tc>
                  <a:txBody>
                    <a:bodyPr/>
                    <a:lstStyle/>
                    <a:p>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r>
                        <a:rPr lang="en-US" sz="1400" b="0" baseline="0" dirty="0" smtClean="0">
                          <a:latin typeface="Courier New" panose="02070309020205020404" pitchFamily="49" charset="0"/>
                          <a:cs typeface="Courier New" panose="02070309020205020404" pitchFamily="49" charset="0"/>
                        </a:rPr>
                        <a:t>-------------------</a:t>
                      </a:r>
                    </a:p>
                    <a:p>
                      <a:r>
                        <a:rPr lang="en-US" sz="1400" b="0" baseline="0" dirty="0" smtClean="0">
                          <a:latin typeface="Courier New" panose="02070309020205020404" pitchFamily="49" charset="0"/>
                          <a:cs typeface="Courier New" panose="02070309020205020404" pitchFamily="49" charset="0"/>
                        </a:rPr>
                        <a:t>Drop a red disk at column (0-6): 0</a:t>
                      </a:r>
                    </a:p>
                    <a:p>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|R| | | | | | |</a:t>
                      </a:r>
                    </a:p>
                    <a:p>
                      <a:r>
                        <a:rPr lang="en-US" sz="1400" b="0" baseline="0" dirty="0" smtClean="0">
                          <a:latin typeface="Courier New" panose="02070309020205020404" pitchFamily="49" charset="0"/>
                          <a:cs typeface="Courier New" panose="02070309020205020404" pitchFamily="49" charset="0"/>
                        </a:rPr>
                        <a:t>-------------------</a:t>
                      </a:r>
                    </a:p>
                    <a:p>
                      <a:r>
                        <a:rPr lang="en-US" sz="1400" b="0" baseline="0" dirty="0" smtClean="0">
                          <a:latin typeface="Courier New" panose="02070309020205020404" pitchFamily="49" charset="0"/>
                          <a:cs typeface="Courier New" panose="02070309020205020404" pitchFamily="49" charset="0"/>
                        </a:rPr>
                        <a:t>Drop a red disk at column (0-6): 3</a:t>
                      </a:r>
                    </a:p>
                    <a:p>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|R| | |Y| | | |</a:t>
                      </a:r>
                    </a:p>
                    <a:p>
                      <a:r>
                        <a:rPr lang="en-US" sz="1400" b="0" baseline="0" dirty="0" smtClean="0">
                          <a:latin typeface="Courier New" panose="02070309020205020404" pitchFamily="49" charset="0"/>
                          <a:cs typeface="Courier New" panose="02070309020205020404" pitchFamily="49" charset="0"/>
                        </a:rPr>
                        <a:t>-------------------</a:t>
                      </a:r>
                    </a:p>
                  </a:txBody>
                  <a:tcPr>
                    <a:solidFill>
                      <a:schemeClr val="bg2"/>
                    </a:solidFill>
                  </a:tcPr>
                </a:tc>
                <a:extLst>
                  <a:ext uri="{0D108BD9-81ED-4DB2-BD59-A6C34878D82A}">
                    <a16:rowId xmlns:a16="http://schemas.microsoft.com/office/drawing/2014/main" val="10000"/>
                  </a:ext>
                </a:extLst>
              </a:tr>
            </a:tbl>
          </a:graphicData>
        </a:graphic>
      </p:graphicFrame>
      <p:sp>
        <p:nvSpPr>
          <p:cNvPr id="17" name="Прямоугольник 4"/>
          <p:cNvSpPr/>
          <p:nvPr/>
        </p:nvSpPr>
        <p:spPr>
          <a:xfrm>
            <a:off x="879055" y="1097971"/>
            <a:ext cx="3439531" cy="609398"/>
          </a:xfrm>
          <a:prstGeom prst="rect">
            <a:avLst/>
          </a:prstGeom>
        </p:spPr>
        <p:txBody>
          <a:bodyPr wrap="none">
            <a:spAutoFit/>
          </a:bodyPr>
          <a:lstStyle/>
          <a:p>
            <a:pPr algn="just">
              <a:lnSpc>
                <a:spcPct val="120000"/>
              </a:lnSpc>
            </a:pPr>
            <a:r>
              <a:rPr lang="en-US" sz="3000" dirty="0">
                <a:solidFill>
                  <a:schemeClr val="accent5"/>
                </a:solidFill>
                <a:latin typeface="+mj-lt"/>
              </a:rPr>
              <a:t>Here is a sample run:</a:t>
            </a:r>
            <a:endParaRPr lang="en-US" sz="3000" b="1" dirty="0">
              <a:solidFill>
                <a:schemeClr val="accent5"/>
              </a:solidFill>
              <a:latin typeface="+mj-lt"/>
            </a:endParaRPr>
          </a:p>
        </p:txBody>
      </p:sp>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0909" y="3143059"/>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0909" y="4842367"/>
            <a:ext cx="487632" cy="2336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Таблица 14"/>
          <p:cNvGraphicFramePr>
            <a:graphicFrameLocks noGrp="1"/>
          </p:cNvGraphicFramePr>
          <p:nvPr>
            <p:extLst>
              <p:ext uri="{D42A27DB-BD31-4B8C-83A1-F6EECF244321}">
                <p14:modId xmlns:p14="http://schemas.microsoft.com/office/powerpoint/2010/main" val="1787827998"/>
              </p:ext>
            </p:extLst>
          </p:nvPr>
        </p:nvGraphicFramePr>
        <p:xfrm>
          <a:off x="5733591" y="1623576"/>
          <a:ext cx="5260314" cy="5151719"/>
        </p:xfrm>
        <a:graphic>
          <a:graphicData uri="http://schemas.openxmlformats.org/drawingml/2006/table">
            <a:tbl>
              <a:tblPr firstRow="1" bandRow="1">
                <a:tableStyleId>{3B4B98B0-60AC-42C2-AFA5-B58CD77FA1E5}</a:tableStyleId>
              </a:tblPr>
              <a:tblGrid>
                <a:gridCol w="5260314">
                  <a:extLst>
                    <a:ext uri="{9D8B030D-6E8A-4147-A177-3AD203B41FA5}">
                      <a16:colId xmlns:a16="http://schemas.microsoft.com/office/drawing/2014/main" val="20000"/>
                    </a:ext>
                  </a:extLst>
                </a:gridCol>
              </a:tblGrid>
              <a:tr h="5151719">
                <a:tc>
                  <a:txBody>
                    <a:bodyPr/>
                    <a:lstStyle/>
                    <a:p>
                      <a:r>
                        <a:rPr lang="en-US" sz="1400" b="0" baseline="0" dirty="0" smtClean="0">
                          <a:latin typeface="Courier New" panose="02070309020205020404" pitchFamily="49" charset="0"/>
                          <a:cs typeface="Courier New" panose="02070309020205020404" pitchFamily="49" charset="0"/>
                        </a:rPr>
                        <a:t>…</a:t>
                      </a:r>
                    </a:p>
                    <a:p>
                      <a:r>
                        <a:rPr lang="en-US" sz="1400" b="0" baseline="0" dirty="0" smtClean="0">
                          <a:latin typeface="Courier New" panose="02070309020205020404" pitchFamily="49" charset="0"/>
                          <a:cs typeface="Courier New" panose="02070309020205020404" pitchFamily="49" charset="0"/>
                        </a:rPr>
                        <a:t>…</a:t>
                      </a:r>
                    </a:p>
                    <a:p>
                      <a:r>
                        <a:rPr lang="en-US" sz="1400" b="0" baseline="0" dirty="0" smtClean="0">
                          <a:latin typeface="Courier New" panose="02070309020205020404" pitchFamily="49" charset="0"/>
                          <a:cs typeface="Courier New" panose="02070309020205020404" pitchFamily="49" charset="0"/>
                        </a:rPr>
                        <a:t>…</a:t>
                      </a:r>
                    </a:p>
                    <a:p>
                      <a:r>
                        <a:rPr lang="en-US" sz="1400" b="0" baseline="0" dirty="0" smtClean="0">
                          <a:latin typeface="Courier New" panose="02070309020205020404" pitchFamily="49" charset="0"/>
                          <a:cs typeface="Courier New" panose="02070309020205020404" pitchFamily="49" charset="0"/>
                        </a:rPr>
                        <a:t>Drop a red disk at column (0-6): 6</a:t>
                      </a:r>
                    </a:p>
                    <a:p>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|R|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 |Y|R|Y|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 | |R|Y|Y|Y|Y|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latin typeface="Courier New" panose="02070309020205020404" pitchFamily="49" charset="0"/>
                          <a:cs typeface="Courier New" panose="02070309020205020404" pitchFamily="49" charset="0"/>
                        </a:rPr>
                        <a:t>|R|Y|R|Y|R|R|R|</a:t>
                      </a:r>
                    </a:p>
                    <a:p>
                      <a:r>
                        <a:rPr lang="en-US" sz="1400" b="0" baseline="0" dirty="0" smtClean="0">
                          <a:latin typeface="Courier New" panose="02070309020205020404" pitchFamily="49" charset="0"/>
                          <a:cs typeface="Courier New" panose="02070309020205020404" pitchFamily="49" charset="0"/>
                        </a:rPr>
                        <a:t>-------------------</a:t>
                      </a:r>
                    </a:p>
                    <a:p>
                      <a:r>
                        <a:rPr lang="en-US" sz="1400" b="0" baseline="0" dirty="0" smtClean="0">
                          <a:latin typeface="Courier New" panose="02070309020205020404" pitchFamily="49" charset="0"/>
                          <a:cs typeface="Courier New" panose="02070309020205020404" pitchFamily="49" charset="0"/>
                        </a:rPr>
                        <a:t>The yellow player won</a:t>
                      </a: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50428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8" y="297810"/>
            <a:ext cx="835186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9</a:t>
            </a:r>
            <a:r>
              <a:rPr lang="en-US" dirty="0" smtClean="0">
                <a:solidFill>
                  <a:schemeClr val="accent5"/>
                </a:solidFill>
              </a:rPr>
              <a:t>. </a:t>
            </a:r>
            <a:r>
              <a:rPr lang="en-US" dirty="0">
                <a:solidFill>
                  <a:schemeClr val="accent5"/>
                </a:solidFill>
              </a:rPr>
              <a:t>*Central city</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2034013"/>
            <a:ext cx="11480557" cy="211712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b="1" dirty="0" smtClean="0">
                <a:solidFill>
                  <a:schemeClr val="accent5"/>
                </a:solidFill>
              </a:rPr>
              <a:t>	</a:t>
            </a:r>
            <a:r>
              <a:rPr lang="en-US" sz="2500" dirty="0" smtClean="0">
                <a:solidFill>
                  <a:schemeClr val="accent5"/>
                </a:solidFill>
              </a:rPr>
              <a:t>Given a set </a:t>
            </a:r>
            <a:r>
              <a:rPr lang="en-US" sz="2500" dirty="0" smtClean="0">
                <a:solidFill>
                  <a:schemeClr val="accent5"/>
                </a:solidFill>
              </a:rPr>
              <a:t>of cities, the central point is the city that has the shortest total distance to all other cities. Write a program that prompts the user to enter the number of cities and the locations of the cities (coordinates), and finds the central city and its total distance to all other cities. Assume that the maximum number of cities is 20.</a:t>
            </a:r>
            <a:endParaRPr lang="en-US" sz="2500" b="1" dirty="0" smtClean="0">
              <a:solidFill>
                <a:schemeClr val="accent5"/>
              </a:solidFill>
            </a:endParaRPr>
          </a:p>
        </p:txBody>
      </p:sp>
      <p:pic>
        <p:nvPicPr>
          <p:cNvPr id="12"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6316" y="545356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Таблица 44"/>
          <p:cNvGraphicFramePr>
            <a:graphicFrameLocks noGrp="1"/>
          </p:cNvGraphicFramePr>
          <p:nvPr>
            <p:extLst>
              <p:ext uri="{D42A27DB-BD31-4B8C-83A1-F6EECF244321}">
                <p14:modId xmlns:p14="http://schemas.microsoft.com/office/powerpoint/2010/main" val="2485526132"/>
              </p:ext>
            </p:extLst>
          </p:nvPr>
        </p:nvGraphicFramePr>
        <p:xfrm>
          <a:off x="339381" y="5453566"/>
          <a:ext cx="10646935" cy="1264288"/>
        </p:xfrm>
        <a:graphic>
          <a:graphicData uri="http://schemas.openxmlformats.org/drawingml/2006/table">
            <a:tbl>
              <a:tblPr firstRow="1" bandRow="1">
                <a:tableStyleId>{3B4B98B0-60AC-42C2-AFA5-B58CD77FA1E5}</a:tableStyleId>
              </a:tblPr>
              <a:tblGrid>
                <a:gridCol w="10646935">
                  <a:extLst>
                    <a:ext uri="{9D8B030D-6E8A-4147-A177-3AD203B41FA5}">
                      <a16:colId xmlns:a16="http://schemas.microsoft.com/office/drawing/2014/main" val="20000"/>
                    </a:ext>
                  </a:extLst>
                </a:gridCol>
              </a:tblGrid>
              <a:tr h="1264288">
                <a:tc>
                  <a:txBody>
                    <a:bodyPr/>
                    <a:lstStyle/>
                    <a:p>
                      <a:r>
                        <a:rPr lang="en-US" b="0" dirty="0" smtClean="0">
                          <a:latin typeface="Courier New" panose="02070309020205020404" pitchFamily="49" charset="0"/>
                          <a:cs typeface="Courier New" panose="02070309020205020404" pitchFamily="49" charset="0"/>
                        </a:rPr>
                        <a:t>Enter the number of cities: 5</a:t>
                      </a:r>
                    </a:p>
                    <a:p>
                      <a:r>
                        <a:rPr lang="en-US" b="0" dirty="0" smtClean="0">
                          <a:latin typeface="Courier New" panose="02070309020205020404" pitchFamily="49" charset="0"/>
                          <a:cs typeface="Courier New" panose="02070309020205020404" pitchFamily="49" charset="0"/>
                        </a:rPr>
                        <a:t>Enter the coordinates</a:t>
                      </a:r>
                      <a:r>
                        <a:rPr lang="en-US" b="0" baseline="0" dirty="0" smtClean="0">
                          <a:latin typeface="Courier New" panose="02070309020205020404" pitchFamily="49" charset="0"/>
                          <a:cs typeface="Courier New" panose="02070309020205020404" pitchFamily="49" charset="0"/>
                        </a:rPr>
                        <a:t> of the cities: 2.5 5 5.1 3 1 9 5.4 54 5.5 2.1</a:t>
                      </a:r>
                    </a:p>
                    <a:p>
                      <a:r>
                        <a:rPr lang="en-US" b="0" baseline="0" dirty="0" smtClean="0">
                          <a:latin typeface="Courier New" panose="02070309020205020404" pitchFamily="49" charset="0"/>
                          <a:cs typeface="Courier New" panose="02070309020205020404" pitchFamily="49" charset="0"/>
                        </a:rPr>
                        <a:t>The central city is at (2.5, 5.0)</a:t>
                      </a:r>
                    </a:p>
                    <a:p>
                      <a:r>
                        <a:rPr lang="en-US" b="0" baseline="0" dirty="0" smtClean="0">
                          <a:latin typeface="Courier New" panose="02070309020205020404" pitchFamily="49" charset="0"/>
                          <a:cs typeface="Courier New" panose="02070309020205020404" pitchFamily="49" charset="0"/>
                        </a:rPr>
                        <a:t>The total distance to all other cities is 60.81</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0498" y="5773606"/>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18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470998" y="297810"/>
            <a:ext cx="6362005" cy="68659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000" dirty="0" smtClean="0">
                <a:solidFill>
                  <a:schemeClr val="accent5"/>
                </a:solidFill>
              </a:rPr>
              <a:t>10. </a:t>
            </a:r>
            <a:r>
              <a:rPr lang="en-US" sz="4000" dirty="0">
                <a:solidFill>
                  <a:schemeClr val="accent5"/>
                </a:solidFill>
              </a:rPr>
              <a:t>*Transpose of a matrix</a:t>
            </a:r>
            <a:endParaRPr lang="ru-RU" sz="4000"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307157"/>
            <a:ext cx="11500373" cy="292520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rPr>
              <a:t>	</a:t>
            </a:r>
            <a:r>
              <a:rPr lang="en-US" sz="3000" dirty="0" smtClean="0">
                <a:solidFill>
                  <a:schemeClr val="accent5"/>
                </a:solidFill>
              </a:rPr>
              <a:t>Write a program that inputs a matrix and displays the transpose of that matrix. A transpose of a matrix is obtained by converting all the rows of a given matrix into columns and vice versa.</a:t>
            </a:r>
            <a:endParaRPr lang="en-US" sz="3000" b="1" dirty="0" smtClean="0">
              <a:solidFill>
                <a:schemeClr val="accent5"/>
              </a:solidFill>
            </a:endParaRPr>
          </a:p>
        </p:txBody>
      </p:sp>
      <p:pic>
        <p:nvPicPr>
          <p:cNvPr id="12"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3" y="367528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Таблица 14"/>
          <p:cNvGraphicFramePr>
            <a:graphicFrameLocks noGrp="1"/>
          </p:cNvGraphicFramePr>
          <p:nvPr>
            <p:extLst>
              <p:ext uri="{D42A27DB-BD31-4B8C-83A1-F6EECF244321}">
                <p14:modId xmlns:p14="http://schemas.microsoft.com/office/powerpoint/2010/main" val="1292718484"/>
              </p:ext>
            </p:extLst>
          </p:nvPr>
        </p:nvGraphicFramePr>
        <p:xfrm>
          <a:off x="332627" y="3618414"/>
          <a:ext cx="10489346" cy="310896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1621544">
                <a:tc>
                  <a:txBody>
                    <a:bodyPr/>
                    <a:lstStyle/>
                    <a:p>
                      <a:r>
                        <a:rPr lang="en-US" b="0" baseline="0" dirty="0" smtClean="0">
                          <a:latin typeface="Courier New" panose="02070309020205020404" pitchFamily="49" charset="0"/>
                          <a:cs typeface="Courier New" panose="02070309020205020404" pitchFamily="49" charset="0"/>
                        </a:rPr>
                        <a:t>Enter a count the matrix’s rows:  3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Enter a count the matrix’s columns:  4</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Enter a matrix row-by-row:</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1 2 3 4</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5 6 7 8</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9 0 1 2</a:t>
                      </a:r>
                    </a:p>
                    <a:p>
                      <a:r>
                        <a:rPr lang="en-US" b="0" baseline="0" dirty="0" smtClean="0">
                          <a:latin typeface="Courier New" panose="02070309020205020404" pitchFamily="49" charset="0"/>
                          <a:cs typeface="Courier New" panose="02070309020205020404" pitchFamily="49" charset="0"/>
                        </a:rPr>
                        <a:t>The transpose of a matrix:</a:t>
                      </a:r>
                    </a:p>
                    <a:p>
                      <a:r>
                        <a:rPr lang="en-US" b="0" baseline="0" dirty="0" smtClean="0">
                          <a:latin typeface="Courier New" panose="02070309020205020404" pitchFamily="49" charset="0"/>
                          <a:cs typeface="Courier New" panose="02070309020205020404" pitchFamily="49" charset="0"/>
                        </a:rPr>
                        <a:t>1 5 9 </a:t>
                      </a:r>
                    </a:p>
                    <a:p>
                      <a:r>
                        <a:rPr lang="en-US" b="0" baseline="0" dirty="0" smtClean="0">
                          <a:latin typeface="Courier New" panose="02070309020205020404" pitchFamily="49" charset="0"/>
                          <a:cs typeface="Courier New" panose="02070309020205020404" pitchFamily="49" charset="0"/>
                        </a:rPr>
                        <a:t>2 6 0</a:t>
                      </a:r>
                    </a:p>
                    <a:p>
                      <a:r>
                        <a:rPr lang="en-US" b="0" baseline="0" dirty="0" smtClean="0">
                          <a:latin typeface="Courier New" panose="02070309020205020404" pitchFamily="49" charset="0"/>
                          <a:cs typeface="Courier New" panose="02070309020205020404" pitchFamily="49" charset="0"/>
                        </a:rPr>
                        <a:t>3 7 1</a:t>
                      </a:r>
                    </a:p>
                    <a:p>
                      <a:r>
                        <a:rPr lang="en-US" b="0" baseline="0" dirty="0" smtClean="0">
                          <a:latin typeface="Courier New" panose="02070309020205020404" pitchFamily="49" charset="0"/>
                          <a:cs typeface="Courier New" panose="02070309020205020404" pitchFamily="49" charset="0"/>
                        </a:rPr>
                        <a:t>4 8 2</a:t>
                      </a: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0577" y="3977630"/>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84708" y="3066200"/>
            <a:ext cx="3470565" cy="553998"/>
          </a:xfrm>
          <a:prstGeom prst="rect">
            <a:avLst/>
          </a:prstGeom>
        </p:spPr>
        <p:txBody>
          <a:bodyPr wrap="none">
            <a:spAutoFit/>
          </a:bodyPr>
          <a:lstStyle/>
          <a:p>
            <a:r>
              <a:rPr lang="en-US" sz="3000" dirty="0" smtClean="0">
                <a:solidFill>
                  <a:schemeClr val="accent5"/>
                </a:solidFill>
                <a:latin typeface="+mj-lt"/>
              </a:rPr>
              <a:t>Here is a sample run:</a:t>
            </a:r>
            <a:endParaRPr lang="ru-RU" sz="3000" dirty="0">
              <a:latin typeface="+mj-lt"/>
            </a:endParaRPr>
          </a:p>
        </p:txBody>
      </p:sp>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2673" y="368121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2690" y="4511767"/>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1397" y="476867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0104" y="505170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45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9564" y="1281403"/>
            <a:ext cx="11515085" cy="377392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900" b="1" dirty="0">
                <a:latin typeface="Courier New" panose="02070309020205020404" pitchFamily="49" charset="0"/>
                <a:cs typeface="Courier New" panose="02070309020205020404" pitchFamily="49" charset="0"/>
              </a:rPr>
              <a:t>	</a:t>
            </a:r>
            <a:r>
              <a:rPr lang="en-US" sz="2900" dirty="0" smtClean="0">
                <a:solidFill>
                  <a:srgbClr val="0070C0"/>
                </a:solidFill>
                <a:cs typeface="Courier New" panose="02070309020205020404" pitchFamily="49" charset="0"/>
              </a:rPr>
              <a:t>An </a:t>
            </a:r>
            <a:r>
              <a:rPr lang="en-US" sz="2900" i="1" dirty="0" err="1" smtClean="0">
                <a:solidFill>
                  <a:srgbClr val="0070C0"/>
                </a:solidFill>
                <a:cs typeface="Courier New" panose="02070309020205020404" pitchFamily="49" charset="0"/>
              </a:rPr>
              <a:t>nxn</a:t>
            </a:r>
            <a:r>
              <a:rPr lang="en-US" sz="2900" i="1" dirty="0" smtClean="0">
                <a:solidFill>
                  <a:srgbClr val="0070C0"/>
                </a:solidFill>
                <a:cs typeface="Courier New" panose="02070309020205020404" pitchFamily="49" charset="0"/>
              </a:rPr>
              <a:t> </a:t>
            </a:r>
            <a:r>
              <a:rPr lang="en-US" sz="2900" dirty="0" smtClean="0">
                <a:solidFill>
                  <a:srgbClr val="0070C0"/>
                </a:solidFill>
                <a:cs typeface="Courier New" panose="02070309020205020404" pitchFamily="49" charset="0"/>
              </a:rPr>
              <a:t>matrix is called a positive Markov matrix, if each element is positive and the sum of the elements in each column is </a:t>
            </a:r>
            <a:r>
              <a:rPr lang="en-US" sz="2900" b="1" dirty="0" smtClean="0">
                <a:solidFill>
                  <a:srgbClr val="0070C0"/>
                </a:solidFill>
                <a:cs typeface="Courier New" panose="02070309020205020404" pitchFamily="49" charset="0"/>
              </a:rPr>
              <a:t>1. </a:t>
            </a:r>
            <a:r>
              <a:rPr lang="en-US" sz="2900" dirty="0" smtClean="0">
                <a:solidFill>
                  <a:srgbClr val="0070C0"/>
                </a:solidFill>
                <a:cs typeface="Courier New" panose="02070309020205020404" pitchFamily="49" charset="0"/>
              </a:rPr>
              <a:t>Write the following function to check whether a matrix is a Markov matrix:</a:t>
            </a:r>
          </a:p>
          <a:p>
            <a:pPr algn="just">
              <a:lnSpc>
                <a:spcPct val="120000"/>
              </a:lnSpc>
            </a:pPr>
            <a:r>
              <a:rPr lang="en-US" sz="2900" dirty="0">
                <a:solidFill>
                  <a:srgbClr val="0070C0"/>
                </a:solidFill>
                <a:cs typeface="Courier New" panose="02070309020205020404" pitchFamily="49" charset="0"/>
              </a:rPr>
              <a:t>	</a:t>
            </a:r>
            <a:r>
              <a:rPr lang="en-US" sz="2900" b="1" dirty="0" err="1" smtClean="0">
                <a:latin typeface="Courier New" panose="02070309020205020404" pitchFamily="49" charset="0"/>
                <a:cs typeface="Courier New" panose="02070309020205020404" pitchFamily="49" charset="0"/>
              </a:rPr>
              <a:t>const</a:t>
            </a:r>
            <a:r>
              <a:rPr lang="en-US" sz="2900" b="1" dirty="0" smtClean="0">
                <a:latin typeface="Courier New" panose="02070309020205020404" pitchFamily="49" charset="0"/>
                <a:cs typeface="Courier New" panose="02070309020205020404" pitchFamily="49" charset="0"/>
              </a:rPr>
              <a:t> </a:t>
            </a:r>
            <a:r>
              <a:rPr lang="en-US" sz="2900" b="1" dirty="0" err="1" smtClean="0">
                <a:latin typeface="Courier New" panose="02070309020205020404" pitchFamily="49" charset="0"/>
                <a:cs typeface="Courier New" panose="02070309020205020404" pitchFamily="49" charset="0"/>
              </a:rPr>
              <a:t>int</a:t>
            </a:r>
            <a:r>
              <a:rPr lang="en-US" sz="2900" b="1" dirty="0" smtClean="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SIZE = </a:t>
            </a:r>
            <a:r>
              <a:rPr lang="en-US" sz="2900" b="1" dirty="0" smtClean="0">
                <a:latin typeface="Courier New" panose="02070309020205020404" pitchFamily="49" charset="0"/>
                <a:cs typeface="Courier New" panose="02070309020205020404" pitchFamily="49" charset="0"/>
              </a:rPr>
              <a:t>3;</a:t>
            </a:r>
          </a:p>
          <a:p>
            <a:pPr algn="just">
              <a:lnSpc>
                <a:spcPct val="120000"/>
              </a:lnSpc>
            </a:pPr>
            <a:r>
              <a:rPr lang="en-US" sz="2900" b="1" dirty="0">
                <a:latin typeface="Courier New" panose="02070309020205020404" pitchFamily="49" charset="0"/>
                <a:cs typeface="Courier New" panose="02070309020205020404" pitchFamily="49" charset="0"/>
              </a:rPr>
              <a:t>	</a:t>
            </a:r>
            <a:r>
              <a:rPr lang="en-US" sz="2900" b="1" dirty="0" smtClean="0">
                <a:latin typeface="Courier New" panose="02070309020205020404" pitchFamily="49" charset="0"/>
                <a:cs typeface="Courier New" panose="02070309020205020404" pitchFamily="49" charset="0"/>
              </a:rPr>
              <a:t>bool </a:t>
            </a:r>
            <a:r>
              <a:rPr lang="en-US" sz="2900" dirty="0" err="1" smtClean="0">
                <a:latin typeface="Courier New" panose="02070309020205020404" pitchFamily="49" charset="0"/>
                <a:cs typeface="Courier New" panose="02070309020205020404" pitchFamily="49" charset="0"/>
              </a:rPr>
              <a:t>isMarkovMatrix</a:t>
            </a:r>
            <a:r>
              <a:rPr lang="en-US" sz="2900" b="1" dirty="0" smtClean="0">
                <a:latin typeface="Courier New" panose="02070309020205020404" pitchFamily="49" charset="0"/>
                <a:cs typeface="Courier New" panose="02070309020205020404" pitchFamily="49" charset="0"/>
              </a:rPr>
              <a:t>(</a:t>
            </a:r>
            <a:r>
              <a:rPr lang="en-US" sz="2900" b="1" dirty="0" err="1" smtClean="0">
                <a:latin typeface="Courier New" panose="02070309020205020404" pitchFamily="49" charset="0"/>
                <a:cs typeface="Courier New" panose="02070309020205020404" pitchFamily="49" charset="0"/>
              </a:rPr>
              <a:t>const</a:t>
            </a:r>
            <a:r>
              <a:rPr lang="en-US" sz="2900" b="1" dirty="0" smtClean="0">
                <a:latin typeface="Courier New" panose="02070309020205020404" pitchFamily="49" charset="0"/>
                <a:cs typeface="Courier New" panose="02070309020205020404" pitchFamily="49" charset="0"/>
              </a:rPr>
              <a:t> double </a:t>
            </a:r>
            <a:r>
              <a:rPr lang="en-US" sz="2900" dirty="0" smtClean="0">
                <a:latin typeface="Courier New" panose="02070309020205020404" pitchFamily="49" charset="0"/>
                <a:cs typeface="Courier New" panose="02070309020205020404" pitchFamily="49" charset="0"/>
              </a:rPr>
              <a:t>m[][SIZE]</a:t>
            </a:r>
            <a:r>
              <a:rPr lang="en-US" sz="2900" b="1" dirty="0" smtClean="0">
                <a:latin typeface="Courier New" panose="02070309020205020404" pitchFamily="49" charset="0"/>
                <a:cs typeface="Courier New" panose="02070309020205020404" pitchFamily="49" charset="0"/>
              </a:rPr>
              <a:t>);</a:t>
            </a:r>
            <a:r>
              <a:rPr lang="en-US" sz="2900" dirty="0" smtClean="0">
                <a:solidFill>
                  <a:srgbClr val="0070C0"/>
                </a:solidFill>
                <a:cs typeface="Courier New" panose="02070309020205020404" pitchFamily="49" charset="0"/>
              </a:rPr>
              <a:t> </a:t>
            </a:r>
          </a:p>
          <a:p>
            <a:pPr algn="just">
              <a:lnSpc>
                <a:spcPct val="120000"/>
              </a:lnSpc>
            </a:pPr>
            <a:r>
              <a:rPr lang="en-US" sz="2900" b="1" dirty="0">
                <a:solidFill>
                  <a:srgbClr val="0070C0"/>
                </a:solidFill>
                <a:latin typeface="Courier New" panose="02070309020205020404" pitchFamily="49" charset="0"/>
                <a:cs typeface="Courier New" panose="02070309020205020404" pitchFamily="49" charset="0"/>
              </a:rPr>
              <a:t>	</a:t>
            </a:r>
            <a:r>
              <a:rPr lang="en-US" sz="2900" dirty="0" smtClean="0">
                <a:solidFill>
                  <a:srgbClr val="0070C0"/>
                </a:solidFill>
                <a:cs typeface="Courier New" panose="02070309020205020404" pitchFamily="49" charset="0"/>
              </a:rPr>
              <a:t>Write a test program that prompts the user to enter a 3x3 matrix of double values and tests whether it is a Markov matrix. Here are sample runs:</a:t>
            </a:r>
            <a:endParaRPr lang="en-US" sz="2900" b="1" dirty="0" smtClean="0">
              <a:latin typeface="Courier New" panose="02070309020205020404" pitchFamily="49" charset="0"/>
              <a:cs typeface="Courier New" panose="02070309020205020404" pitchFamily="49" charset="0"/>
            </a:endParaRPr>
          </a:p>
        </p:txBody>
      </p:sp>
      <p:sp>
        <p:nvSpPr>
          <p:cNvPr id="11" name="Подзаголовок 4"/>
          <p:cNvSpPr txBox="1">
            <a:spLocks/>
          </p:cNvSpPr>
          <p:nvPr/>
        </p:nvSpPr>
        <p:spPr>
          <a:xfrm>
            <a:off x="485026" y="14431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8" name="Заголовок 1"/>
          <p:cNvSpPr txBox="1">
            <a:spLocks/>
          </p:cNvSpPr>
          <p:nvPr/>
        </p:nvSpPr>
        <p:spPr>
          <a:xfrm>
            <a:off x="6048103" y="310284"/>
            <a:ext cx="5702213" cy="6865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500" dirty="0" smtClean="0">
                <a:solidFill>
                  <a:schemeClr val="accent5"/>
                </a:solidFill>
              </a:rPr>
              <a:t>11. *</a:t>
            </a:r>
            <a:r>
              <a:rPr lang="en-US" sz="4800" dirty="0" smtClean="0">
                <a:solidFill>
                  <a:schemeClr val="accent5"/>
                </a:solidFill>
              </a:rPr>
              <a:t>Markov </a:t>
            </a:r>
            <a:r>
              <a:rPr lang="en-US" sz="4800" dirty="0">
                <a:solidFill>
                  <a:schemeClr val="accent5"/>
                </a:solidFill>
              </a:rPr>
              <a:t>matrix</a:t>
            </a:r>
            <a:endParaRPr lang="en-US" sz="4500" dirty="0">
              <a:solidFill>
                <a:schemeClr val="accent5"/>
              </a:solidFill>
            </a:endParaRPr>
          </a:p>
        </p:txBody>
      </p:sp>
      <p:pic>
        <p:nvPicPr>
          <p:cNvPr id="10"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7057" y="505532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Таблица 13"/>
          <p:cNvGraphicFramePr>
            <a:graphicFrameLocks noGrp="1"/>
          </p:cNvGraphicFramePr>
          <p:nvPr>
            <p:extLst>
              <p:ext uri="{D42A27DB-BD31-4B8C-83A1-F6EECF244321}">
                <p14:modId xmlns:p14="http://schemas.microsoft.com/office/powerpoint/2010/main" val="2701238652"/>
              </p:ext>
            </p:extLst>
          </p:nvPr>
        </p:nvGraphicFramePr>
        <p:xfrm>
          <a:off x="317915" y="5055324"/>
          <a:ext cx="10661645" cy="1677379"/>
        </p:xfrm>
        <a:graphic>
          <a:graphicData uri="http://schemas.openxmlformats.org/drawingml/2006/table">
            <a:tbl>
              <a:tblPr firstRow="1" bandRow="1">
                <a:tableStyleId>{3B4B98B0-60AC-42C2-AFA5-B58CD77FA1E5}</a:tableStyleId>
              </a:tblPr>
              <a:tblGrid>
                <a:gridCol w="10661645">
                  <a:extLst>
                    <a:ext uri="{9D8B030D-6E8A-4147-A177-3AD203B41FA5}">
                      <a16:colId xmlns:a16="http://schemas.microsoft.com/office/drawing/2014/main" val="20000"/>
                    </a:ext>
                  </a:extLst>
                </a:gridCol>
              </a:tblGrid>
              <a:tr h="1677379">
                <a:tc>
                  <a:txBody>
                    <a:bodyPr/>
                    <a:lstStyle/>
                    <a:p>
                      <a:r>
                        <a:rPr lang="en-US" b="0" baseline="0" dirty="0" smtClean="0">
                          <a:latin typeface="Courier New" panose="02070309020205020404" pitchFamily="49" charset="0"/>
                          <a:cs typeface="Courier New" panose="02070309020205020404" pitchFamily="49" charset="0"/>
                        </a:rPr>
                        <a:t>Enter a 3 by 3 matrix row by row:</a:t>
                      </a:r>
                    </a:p>
                    <a:p>
                      <a:r>
                        <a:rPr lang="en-US" b="0" baseline="0" dirty="0" smtClean="0">
                          <a:latin typeface="Courier New" panose="02070309020205020404" pitchFamily="49" charset="0"/>
                          <a:cs typeface="Courier New" panose="02070309020205020404" pitchFamily="49" charset="0"/>
                        </a:rPr>
                        <a:t>0.15 0.875 0.375</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0.55 0.005 0.225</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0.30 0.12 0.4</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It is a Markov matrix</a:t>
                      </a:r>
                    </a:p>
                  </a:txBody>
                  <a:tcPr>
                    <a:solidFill>
                      <a:schemeClr val="bg2"/>
                    </a:solidFill>
                  </a:tcPr>
                </a:tc>
                <a:extLst>
                  <a:ext uri="{0D108BD9-81ED-4DB2-BD59-A6C34878D82A}">
                    <a16:rowId xmlns:a16="http://schemas.microsoft.com/office/drawing/2014/main" val="10000"/>
                  </a:ext>
                </a:extLst>
              </a:tr>
            </a:tbl>
          </a:graphicData>
        </a:graphic>
      </p:graphicFrame>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3995" y="5384380"/>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3995" y="566039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5005" y="5947056"/>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223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088674" y="297810"/>
            <a:ext cx="7744327"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12. </a:t>
            </a:r>
            <a:r>
              <a:rPr lang="en-US" dirty="0">
                <a:solidFill>
                  <a:schemeClr val="accent5"/>
                </a:solidFill>
              </a:rPr>
              <a:t>*Row </a:t>
            </a:r>
            <a:r>
              <a:rPr lang="en-US" dirty="0" smtClean="0">
                <a:solidFill>
                  <a:schemeClr val="accent5"/>
                </a:solidFill>
              </a:rPr>
              <a:t>sorting</a:t>
            </a:r>
            <a:endParaRPr lang="en-US"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365436"/>
            <a:ext cx="11515085" cy="283723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b="1" dirty="0" smtClean="0">
                <a:latin typeface="Courier New" panose="02070309020205020404" pitchFamily="49" charset="0"/>
                <a:cs typeface="Courier New" panose="02070309020205020404" pitchFamily="49" charset="0"/>
              </a:rPr>
              <a:t>	</a:t>
            </a:r>
            <a:r>
              <a:rPr lang="en-US" sz="2500" dirty="0" smtClean="0">
                <a:solidFill>
                  <a:schemeClr val="accent5"/>
                </a:solidFill>
                <a:cs typeface="Courier New" panose="02070309020205020404" pitchFamily="49" charset="0"/>
              </a:rPr>
              <a:t>Implement the following function to sort the rows in a two-dimensional array. A new array is returned. The original array is intact.</a:t>
            </a:r>
          </a:p>
          <a:p>
            <a:pPr algn="just">
              <a:lnSpc>
                <a:spcPct val="120000"/>
              </a:lnSpc>
            </a:pPr>
            <a:r>
              <a:rPr lang="en-US" sz="2500" b="1" dirty="0">
                <a:solidFill>
                  <a:schemeClr val="accent5"/>
                </a:solidFill>
                <a:latin typeface="Courier New" panose="02070309020205020404" pitchFamily="49" charset="0"/>
                <a:cs typeface="Courier New" panose="02070309020205020404" pitchFamily="49" charset="0"/>
              </a:rPr>
              <a:t>	</a:t>
            </a:r>
            <a:r>
              <a:rPr lang="en-US" sz="2200" b="1" dirty="0" err="1" smtClean="0">
                <a:latin typeface="Courier New" panose="02070309020205020404" pitchFamily="49" charset="0"/>
                <a:cs typeface="Courier New" panose="02070309020205020404" pitchFamily="49" charset="0"/>
              </a:rPr>
              <a:t>const</a:t>
            </a:r>
            <a:r>
              <a:rPr lang="en-US" sz="2200" b="1" dirty="0" smtClean="0">
                <a:latin typeface="Courier New" panose="02070309020205020404" pitchFamily="49" charset="0"/>
                <a:cs typeface="Courier New" panose="02070309020205020404" pitchFamily="49" charset="0"/>
              </a:rPr>
              <a:t> </a:t>
            </a:r>
            <a:r>
              <a:rPr lang="en-US" sz="2200" b="1" dirty="0" err="1" smtClean="0">
                <a:latin typeface="Courier New" panose="02070309020205020404" pitchFamily="49" charset="0"/>
                <a:cs typeface="Courier New" panose="02070309020205020404" pitchFamily="49" charset="0"/>
              </a:rPr>
              <a:t>int</a:t>
            </a:r>
            <a:r>
              <a:rPr lang="en-US" sz="2200" b="1" dirty="0" smtClean="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SIZE = </a:t>
            </a:r>
            <a:r>
              <a:rPr lang="en-US" sz="2200" b="1" dirty="0" smtClean="0">
                <a:latin typeface="Courier New" panose="02070309020205020404" pitchFamily="49" charset="0"/>
                <a:cs typeface="Courier New" panose="02070309020205020404" pitchFamily="49" charset="0"/>
              </a:rPr>
              <a:t>3;</a:t>
            </a:r>
          </a:p>
          <a:p>
            <a:pPr algn="just">
              <a:lnSpc>
                <a:spcPct val="120000"/>
              </a:lnSpc>
            </a:pPr>
            <a:r>
              <a:rPr lang="en-US" sz="2200" b="1" dirty="0">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void </a:t>
            </a:r>
            <a:r>
              <a:rPr lang="en-US" sz="2200" dirty="0" err="1" smtClean="0">
                <a:latin typeface="Courier New" panose="02070309020205020404" pitchFamily="49" charset="0"/>
                <a:cs typeface="Courier New" panose="02070309020205020404" pitchFamily="49" charset="0"/>
              </a:rPr>
              <a:t>sortRows</a:t>
            </a:r>
            <a:r>
              <a:rPr lang="en-US" sz="2200" b="1" dirty="0" smtClean="0">
                <a:latin typeface="Courier New" panose="02070309020205020404" pitchFamily="49" charset="0"/>
                <a:cs typeface="Courier New" panose="02070309020205020404" pitchFamily="49" charset="0"/>
              </a:rPr>
              <a:t>(</a:t>
            </a:r>
            <a:r>
              <a:rPr lang="en-US" sz="2200" b="1" dirty="0" err="1" smtClean="0">
                <a:latin typeface="Courier New" panose="02070309020205020404" pitchFamily="49" charset="0"/>
                <a:cs typeface="Courier New" panose="02070309020205020404" pitchFamily="49" charset="0"/>
              </a:rPr>
              <a:t>const</a:t>
            </a:r>
            <a:r>
              <a:rPr lang="en-US" sz="2200" b="1" dirty="0" smtClean="0">
                <a:latin typeface="Courier New" panose="02070309020205020404" pitchFamily="49" charset="0"/>
                <a:cs typeface="Courier New" panose="02070309020205020404" pitchFamily="49" charset="0"/>
              </a:rPr>
              <a:t> double </a:t>
            </a:r>
            <a:r>
              <a:rPr lang="en-US" sz="2200" dirty="0" smtClean="0">
                <a:latin typeface="Courier New" panose="02070309020205020404" pitchFamily="49" charset="0"/>
                <a:cs typeface="Courier New" panose="02070309020205020404" pitchFamily="49" charset="0"/>
              </a:rPr>
              <a:t>m[][SIZE], </a:t>
            </a:r>
            <a:r>
              <a:rPr lang="en-US" sz="2200" b="1" dirty="0" smtClean="0">
                <a:latin typeface="Courier New" panose="02070309020205020404" pitchFamily="49" charset="0"/>
                <a:cs typeface="Courier New" panose="02070309020205020404" pitchFamily="49" charset="0"/>
              </a:rPr>
              <a:t>double </a:t>
            </a:r>
            <a:r>
              <a:rPr lang="en-US" sz="2200" dirty="0" smtClean="0">
                <a:latin typeface="Courier New" panose="02070309020205020404" pitchFamily="49" charset="0"/>
                <a:cs typeface="Courier New" panose="02070309020205020404" pitchFamily="49" charset="0"/>
              </a:rPr>
              <a:t>result[][SIZE]</a:t>
            </a:r>
            <a:r>
              <a:rPr lang="en-US" sz="2200" b="1" dirty="0" smtClean="0">
                <a:latin typeface="Courier New" panose="02070309020205020404" pitchFamily="49" charset="0"/>
                <a:cs typeface="Courier New" panose="02070309020205020404" pitchFamily="49" charset="0"/>
              </a:rPr>
              <a:t>);</a:t>
            </a:r>
          </a:p>
          <a:p>
            <a:pPr algn="just">
              <a:lnSpc>
                <a:spcPct val="120000"/>
              </a:lnSpc>
            </a:pPr>
            <a:r>
              <a:rPr lang="en-US" sz="2200" b="1" dirty="0">
                <a:latin typeface="Courier New" panose="02070309020205020404" pitchFamily="49" charset="0"/>
                <a:cs typeface="Courier New" panose="02070309020205020404" pitchFamily="49" charset="0"/>
              </a:rPr>
              <a:t>	</a:t>
            </a:r>
            <a:r>
              <a:rPr lang="en-US" sz="2500" dirty="0" smtClean="0">
                <a:solidFill>
                  <a:schemeClr val="accent5"/>
                </a:solidFill>
                <a:cs typeface="Courier New" panose="02070309020205020404" pitchFamily="49" charset="0"/>
              </a:rPr>
              <a:t>Write a test program that prompts the user to enter a 3x3 matrix of double values and display a new row-sorted matrix. Here is a sample run:</a:t>
            </a:r>
            <a:endParaRPr lang="en-US" sz="2200" b="1" dirty="0" smtClean="0">
              <a:latin typeface="Courier New" panose="02070309020205020404" pitchFamily="49" charset="0"/>
              <a:cs typeface="Courier New" panose="02070309020205020404" pitchFamily="49" charset="0"/>
            </a:endParaRP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1" y="438222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2850915536"/>
              </p:ext>
            </p:extLst>
          </p:nvPr>
        </p:nvGraphicFramePr>
        <p:xfrm>
          <a:off x="317915" y="4376057"/>
          <a:ext cx="10661645" cy="2356646"/>
        </p:xfrm>
        <a:graphic>
          <a:graphicData uri="http://schemas.openxmlformats.org/drawingml/2006/table">
            <a:tbl>
              <a:tblPr firstRow="1" bandRow="1">
                <a:tableStyleId>{3B4B98B0-60AC-42C2-AFA5-B58CD77FA1E5}</a:tableStyleId>
              </a:tblPr>
              <a:tblGrid>
                <a:gridCol w="10661645">
                  <a:extLst>
                    <a:ext uri="{9D8B030D-6E8A-4147-A177-3AD203B41FA5}">
                      <a16:colId xmlns:a16="http://schemas.microsoft.com/office/drawing/2014/main" val="20000"/>
                    </a:ext>
                  </a:extLst>
                </a:gridCol>
              </a:tblGrid>
              <a:tr h="2356646">
                <a:tc>
                  <a:txBody>
                    <a:bodyPr/>
                    <a:lstStyle/>
                    <a:p>
                      <a:r>
                        <a:rPr lang="en-US" b="0" baseline="0" dirty="0" smtClean="0">
                          <a:latin typeface="Courier New" panose="02070309020205020404" pitchFamily="49" charset="0"/>
                          <a:cs typeface="Courier New" panose="02070309020205020404" pitchFamily="49" charset="0"/>
                        </a:rPr>
                        <a:t>Enter a 3 by 3 matrix row by row:</a:t>
                      </a:r>
                    </a:p>
                    <a:p>
                      <a:r>
                        <a:rPr lang="en-US" b="0" baseline="0" dirty="0" smtClean="0">
                          <a:latin typeface="Courier New" panose="02070309020205020404" pitchFamily="49" charset="0"/>
                          <a:cs typeface="Courier New" panose="02070309020205020404" pitchFamily="49" charset="0"/>
                        </a:rPr>
                        <a:t>0.15 0.875 0.375</a:t>
                      </a:r>
                    </a:p>
                    <a:p>
                      <a:r>
                        <a:rPr lang="en-US" b="0" baseline="0" dirty="0" smtClean="0">
                          <a:latin typeface="Courier New" panose="02070309020205020404" pitchFamily="49" charset="0"/>
                          <a:cs typeface="Courier New" panose="02070309020205020404" pitchFamily="49" charset="0"/>
                        </a:rPr>
                        <a:t>0.55 0.005 0.225</a:t>
                      </a:r>
                    </a:p>
                    <a:p>
                      <a:r>
                        <a:rPr lang="en-US" b="0" baseline="0" dirty="0" smtClean="0">
                          <a:latin typeface="Courier New" panose="02070309020205020404" pitchFamily="49" charset="0"/>
                          <a:cs typeface="Courier New" panose="02070309020205020404" pitchFamily="49" charset="0"/>
                        </a:rPr>
                        <a:t>0.30 0.12  0.4</a:t>
                      </a:r>
                    </a:p>
                    <a:p>
                      <a:r>
                        <a:rPr lang="en-US" b="0" baseline="0" dirty="0" smtClean="0">
                          <a:latin typeface="Courier New" panose="02070309020205020404" pitchFamily="49" charset="0"/>
                          <a:cs typeface="Courier New" panose="02070309020205020404" pitchFamily="49" charset="0"/>
                        </a:rPr>
                        <a:t>The row-sorted array is</a:t>
                      </a:r>
                    </a:p>
                    <a:p>
                      <a:r>
                        <a:rPr lang="en-US" b="0" baseline="0" dirty="0" smtClean="0">
                          <a:latin typeface="Courier New" panose="02070309020205020404" pitchFamily="49" charset="0"/>
                          <a:cs typeface="Courier New" panose="02070309020205020404" pitchFamily="49" charset="0"/>
                        </a:rPr>
                        <a:t>0.15 0.375 0.875</a:t>
                      </a:r>
                    </a:p>
                    <a:p>
                      <a:r>
                        <a:rPr lang="en-US" b="0" baseline="0" dirty="0" smtClean="0">
                          <a:latin typeface="Courier New" panose="02070309020205020404" pitchFamily="49" charset="0"/>
                          <a:cs typeface="Courier New" panose="02070309020205020404" pitchFamily="49" charset="0"/>
                        </a:rPr>
                        <a:t>0.005 0.225 0.55</a:t>
                      </a:r>
                    </a:p>
                    <a:p>
                      <a:r>
                        <a:rPr lang="en-US" b="0" baseline="0" dirty="0" smtClean="0">
                          <a:latin typeface="Courier New" panose="02070309020205020404" pitchFamily="49" charset="0"/>
                          <a:cs typeface="Courier New" panose="02070309020205020404" pitchFamily="49" charset="0"/>
                        </a:rPr>
                        <a:t>0.12 0.30 0.4</a:t>
                      </a:r>
                      <a:endParaRPr lang="en-US" b="0" baseline="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3183" y="469844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1851" y="499050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1804" y="5250248"/>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271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2627" y="1440892"/>
            <a:ext cx="11500374" cy="677908"/>
          </a:xfrm>
        </p:spPr>
        <p:txBody>
          <a:bodyPr anchor="t">
            <a:normAutofit fontScale="90000"/>
          </a:bodyPr>
          <a:lstStyle/>
          <a:p>
            <a:pPr algn="l"/>
            <a:r>
              <a:rPr lang="en-US" sz="4000" dirty="0" smtClean="0">
                <a:solidFill>
                  <a:schemeClr val="accent5"/>
                </a:solidFill>
              </a:rPr>
              <a:t>Read the lecture notes doing following tasks:		</a:t>
            </a:r>
            <a:br>
              <a:rPr lang="en-US" sz="4000" dirty="0" smtClean="0">
                <a:solidFill>
                  <a:schemeClr val="accent5"/>
                </a:solidFill>
              </a:rPr>
            </a:br>
            <a:endParaRPr lang="ru-RU" sz="4000"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997780" y="297810"/>
            <a:ext cx="383522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Practice (I - part)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235920" y="2562936"/>
            <a:ext cx="5849811" cy="301490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69900" indent="-469900" algn="l">
              <a:lnSpc>
                <a:spcPct val="120000"/>
              </a:lnSpc>
              <a:buFont typeface="+mj-lt"/>
              <a:buAutoNum type="arabicPeriod"/>
            </a:pPr>
            <a:r>
              <a:rPr lang="en-US" sz="2400" dirty="0" smtClean="0">
                <a:solidFill>
                  <a:schemeClr val="accent5"/>
                </a:solidFill>
              </a:rPr>
              <a:t>*Sum elements column by columns;</a:t>
            </a:r>
          </a:p>
          <a:p>
            <a:pPr marL="469900" indent="-469900" algn="l">
              <a:lnSpc>
                <a:spcPct val="120000"/>
              </a:lnSpc>
              <a:buFont typeface="+mj-lt"/>
              <a:buAutoNum type="arabicPeriod"/>
            </a:pPr>
            <a:r>
              <a:rPr lang="en-US" sz="2400" dirty="0" smtClean="0">
                <a:solidFill>
                  <a:schemeClr val="accent5"/>
                </a:solidFill>
              </a:rPr>
              <a:t>*Sum the major diagonal in a matrix;</a:t>
            </a:r>
          </a:p>
          <a:p>
            <a:pPr marL="469900" indent="-469900" algn="l">
              <a:lnSpc>
                <a:spcPct val="120000"/>
              </a:lnSpc>
              <a:buFont typeface="+mj-lt"/>
              <a:buAutoNum type="arabicPeriod"/>
            </a:pPr>
            <a:r>
              <a:rPr lang="en-US" sz="2400" dirty="0" smtClean="0">
                <a:solidFill>
                  <a:schemeClr val="accent5"/>
                </a:solidFill>
              </a:rPr>
              <a:t>Algebra: add two matrices;</a:t>
            </a:r>
          </a:p>
          <a:p>
            <a:pPr marL="469900" indent="-469900" algn="l">
              <a:lnSpc>
                <a:spcPct val="120000"/>
              </a:lnSpc>
              <a:buFont typeface="+mj-lt"/>
              <a:buAutoNum type="arabicPeriod"/>
            </a:pPr>
            <a:r>
              <a:rPr lang="en-US" sz="2400" dirty="0" smtClean="0">
                <a:solidFill>
                  <a:schemeClr val="accent5"/>
                </a:solidFill>
              </a:rPr>
              <a:t>**Algebra: multiply two matrices;</a:t>
            </a:r>
          </a:p>
          <a:p>
            <a:pPr marL="469900" indent="-469900" algn="l">
              <a:lnSpc>
                <a:spcPct val="120000"/>
              </a:lnSpc>
              <a:buFont typeface="+mj-lt"/>
              <a:buAutoNum type="arabicPeriod"/>
            </a:pPr>
            <a:r>
              <a:rPr lang="en-US" sz="2400" dirty="0" smtClean="0">
                <a:solidFill>
                  <a:schemeClr val="accent5"/>
                </a:solidFill>
              </a:rPr>
              <a:t>**Algebra: 2 x 2 matrix inverse;</a:t>
            </a:r>
          </a:p>
          <a:p>
            <a:pPr marL="469900" indent="-469900" algn="l">
              <a:lnSpc>
                <a:spcPct val="120000"/>
              </a:lnSpc>
              <a:buFont typeface="+mj-lt"/>
              <a:buAutoNum type="arabicPeriod"/>
            </a:pPr>
            <a:r>
              <a:rPr lang="en-US" sz="2400" dirty="0" smtClean="0">
                <a:solidFill>
                  <a:schemeClr val="accent5"/>
                </a:solidFill>
              </a:rPr>
              <a:t>*** </a:t>
            </a:r>
            <a:r>
              <a:rPr lang="en-US" sz="2400" dirty="0" err="1" smtClean="0">
                <a:solidFill>
                  <a:schemeClr val="accent5"/>
                </a:solidFill>
              </a:rPr>
              <a:t>TicTacToe</a:t>
            </a:r>
            <a:r>
              <a:rPr lang="en-US" sz="2400" dirty="0" smtClean="0">
                <a:solidFill>
                  <a:schemeClr val="accent5"/>
                </a:solidFill>
              </a:rPr>
              <a:t> game;</a:t>
            </a:r>
          </a:p>
          <a:p>
            <a:pPr marL="469900" indent="-469900" algn="l">
              <a:lnSpc>
                <a:spcPct val="120000"/>
              </a:lnSpc>
              <a:buFont typeface="+mj-lt"/>
              <a:buAutoNum type="arabicPeriod"/>
            </a:pPr>
            <a:endParaRPr lang="en-US" sz="2400" dirty="0" smtClean="0">
              <a:solidFill>
                <a:schemeClr val="accent5"/>
              </a:solidFill>
            </a:endParaRPr>
          </a:p>
          <a:p>
            <a:pPr marL="469900" indent="-469900" algn="l">
              <a:lnSpc>
                <a:spcPct val="120000"/>
              </a:lnSpc>
              <a:buFont typeface="+mj-lt"/>
              <a:buAutoNum type="arabicPeriod"/>
            </a:pPr>
            <a:endParaRPr lang="en-US" sz="2400" dirty="0" smtClean="0">
              <a:solidFill>
                <a:schemeClr val="accent5"/>
              </a:solidFill>
            </a:endParaRPr>
          </a:p>
        </p:txBody>
      </p:sp>
      <p:sp>
        <p:nvSpPr>
          <p:cNvPr id="3" name="Прямоугольник 2"/>
          <p:cNvSpPr/>
          <p:nvPr/>
        </p:nvSpPr>
        <p:spPr>
          <a:xfrm>
            <a:off x="6008047" y="2562935"/>
            <a:ext cx="5969188" cy="4081117"/>
          </a:xfrm>
          <a:prstGeom prst="rect">
            <a:avLst/>
          </a:prstGeom>
        </p:spPr>
        <p:txBody>
          <a:bodyPr wrap="square">
            <a:spAutoFit/>
          </a:bodyPr>
          <a:lstStyle/>
          <a:p>
            <a:pPr marL="457200" indent="-457200">
              <a:lnSpc>
                <a:spcPct val="120000"/>
              </a:lnSpc>
              <a:buFont typeface="+mj-lt"/>
              <a:buAutoNum type="arabicPeriod" startAt="7"/>
            </a:pPr>
            <a:r>
              <a:rPr lang="en-US" sz="2400" dirty="0" smtClean="0">
                <a:solidFill>
                  <a:schemeClr val="accent5"/>
                </a:solidFill>
                <a:latin typeface="+mj-lt"/>
              </a:rPr>
              <a:t>**Pattern recognition: consecutive four equal numbers;</a:t>
            </a:r>
          </a:p>
          <a:p>
            <a:pPr marL="457200" indent="-457200">
              <a:lnSpc>
                <a:spcPct val="120000"/>
              </a:lnSpc>
              <a:buFont typeface="+mj-lt"/>
              <a:buAutoNum type="arabicPeriod" startAt="7"/>
            </a:pPr>
            <a:r>
              <a:rPr lang="en-US" sz="2400" dirty="0" smtClean="0">
                <a:solidFill>
                  <a:schemeClr val="accent5"/>
                </a:solidFill>
                <a:latin typeface="+mj-lt"/>
              </a:rPr>
              <a:t>***Game: connect four;</a:t>
            </a:r>
          </a:p>
          <a:p>
            <a:pPr marL="457200" indent="-457200">
              <a:lnSpc>
                <a:spcPct val="120000"/>
              </a:lnSpc>
              <a:buFont typeface="+mj-lt"/>
              <a:buAutoNum type="arabicPeriod" startAt="7"/>
            </a:pPr>
            <a:r>
              <a:rPr lang="en-US" sz="2400" dirty="0" smtClean="0">
                <a:solidFill>
                  <a:schemeClr val="accent5"/>
                </a:solidFill>
                <a:latin typeface="+mj-lt"/>
              </a:rPr>
              <a:t>*Central city;</a:t>
            </a:r>
          </a:p>
          <a:p>
            <a:pPr marL="457200" indent="-457200">
              <a:lnSpc>
                <a:spcPct val="120000"/>
              </a:lnSpc>
              <a:buFont typeface="+mj-lt"/>
              <a:buAutoNum type="arabicPeriod" startAt="7"/>
            </a:pPr>
            <a:r>
              <a:rPr lang="en-US" sz="2400" dirty="0" smtClean="0">
                <a:solidFill>
                  <a:schemeClr val="accent5"/>
                </a:solidFill>
                <a:latin typeface="+mj-lt"/>
              </a:rPr>
              <a:t>*Transpose of a matrix;</a:t>
            </a:r>
          </a:p>
          <a:p>
            <a:pPr marL="457200" indent="-457200">
              <a:lnSpc>
                <a:spcPct val="120000"/>
              </a:lnSpc>
              <a:buFont typeface="+mj-lt"/>
              <a:buAutoNum type="arabicPeriod" startAt="7"/>
            </a:pPr>
            <a:r>
              <a:rPr lang="en-US" sz="2400" dirty="0" smtClean="0">
                <a:solidFill>
                  <a:schemeClr val="accent5"/>
                </a:solidFill>
                <a:latin typeface="+mj-lt"/>
              </a:rPr>
              <a:t>*</a:t>
            </a:r>
            <a:r>
              <a:rPr lang="en-US" sz="2400" dirty="0">
                <a:solidFill>
                  <a:schemeClr val="accent5"/>
                </a:solidFill>
                <a:latin typeface="+mj-lt"/>
              </a:rPr>
              <a:t>M</a:t>
            </a:r>
            <a:r>
              <a:rPr lang="en-US" sz="2400" dirty="0" smtClean="0">
                <a:solidFill>
                  <a:schemeClr val="accent5"/>
                </a:solidFill>
                <a:latin typeface="+mj-lt"/>
              </a:rPr>
              <a:t>arkov matrix;</a:t>
            </a:r>
          </a:p>
          <a:p>
            <a:pPr marL="457200" indent="-457200">
              <a:lnSpc>
                <a:spcPct val="120000"/>
              </a:lnSpc>
              <a:buFont typeface="+mj-lt"/>
              <a:buAutoNum type="arabicPeriod" startAt="7"/>
            </a:pPr>
            <a:r>
              <a:rPr lang="en-US" sz="2400" dirty="0" smtClean="0">
                <a:solidFill>
                  <a:schemeClr val="accent5"/>
                </a:solidFill>
                <a:latin typeface="+mj-lt"/>
              </a:rPr>
              <a:t>*</a:t>
            </a:r>
            <a:r>
              <a:rPr lang="en-US" sz="2400" smtClean="0">
                <a:solidFill>
                  <a:schemeClr val="accent5"/>
                </a:solidFill>
                <a:latin typeface="+mj-lt"/>
              </a:rPr>
              <a:t>Row sorting</a:t>
            </a:r>
            <a:r>
              <a:rPr lang="en-US" sz="2400" dirty="0" smtClean="0">
                <a:solidFill>
                  <a:schemeClr val="accent5"/>
                </a:solidFill>
                <a:latin typeface="+mj-lt"/>
              </a:rPr>
              <a:t>;</a:t>
            </a:r>
          </a:p>
          <a:p>
            <a:pPr marL="457200" indent="-457200">
              <a:lnSpc>
                <a:spcPct val="120000"/>
              </a:lnSpc>
              <a:buFont typeface="+mj-lt"/>
              <a:buAutoNum type="arabicPeriod" startAt="7"/>
            </a:pPr>
            <a:endParaRPr lang="en-US" sz="2400" dirty="0" smtClean="0">
              <a:solidFill>
                <a:schemeClr val="accent5"/>
              </a:solidFill>
              <a:latin typeface="+mj-lt"/>
            </a:endParaRPr>
          </a:p>
          <a:p>
            <a:pPr marL="457200" indent="-457200">
              <a:lnSpc>
                <a:spcPct val="120000"/>
              </a:lnSpc>
              <a:buFont typeface="+mj-lt"/>
              <a:buAutoNum type="arabicPeriod" startAt="7"/>
            </a:pPr>
            <a:endParaRPr lang="en-US" sz="2400" dirty="0" smtClean="0">
              <a:solidFill>
                <a:schemeClr val="accent5"/>
              </a:solidFill>
              <a:latin typeface="+mj-lt"/>
            </a:endParaRPr>
          </a:p>
        </p:txBody>
      </p:sp>
    </p:spTree>
    <p:extLst>
      <p:ext uri="{BB962C8B-B14F-4D97-AF65-F5344CB8AC3E}">
        <p14:creationId xmlns:p14="http://schemas.microsoft.com/office/powerpoint/2010/main" val="3033638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45565" y="387417"/>
            <a:ext cx="8123151" cy="647507"/>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20000"/>
              </a:lnSpc>
            </a:pPr>
            <a:r>
              <a:rPr lang="en-US" sz="4000" dirty="0" smtClean="0">
                <a:solidFill>
                  <a:schemeClr val="accent5"/>
                </a:solidFill>
              </a:rPr>
              <a:t>1.  </a:t>
            </a:r>
            <a:r>
              <a:rPr lang="en-US" sz="4000" dirty="0">
                <a:solidFill>
                  <a:schemeClr val="accent5"/>
                </a:solidFill>
              </a:rPr>
              <a:t>*Sum elements column by </a:t>
            </a:r>
            <a:r>
              <a:rPr lang="en-US" sz="4000" dirty="0" smtClean="0">
                <a:solidFill>
                  <a:schemeClr val="accent5"/>
                </a:solidFill>
              </a:rPr>
              <a:t>columns</a:t>
            </a:r>
            <a:endParaRPr lang="en-US" sz="4000"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288334"/>
            <a:ext cx="11500375" cy="323141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i="1" dirty="0" smtClean="0">
                <a:solidFill>
                  <a:schemeClr val="accent5"/>
                </a:solidFill>
                <a:cs typeface="Courier New" panose="02070309020205020404" pitchFamily="49" charset="0"/>
              </a:rPr>
              <a:t>	</a:t>
            </a:r>
            <a:r>
              <a:rPr lang="en-US" sz="2500" dirty="0" smtClean="0">
                <a:solidFill>
                  <a:schemeClr val="accent5"/>
                </a:solidFill>
                <a:cs typeface="Courier New" panose="02070309020205020404" pitchFamily="49" charset="0"/>
              </a:rPr>
              <a:t>Write a function that returns the sum of all the elements in a specified column in a matrix using the following header:</a:t>
            </a:r>
          </a:p>
          <a:p>
            <a:pPr algn="just">
              <a:lnSpc>
                <a:spcPct val="120000"/>
              </a:lnSpc>
            </a:pPr>
            <a:r>
              <a:rPr lang="en-US" sz="2500" i="1" dirty="0">
                <a:solidFill>
                  <a:schemeClr val="accent5"/>
                </a:solidFill>
                <a:cs typeface="Courier New" panose="02070309020205020404" pitchFamily="49" charset="0"/>
              </a:rPr>
              <a:t>	</a:t>
            </a:r>
            <a:r>
              <a:rPr lang="en-US" sz="2500" b="1" dirty="0" err="1" smtClean="0">
                <a:latin typeface="Courier New" panose="02070309020205020404" pitchFamily="49" charset="0"/>
                <a:cs typeface="Courier New" panose="02070309020205020404" pitchFamily="49" charset="0"/>
              </a:rPr>
              <a:t>const</a:t>
            </a:r>
            <a:r>
              <a:rPr lang="en-US" sz="2500" b="1" dirty="0" smtClean="0">
                <a:latin typeface="Courier New" panose="02070309020205020404" pitchFamily="49" charset="0"/>
                <a:cs typeface="Courier New" panose="02070309020205020404" pitchFamily="49" charset="0"/>
              </a:rPr>
              <a:t> </a:t>
            </a:r>
            <a:r>
              <a:rPr lang="en-US" sz="2500" b="1" dirty="0" err="1" smtClean="0">
                <a:latin typeface="Courier New" panose="02070309020205020404" pitchFamily="49" charset="0"/>
                <a:cs typeface="Courier New" panose="02070309020205020404" pitchFamily="49" charset="0"/>
              </a:rPr>
              <a:t>int</a:t>
            </a:r>
            <a:r>
              <a:rPr lang="en-US" sz="2500" b="1" dirty="0" smtClean="0">
                <a:latin typeface="Courier New" panose="02070309020205020404" pitchFamily="49" charset="0"/>
                <a:cs typeface="Courier New" panose="02070309020205020404" pitchFamily="49" charset="0"/>
              </a:rPr>
              <a:t> </a:t>
            </a:r>
            <a:r>
              <a:rPr lang="en-US" sz="2500" dirty="0" smtClean="0">
                <a:latin typeface="Courier New" panose="02070309020205020404" pitchFamily="49" charset="0"/>
                <a:cs typeface="Courier New" panose="02070309020205020404" pitchFamily="49" charset="0"/>
              </a:rPr>
              <a:t>SIZE = 4;</a:t>
            </a:r>
          </a:p>
          <a:p>
            <a:pPr algn="just">
              <a:lnSpc>
                <a:spcPct val="120000"/>
              </a:lnSpc>
            </a:pPr>
            <a:r>
              <a:rPr lang="en-US" sz="2500" i="1" dirty="0">
                <a:latin typeface="Courier New" panose="02070309020205020404" pitchFamily="49" charset="0"/>
                <a:cs typeface="Courier New" panose="02070309020205020404" pitchFamily="49" charset="0"/>
              </a:rPr>
              <a:t>	</a:t>
            </a:r>
            <a:r>
              <a:rPr lang="en-US" sz="2500" b="1" dirty="0" smtClean="0">
                <a:latin typeface="Courier New" panose="02070309020205020404" pitchFamily="49" charset="0"/>
                <a:cs typeface="Courier New" panose="02070309020205020404" pitchFamily="49" charset="0"/>
              </a:rPr>
              <a:t>double </a:t>
            </a:r>
            <a:r>
              <a:rPr lang="en-US" sz="2500" dirty="0" err="1" smtClean="0">
                <a:latin typeface="Courier New" panose="02070309020205020404" pitchFamily="49" charset="0"/>
                <a:cs typeface="Courier New" panose="02070309020205020404" pitchFamily="49" charset="0"/>
              </a:rPr>
              <a:t>sumColumn</a:t>
            </a:r>
            <a:r>
              <a:rPr lang="en-US" sz="2500" b="1" dirty="0" smtClean="0">
                <a:latin typeface="Courier New" panose="02070309020205020404" pitchFamily="49" charset="0"/>
                <a:cs typeface="Courier New" panose="02070309020205020404" pitchFamily="49" charset="0"/>
              </a:rPr>
              <a:t>(</a:t>
            </a:r>
            <a:r>
              <a:rPr lang="en-US" sz="2500" b="1" dirty="0" err="1" smtClean="0">
                <a:latin typeface="Courier New" panose="02070309020205020404" pitchFamily="49" charset="0"/>
                <a:cs typeface="Courier New" panose="02070309020205020404" pitchFamily="49" charset="0"/>
              </a:rPr>
              <a:t>const</a:t>
            </a:r>
            <a:r>
              <a:rPr lang="en-US" sz="2500" b="1" dirty="0" smtClean="0">
                <a:latin typeface="Courier New" panose="02070309020205020404" pitchFamily="49" charset="0"/>
                <a:cs typeface="Courier New" panose="02070309020205020404" pitchFamily="49" charset="0"/>
              </a:rPr>
              <a:t> double </a:t>
            </a:r>
            <a:r>
              <a:rPr lang="en-US" sz="2500" dirty="0" smtClean="0">
                <a:latin typeface="Courier New" panose="02070309020205020404" pitchFamily="49" charset="0"/>
                <a:cs typeface="Courier New" panose="02070309020205020404" pitchFamily="49" charset="0"/>
              </a:rPr>
              <a:t>m[][SIZE], </a:t>
            </a:r>
            <a:r>
              <a:rPr lang="en-US" sz="2500" b="1" dirty="0" err="1" smtClean="0">
                <a:latin typeface="Courier New" panose="02070309020205020404" pitchFamily="49" charset="0"/>
                <a:cs typeface="Courier New" panose="02070309020205020404" pitchFamily="49" charset="0"/>
              </a:rPr>
              <a:t>int</a:t>
            </a:r>
            <a:r>
              <a:rPr lang="en-US" sz="2500" b="1" dirty="0" smtClean="0">
                <a:latin typeface="Courier New" panose="02070309020205020404" pitchFamily="49" charset="0"/>
                <a:cs typeface="Courier New" panose="02070309020205020404" pitchFamily="49" charset="0"/>
              </a:rPr>
              <a:t> </a:t>
            </a:r>
            <a:r>
              <a:rPr lang="en-US" sz="2500" dirty="0" err="1" smtClean="0">
                <a:latin typeface="Courier New" panose="02070309020205020404" pitchFamily="49" charset="0"/>
                <a:cs typeface="Courier New" panose="02070309020205020404" pitchFamily="49" charset="0"/>
              </a:rPr>
              <a:t>rowSize</a:t>
            </a:r>
            <a:r>
              <a:rPr lang="en-US" sz="2500" dirty="0" smtClean="0">
                <a:latin typeface="Courier New" panose="02070309020205020404" pitchFamily="49" charset="0"/>
                <a:cs typeface="Courier New" panose="02070309020205020404" pitchFamily="49" charset="0"/>
              </a:rPr>
              <a:t>,</a:t>
            </a:r>
          </a:p>
          <a:p>
            <a:pPr algn="just">
              <a:lnSpc>
                <a:spcPct val="120000"/>
              </a:lnSpc>
            </a:pPr>
            <a:r>
              <a:rPr lang="en-US" sz="2500" b="1" dirty="0">
                <a:latin typeface="Courier New" panose="02070309020205020404" pitchFamily="49" charset="0"/>
                <a:cs typeface="Courier New" panose="02070309020205020404" pitchFamily="49" charset="0"/>
              </a:rPr>
              <a:t>	</a:t>
            </a:r>
            <a:r>
              <a:rPr lang="en-US" sz="2500" b="1" dirty="0" smtClean="0">
                <a:latin typeface="Courier New" panose="02070309020205020404" pitchFamily="49" charset="0"/>
                <a:cs typeface="Courier New" panose="02070309020205020404" pitchFamily="49" charset="0"/>
              </a:rPr>
              <a:t>    </a:t>
            </a:r>
            <a:r>
              <a:rPr lang="en-US" sz="2500" b="1" dirty="0" err="1" smtClean="0">
                <a:latin typeface="Courier New" panose="02070309020205020404" pitchFamily="49" charset="0"/>
                <a:cs typeface="Courier New" panose="02070309020205020404" pitchFamily="49" charset="0"/>
              </a:rPr>
              <a:t>int</a:t>
            </a:r>
            <a:r>
              <a:rPr lang="en-US" sz="2500" b="1" dirty="0" smtClean="0">
                <a:latin typeface="Courier New" panose="02070309020205020404" pitchFamily="49" charset="0"/>
                <a:cs typeface="Courier New" panose="02070309020205020404" pitchFamily="49" charset="0"/>
              </a:rPr>
              <a:t> </a:t>
            </a:r>
            <a:r>
              <a:rPr lang="en-US" sz="2500" dirty="0" err="1" smtClean="0">
                <a:latin typeface="Courier New" panose="02070309020205020404" pitchFamily="49" charset="0"/>
                <a:cs typeface="Courier New" panose="02070309020205020404" pitchFamily="49" charset="0"/>
              </a:rPr>
              <a:t>columnIndex</a:t>
            </a:r>
            <a:r>
              <a:rPr lang="en-US" sz="2500" b="1" dirty="0" smtClean="0">
                <a:latin typeface="Courier New" panose="02070309020205020404" pitchFamily="49" charset="0"/>
                <a:cs typeface="Courier New" panose="02070309020205020404" pitchFamily="49" charset="0"/>
              </a:rPr>
              <a:t>);</a:t>
            </a:r>
          </a:p>
          <a:p>
            <a:pPr algn="just">
              <a:lnSpc>
                <a:spcPct val="120000"/>
              </a:lnSpc>
            </a:pPr>
            <a:r>
              <a:rPr lang="en-US" sz="2500" b="1" i="1" dirty="0">
                <a:solidFill>
                  <a:schemeClr val="accent5"/>
                </a:solidFill>
                <a:latin typeface="Courier New" panose="02070309020205020404" pitchFamily="49" charset="0"/>
                <a:cs typeface="Courier New" panose="02070309020205020404" pitchFamily="49" charset="0"/>
              </a:rPr>
              <a:t>	</a:t>
            </a:r>
            <a:r>
              <a:rPr lang="en-US" sz="2500" dirty="0" smtClean="0">
                <a:solidFill>
                  <a:schemeClr val="accent5"/>
                </a:solidFill>
                <a:cs typeface="Courier New" panose="02070309020205020404" pitchFamily="49" charset="0"/>
              </a:rPr>
              <a:t>Write a test program that reads a 3-by-4 matrix and displays the sum of each column. Here is a sample run:</a:t>
            </a:r>
            <a:endParaRPr lang="en-US" sz="2500" b="1" i="1" dirty="0">
              <a:solidFill>
                <a:schemeClr val="accent5"/>
              </a:solidFill>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615720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3059373005"/>
              </p:ext>
            </p:extLst>
          </p:nvPr>
        </p:nvGraphicFramePr>
        <p:xfrm>
          <a:off x="485027" y="4519750"/>
          <a:ext cx="10489346" cy="22860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2210296">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3-by-4 matrix row by row:</a:t>
                      </a:r>
                    </a:p>
                    <a:p>
                      <a:r>
                        <a:rPr lang="en-US" b="0" baseline="0" dirty="0" smtClean="0">
                          <a:latin typeface="Courier New" panose="02070309020205020404" pitchFamily="49" charset="0"/>
                          <a:cs typeface="Courier New" panose="02070309020205020404" pitchFamily="49" charset="0"/>
                        </a:rPr>
                        <a:t>1.5 2 3 4</a:t>
                      </a:r>
                    </a:p>
                    <a:p>
                      <a:r>
                        <a:rPr lang="en-US" b="0" baseline="0" dirty="0" smtClean="0">
                          <a:latin typeface="Courier New" panose="02070309020205020404" pitchFamily="49" charset="0"/>
                          <a:cs typeface="Courier New" panose="02070309020205020404" pitchFamily="49" charset="0"/>
                        </a:rPr>
                        <a:t>5.5 6 7 8</a:t>
                      </a:r>
                    </a:p>
                    <a:p>
                      <a:r>
                        <a:rPr lang="en-US" b="0" baseline="0" dirty="0" smtClean="0">
                          <a:latin typeface="Courier New" panose="02070309020205020404" pitchFamily="49" charset="0"/>
                          <a:cs typeface="Courier New" panose="02070309020205020404" pitchFamily="49" charset="0"/>
                        </a:rPr>
                        <a:t>9.5 1 3 1</a:t>
                      </a:r>
                    </a:p>
                    <a:p>
                      <a:r>
                        <a:rPr lang="en-US" b="0" baseline="0" dirty="0" smtClean="0">
                          <a:latin typeface="Courier New" panose="02070309020205020404" pitchFamily="49" charset="0"/>
                          <a:cs typeface="Courier New" panose="02070309020205020404" pitchFamily="49" charset="0"/>
                        </a:rPr>
                        <a:t>Sum of the elements at column 0 is 16.5</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Sum of the elements at column 1 is 9</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Sum of the elements at column 2 is 13</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Sum of the elements at column 3 is 13</a:t>
                      </a: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1104" y="485125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3685" y="5121220"/>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2392" y="5391187"/>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6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8" y="297810"/>
            <a:ext cx="8351864"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2</a:t>
            </a:r>
            <a:r>
              <a:rPr lang="en-US" dirty="0" smtClean="0">
                <a:solidFill>
                  <a:schemeClr val="accent5"/>
                </a:solidFill>
              </a:rPr>
              <a:t>. </a:t>
            </a:r>
            <a:r>
              <a:rPr lang="en-US" dirty="0">
                <a:solidFill>
                  <a:schemeClr val="accent5"/>
                </a:solidFill>
              </a:rPr>
              <a:t>*Sum the major diagonal in a </a:t>
            </a:r>
            <a:r>
              <a:rPr lang="en-US" dirty="0" smtClean="0">
                <a:solidFill>
                  <a:schemeClr val="accent5"/>
                </a:solidFill>
              </a:rPr>
              <a:t>matrix</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485027" y="1293646"/>
            <a:ext cx="11347974" cy="40029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800" b="1" dirty="0" smtClean="0">
                <a:solidFill>
                  <a:schemeClr val="accent5"/>
                </a:solidFill>
                <a:cs typeface="Courier New" panose="02070309020205020404" pitchFamily="49" charset="0"/>
              </a:rPr>
              <a:t>	</a:t>
            </a:r>
            <a:r>
              <a:rPr lang="en-US" sz="2800" dirty="0" smtClean="0">
                <a:solidFill>
                  <a:schemeClr val="accent5"/>
                </a:solidFill>
                <a:cs typeface="Courier New" panose="02070309020205020404" pitchFamily="49" charset="0"/>
              </a:rPr>
              <a:t>Write a function that sums all the double values in the major diagonal in an </a:t>
            </a:r>
            <a:r>
              <a:rPr lang="en-US" sz="2800" i="1" dirty="0" err="1" smtClean="0">
                <a:solidFill>
                  <a:schemeClr val="accent5"/>
                </a:solidFill>
                <a:cs typeface="Courier New" panose="02070309020205020404" pitchFamily="49" charset="0"/>
              </a:rPr>
              <a:t>nxn</a:t>
            </a:r>
            <a:r>
              <a:rPr lang="en-US" sz="2800" i="1" dirty="0" smtClean="0">
                <a:solidFill>
                  <a:schemeClr val="accent5"/>
                </a:solidFill>
                <a:cs typeface="Courier New" panose="02070309020205020404" pitchFamily="49" charset="0"/>
              </a:rPr>
              <a:t>  </a:t>
            </a:r>
            <a:r>
              <a:rPr lang="en-US" sz="2800" dirty="0" smtClean="0">
                <a:solidFill>
                  <a:schemeClr val="accent5"/>
                </a:solidFill>
                <a:cs typeface="Courier New" panose="02070309020205020404" pitchFamily="49" charset="0"/>
              </a:rPr>
              <a:t>matrix of double values using the following header:</a:t>
            </a:r>
          </a:p>
          <a:p>
            <a:pPr algn="just">
              <a:lnSpc>
                <a:spcPct val="150000"/>
              </a:lnSpc>
            </a:pPr>
            <a:r>
              <a:rPr lang="en-US" sz="2800" b="1" i="1" dirty="0">
                <a:solidFill>
                  <a:schemeClr val="accent5"/>
                </a:solidFill>
                <a:cs typeface="Courier New" panose="02070309020205020404" pitchFamily="49" charset="0"/>
              </a:rPr>
              <a:t>	</a:t>
            </a:r>
            <a:r>
              <a:rPr lang="en-US" sz="2800" b="1" dirty="0" err="1" smtClean="0">
                <a:latin typeface="Courier New" panose="02070309020205020404" pitchFamily="49" charset="0"/>
                <a:cs typeface="Courier New" panose="02070309020205020404" pitchFamily="49" charset="0"/>
              </a:rPr>
              <a:t>const</a:t>
            </a:r>
            <a:r>
              <a:rPr lang="en-US" sz="2800" b="1" dirty="0" smtClean="0">
                <a:latin typeface="Courier New" panose="02070309020205020404" pitchFamily="49" charset="0"/>
                <a:cs typeface="Courier New" panose="02070309020205020404" pitchFamily="49" charset="0"/>
              </a:rPr>
              <a:t> </a:t>
            </a:r>
            <a:r>
              <a:rPr lang="en-US" sz="2800" b="1" dirty="0" err="1" smtClean="0">
                <a:latin typeface="Courier New" panose="02070309020205020404" pitchFamily="49" charset="0"/>
                <a:cs typeface="Courier New" panose="02070309020205020404" pitchFamily="49" charset="0"/>
              </a:rPr>
              <a:t>int</a:t>
            </a:r>
            <a:r>
              <a:rPr lang="en-US" sz="2800" b="1"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SIZE = 4;</a:t>
            </a:r>
          </a:p>
          <a:p>
            <a:pPr algn="just">
              <a:lnSpc>
                <a:spcPct val="150000"/>
              </a:lnSpc>
            </a:pPr>
            <a:r>
              <a:rPr lang="en-US" sz="2800" b="1" i="1" dirty="0">
                <a:latin typeface="Courier New" panose="02070309020205020404" pitchFamily="49" charset="0"/>
                <a:cs typeface="Courier New" panose="02070309020205020404" pitchFamily="49" charset="0"/>
              </a:rPr>
              <a:t>	</a:t>
            </a:r>
            <a:r>
              <a:rPr lang="en-US" sz="2800" b="1" dirty="0" smtClean="0">
                <a:latin typeface="Courier New" panose="02070309020205020404" pitchFamily="49" charset="0"/>
                <a:cs typeface="Courier New" panose="02070309020205020404" pitchFamily="49" charset="0"/>
              </a:rPr>
              <a:t>double </a:t>
            </a:r>
            <a:r>
              <a:rPr lang="en-US" sz="2800" dirty="0" err="1" smtClean="0">
                <a:latin typeface="Courier New" panose="02070309020205020404" pitchFamily="49" charset="0"/>
                <a:cs typeface="Courier New" panose="02070309020205020404" pitchFamily="49" charset="0"/>
              </a:rPr>
              <a:t>sumMajorDiagonal</a:t>
            </a:r>
            <a:r>
              <a:rPr lang="en-US" sz="2800" b="1" dirty="0" smtClean="0">
                <a:latin typeface="Courier New" panose="02070309020205020404" pitchFamily="49" charset="0"/>
                <a:cs typeface="Courier New" panose="02070309020205020404" pitchFamily="49" charset="0"/>
              </a:rPr>
              <a:t>(</a:t>
            </a:r>
            <a:r>
              <a:rPr lang="en-US" sz="2800" b="1" dirty="0" err="1" smtClean="0">
                <a:latin typeface="Courier New" panose="02070309020205020404" pitchFamily="49" charset="0"/>
                <a:cs typeface="Courier New" panose="02070309020205020404" pitchFamily="49" charset="0"/>
              </a:rPr>
              <a:t>const</a:t>
            </a:r>
            <a:r>
              <a:rPr lang="en-US" sz="2800" b="1" dirty="0" smtClean="0">
                <a:latin typeface="Courier New" panose="02070309020205020404" pitchFamily="49" charset="0"/>
                <a:cs typeface="Courier New" panose="02070309020205020404" pitchFamily="49" charset="0"/>
              </a:rPr>
              <a:t> double </a:t>
            </a:r>
            <a:r>
              <a:rPr lang="en-US" sz="2800" dirty="0" smtClean="0">
                <a:latin typeface="Courier New" panose="02070309020205020404" pitchFamily="49" charset="0"/>
                <a:cs typeface="Courier New" panose="02070309020205020404" pitchFamily="49" charset="0"/>
              </a:rPr>
              <a:t>m[][SIZE]</a:t>
            </a:r>
            <a:r>
              <a:rPr lang="en-US" sz="2800" b="1" dirty="0" smtClean="0">
                <a:latin typeface="Courier New" panose="02070309020205020404" pitchFamily="49" charset="0"/>
                <a:cs typeface="Courier New" panose="02070309020205020404" pitchFamily="49" charset="0"/>
              </a:rPr>
              <a:t>);</a:t>
            </a:r>
          </a:p>
          <a:p>
            <a:pPr algn="just">
              <a:lnSpc>
                <a:spcPct val="150000"/>
              </a:lnSpc>
            </a:pPr>
            <a:r>
              <a:rPr lang="en-US" sz="2800" b="1" i="1" dirty="0">
                <a:solidFill>
                  <a:schemeClr val="accent5"/>
                </a:solidFill>
                <a:cs typeface="Courier New" panose="02070309020205020404" pitchFamily="49" charset="0"/>
              </a:rPr>
              <a:t>	</a:t>
            </a:r>
            <a:r>
              <a:rPr lang="en-US" sz="2800" dirty="0" smtClean="0">
                <a:solidFill>
                  <a:schemeClr val="accent5"/>
                </a:solidFill>
                <a:cs typeface="Courier New" panose="02070309020205020404" pitchFamily="49" charset="0"/>
              </a:rPr>
              <a:t>Write a test program that reads a 4-by-4 matrix and displays the sum of all its elements on the major diagonal. Here is a sample run:</a:t>
            </a:r>
            <a:endParaRPr lang="en-US" sz="2800" b="1" i="1"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3008" y="530459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823166431"/>
              </p:ext>
            </p:extLst>
          </p:nvPr>
        </p:nvGraphicFramePr>
        <p:xfrm>
          <a:off x="485027" y="5127600"/>
          <a:ext cx="10407125" cy="173736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922128">
                <a:tc>
                  <a:txBody>
                    <a:bodyPr/>
                    <a:lstStyle/>
                    <a:p>
                      <a:r>
                        <a:rPr lang="en-US" b="0" dirty="0" smtClean="0">
                          <a:latin typeface="Courier New" panose="02070309020205020404" pitchFamily="49" charset="0"/>
                          <a:cs typeface="Courier New" panose="02070309020205020404" pitchFamily="49" charset="0"/>
                        </a:rPr>
                        <a:t>Enter a 4-by-4 matrix row by row:</a:t>
                      </a:r>
                    </a:p>
                    <a:p>
                      <a:r>
                        <a:rPr lang="en-US" b="0" dirty="0" smtClean="0">
                          <a:latin typeface="Courier New" panose="02070309020205020404" pitchFamily="49" charset="0"/>
                          <a:cs typeface="Courier New" panose="02070309020205020404" pitchFamily="49" charset="0"/>
                        </a:rPr>
                        <a:t>1 2 3 4</a:t>
                      </a:r>
                    </a:p>
                    <a:p>
                      <a:r>
                        <a:rPr lang="en-US" b="0" dirty="0" smtClean="0">
                          <a:latin typeface="Courier New" panose="02070309020205020404" pitchFamily="49" charset="0"/>
                          <a:cs typeface="Courier New" panose="02070309020205020404" pitchFamily="49" charset="0"/>
                        </a:rPr>
                        <a:t>5 6 7 8</a:t>
                      </a:r>
                    </a:p>
                    <a:p>
                      <a:r>
                        <a:rPr lang="en-US" b="0" dirty="0" smtClean="0">
                          <a:latin typeface="Courier New" panose="02070309020205020404" pitchFamily="49" charset="0"/>
                          <a:cs typeface="Courier New" panose="02070309020205020404" pitchFamily="49" charset="0"/>
                        </a:rPr>
                        <a:t>9 10 11 12</a:t>
                      </a:r>
                    </a:p>
                    <a:p>
                      <a:r>
                        <a:rPr lang="en-US" b="0" dirty="0" smtClean="0">
                          <a:latin typeface="Courier New" panose="02070309020205020404" pitchFamily="49" charset="0"/>
                          <a:cs typeface="Courier New" panose="02070309020205020404" pitchFamily="49" charset="0"/>
                        </a:rPr>
                        <a:t>13 14 15 16</a:t>
                      </a:r>
                    </a:p>
                    <a:p>
                      <a:r>
                        <a:rPr lang="en-US" b="0" dirty="0" smtClean="0">
                          <a:latin typeface="Courier New" panose="02070309020205020404" pitchFamily="49" charset="0"/>
                          <a:cs typeface="Courier New" panose="02070309020205020404" pitchFamily="49" charset="0"/>
                        </a:rPr>
                        <a:t>Sum</a:t>
                      </a:r>
                      <a:r>
                        <a:rPr lang="en-US" b="0" baseline="0" dirty="0" smtClean="0">
                          <a:latin typeface="Courier New" panose="02070309020205020404" pitchFamily="49" charset="0"/>
                          <a:cs typeface="Courier New" panose="02070309020205020404" pitchFamily="49" charset="0"/>
                        </a:rPr>
                        <a:t> of the elements in the major diagonal is 34</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1191" y="544708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1191" y="572965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0136" y="601413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4648" y="6283643"/>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2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62104" y="297810"/>
            <a:ext cx="80657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a:t>
            </a:r>
            <a:r>
              <a:rPr lang="en-US" dirty="0">
                <a:solidFill>
                  <a:schemeClr val="accent5"/>
                </a:solidFill>
              </a:rPr>
              <a:t>Algebra: add two </a:t>
            </a:r>
            <a:r>
              <a:rPr lang="en-US" dirty="0" smtClean="0">
                <a:solidFill>
                  <a:schemeClr val="accent5"/>
                </a:solidFill>
              </a:rPr>
              <a:t>matrices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Заголовок 1"/>
              <p:cNvSpPr txBox="1">
                <a:spLocks/>
              </p:cNvSpPr>
              <p:nvPr/>
            </p:nvSpPr>
            <p:spPr>
              <a:xfrm>
                <a:off x="306499" y="1278524"/>
                <a:ext cx="11502969" cy="400420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500" dirty="0" smtClean="0">
                    <a:solidFill>
                      <a:schemeClr val="accent5"/>
                    </a:solidFill>
                  </a:rPr>
                  <a:t>Write a function to add two matrices </a:t>
                </a:r>
                <a:r>
                  <a:rPr lang="en-US" sz="2500" b="1" dirty="0" smtClean="0">
                    <a:solidFill>
                      <a:schemeClr val="accent5"/>
                    </a:solidFill>
                  </a:rPr>
                  <a:t>a</a:t>
                </a:r>
                <a:r>
                  <a:rPr lang="en-US" sz="2500" dirty="0" smtClean="0">
                    <a:solidFill>
                      <a:schemeClr val="accent5"/>
                    </a:solidFill>
                  </a:rPr>
                  <a:t> and </a:t>
                </a:r>
                <a:r>
                  <a:rPr lang="en-US" sz="2500" b="1" dirty="0" smtClean="0">
                    <a:solidFill>
                      <a:schemeClr val="accent5"/>
                    </a:solidFill>
                  </a:rPr>
                  <a:t>b </a:t>
                </a:r>
                <a:r>
                  <a:rPr lang="en-US" sz="2500" dirty="0" smtClean="0">
                    <a:solidFill>
                      <a:schemeClr val="accent5"/>
                    </a:solidFill>
                  </a:rPr>
                  <a:t>and save the result in </a:t>
                </a:r>
                <a:r>
                  <a:rPr lang="en-US" sz="2500" b="1" dirty="0" smtClean="0">
                    <a:solidFill>
                      <a:schemeClr val="accent5"/>
                    </a:solidFill>
                  </a:rPr>
                  <a:t>c.</a:t>
                </a:r>
              </a:p>
              <a:p>
                <a:pPr>
                  <a:lnSpc>
                    <a:spcPct val="100000"/>
                  </a:lnSpc>
                </a:pPr>
                <a:r>
                  <a:rPr lang="en-US" sz="2500" b="1" dirty="0" smtClean="0">
                    <a:solidFill>
                      <a:schemeClr val="accent5"/>
                    </a:solidFill>
                  </a:rPr>
                  <a:t> </a:t>
                </a:r>
                <a14:m>
                  <m:oMath xmlns:m="http://schemas.openxmlformats.org/officeDocument/2006/math">
                    <m:r>
                      <a:rPr lang="en-US" sz="2500" b="1" i="0" smtClean="0">
                        <a:solidFill>
                          <a:schemeClr val="accent5"/>
                        </a:solidFill>
                        <a:latin typeface="Cambria Math" panose="02040503050406030204" pitchFamily="18" charset="0"/>
                      </a:rPr>
                      <m:t> </m:t>
                    </m:r>
                    <m:d>
                      <m:dPr>
                        <m:ctrlPr>
                          <a:rPr lang="en-US" sz="2500" b="1" i="1" smtClean="0">
                            <a:solidFill>
                              <a:schemeClr val="accent5"/>
                            </a:solidFill>
                            <a:latin typeface="Cambria Math" panose="02040503050406030204" pitchFamily="18" charset="0"/>
                          </a:rPr>
                        </m:ctrlPr>
                      </m:dPr>
                      <m:e>
                        <m:eqArr>
                          <m:eqArrPr>
                            <m:ctrlPr>
                              <a:rPr lang="en-US" sz="2500" i="1" smtClean="0">
                                <a:solidFill>
                                  <a:schemeClr val="accent5"/>
                                </a:solidFill>
                                <a:latin typeface="Cambria Math" panose="02040503050406030204" pitchFamily="18" charset="0"/>
                              </a:rPr>
                            </m:ctrlPr>
                          </m:eqArrPr>
                          <m:e>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11</m:t>
                                </m:r>
                              </m:sub>
                            </m:sSub>
                            <m:r>
                              <a:rPr lang="en-US" sz="2500" b="0" i="1" smtClean="0">
                                <a:solidFill>
                                  <a:schemeClr val="accent5"/>
                                </a:solidFill>
                                <a:latin typeface="Cambria Math" panose="02040503050406030204" pitchFamily="18" charset="0"/>
                              </a:rPr>
                              <m:t> </m:t>
                            </m:r>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12</m:t>
                                </m:r>
                              </m:sub>
                            </m:sSub>
                            <m:r>
                              <a:rPr lang="en-US" sz="2500" b="0" i="1" smtClean="0">
                                <a:solidFill>
                                  <a:schemeClr val="accent5"/>
                                </a:solidFill>
                                <a:latin typeface="Cambria Math" panose="02040503050406030204" pitchFamily="18" charset="0"/>
                              </a:rPr>
                              <m:t> </m:t>
                            </m:r>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13</m:t>
                                </m:r>
                              </m:sub>
                            </m:sSub>
                          </m:e>
                          <m:e>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21</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22</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23</m:t>
                                </m:r>
                              </m:sub>
                            </m:sSub>
                          </m:e>
                          <m:e>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31</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32</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33</m:t>
                                </m:r>
                              </m:sub>
                            </m:sSub>
                          </m:e>
                        </m:eqArr>
                      </m:e>
                    </m:d>
                    <m:r>
                      <a:rPr lang="en-US" sz="2500" b="1" i="1" smtClean="0">
                        <a:solidFill>
                          <a:schemeClr val="accent5"/>
                        </a:solidFill>
                        <a:latin typeface="Cambria Math" panose="02040503050406030204" pitchFamily="18" charset="0"/>
                      </a:rPr>
                      <m:t>+</m:t>
                    </m:r>
                    <m:d>
                      <m:dPr>
                        <m:ctrlPr>
                          <a:rPr lang="en-US" sz="2500" i="1" smtClean="0">
                            <a:solidFill>
                              <a:schemeClr val="accent5"/>
                            </a:solidFill>
                            <a:latin typeface="Cambria Math" panose="02040503050406030204" pitchFamily="18" charset="0"/>
                          </a:rPr>
                        </m:ctrlPr>
                      </m:dPr>
                      <m:e>
                        <m:eqArr>
                          <m:eqArrPr>
                            <m:ctrlPr>
                              <a:rPr lang="en-US" sz="2500" i="1">
                                <a:solidFill>
                                  <a:schemeClr val="accent5"/>
                                </a:solidFill>
                                <a:latin typeface="Cambria Math" panose="02040503050406030204" pitchFamily="18" charset="0"/>
                              </a:rPr>
                            </m:ctrlPr>
                          </m:eqArrPr>
                          <m:e>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11</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12</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13</m:t>
                                </m:r>
                              </m:sub>
                            </m:sSub>
                          </m:e>
                          <m:e>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21</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22</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23</m:t>
                                </m:r>
                              </m:sub>
                            </m:sSub>
                          </m:e>
                          <m:e>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31</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32</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33</m:t>
                                </m:r>
                              </m:sub>
                            </m:sSub>
                          </m:e>
                        </m:eqArr>
                      </m:e>
                    </m:d>
                    <m:r>
                      <a:rPr lang="en-US" sz="2500" b="0" i="1" smtClean="0">
                        <a:solidFill>
                          <a:schemeClr val="accent5"/>
                        </a:solidFill>
                        <a:latin typeface="Cambria Math" panose="02040503050406030204" pitchFamily="18" charset="0"/>
                      </a:rPr>
                      <m:t>=</m:t>
                    </m:r>
                    <m:d>
                      <m:dPr>
                        <m:ctrlPr>
                          <a:rPr lang="en-US" sz="2500" i="1" smtClean="0">
                            <a:solidFill>
                              <a:schemeClr val="accent5"/>
                            </a:solidFill>
                            <a:latin typeface="Cambria Math" panose="02040503050406030204" pitchFamily="18" charset="0"/>
                          </a:rPr>
                        </m:ctrlPr>
                      </m:dPr>
                      <m:e>
                        <m:eqArr>
                          <m:eqArrPr>
                            <m:ctrlPr>
                              <a:rPr lang="en-US" sz="2500" i="1">
                                <a:solidFill>
                                  <a:schemeClr val="accent5"/>
                                </a:solidFill>
                                <a:latin typeface="Cambria Math" panose="02040503050406030204" pitchFamily="18" charset="0"/>
                              </a:rPr>
                            </m:ctrlPr>
                          </m:eqArrPr>
                          <m:e>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11</m:t>
                                </m:r>
                              </m:sub>
                            </m:sSub>
                            <m:r>
                              <a:rPr lang="en-US" sz="2500" b="0" i="1">
                                <a:solidFill>
                                  <a:schemeClr val="accent5"/>
                                </a:solidFill>
                                <a:latin typeface="Cambria Math" panose="02040503050406030204" pitchFamily="18" charset="0"/>
                              </a:rPr>
                              <m:t>+</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11</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12</m:t>
                                </m:r>
                              </m:sub>
                            </m:sSub>
                            <m:r>
                              <a:rPr lang="en-US" sz="2500" b="0" i="1">
                                <a:solidFill>
                                  <a:schemeClr val="accent5"/>
                                </a:solidFill>
                                <a:latin typeface="Cambria Math" panose="02040503050406030204" pitchFamily="18" charset="0"/>
                              </a:rPr>
                              <m:t>+</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12</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13</m:t>
                                </m:r>
                              </m:sub>
                            </m:sSub>
                            <m:r>
                              <a:rPr lang="en-US" sz="2500" b="0" i="1">
                                <a:solidFill>
                                  <a:schemeClr val="accent5"/>
                                </a:solidFill>
                                <a:latin typeface="Cambria Math" panose="02040503050406030204" pitchFamily="18" charset="0"/>
                              </a:rPr>
                              <m:t>+</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13</m:t>
                                </m:r>
                              </m:sub>
                            </m:sSub>
                          </m:e>
                          <m:e>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21</m:t>
                                </m:r>
                              </m:sub>
                            </m:sSub>
                            <m:r>
                              <a:rPr lang="en-US" sz="2500" b="0" i="1" smtClean="0">
                                <a:solidFill>
                                  <a:schemeClr val="accent5"/>
                                </a:solidFill>
                                <a:latin typeface="Cambria Math" panose="02040503050406030204" pitchFamily="18" charset="0"/>
                              </a:rPr>
                              <m:t>+</m:t>
                            </m:r>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21</m:t>
                                </m:r>
                              </m:sub>
                            </m:sSub>
                            <m:r>
                              <a:rPr lang="en-US" sz="2500" b="0" i="1" smtClean="0">
                                <a:solidFill>
                                  <a:schemeClr val="accent5"/>
                                </a:solidFill>
                                <a:latin typeface="Cambria Math" panose="02040503050406030204" pitchFamily="18" charset="0"/>
                              </a:rPr>
                              <m:t> </m:t>
                            </m:r>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22</m:t>
                                </m:r>
                              </m:sub>
                            </m:sSub>
                            <m:r>
                              <a:rPr lang="en-US" sz="2500" b="0" i="1" smtClean="0">
                                <a:solidFill>
                                  <a:schemeClr val="accent5"/>
                                </a:solidFill>
                                <a:latin typeface="Cambria Math" panose="02040503050406030204" pitchFamily="18" charset="0"/>
                              </a:rPr>
                              <m:t>+</m:t>
                            </m:r>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22</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23</m:t>
                                </m:r>
                              </m:sub>
                            </m:sSub>
                            <m:r>
                              <a:rPr lang="en-US" sz="2500" b="0" i="1" smtClean="0">
                                <a:solidFill>
                                  <a:schemeClr val="accent5"/>
                                </a:solidFill>
                                <a:latin typeface="Cambria Math" panose="02040503050406030204" pitchFamily="18" charset="0"/>
                              </a:rPr>
                              <m:t>+</m:t>
                            </m:r>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23</m:t>
                                </m:r>
                              </m:sub>
                            </m:sSub>
                          </m:e>
                          <m:e>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31</m:t>
                                </m:r>
                              </m:sub>
                            </m:sSub>
                            <m:r>
                              <a:rPr lang="en-US" sz="2500" b="0" i="1" smtClean="0">
                                <a:solidFill>
                                  <a:schemeClr val="accent5"/>
                                </a:solidFill>
                                <a:latin typeface="Cambria Math" panose="02040503050406030204" pitchFamily="18" charset="0"/>
                              </a:rPr>
                              <m:t>+</m:t>
                            </m:r>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31</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32</m:t>
                                </m:r>
                              </m:sub>
                            </m:sSub>
                            <m:r>
                              <a:rPr lang="en-US" sz="2500" b="0" i="1" smtClean="0">
                                <a:solidFill>
                                  <a:schemeClr val="accent5"/>
                                </a:solidFill>
                                <a:latin typeface="Cambria Math" panose="02040503050406030204" pitchFamily="18" charset="0"/>
                              </a:rPr>
                              <m:t>+</m:t>
                            </m:r>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32</m:t>
                                </m:r>
                              </m:sub>
                            </m:sSub>
                            <m:r>
                              <a:rPr lang="en-US" sz="2500" b="0" i="1">
                                <a:solidFill>
                                  <a:schemeClr val="accent5"/>
                                </a:solidFill>
                                <a:latin typeface="Cambria Math" panose="02040503050406030204" pitchFamily="18" charset="0"/>
                              </a:rPr>
                              <m:t> </m:t>
                            </m:r>
                            <m:sSub>
                              <m:sSubPr>
                                <m:ctrlPr>
                                  <a:rPr lang="en-US" sz="2500" i="1">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𝑎</m:t>
                                </m:r>
                              </m:e>
                              <m:sub>
                                <m:r>
                                  <a:rPr lang="en-US" sz="2500" b="0" i="1" smtClean="0">
                                    <a:solidFill>
                                      <a:schemeClr val="accent5"/>
                                    </a:solidFill>
                                    <a:latin typeface="Cambria Math" panose="02040503050406030204" pitchFamily="18" charset="0"/>
                                  </a:rPr>
                                  <m:t>33</m:t>
                                </m:r>
                              </m:sub>
                            </m:sSub>
                            <m:r>
                              <a:rPr lang="en-US" sz="2500" b="0" i="1" smtClean="0">
                                <a:solidFill>
                                  <a:schemeClr val="accent5"/>
                                </a:solidFill>
                                <a:latin typeface="Cambria Math" panose="02040503050406030204" pitchFamily="18" charset="0"/>
                              </a:rPr>
                              <m:t>+</m:t>
                            </m:r>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𝑏</m:t>
                                </m:r>
                              </m:e>
                              <m:sub>
                                <m:r>
                                  <a:rPr lang="en-US" sz="2500" b="0" i="1" smtClean="0">
                                    <a:solidFill>
                                      <a:schemeClr val="accent5"/>
                                    </a:solidFill>
                                    <a:latin typeface="Cambria Math" panose="02040503050406030204" pitchFamily="18" charset="0"/>
                                  </a:rPr>
                                  <m:t>33</m:t>
                                </m:r>
                              </m:sub>
                            </m:sSub>
                          </m:e>
                        </m:eqArr>
                      </m:e>
                    </m:d>
                  </m:oMath>
                </a14:m>
                <a:endParaRPr lang="en-US" sz="2500" i="1" dirty="0" smtClean="0">
                  <a:solidFill>
                    <a:schemeClr val="accent5"/>
                  </a:solidFill>
                </a:endParaRPr>
              </a:p>
              <a:p>
                <a:pPr algn="just">
                  <a:lnSpc>
                    <a:spcPct val="100000"/>
                  </a:lnSpc>
                </a:pPr>
                <a:r>
                  <a:rPr lang="en-US" sz="2500" i="1" dirty="0">
                    <a:solidFill>
                      <a:schemeClr val="accent5"/>
                    </a:solidFill>
                  </a:rPr>
                  <a:t>	</a:t>
                </a:r>
                <a:r>
                  <a:rPr lang="en-US" sz="2500" dirty="0" smtClean="0">
                    <a:solidFill>
                      <a:schemeClr val="accent5"/>
                    </a:solidFill>
                  </a:rPr>
                  <a:t>The header of the function is</a:t>
                </a:r>
              </a:p>
              <a:p>
                <a:pPr algn="just">
                  <a:lnSpc>
                    <a:spcPct val="100000"/>
                  </a:lnSpc>
                </a:pPr>
                <a:r>
                  <a:rPr lang="en-US" sz="2500" i="1" dirty="0">
                    <a:solidFill>
                      <a:schemeClr val="accent5"/>
                    </a:solidFill>
                  </a:rPr>
                  <a:t>	</a:t>
                </a:r>
                <a:r>
                  <a:rPr lang="en-US" sz="2500" b="1" dirty="0" err="1" smtClean="0">
                    <a:latin typeface="Courier New" panose="02070309020205020404" pitchFamily="49" charset="0"/>
                    <a:cs typeface="Courier New" panose="02070309020205020404" pitchFamily="49" charset="0"/>
                  </a:rPr>
                  <a:t>const</a:t>
                </a:r>
                <a:r>
                  <a:rPr lang="en-US" sz="2500" b="1" dirty="0" smtClean="0">
                    <a:latin typeface="Courier New" panose="02070309020205020404" pitchFamily="49" charset="0"/>
                    <a:cs typeface="Courier New" panose="02070309020205020404" pitchFamily="49" charset="0"/>
                  </a:rPr>
                  <a:t> </a:t>
                </a:r>
                <a:r>
                  <a:rPr lang="en-US" sz="2500" b="1" dirty="0" err="1" smtClean="0">
                    <a:latin typeface="Courier New" panose="02070309020205020404" pitchFamily="49" charset="0"/>
                    <a:cs typeface="Courier New" panose="02070309020205020404" pitchFamily="49" charset="0"/>
                  </a:rPr>
                  <a:t>int</a:t>
                </a:r>
                <a:r>
                  <a:rPr lang="en-US" sz="2500" b="1" dirty="0" smtClean="0">
                    <a:latin typeface="Courier New" panose="02070309020205020404" pitchFamily="49" charset="0"/>
                    <a:cs typeface="Courier New" panose="02070309020205020404" pitchFamily="49" charset="0"/>
                  </a:rPr>
                  <a:t> </a:t>
                </a:r>
                <a:r>
                  <a:rPr lang="en-US" sz="2500" dirty="0" smtClean="0">
                    <a:latin typeface="Courier New" panose="02070309020205020404" pitchFamily="49" charset="0"/>
                    <a:cs typeface="Courier New" panose="02070309020205020404" pitchFamily="49" charset="0"/>
                  </a:rPr>
                  <a:t>N = 3;</a:t>
                </a:r>
              </a:p>
              <a:p>
                <a:pPr algn="just">
                  <a:lnSpc>
                    <a:spcPct val="100000"/>
                  </a:lnSpc>
                </a:pPr>
                <a:r>
                  <a:rPr lang="en-US" sz="2500" i="1" dirty="0">
                    <a:latin typeface="Courier New" panose="02070309020205020404" pitchFamily="49" charset="0"/>
                    <a:cs typeface="Courier New" panose="02070309020205020404" pitchFamily="49" charset="0"/>
                  </a:rPr>
                  <a:t>	</a:t>
                </a:r>
                <a:r>
                  <a:rPr lang="en-US" sz="2500" b="1" dirty="0" smtClean="0">
                    <a:latin typeface="Courier New" panose="02070309020205020404" pitchFamily="49" charset="0"/>
                    <a:cs typeface="Courier New" panose="02070309020205020404" pitchFamily="49" charset="0"/>
                  </a:rPr>
                  <a:t>void </a:t>
                </a:r>
                <a:r>
                  <a:rPr lang="en-US" sz="2500" dirty="0" err="1" smtClean="0">
                    <a:latin typeface="Courier New" panose="02070309020205020404" pitchFamily="49" charset="0"/>
                    <a:cs typeface="Courier New" panose="02070309020205020404" pitchFamily="49" charset="0"/>
                  </a:rPr>
                  <a:t>addMatrix</a:t>
                </a:r>
                <a:r>
                  <a:rPr lang="en-US" sz="2500" b="1" dirty="0" smtClean="0">
                    <a:latin typeface="Courier New" panose="02070309020205020404" pitchFamily="49" charset="0"/>
                    <a:cs typeface="Courier New" panose="02070309020205020404" pitchFamily="49" charset="0"/>
                  </a:rPr>
                  <a:t>(</a:t>
                </a:r>
                <a:r>
                  <a:rPr lang="en-US" sz="2500" b="1" dirty="0" err="1" smtClean="0">
                    <a:latin typeface="Courier New" panose="02070309020205020404" pitchFamily="49" charset="0"/>
                    <a:cs typeface="Courier New" panose="02070309020205020404" pitchFamily="49" charset="0"/>
                  </a:rPr>
                  <a:t>const</a:t>
                </a:r>
                <a:r>
                  <a:rPr lang="en-US" sz="2500" b="1" dirty="0" smtClean="0">
                    <a:latin typeface="Courier New" panose="02070309020205020404" pitchFamily="49" charset="0"/>
                    <a:cs typeface="Courier New" panose="02070309020205020404" pitchFamily="49" charset="0"/>
                  </a:rPr>
                  <a:t> double </a:t>
                </a:r>
                <a:r>
                  <a:rPr lang="en-US" sz="2500" dirty="0" smtClean="0">
                    <a:latin typeface="Courier New" panose="02070309020205020404" pitchFamily="49" charset="0"/>
                    <a:cs typeface="Courier New" panose="02070309020205020404" pitchFamily="49" charset="0"/>
                  </a:rPr>
                  <a:t>a[][N],</a:t>
                </a:r>
              </a:p>
              <a:p>
                <a:pPr algn="just">
                  <a:lnSpc>
                    <a:spcPct val="100000"/>
                  </a:lnSpc>
                </a:pPr>
                <a:r>
                  <a:rPr lang="en-US" sz="2500" b="1" dirty="0">
                    <a:latin typeface="Courier New" panose="02070309020205020404" pitchFamily="49" charset="0"/>
                    <a:cs typeface="Courier New" panose="02070309020205020404" pitchFamily="49" charset="0"/>
                  </a:rPr>
                  <a:t>	</a:t>
                </a:r>
                <a:r>
                  <a:rPr lang="en-US" sz="2500" b="1" dirty="0" smtClean="0">
                    <a:latin typeface="Courier New" panose="02070309020205020404" pitchFamily="49" charset="0"/>
                    <a:cs typeface="Courier New" panose="02070309020205020404" pitchFamily="49" charset="0"/>
                  </a:rPr>
                  <a:t>	</a:t>
                </a:r>
                <a:r>
                  <a:rPr lang="en-US" sz="2500" b="1" dirty="0" err="1" smtClean="0">
                    <a:latin typeface="Courier New" panose="02070309020205020404" pitchFamily="49" charset="0"/>
                    <a:cs typeface="Courier New" panose="02070309020205020404" pitchFamily="49" charset="0"/>
                  </a:rPr>
                  <a:t>const</a:t>
                </a:r>
                <a:r>
                  <a:rPr lang="en-US" sz="2500" b="1" dirty="0" smtClean="0">
                    <a:latin typeface="Courier New" panose="02070309020205020404" pitchFamily="49" charset="0"/>
                    <a:cs typeface="Courier New" panose="02070309020205020404" pitchFamily="49" charset="0"/>
                  </a:rPr>
                  <a:t> double </a:t>
                </a:r>
                <a:r>
                  <a:rPr lang="en-US" sz="2500" dirty="0" smtClean="0">
                    <a:latin typeface="Courier New" panose="02070309020205020404" pitchFamily="49" charset="0"/>
                    <a:cs typeface="Courier New" panose="02070309020205020404" pitchFamily="49" charset="0"/>
                  </a:rPr>
                  <a:t>b[][N], </a:t>
                </a:r>
                <a:r>
                  <a:rPr lang="en-US" sz="2500" b="1" dirty="0" smtClean="0">
                    <a:latin typeface="Courier New" panose="02070309020205020404" pitchFamily="49" charset="0"/>
                    <a:cs typeface="Courier New" panose="02070309020205020404" pitchFamily="49" charset="0"/>
                  </a:rPr>
                  <a:t>double </a:t>
                </a:r>
                <a:r>
                  <a:rPr lang="en-US" sz="2500" dirty="0" smtClean="0">
                    <a:latin typeface="Courier New" panose="02070309020205020404" pitchFamily="49" charset="0"/>
                    <a:cs typeface="Courier New" panose="02070309020205020404" pitchFamily="49" charset="0"/>
                  </a:rPr>
                  <a:t>c[][N]</a:t>
                </a:r>
                <a:r>
                  <a:rPr lang="en-US" sz="2500" b="1" dirty="0" smtClean="0">
                    <a:latin typeface="Courier New" panose="02070309020205020404" pitchFamily="49" charset="0"/>
                    <a:cs typeface="Courier New" panose="02070309020205020404" pitchFamily="49" charset="0"/>
                  </a:rPr>
                  <a:t>);</a:t>
                </a:r>
              </a:p>
              <a:p>
                <a:pPr algn="just">
                  <a:lnSpc>
                    <a:spcPct val="100000"/>
                  </a:lnSpc>
                </a:pPr>
                <a:r>
                  <a:rPr lang="en-US" sz="2500" b="1" i="1" dirty="0">
                    <a:latin typeface="Courier New" panose="02070309020205020404" pitchFamily="49" charset="0"/>
                    <a:cs typeface="Courier New" panose="02070309020205020404" pitchFamily="49" charset="0"/>
                  </a:rPr>
                  <a:t>	</a:t>
                </a:r>
                <a:r>
                  <a:rPr lang="en-US" sz="2500" dirty="0" smtClean="0">
                    <a:solidFill>
                      <a:schemeClr val="accent5"/>
                    </a:solidFill>
                    <a:cs typeface="Courier New" panose="02070309020205020404" pitchFamily="49" charset="0"/>
                  </a:rPr>
                  <a:t>Each element </a:t>
                </a:r>
                <a14:m>
                  <m:oMath xmlns:m="http://schemas.openxmlformats.org/officeDocument/2006/math">
                    <m:sSub>
                      <m:sSubPr>
                        <m:ctrlPr>
                          <a:rPr lang="en-US" sz="2500" i="1" smtClean="0">
                            <a:solidFill>
                              <a:schemeClr val="accent5"/>
                            </a:solidFill>
                            <a:latin typeface="Cambria Math" panose="02040503050406030204" pitchFamily="18" charset="0"/>
                            <a:cs typeface="Courier New" panose="02070309020205020404" pitchFamily="49" charset="0"/>
                          </a:rPr>
                        </m:ctrlPr>
                      </m:sSubPr>
                      <m:e>
                        <m:r>
                          <a:rPr lang="en-US" sz="2500" b="0" i="1" smtClean="0">
                            <a:solidFill>
                              <a:schemeClr val="accent5"/>
                            </a:solidFill>
                            <a:latin typeface="Cambria Math" panose="02040503050406030204" pitchFamily="18" charset="0"/>
                            <a:cs typeface="Courier New" panose="02070309020205020404" pitchFamily="49" charset="0"/>
                          </a:rPr>
                          <m:t>𝑐</m:t>
                        </m:r>
                      </m:e>
                      <m:sub>
                        <m:r>
                          <a:rPr lang="en-US" sz="2500" b="0" i="1" smtClean="0">
                            <a:solidFill>
                              <a:schemeClr val="accent5"/>
                            </a:solidFill>
                            <a:latin typeface="Cambria Math" panose="02040503050406030204" pitchFamily="18" charset="0"/>
                            <a:cs typeface="Courier New" panose="02070309020205020404" pitchFamily="49" charset="0"/>
                          </a:rPr>
                          <m:t>𝑖𝑗</m:t>
                        </m:r>
                      </m:sub>
                    </m:sSub>
                    <m:r>
                      <a:rPr lang="en-US" sz="2500" b="0" i="1" smtClean="0">
                        <a:solidFill>
                          <a:schemeClr val="accent5"/>
                        </a:solidFill>
                        <a:latin typeface="Cambria Math" panose="02040503050406030204" pitchFamily="18" charset="0"/>
                        <a:cs typeface="Courier New" panose="02070309020205020404" pitchFamily="49" charset="0"/>
                      </a:rPr>
                      <m:t> </m:t>
                    </m:r>
                    <m:r>
                      <a:rPr lang="en-US" sz="2500" b="0" i="1" smtClean="0">
                        <a:solidFill>
                          <a:schemeClr val="accent5"/>
                        </a:solidFill>
                        <a:latin typeface="Cambria Math" panose="02040503050406030204" pitchFamily="18" charset="0"/>
                        <a:cs typeface="Courier New" panose="02070309020205020404" pitchFamily="49" charset="0"/>
                      </a:rPr>
                      <m:t>𝑖𝑠</m:t>
                    </m:r>
                    <m:r>
                      <a:rPr lang="en-US" sz="2500" b="0" i="1" smtClean="0">
                        <a:solidFill>
                          <a:schemeClr val="accent5"/>
                        </a:solidFill>
                        <a:latin typeface="Cambria Math" panose="02040503050406030204" pitchFamily="18" charset="0"/>
                        <a:cs typeface="Courier New" panose="02070309020205020404" pitchFamily="49" charset="0"/>
                      </a:rPr>
                      <m:t> </m:t>
                    </m:r>
                    <m:sSub>
                      <m:sSubPr>
                        <m:ctrlPr>
                          <a:rPr lang="en-US" sz="2500" b="0" i="1" smtClean="0">
                            <a:solidFill>
                              <a:schemeClr val="accent5"/>
                            </a:solidFill>
                            <a:latin typeface="Cambria Math" panose="02040503050406030204" pitchFamily="18" charset="0"/>
                            <a:cs typeface="Courier New" panose="02070309020205020404" pitchFamily="49" charset="0"/>
                          </a:rPr>
                        </m:ctrlPr>
                      </m:sSubPr>
                      <m:e>
                        <m:r>
                          <a:rPr lang="en-US" sz="2500" b="0" i="1" smtClean="0">
                            <a:solidFill>
                              <a:schemeClr val="accent5"/>
                            </a:solidFill>
                            <a:latin typeface="Cambria Math" panose="02040503050406030204" pitchFamily="18" charset="0"/>
                            <a:cs typeface="Courier New" panose="02070309020205020404" pitchFamily="49" charset="0"/>
                          </a:rPr>
                          <m:t>𝑎</m:t>
                        </m:r>
                      </m:e>
                      <m:sub>
                        <m:r>
                          <a:rPr lang="en-US" sz="2500" b="0" i="1" smtClean="0">
                            <a:solidFill>
                              <a:schemeClr val="accent5"/>
                            </a:solidFill>
                            <a:latin typeface="Cambria Math" panose="02040503050406030204" pitchFamily="18" charset="0"/>
                            <a:cs typeface="Courier New" panose="02070309020205020404" pitchFamily="49" charset="0"/>
                          </a:rPr>
                          <m:t>𝑖𝑗</m:t>
                        </m:r>
                      </m:sub>
                    </m:sSub>
                    <m:r>
                      <a:rPr lang="en-US" sz="2500" b="0" i="1" smtClean="0">
                        <a:solidFill>
                          <a:schemeClr val="accent5"/>
                        </a:solidFill>
                        <a:latin typeface="Cambria Math" panose="02040503050406030204" pitchFamily="18" charset="0"/>
                        <a:cs typeface="Courier New" panose="02070309020205020404" pitchFamily="49" charset="0"/>
                      </a:rPr>
                      <m:t>+</m:t>
                    </m:r>
                    <m:sSub>
                      <m:sSubPr>
                        <m:ctrlPr>
                          <a:rPr lang="en-US" sz="2500" b="0" i="1" smtClean="0">
                            <a:solidFill>
                              <a:schemeClr val="accent5"/>
                            </a:solidFill>
                            <a:latin typeface="Cambria Math" panose="02040503050406030204" pitchFamily="18" charset="0"/>
                            <a:cs typeface="Courier New" panose="02070309020205020404" pitchFamily="49" charset="0"/>
                          </a:rPr>
                        </m:ctrlPr>
                      </m:sSubPr>
                      <m:e>
                        <m:r>
                          <a:rPr lang="en-US" sz="2500" b="0" i="1" smtClean="0">
                            <a:solidFill>
                              <a:schemeClr val="accent5"/>
                            </a:solidFill>
                            <a:latin typeface="Cambria Math" panose="02040503050406030204" pitchFamily="18" charset="0"/>
                            <a:cs typeface="Courier New" panose="02070309020205020404" pitchFamily="49" charset="0"/>
                          </a:rPr>
                          <m:t>𝑏</m:t>
                        </m:r>
                      </m:e>
                      <m:sub>
                        <m:r>
                          <a:rPr lang="en-US" sz="2500" b="0" i="1" smtClean="0">
                            <a:solidFill>
                              <a:schemeClr val="accent5"/>
                            </a:solidFill>
                            <a:latin typeface="Cambria Math" panose="02040503050406030204" pitchFamily="18" charset="0"/>
                            <a:cs typeface="Courier New" panose="02070309020205020404" pitchFamily="49" charset="0"/>
                          </a:rPr>
                          <m:t>𝑖𝑗</m:t>
                        </m:r>
                      </m:sub>
                    </m:sSub>
                    <m:r>
                      <a:rPr lang="en-US" sz="2500" b="1" i="1" smtClean="0">
                        <a:solidFill>
                          <a:schemeClr val="accent5"/>
                        </a:solidFill>
                        <a:latin typeface="Cambria Math" panose="02040503050406030204" pitchFamily="18" charset="0"/>
                        <a:cs typeface="Courier New" panose="02070309020205020404" pitchFamily="49" charset="0"/>
                      </a:rPr>
                      <m:t>.</m:t>
                    </m:r>
                  </m:oMath>
                </a14:m>
                <a:r>
                  <a:rPr lang="en-US" sz="2500" b="1" i="1" dirty="0" smtClean="0"/>
                  <a:t> </a:t>
                </a:r>
                <a:r>
                  <a:rPr lang="en-US" sz="2500" dirty="0" smtClean="0">
                    <a:solidFill>
                      <a:schemeClr val="accent5"/>
                    </a:solidFill>
                  </a:rPr>
                  <a:t>Write a test program that prompts the user to enter two 3x3 matrices and displays their addition.  Here is a sample run:</a:t>
                </a:r>
                <a:endParaRPr lang="en-US" sz="2500" b="1" i="1" dirty="0" smtClean="0">
                  <a:solidFill>
                    <a:schemeClr val="accent5"/>
                  </a:solidFill>
                </a:endParaRPr>
              </a:p>
            </p:txBody>
          </p:sp>
        </mc:Choice>
        <mc:Fallback>
          <p:sp>
            <p:nvSpPr>
              <p:cNvPr id="9" name="Заголовок 1"/>
              <p:cNvSpPr txBox="1">
                <a:spLocks noRot="1" noChangeAspect="1" noMove="1" noResize="1" noEditPoints="1" noAdjustHandles="1" noChangeArrowheads="1" noChangeShapeType="1" noTextEdit="1"/>
              </p:cNvSpPr>
              <p:nvPr/>
            </p:nvSpPr>
            <p:spPr>
              <a:xfrm>
                <a:off x="306499" y="1278524"/>
                <a:ext cx="11502969" cy="4004205"/>
              </a:xfrm>
              <a:prstGeom prst="rect">
                <a:avLst/>
              </a:prstGeom>
              <a:blipFill>
                <a:blip r:embed="rId3"/>
                <a:stretch>
                  <a:fillRect l="-848" t="-1218" r="-901" b="-3957"/>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7"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21343" y="521207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Таблица 9"/>
          <p:cNvGraphicFramePr>
            <a:graphicFrameLocks noGrp="1"/>
          </p:cNvGraphicFramePr>
          <p:nvPr>
            <p:extLst>
              <p:ext uri="{D42A27DB-BD31-4B8C-83A1-F6EECF244321}">
                <p14:modId xmlns:p14="http://schemas.microsoft.com/office/powerpoint/2010/main" val="623393046"/>
              </p:ext>
            </p:extLst>
          </p:nvPr>
        </p:nvGraphicFramePr>
        <p:xfrm>
          <a:off x="346074" y="5212078"/>
          <a:ext cx="10636080" cy="1616964"/>
        </p:xfrm>
        <a:graphic>
          <a:graphicData uri="http://schemas.openxmlformats.org/drawingml/2006/table">
            <a:tbl>
              <a:tblPr firstRow="1" bandRow="1">
                <a:tableStyleId>{3B4B98B0-60AC-42C2-AFA5-B58CD77FA1E5}</a:tableStyleId>
              </a:tblPr>
              <a:tblGrid>
                <a:gridCol w="10636080">
                  <a:extLst>
                    <a:ext uri="{9D8B030D-6E8A-4147-A177-3AD203B41FA5}">
                      <a16:colId xmlns:a16="http://schemas.microsoft.com/office/drawing/2014/main" val="20000"/>
                    </a:ext>
                  </a:extLst>
                </a:gridCol>
              </a:tblGrid>
              <a:tr h="1364482">
                <a:tc>
                  <a:txBody>
                    <a:bodyPr/>
                    <a:lstStyle/>
                    <a:p>
                      <a:pPr algn="just">
                        <a:lnSpc>
                          <a:spcPct val="120000"/>
                        </a:lnSpc>
                      </a:pPr>
                      <a:r>
                        <a:rPr lang="en-US" sz="1400" b="0" dirty="0" smtClean="0">
                          <a:latin typeface="Courier New" panose="02070309020205020404" pitchFamily="49" charset="0"/>
                          <a:cs typeface="Courier New" panose="02070309020205020404" pitchFamily="49" charset="0"/>
                        </a:rPr>
                        <a:t>Enter</a:t>
                      </a:r>
                      <a:r>
                        <a:rPr lang="en-US" sz="1400" b="0" baseline="0" dirty="0" smtClean="0">
                          <a:latin typeface="Courier New" panose="02070309020205020404" pitchFamily="49" charset="0"/>
                          <a:cs typeface="Courier New" panose="02070309020205020404" pitchFamily="49" charset="0"/>
                        </a:rPr>
                        <a:t> matrix1: 1 2 3 4 5 6 7 8 9</a:t>
                      </a:r>
                    </a:p>
                    <a:p>
                      <a:pPr algn="just">
                        <a:lnSpc>
                          <a:spcPct val="120000"/>
                        </a:lnSpc>
                      </a:pPr>
                      <a:r>
                        <a:rPr lang="en-US" sz="1400" b="0" baseline="0" dirty="0" smtClean="0">
                          <a:latin typeface="Courier New" panose="02070309020205020404" pitchFamily="49" charset="0"/>
                          <a:cs typeface="Courier New" panose="02070309020205020404" pitchFamily="49" charset="0"/>
                        </a:rPr>
                        <a:t>Enter matrix2: 0 2 4 1 4.5 2.2 1.1 4.3 5.2</a:t>
                      </a:r>
                    </a:p>
                    <a:p>
                      <a:pPr algn="just">
                        <a:lnSpc>
                          <a:spcPct val="120000"/>
                        </a:lnSpc>
                      </a:pPr>
                      <a:r>
                        <a:rPr lang="en-US" sz="1400" b="0" baseline="0" dirty="0" smtClean="0">
                          <a:latin typeface="Courier New" panose="02070309020205020404" pitchFamily="49" charset="0"/>
                          <a:cs typeface="Courier New" panose="02070309020205020404" pitchFamily="49" charset="0"/>
                        </a:rPr>
                        <a:t>The addition of the matrices is </a:t>
                      </a:r>
                    </a:p>
                    <a:p>
                      <a:pPr algn="just">
                        <a:lnSpc>
                          <a:spcPct val="120000"/>
                        </a:lnSpc>
                      </a:pPr>
                      <a:r>
                        <a:rPr lang="en-US" sz="1400" b="0" baseline="0" dirty="0" smtClean="0">
                          <a:latin typeface="Courier New" panose="02070309020205020404" pitchFamily="49" charset="0"/>
                          <a:cs typeface="Courier New" panose="02070309020205020404" pitchFamily="49" charset="0"/>
                        </a:rPr>
                        <a:t>1 2 3   0 2 4          1 4 7     </a:t>
                      </a:r>
                    </a:p>
                    <a:p>
                      <a:pPr algn="just">
                        <a:lnSpc>
                          <a:spcPct val="120000"/>
                        </a:lnSpc>
                      </a:pPr>
                      <a:r>
                        <a:rPr lang="en-US" sz="1400" b="0" baseline="0" dirty="0" smtClean="0">
                          <a:latin typeface="Courier New" panose="02070309020205020404" pitchFamily="49" charset="0"/>
                          <a:cs typeface="Courier New" panose="02070309020205020404" pitchFamily="49" charset="0"/>
                        </a:rPr>
                        <a:t>4 5 6 + 1 4.5 2.2   =  5 9.5 8.2</a:t>
                      </a:r>
                    </a:p>
                    <a:p>
                      <a:pPr algn="just">
                        <a:lnSpc>
                          <a:spcPct val="120000"/>
                        </a:lnSpc>
                      </a:pPr>
                      <a:r>
                        <a:rPr lang="en-US" sz="1400" b="0" baseline="0" dirty="0" smtClean="0">
                          <a:latin typeface="Courier New" panose="02070309020205020404" pitchFamily="49" charset="0"/>
                          <a:cs typeface="Courier New" panose="02070309020205020404" pitchFamily="49" charset="0"/>
                        </a:rPr>
                        <a:t>7 8 9   1.1 4.3 5.2    8.1 12.3 14.2 </a:t>
                      </a:r>
                      <a:endParaRPr lang="en-US" sz="14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2"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5701" y="524107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3680" y="5495308"/>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87910" y="297810"/>
            <a:ext cx="7139903"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uz-Cyrl-UZ" dirty="0">
                <a:solidFill>
                  <a:schemeClr val="accent5"/>
                </a:solidFill>
              </a:rPr>
              <a:t>4</a:t>
            </a:r>
            <a:r>
              <a:rPr lang="en-US" dirty="0" smtClean="0">
                <a:solidFill>
                  <a:schemeClr val="accent5"/>
                </a:solidFill>
              </a:rPr>
              <a:t>. </a:t>
            </a:r>
            <a:r>
              <a:rPr lang="en-US" dirty="0">
                <a:solidFill>
                  <a:schemeClr val="accent5"/>
                </a:solidFill>
              </a:rPr>
              <a:t>**Algebra: multiply two </a:t>
            </a:r>
            <a:r>
              <a:rPr lang="en-US" dirty="0" smtClean="0">
                <a:solidFill>
                  <a:schemeClr val="accent5"/>
                </a:solidFill>
              </a:rPr>
              <a:t>matrices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Заголовок 1"/>
              <p:cNvSpPr txBox="1">
                <a:spLocks/>
              </p:cNvSpPr>
              <p:nvPr/>
            </p:nvSpPr>
            <p:spPr>
              <a:xfrm>
                <a:off x="327438" y="1284453"/>
                <a:ext cx="11469879" cy="38313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2400" dirty="0" smtClean="0">
                    <a:solidFill>
                      <a:schemeClr val="accent5"/>
                    </a:solidFill>
                    <a:latin typeface="Courier New" panose="02070309020205020404" pitchFamily="49" charset="0"/>
                    <a:cs typeface="Courier New" panose="02070309020205020404" pitchFamily="49" charset="0"/>
                  </a:rPr>
                  <a:t>	</a:t>
                </a:r>
                <a:r>
                  <a:rPr lang="en-US" sz="2400" dirty="0" smtClean="0">
                    <a:solidFill>
                      <a:schemeClr val="accent5"/>
                    </a:solidFill>
                    <a:cs typeface="Courier New" panose="02070309020205020404" pitchFamily="49" charset="0"/>
                  </a:rPr>
                  <a:t>Write a function to multiply two matrices a and b and save the result in c.</a:t>
                </a:r>
              </a:p>
              <a:p>
                <a:pPr algn="just">
                  <a:lnSpc>
                    <a:spcPct val="100000"/>
                  </a:lnSpc>
                </a:pPr>
                <a14:m>
                  <m:oMathPara xmlns:m="http://schemas.openxmlformats.org/officeDocument/2006/math">
                    <m:oMathParaPr>
                      <m:jc m:val="centerGroup"/>
                    </m:oMathParaPr>
                    <m:oMath xmlns:m="http://schemas.openxmlformats.org/officeDocument/2006/math">
                      <m:r>
                        <a:rPr lang="en-US" sz="2400" b="1">
                          <a:solidFill>
                            <a:schemeClr val="accent5"/>
                          </a:solidFill>
                          <a:latin typeface="Cambria Math" panose="02040503050406030204" pitchFamily="18" charset="0"/>
                        </a:rPr>
                        <m:t> </m:t>
                      </m:r>
                      <m:d>
                        <m:dPr>
                          <m:ctrlPr>
                            <a:rPr lang="en-US" sz="2400" b="1" i="1">
                              <a:solidFill>
                                <a:schemeClr val="accent5"/>
                              </a:solidFill>
                              <a:latin typeface="Cambria Math" panose="02040503050406030204" pitchFamily="18" charset="0"/>
                            </a:rPr>
                          </m:ctrlPr>
                        </m:dPr>
                        <m:e>
                          <m:eqArr>
                            <m:eqArrPr>
                              <m:ctrlPr>
                                <a:rPr lang="en-US" sz="2400" i="1">
                                  <a:solidFill>
                                    <a:schemeClr val="accent5"/>
                                  </a:solidFill>
                                  <a:latin typeface="Cambria Math" panose="02040503050406030204" pitchFamily="18" charset="0"/>
                                </a:rPr>
                              </m:ctrlPr>
                            </m:eqArrPr>
                            <m:e>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11</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12</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13</m:t>
                                  </m:r>
                                </m:sub>
                              </m:sSub>
                            </m:e>
                            <m:e>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21</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22</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23</m:t>
                                  </m:r>
                                </m:sub>
                              </m:sSub>
                            </m:e>
                            <m:e>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31</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32</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33</m:t>
                                  </m:r>
                                </m:sub>
                              </m:sSub>
                            </m:e>
                          </m:eqArr>
                        </m:e>
                      </m:d>
                      <m:r>
                        <m:rPr>
                          <m:sty m:val="p"/>
                        </m:rPr>
                        <a:rPr lang="en-US" sz="2400" b="0" i="0" smtClean="0">
                          <a:solidFill>
                            <a:schemeClr val="accent5"/>
                          </a:solidFill>
                          <a:latin typeface="Cambria Math" panose="02040503050406030204" pitchFamily="18" charset="0"/>
                        </a:rPr>
                        <m:t>x</m:t>
                      </m:r>
                      <m:d>
                        <m:dPr>
                          <m:ctrlPr>
                            <a:rPr lang="en-US" sz="2400" i="1">
                              <a:solidFill>
                                <a:schemeClr val="accent5"/>
                              </a:solidFill>
                              <a:latin typeface="Cambria Math" panose="02040503050406030204" pitchFamily="18" charset="0"/>
                            </a:rPr>
                          </m:ctrlPr>
                        </m:dPr>
                        <m:e>
                          <m:eqArr>
                            <m:eqArrPr>
                              <m:ctrlPr>
                                <a:rPr lang="en-US" sz="2400" i="1">
                                  <a:solidFill>
                                    <a:schemeClr val="accent5"/>
                                  </a:solidFill>
                                  <a:latin typeface="Cambria Math" panose="02040503050406030204" pitchFamily="18" charset="0"/>
                                </a:rPr>
                              </m:ctrlPr>
                            </m:eqArrPr>
                            <m:e>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𝑏</m:t>
                                  </m:r>
                                </m:e>
                                <m:sub>
                                  <m:r>
                                    <a:rPr lang="en-US" sz="2400" i="1">
                                      <a:solidFill>
                                        <a:schemeClr val="accent5"/>
                                      </a:solidFill>
                                      <a:latin typeface="Cambria Math" panose="02040503050406030204" pitchFamily="18" charset="0"/>
                                    </a:rPr>
                                    <m:t>11</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𝑏</m:t>
                                  </m:r>
                                </m:e>
                                <m:sub>
                                  <m:r>
                                    <a:rPr lang="en-US" sz="2400" i="1">
                                      <a:solidFill>
                                        <a:schemeClr val="accent5"/>
                                      </a:solidFill>
                                      <a:latin typeface="Cambria Math" panose="02040503050406030204" pitchFamily="18" charset="0"/>
                                    </a:rPr>
                                    <m:t>12</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𝑏</m:t>
                                  </m:r>
                                </m:e>
                                <m:sub>
                                  <m:r>
                                    <a:rPr lang="en-US" sz="2400" i="1">
                                      <a:solidFill>
                                        <a:schemeClr val="accent5"/>
                                      </a:solidFill>
                                      <a:latin typeface="Cambria Math" panose="02040503050406030204" pitchFamily="18" charset="0"/>
                                    </a:rPr>
                                    <m:t>13</m:t>
                                  </m:r>
                                </m:sub>
                              </m:sSub>
                            </m:e>
                            <m:e>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𝑏</m:t>
                                  </m:r>
                                </m:e>
                                <m:sub>
                                  <m:r>
                                    <a:rPr lang="en-US" sz="2400" i="1">
                                      <a:solidFill>
                                        <a:schemeClr val="accent5"/>
                                      </a:solidFill>
                                      <a:latin typeface="Cambria Math" panose="02040503050406030204" pitchFamily="18" charset="0"/>
                                    </a:rPr>
                                    <m:t>21</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𝑏</m:t>
                                  </m:r>
                                </m:e>
                                <m:sub>
                                  <m:r>
                                    <a:rPr lang="en-US" sz="2400" i="1">
                                      <a:solidFill>
                                        <a:schemeClr val="accent5"/>
                                      </a:solidFill>
                                      <a:latin typeface="Cambria Math" panose="02040503050406030204" pitchFamily="18" charset="0"/>
                                    </a:rPr>
                                    <m:t>22</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𝑏</m:t>
                                  </m:r>
                                </m:e>
                                <m:sub>
                                  <m:r>
                                    <a:rPr lang="en-US" sz="2400" i="1">
                                      <a:solidFill>
                                        <a:schemeClr val="accent5"/>
                                      </a:solidFill>
                                      <a:latin typeface="Cambria Math" panose="02040503050406030204" pitchFamily="18" charset="0"/>
                                    </a:rPr>
                                    <m:t>23</m:t>
                                  </m:r>
                                </m:sub>
                              </m:sSub>
                            </m:e>
                            <m:e>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𝑏</m:t>
                                  </m:r>
                                </m:e>
                                <m:sub>
                                  <m:r>
                                    <a:rPr lang="en-US" sz="2400" i="1">
                                      <a:solidFill>
                                        <a:schemeClr val="accent5"/>
                                      </a:solidFill>
                                      <a:latin typeface="Cambria Math" panose="02040503050406030204" pitchFamily="18" charset="0"/>
                                    </a:rPr>
                                    <m:t>31</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𝑏</m:t>
                                  </m:r>
                                </m:e>
                                <m:sub>
                                  <m:r>
                                    <a:rPr lang="en-US" sz="2400" i="1">
                                      <a:solidFill>
                                        <a:schemeClr val="accent5"/>
                                      </a:solidFill>
                                      <a:latin typeface="Cambria Math" panose="02040503050406030204" pitchFamily="18" charset="0"/>
                                    </a:rPr>
                                    <m:t>32</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𝑏</m:t>
                                  </m:r>
                                </m:e>
                                <m:sub>
                                  <m:r>
                                    <a:rPr lang="en-US" sz="2400" i="1">
                                      <a:solidFill>
                                        <a:schemeClr val="accent5"/>
                                      </a:solidFill>
                                      <a:latin typeface="Cambria Math" panose="02040503050406030204" pitchFamily="18" charset="0"/>
                                    </a:rPr>
                                    <m:t>33</m:t>
                                  </m:r>
                                </m:sub>
                              </m:sSub>
                            </m:e>
                          </m:eqArr>
                        </m:e>
                      </m:d>
                      <m:r>
                        <a:rPr lang="en-US" sz="2400" i="1">
                          <a:solidFill>
                            <a:schemeClr val="accent5"/>
                          </a:solidFill>
                          <a:latin typeface="Cambria Math" panose="02040503050406030204" pitchFamily="18" charset="0"/>
                        </a:rPr>
                        <m:t>=</m:t>
                      </m:r>
                      <m:d>
                        <m:dPr>
                          <m:ctrlPr>
                            <a:rPr lang="en-US" sz="2400" i="1">
                              <a:solidFill>
                                <a:schemeClr val="accent5"/>
                              </a:solidFill>
                              <a:latin typeface="Cambria Math" panose="02040503050406030204" pitchFamily="18" charset="0"/>
                            </a:rPr>
                          </m:ctrlPr>
                        </m:dPr>
                        <m:e>
                          <m:eqArr>
                            <m:eqArrPr>
                              <m:ctrlPr>
                                <a:rPr lang="en-US" sz="2400" i="1">
                                  <a:solidFill>
                                    <a:schemeClr val="accent5"/>
                                  </a:solidFill>
                                  <a:latin typeface="Cambria Math" panose="02040503050406030204" pitchFamily="18" charset="0"/>
                                </a:rPr>
                              </m:ctrlPr>
                            </m:eqArrPr>
                            <m:e>
                              <m:sSub>
                                <m:sSubPr>
                                  <m:ctrlPr>
                                    <a:rPr lang="en-US" sz="2400" i="1">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𝑐</m:t>
                                  </m:r>
                                </m:e>
                                <m:sub>
                                  <m:r>
                                    <a:rPr lang="en-US" sz="2400" i="1">
                                      <a:solidFill>
                                        <a:schemeClr val="accent5"/>
                                      </a:solidFill>
                                      <a:latin typeface="Cambria Math" panose="02040503050406030204" pitchFamily="18" charset="0"/>
                                    </a:rPr>
                                    <m:t>11</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𝑐</m:t>
                                  </m:r>
                                </m:e>
                                <m:sub>
                                  <m:r>
                                    <a:rPr lang="en-US" sz="2400" i="1">
                                      <a:solidFill>
                                        <a:schemeClr val="accent5"/>
                                      </a:solidFill>
                                      <a:latin typeface="Cambria Math" panose="02040503050406030204" pitchFamily="18" charset="0"/>
                                    </a:rPr>
                                    <m:t>12</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𝑐</m:t>
                                  </m:r>
                                </m:e>
                                <m:sub>
                                  <m:r>
                                    <a:rPr lang="en-US" sz="2400" i="1">
                                      <a:solidFill>
                                        <a:schemeClr val="accent5"/>
                                      </a:solidFill>
                                      <a:latin typeface="Cambria Math" panose="02040503050406030204" pitchFamily="18" charset="0"/>
                                    </a:rPr>
                                    <m:t>13</m:t>
                                  </m:r>
                                </m:sub>
                              </m:sSub>
                            </m:e>
                            <m:e>
                              <m:sSub>
                                <m:sSubPr>
                                  <m:ctrlPr>
                                    <a:rPr lang="en-US" sz="2400" i="1">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𝑐</m:t>
                                  </m:r>
                                </m:e>
                                <m:sub>
                                  <m:r>
                                    <a:rPr lang="en-US" sz="2400" i="1">
                                      <a:solidFill>
                                        <a:schemeClr val="accent5"/>
                                      </a:solidFill>
                                      <a:latin typeface="Cambria Math" panose="02040503050406030204" pitchFamily="18" charset="0"/>
                                    </a:rPr>
                                    <m:t>21</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𝑐</m:t>
                                  </m:r>
                                </m:e>
                                <m:sub>
                                  <m:r>
                                    <a:rPr lang="en-US" sz="2400" i="1">
                                      <a:solidFill>
                                        <a:schemeClr val="accent5"/>
                                      </a:solidFill>
                                      <a:latin typeface="Cambria Math" panose="02040503050406030204" pitchFamily="18" charset="0"/>
                                    </a:rPr>
                                    <m:t>22</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𝑐</m:t>
                                  </m:r>
                                </m:e>
                                <m:sub>
                                  <m:r>
                                    <a:rPr lang="en-US" sz="2400" i="1">
                                      <a:solidFill>
                                        <a:schemeClr val="accent5"/>
                                      </a:solidFill>
                                      <a:latin typeface="Cambria Math" panose="02040503050406030204" pitchFamily="18" charset="0"/>
                                    </a:rPr>
                                    <m:t>23</m:t>
                                  </m:r>
                                </m:sub>
                              </m:sSub>
                            </m:e>
                            <m:e>
                              <m:sSub>
                                <m:sSubPr>
                                  <m:ctrlPr>
                                    <a:rPr lang="en-US" sz="2400" i="1">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𝑐</m:t>
                                  </m:r>
                                </m:e>
                                <m:sub>
                                  <m:r>
                                    <a:rPr lang="en-US" sz="2400" i="1">
                                      <a:solidFill>
                                        <a:schemeClr val="accent5"/>
                                      </a:solidFill>
                                      <a:latin typeface="Cambria Math" panose="02040503050406030204" pitchFamily="18" charset="0"/>
                                    </a:rPr>
                                    <m:t>31</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𝑐</m:t>
                                  </m:r>
                                </m:e>
                                <m:sub>
                                  <m:r>
                                    <a:rPr lang="en-US" sz="2400" i="1">
                                      <a:solidFill>
                                        <a:schemeClr val="accent5"/>
                                      </a:solidFill>
                                      <a:latin typeface="Cambria Math" panose="02040503050406030204" pitchFamily="18" charset="0"/>
                                    </a:rPr>
                                    <m:t>32</m:t>
                                  </m:r>
                                </m:sub>
                              </m:sSub>
                              <m:r>
                                <a:rPr lang="en-US" sz="2400" i="1">
                                  <a:solidFill>
                                    <a:schemeClr val="accent5"/>
                                  </a:solidFill>
                                  <a:latin typeface="Cambria Math" panose="02040503050406030204" pitchFamily="18" charset="0"/>
                                </a:rPr>
                                <m:t> </m:t>
                              </m:r>
                              <m:sSub>
                                <m:sSubPr>
                                  <m:ctrlPr>
                                    <a:rPr lang="en-US" sz="2400" i="1">
                                      <a:solidFill>
                                        <a:schemeClr val="accent5"/>
                                      </a:solidFill>
                                      <a:latin typeface="Cambria Math" panose="02040503050406030204" pitchFamily="18" charset="0"/>
                                    </a:rPr>
                                  </m:ctrlPr>
                                </m:sSubPr>
                                <m:e>
                                  <m:r>
                                    <a:rPr lang="en-US" sz="2400" b="0" i="1" smtClean="0">
                                      <a:solidFill>
                                        <a:schemeClr val="accent5"/>
                                      </a:solidFill>
                                      <a:latin typeface="Cambria Math" panose="02040503050406030204" pitchFamily="18" charset="0"/>
                                    </a:rPr>
                                    <m:t>𝑐</m:t>
                                  </m:r>
                                </m:e>
                                <m:sub>
                                  <m:r>
                                    <a:rPr lang="en-US" sz="2400" i="1">
                                      <a:solidFill>
                                        <a:schemeClr val="accent5"/>
                                      </a:solidFill>
                                      <a:latin typeface="Cambria Math" panose="02040503050406030204" pitchFamily="18" charset="0"/>
                                    </a:rPr>
                                    <m:t>33</m:t>
                                  </m:r>
                                </m:sub>
                              </m:sSub>
                            </m:e>
                          </m:eqArr>
                        </m:e>
                      </m:d>
                    </m:oMath>
                  </m:oMathPara>
                </a14:m>
                <a:endParaRPr lang="en-US" sz="2400" dirty="0" smtClean="0">
                  <a:solidFill>
                    <a:schemeClr val="accent5"/>
                  </a:solidFill>
                </a:endParaRPr>
              </a:p>
              <a:p>
                <a:pPr algn="just">
                  <a:lnSpc>
                    <a:spcPct val="100000"/>
                  </a:lnSpc>
                </a:pPr>
                <a:r>
                  <a:rPr lang="en-US" sz="2400" dirty="0" smtClean="0">
                    <a:solidFill>
                      <a:schemeClr val="accent5"/>
                    </a:solidFill>
                  </a:rPr>
                  <a:t> 	The header of the function is</a:t>
                </a:r>
              </a:p>
              <a:p>
                <a:pPr algn="just">
                  <a:lnSpc>
                    <a:spcPct val="100000"/>
                  </a:lnSpc>
                </a:pPr>
                <a:r>
                  <a:rPr lang="en-US" sz="2400" dirty="0">
                    <a:solidFill>
                      <a:schemeClr val="accent5"/>
                    </a:solidFill>
                  </a:rPr>
                  <a:t>	</a:t>
                </a:r>
                <a:r>
                  <a:rPr lang="en-US" sz="2400" b="1" dirty="0" err="1" smtClean="0">
                    <a:latin typeface="Courier New" panose="02070309020205020404" pitchFamily="49" charset="0"/>
                    <a:cs typeface="Courier New" panose="02070309020205020404" pitchFamily="49" charset="0"/>
                  </a:rPr>
                  <a:t>const</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N = </a:t>
                </a:r>
                <a:r>
                  <a:rPr lang="en-US" sz="2400" b="1" dirty="0" smtClean="0">
                    <a:latin typeface="Courier New" panose="02070309020205020404" pitchFamily="49" charset="0"/>
                    <a:cs typeface="Courier New" panose="02070309020205020404" pitchFamily="49" charset="0"/>
                  </a:rPr>
                  <a:t>3;</a:t>
                </a:r>
              </a:p>
              <a:p>
                <a:pPr algn="just">
                  <a:lnSpc>
                    <a:spcPct val="100000"/>
                  </a:lnSpc>
                </a:pP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void </a:t>
                </a:r>
                <a:r>
                  <a:rPr lang="en-US" sz="2400" dirty="0" err="1" smtClean="0">
                    <a:latin typeface="Courier New" panose="02070309020205020404" pitchFamily="49" charset="0"/>
                    <a:cs typeface="Courier New" panose="02070309020205020404" pitchFamily="49" charset="0"/>
                  </a:rPr>
                  <a:t>multiplyMatrix</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const</a:t>
                </a:r>
                <a:r>
                  <a:rPr lang="en-US" sz="2400" b="1" dirty="0" smtClean="0">
                    <a:latin typeface="Courier New" panose="02070309020205020404" pitchFamily="49" charset="0"/>
                    <a:cs typeface="Courier New" panose="02070309020205020404" pitchFamily="49" charset="0"/>
                  </a:rPr>
                  <a:t> double </a:t>
                </a:r>
                <a:r>
                  <a:rPr lang="en-US" sz="2400" dirty="0" smtClean="0">
                    <a:latin typeface="Courier New" panose="02070309020205020404" pitchFamily="49" charset="0"/>
                    <a:cs typeface="Courier New" panose="02070309020205020404" pitchFamily="49" charset="0"/>
                  </a:rPr>
                  <a:t>a[][N],</a:t>
                </a:r>
              </a:p>
              <a:p>
                <a:pPr algn="just">
                  <a:lnSpc>
                    <a:spcPct val="100000"/>
                  </a:lnSpc>
                </a:pP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const</a:t>
                </a:r>
                <a:r>
                  <a:rPr lang="en-US" sz="2400" b="1" dirty="0" smtClean="0">
                    <a:latin typeface="Courier New" panose="02070309020205020404" pitchFamily="49" charset="0"/>
                    <a:cs typeface="Courier New" panose="02070309020205020404" pitchFamily="49" charset="0"/>
                  </a:rPr>
                  <a:t> double </a:t>
                </a:r>
                <a:r>
                  <a:rPr lang="en-US" sz="2400" dirty="0" smtClean="0">
                    <a:latin typeface="Courier New" panose="02070309020205020404" pitchFamily="49" charset="0"/>
                    <a:cs typeface="Courier New" panose="02070309020205020404" pitchFamily="49" charset="0"/>
                  </a:rPr>
                  <a:t>b[][N], </a:t>
                </a:r>
                <a:r>
                  <a:rPr lang="en-US" sz="2400" b="1" dirty="0" smtClean="0">
                    <a:latin typeface="Courier New" panose="02070309020205020404" pitchFamily="49" charset="0"/>
                    <a:cs typeface="Courier New" panose="02070309020205020404" pitchFamily="49" charset="0"/>
                  </a:rPr>
                  <a:t>double </a:t>
                </a:r>
                <a:r>
                  <a:rPr lang="en-US" sz="2400" dirty="0" smtClean="0">
                    <a:latin typeface="Courier New" panose="02070309020205020404" pitchFamily="49" charset="0"/>
                    <a:cs typeface="Courier New" panose="02070309020205020404" pitchFamily="49" charset="0"/>
                  </a:rPr>
                  <a:t>c[][N]</a:t>
                </a:r>
                <a:r>
                  <a:rPr lang="en-US" sz="2400" b="1" dirty="0" smtClean="0">
                    <a:latin typeface="Courier New" panose="02070309020205020404" pitchFamily="49" charset="0"/>
                    <a:cs typeface="Courier New" panose="02070309020205020404" pitchFamily="49" charset="0"/>
                  </a:rPr>
                  <a:t>);</a:t>
                </a:r>
              </a:p>
              <a:p>
                <a:pPr algn="just">
                  <a:lnSpc>
                    <a:spcPct val="100000"/>
                  </a:lnSpc>
                </a:pPr>
                <a:r>
                  <a:rPr lang="en-US" sz="2400" b="1" dirty="0">
                    <a:latin typeface="Courier New" panose="02070309020205020404" pitchFamily="49" charset="0"/>
                    <a:cs typeface="Courier New" panose="02070309020205020404" pitchFamily="49" charset="0"/>
                  </a:rPr>
                  <a:t>	</a:t>
                </a:r>
                <a:r>
                  <a:rPr lang="en-US" sz="2400" dirty="0" smtClean="0">
                    <a:solidFill>
                      <a:schemeClr val="accent5"/>
                    </a:solidFill>
                    <a:cs typeface="Courier New" panose="02070309020205020404" pitchFamily="49" charset="0"/>
                  </a:rPr>
                  <a:t>Each element </a:t>
                </a:r>
                <a14:m>
                  <m:oMath xmlns:m="http://schemas.openxmlformats.org/officeDocument/2006/math">
                    <m:sSub>
                      <m:sSubPr>
                        <m:ctrlPr>
                          <a:rPr lang="en-US" sz="2400" i="1" smtClean="0">
                            <a:solidFill>
                              <a:schemeClr val="accent5"/>
                            </a:solidFill>
                            <a:latin typeface="Cambria Math" panose="02040503050406030204" pitchFamily="18" charset="0"/>
                            <a:cs typeface="Courier New" panose="02070309020205020404" pitchFamily="49" charset="0"/>
                          </a:rPr>
                        </m:ctrlPr>
                      </m:sSubPr>
                      <m:e>
                        <m:r>
                          <a:rPr lang="en-US" sz="2400" b="0" i="1" smtClean="0">
                            <a:solidFill>
                              <a:schemeClr val="accent5"/>
                            </a:solidFill>
                            <a:latin typeface="Cambria Math" panose="02040503050406030204" pitchFamily="18" charset="0"/>
                            <a:cs typeface="Courier New" panose="02070309020205020404" pitchFamily="49" charset="0"/>
                          </a:rPr>
                          <m:t>𝑐</m:t>
                        </m:r>
                      </m:e>
                      <m:sub>
                        <m:r>
                          <a:rPr lang="en-US" sz="2400" b="0" i="1" smtClean="0">
                            <a:solidFill>
                              <a:schemeClr val="accent5"/>
                            </a:solidFill>
                            <a:latin typeface="Cambria Math" panose="02040503050406030204" pitchFamily="18" charset="0"/>
                            <a:cs typeface="Courier New" panose="02070309020205020404" pitchFamily="49" charset="0"/>
                          </a:rPr>
                          <m:t>𝑖𝑗</m:t>
                        </m:r>
                      </m:sub>
                    </m:sSub>
                    <m:r>
                      <a:rPr lang="en-US" sz="2400" b="0" i="1" smtClean="0">
                        <a:solidFill>
                          <a:schemeClr val="accent5"/>
                        </a:solidFill>
                        <a:latin typeface="Cambria Math" panose="02040503050406030204" pitchFamily="18" charset="0"/>
                        <a:cs typeface="Courier New" panose="02070309020205020404" pitchFamily="49" charset="0"/>
                      </a:rPr>
                      <m:t> </m:t>
                    </m:r>
                    <m:r>
                      <a:rPr lang="en-US" sz="2400" b="0" i="1" smtClean="0">
                        <a:solidFill>
                          <a:schemeClr val="accent5"/>
                        </a:solidFill>
                        <a:latin typeface="Cambria Math" panose="02040503050406030204" pitchFamily="18" charset="0"/>
                        <a:cs typeface="Courier New" panose="02070309020205020404" pitchFamily="49" charset="0"/>
                      </a:rPr>
                      <m:t>𝑖𝑠</m:t>
                    </m:r>
                    <m:r>
                      <a:rPr lang="en-US" sz="2400" b="0" i="1" smtClean="0">
                        <a:solidFill>
                          <a:schemeClr val="accent5"/>
                        </a:solidFill>
                        <a:latin typeface="Cambria Math" panose="02040503050406030204" pitchFamily="18" charset="0"/>
                        <a:cs typeface="Courier New" panose="02070309020205020404" pitchFamily="49" charset="0"/>
                      </a:rPr>
                      <m:t> </m:t>
                    </m:r>
                    <m:sSub>
                      <m:sSubPr>
                        <m:ctrlPr>
                          <a:rPr lang="en-US" sz="2400" b="0" i="1" smtClean="0">
                            <a:solidFill>
                              <a:schemeClr val="accent5"/>
                            </a:solidFill>
                            <a:latin typeface="Cambria Math" panose="02040503050406030204" pitchFamily="18" charset="0"/>
                            <a:cs typeface="Courier New" panose="02070309020205020404" pitchFamily="49" charset="0"/>
                          </a:rPr>
                        </m:ctrlPr>
                      </m:sSubPr>
                      <m:e>
                        <m:r>
                          <a:rPr lang="en-US" sz="2400" b="0" i="1" smtClean="0">
                            <a:solidFill>
                              <a:schemeClr val="accent5"/>
                            </a:solidFill>
                            <a:latin typeface="Cambria Math" panose="02040503050406030204" pitchFamily="18" charset="0"/>
                            <a:cs typeface="Courier New" panose="02070309020205020404" pitchFamily="49" charset="0"/>
                          </a:rPr>
                          <m:t>𝑎</m:t>
                        </m:r>
                      </m:e>
                      <m:sub>
                        <m:r>
                          <a:rPr lang="en-US" sz="2400" b="0" i="1" smtClean="0">
                            <a:solidFill>
                              <a:schemeClr val="accent5"/>
                            </a:solidFill>
                            <a:latin typeface="Cambria Math" panose="02040503050406030204" pitchFamily="18" charset="0"/>
                            <a:cs typeface="Courier New" panose="02070309020205020404" pitchFamily="49" charset="0"/>
                          </a:rPr>
                          <m:t>𝑖</m:t>
                        </m:r>
                        <m:r>
                          <a:rPr lang="en-US" sz="2400" b="0" i="1" smtClean="0">
                            <a:solidFill>
                              <a:schemeClr val="accent5"/>
                            </a:solidFill>
                            <a:latin typeface="Cambria Math" panose="02040503050406030204" pitchFamily="18" charset="0"/>
                            <a:cs typeface="Courier New" panose="02070309020205020404" pitchFamily="49" charset="0"/>
                          </a:rPr>
                          <m:t>1</m:t>
                        </m:r>
                      </m:sub>
                    </m:sSub>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ctrlPr>
                      </m:sSubPr>
                      <m:e>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𝑏</m:t>
                        </m:r>
                      </m:e>
                      <m:sub>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1</m:t>
                        </m:r>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𝑖</m:t>
                        </m:r>
                      </m:sub>
                    </m:sSub>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ctrlPr>
                      </m:sSubPr>
                      <m:e>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𝑎</m:t>
                        </m:r>
                      </m:e>
                      <m:sub>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𝑖</m:t>
                        </m:r>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2</m:t>
                        </m:r>
                      </m:sub>
                    </m:sSub>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ctrlPr>
                      </m:sSubPr>
                      <m:e>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𝑏</m:t>
                        </m:r>
                      </m:e>
                      <m:sub>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2</m:t>
                        </m:r>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𝑖</m:t>
                        </m:r>
                      </m:sub>
                    </m:sSub>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ctrlPr>
                      </m:sSubPr>
                      <m:e>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𝑎</m:t>
                        </m:r>
                      </m:e>
                      <m:sub>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𝑖</m:t>
                        </m:r>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3</m:t>
                        </m:r>
                      </m:sub>
                    </m:sSub>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ctrlPr>
                      </m:sSubPr>
                      <m:e>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𝑏</m:t>
                        </m:r>
                      </m:e>
                      <m:sub>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3</m:t>
                        </m:r>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𝑖</m:t>
                        </m:r>
                        <m:r>
                          <a:rPr lang="en-US" sz="2400" b="0" i="1"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m:t>
                        </m:r>
                      </m:sub>
                    </m:sSub>
                    <m:r>
                      <a:rPr lang="en-US" sz="2400" b="1" i="0" smtClean="0">
                        <a:solidFill>
                          <a:schemeClr val="accent5"/>
                        </a:solidFill>
                        <a:latin typeface="Cambria Math" panose="02040503050406030204" pitchFamily="18" charset="0"/>
                        <a:ea typeface="Cambria Math" panose="02040503050406030204" pitchFamily="18" charset="0"/>
                        <a:cs typeface="Courier New" panose="02070309020205020404" pitchFamily="49" charset="0"/>
                      </a:rPr>
                      <m:t> </m:t>
                    </m:r>
                  </m:oMath>
                </a14:m>
                <a:r>
                  <a:rPr lang="en-US" sz="2400" dirty="0" smtClean="0">
                    <a:solidFill>
                      <a:schemeClr val="accent5"/>
                    </a:solidFill>
                  </a:rPr>
                  <a:t>Write a test program that prompts the user to enter two 3x3 matrices and displays their product. Here is a sample run:</a:t>
                </a:r>
                <a:endParaRPr lang="ru-RU" sz="2400" b="1" dirty="0">
                  <a:solidFill>
                    <a:schemeClr val="accent5"/>
                  </a:solidFill>
                </a:endParaRPr>
              </a:p>
              <a:p>
                <a:pPr algn="just">
                  <a:lnSpc>
                    <a:spcPct val="100000"/>
                  </a:lnSpc>
                </a:pPr>
                <a:endParaRPr lang="en-US" sz="2400" dirty="0" smtClean="0">
                  <a:solidFill>
                    <a:schemeClr val="accent5"/>
                  </a:solidFill>
                  <a:cs typeface="Courier New" panose="02070309020205020404" pitchFamily="49" charset="0"/>
                </a:endParaRPr>
              </a:p>
              <a:p>
                <a:pPr algn="just">
                  <a:lnSpc>
                    <a:spcPct val="100000"/>
                  </a:lnSpc>
                </a:pPr>
                <a:endParaRPr lang="en-US" sz="2400" dirty="0" smtClean="0">
                  <a:solidFill>
                    <a:schemeClr val="accent5"/>
                  </a:solidFill>
                  <a:latin typeface="Courier New" panose="02070309020205020404" pitchFamily="49" charset="0"/>
                  <a:cs typeface="Courier New" panose="02070309020205020404" pitchFamily="49" charset="0"/>
                </a:endParaRPr>
              </a:p>
            </p:txBody>
          </p:sp>
        </mc:Choice>
        <mc:Fallback>
          <p:sp>
            <p:nvSpPr>
              <p:cNvPr id="9" name="Заголовок 1"/>
              <p:cNvSpPr txBox="1">
                <a:spLocks noRot="1" noChangeAspect="1" noMove="1" noResize="1" noEditPoints="1" noAdjustHandles="1" noChangeArrowheads="1" noChangeShapeType="1" noTextEdit="1"/>
              </p:cNvSpPr>
              <p:nvPr/>
            </p:nvSpPr>
            <p:spPr>
              <a:xfrm>
                <a:off x="327438" y="1284453"/>
                <a:ext cx="11469879" cy="3831371"/>
              </a:xfrm>
              <a:prstGeom prst="rect">
                <a:avLst/>
              </a:prstGeom>
              <a:blipFill>
                <a:blip r:embed="rId3"/>
                <a:stretch>
                  <a:fillRect l="-851" t="-1592" r="-797" b="-4459"/>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4"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88977" y="511582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9"/>
          <p:cNvGraphicFramePr>
            <a:graphicFrameLocks noGrp="1"/>
          </p:cNvGraphicFramePr>
          <p:nvPr>
            <p:extLst>
              <p:ext uri="{D42A27DB-BD31-4B8C-83A1-F6EECF244321}">
                <p14:modId xmlns:p14="http://schemas.microsoft.com/office/powerpoint/2010/main" val="1576548328"/>
              </p:ext>
            </p:extLst>
          </p:nvPr>
        </p:nvGraphicFramePr>
        <p:xfrm>
          <a:off x="346074" y="5115824"/>
          <a:ext cx="10597803" cy="1710822"/>
        </p:xfrm>
        <a:graphic>
          <a:graphicData uri="http://schemas.openxmlformats.org/drawingml/2006/table">
            <a:tbl>
              <a:tblPr firstRow="1" bandRow="1">
                <a:tableStyleId>{3B4B98B0-60AC-42C2-AFA5-B58CD77FA1E5}</a:tableStyleId>
              </a:tblPr>
              <a:tblGrid>
                <a:gridCol w="10597803">
                  <a:extLst>
                    <a:ext uri="{9D8B030D-6E8A-4147-A177-3AD203B41FA5}">
                      <a16:colId xmlns:a16="http://schemas.microsoft.com/office/drawing/2014/main" val="20000"/>
                    </a:ext>
                  </a:extLst>
                </a:gridCol>
              </a:tblGrid>
              <a:tr h="1710822">
                <a:tc>
                  <a:txBody>
                    <a:bodyPr/>
                    <a:lstStyle/>
                    <a:p>
                      <a:pPr algn="just">
                        <a:lnSpc>
                          <a:spcPct val="120000"/>
                        </a:lnSpc>
                      </a:pPr>
                      <a:r>
                        <a:rPr lang="en-US" sz="1400" b="0" dirty="0" smtClean="0">
                          <a:latin typeface="Courier New" panose="02070309020205020404" pitchFamily="49" charset="0"/>
                          <a:cs typeface="Courier New" panose="02070309020205020404" pitchFamily="49" charset="0"/>
                        </a:rPr>
                        <a:t>Enter</a:t>
                      </a:r>
                      <a:r>
                        <a:rPr lang="en-US" sz="1400" b="0" baseline="0" dirty="0" smtClean="0">
                          <a:latin typeface="Courier New" panose="02070309020205020404" pitchFamily="49" charset="0"/>
                          <a:cs typeface="Courier New" panose="02070309020205020404" pitchFamily="49" charset="0"/>
                        </a:rPr>
                        <a:t> matrix1: 1 2 3 4 5 6 7 8 9</a:t>
                      </a:r>
                    </a:p>
                    <a:p>
                      <a:pPr algn="just">
                        <a:lnSpc>
                          <a:spcPct val="120000"/>
                        </a:lnSpc>
                      </a:pPr>
                      <a:r>
                        <a:rPr lang="en-US" sz="1400" b="0" baseline="0" dirty="0" smtClean="0">
                          <a:latin typeface="Courier New" panose="02070309020205020404" pitchFamily="49" charset="0"/>
                          <a:cs typeface="Courier New" panose="02070309020205020404" pitchFamily="49" charset="0"/>
                        </a:rPr>
                        <a:t>Enter matrix2: 0 2 4 1 4.5 2.2 1.1 4.3 5.2</a:t>
                      </a:r>
                    </a:p>
                    <a:p>
                      <a:pPr algn="just">
                        <a:lnSpc>
                          <a:spcPct val="120000"/>
                        </a:lnSpc>
                      </a:pPr>
                      <a:r>
                        <a:rPr lang="en-US" sz="1400" b="0" baseline="0" dirty="0" smtClean="0">
                          <a:latin typeface="Courier New" panose="02070309020205020404" pitchFamily="49" charset="0"/>
                          <a:cs typeface="Courier New" panose="02070309020205020404" pitchFamily="49" charset="0"/>
                        </a:rPr>
                        <a:t>The addition of the matrices is </a:t>
                      </a:r>
                    </a:p>
                    <a:p>
                      <a:pPr algn="just">
                        <a:lnSpc>
                          <a:spcPct val="120000"/>
                        </a:lnSpc>
                      </a:pPr>
                      <a:r>
                        <a:rPr lang="en-US" sz="1400" b="0" baseline="0" dirty="0" smtClean="0">
                          <a:latin typeface="Courier New" panose="02070309020205020404" pitchFamily="49" charset="0"/>
                          <a:cs typeface="Courier New" panose="02070309020205020404" pitchFamily="49" charset="0"/>
                        </a:rPr>
                        <a:t>1 2 3   0 2 4          5.3 23.9 24     </a:t>
                      </a:r>
                    </a:p>
                    <a:p>
                      <a:pPr algn="just">
                        <a:lnSpc>
                          <a:spcPct val="120000"/>
                        </a:lnSpc>
                      </a:pPr>
                      <a:r>
                        <a:rPr lang="en-US" sz="1400" b="0" baseline="0" dirty="0" smtClean="0">
                          <a:latin typeface="Courier New" panose="02070309020205020404" pitchFamily="49" charset="0"/>
                          <a:cs typeface="Courier New" panose="02070309020205020404" pitchFamily="49" charset="0"/>
                        </a:rPr>
                        <a:t>4 5 6 * 1 4.5 2.2   =  11.6 56.3 58.2</a:t>
                      </a:r>
                    </a:p>
                    <a:p>
                      <a:pPr algn="just">
                        <a:lnSpc>
                          <a:spcPct val="120000"/>
                        </a:lnSpc>
                      </a:pPr>
                      <a:r>
                        <a:rPr lang="en-US" sz="1400" b="0" baseline="0" dirty="0" smtClean="0">
                          <a:latin typeface="Courier New" panose="02070309020205020404" pitchFamily="49" charset="0"/>
                          <a:cs typeface="Courier New" panose="02070309020205020404" pitchFamily="49" charset="0"/>
                        </a:rPr>
                        <a:t>7 8 9   1.1 4.3 5.2    17.9 88.7 92.4 </a:t>
                      </a:r>
                      <a:endParaRPr lang="en-US" sz="14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3"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39559" y="516003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9421" y="5423492"/>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492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43978" y="297810"/>
            <a:ext cx="6089024"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a:t>
            </a:r>
            <a:r>
              <a:rPr lang="en-US" dirty="0">
                <a:solidFill>
                  <a:schemeClr val="accent5"/>
                </a:solidFill>
              </a:rPr>
              <a:t>**Algebra: 2 x 2 matrix inverse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Заголовок 1"/>
              <p:cNvSpPr txBox="1">
                <a:spLocks/>
              </p:cNvSpPr>
              <p:nvPr/>
            </p:nvSpPr>
            <p:spPr>
              <a:xfrm>
                <a:off x="332627" y="1304028"/>
                <a:ext cx="11500375" cy="456119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400" dirty="0" smtClean="0">
                    <a:solidFill>
                      <a:schemeClr val="accent5"/>
                    </a:solidFill>
                  </a:rPr>
                  <a:t>	The inverse of a square matrix </a:t>
                </a:r>
                <a:r>
                  <a:rPr lang="en-US" sz="2400" b="1" dirty="0" smtClean="0">
                    <a:solidFill>
                      <a:schemeClr val="accent5"/>
                    </a:solidFill>
                  </a:rPr>
                  <a:t>A </a:t>
                </a:r>
                <a:r>
                  <a:rPr lang="en-US" sz="2400" dirty="0" smtClean="0">
                    <a:solidFill>
                      <a:schemeClr val="accent5"/>
                    </a:solidFill>
                  </a:rPr>
                  <a:t>is denoted </a:t>
                </a:r>
                <a14:m>
                  <m:oMath xmlns:m="http://schemas.openxmlformats.org/officeDocument/2006/math">
                    <m:sSup>
                      <m:sSupPr>
                        <m:ctrlPr>
                          <a:rPr lang="en-US" sz="2400" i="1" smtClean="0">
                            <a:solidFill>
                              <a:schemeClr val="accent5"/>
                            </a:solidFill>
                            <a:latin typeface="Cambria Math" panose="02040503050406030204" pitchFamily="18" charset="0"/>
                          </a:rPr>
                        </m:ctrlPr>
                      </m:sSupPr>
                      <m:e>
                        <m:r>
                          <a:rPr lang="en-US" sz="2400" b="0" i="1" smtClean="0">
                            <a:solidFill>
                              <a:schemeClr val="accent5"/>
                            </a:solidFill>
                            <a:latin typeface="Cambria Math" panose="02040503050406030204" pitchFamily="18" charset="0"/>
                          </a:rPr>
                          <m:t>𝐴</m:t>
                        </m:r>
                      </m:e>
                      <m:sup>
                        <m:r>
                          <a:rPr lang="en-US" sz="2400" b="0" i="1" smtClean="0">
                            <a:solidFill>
                              <a:schemeClr val="accent5"/>
                            </a:solidFill>
                            <a:latin typeface="Cambria Math" panose="02040503050406030204" pitchFamily="18" charset="0"/>
                          </a:rPr>
                          <m:t>−1</m:t>
                        </m:r>
                      </m:sup>
                    </m:sSup>
                  </m:oMath>
                </a14:m>
                <a:r>
                  <a:rPr lang="en-US" sz="2400" i="1" dirty="0" smtClean="0">
                    <a:solidFill>
                      <a:schemeClr val="accent5"/>
                    </a:solidFill>
                  </a:rPr>
                  <a:t>, </a:t>
                </a:r>
                <a:r>
                  <a:rPr lang="en-US" sz="2400" dirty="0" smtClean="0">
                    <a:solidFill>
                      <a:schemeClr val="accent5"/>
                    </a:solidFill>
                  </a:rPr>
                  <a:t>such that </a:t>
                </a:r>
                <a14:m>
                  <m:oMath xmlns:m="http://schemas.openxmlformats.org/officeDocument/2006/math">
                    <m:r>
                      <a:rPr lang="en-US" sz="2400" b="0" i="1" smtClean="0">
                        <a:solidFill>
                          <a:schemeClr val="accent5"/>
                        </a:solidFill>
                        <a:latin typeface="Cambria Math" panose="02040503050406030204" pitchFamily="18" charset="0"/>
                      </a:rPr>
                      <m:t>𝐴</m:t>
                    </m:r>
                    <m:r>
                      <a:rPr lang="en-US" sz="2400" b="0" i="1" smtClean="0">
                        <a:solidFill>
                          <a:schemeClr val="accent5"/>
                        </a:solidFill>
                        <a:latin typeface="Cambria Math" panose="02040503050406030204" pitchFamily="18" charset="0"/>
                        <a:ea typeface="Cambria Math" panose="02040503050406030204" pitchFamily="18" charset="0"/>
                      </a:rPr>
                      <m:t>×</m:t>
                    </m:r>
                    <m:sSup>
                      <m:sSupPr>
                        <m:ctrlPr>
                          <a:rPr lang="en-US" sz="2400" b="0" i="1" smtClean="0">
                            <a:solidFill>
                              <a:schemeClr val="accent5"/>
                            </a:solidFill>
                            <a:latin typeface="Cambria Math" panose="02040503050406030204" pitchFamily="18" charset="0"/>
                            <a:ea typeface="Cambria Math" panose="02040503050406030204" pitchFamily="18" charset="0"/>
                          </a:rPr>
                        </m:ctrlPr>
                      </m:sSupPr>
                      <m:e>
                        <m:r>
                          <a:rPr lang="en-US" sz="2400" b="0" i="1" smtClean="0">
                            <a:solidFill>
                              <a:schemeClr val="accent5"/>
                            </a:solidFill>
                            <a:latin typeface="Cambria Math" panose="02040503050406030204" pitchFamily="18" charset="0"/>
                            <a:ea typeface="Cambria Math" panose="02040503050406030204" pitchFamily="18" charset="0"/>
                          </a:rPr>
                          <m:t>𝐴</m:t>
                        </m:r>
                      </m:e>
                      <m:sup>
                        <m:r>
                          <a:rPr lang="en-US" sz="2400" b="0" i="1" smtClean="0">
                            <a:solidFill>
                              <a:schemeClr val="accent5"/>
                            </a:solidFill>
                            <a:latin typeface="Cambria Math" panose="02040503050406030204" pitchFamily="18" charset="0"/>
                            <a:ea typeface="Cambria Math" panose="02040503050406030204" pitchFamily="18" charset="0"/>
                          </a:rPr>
                          <m:t>−1</m:t>
                        </m:r>
                      </m:sup>
                    </m:sSup>
                    <m:r>
                      <a:rPr lang="en-US" sz="2400" b="0" i="1" smtClean="0">
                        <a:solidFill>
                          <a:schemeClr val="accent5"/>
                        </a:solidFill>
                        <a:latin typeface="Cambria Math" panose="02040503050406030204" pitchFamily="18" charset="0"/>
                        <a:ea typeface="Cambria Math" panose="02040503050406030204" pitchFamily="18" charset="0"/>
                      </a:rPr>
                      <m:t>=</m:t>
                    </m:r>
                    <m:r>
                      <a:rPr lang="en-US" sz="2400" b="0" i="1" smtClean="0">
                        <a:solidFill>
                          <a:schemeClr val="accent5"/>
                        </a:solidFill>
                        <a:latin typeface="Cambria Math" panose="02040503050406030204" pitchFamily="18" charset="0"/>
                        <a:ea typeface="Cambria Math" panose="02040503050406030204" pitchFamily="18" charset="0"/>
                      </a:rPr>
                      <m:t>𝐼</m:t>
                    </m:r>
                  </m:oMath>
                </a14:m>
                <a:r>
                  <a:rPr lang="en-US" sz="2400" i="1" dirty="0" smtClean="0">
                    <a:solidFill>
                      <a:schemeClr val="accent5"/>
                    </a:solidFill>
                  </a:rPr>
                  <a:t>, </a:t>
                </a:r>
                <a:r>
                  <a:rPr lang="en-US" sz="2400" dirty="0" smtClean="0">
                    <a:solidFill>
                      <a:schemeClr val="accent5"/>
                    </a:solidFill>
                  </a:rPr>
                  <a:t>where </a:t>
                </a:r>
                <a:r>
                  <a:rPr lang="en-US" sz="2400" b="1" dirty="0" smtClean="0">
                    <a:solidFill>
                      <a:schemeClr val="accent5"/>
                    </a:solidFill>
                  </a:rPr>
                  <a:t>I </a:t>
                </a:r>
                <a:r>
                  <a:rPr lang="en-US" sz="2400" dirty="0" smtClean="0">
                    <a:solidFill>
                      <a:schemeClr val="accent5"/>
                    </a:solidFill>
                  </a:rPr>
                  <a:t>is the matrix with all </a:t>
                </a:r>
                <a:r>
                  <a:rPr lang="en-US" sz="2400" b="1" dirty="0" smtClean="0">
                    <a:solidFill>
                      <a:schemeClr val="accent5"/>
                    </a:solidFill>
                  </a:rPr>
                  <a:t>1</a:t>
                </a:r>
                <a:r>
                  <a:rPr lang="en-US" sz="2400" dirty="0" smtClean="0">
                    <a:solidFill>
                      <a:schemeClr val="accent5"/>
                    </a:solidFill>
                  </a:rPr>
                  <a:t>s on the diagonal and </a:t>
                </a:r>
                <a:r>
                  <a:rPr lang="en-US" sz="2400" b="1" dirty="0" smtClean="0">
                    <a:solidFill>
                      <a:schemeClr val="accent5"/>
                    </a:solidFill>
                  </a:rPr>
                  <a:t>0 </a:t>
                </a:r>
                <a:r>
                  <a:rPr lang="en-US" sz="2400" dirty="0" smtClean="0">
                    <a:solidFill>
                      <a:schemeClr val="accent5"/>
                    </a:solidFill>
                  </a:rPr>
                  <a:t>on all other cells. For example, the inverse of matrix </a:t>
                </a:r>
                <a14:m>
                  <m:oMath xmlns:m="http://schemas.openxmlformats.org/officeDocument/2006/math">
                    <m:d>
                      <m:dPr>
                        <m:begChr m:val="["/>
                        <m:endChr m:val="]"/>
                        <m:ctrlPr>
                          <a:rPr lang="en-US" sz="2400" i="1" smtClean="0">
                            <a:solidFill>
                              <a:schemeClr val="accent5"/>
                            </a:solidFill>
                            <a:latin typeface="Cambria Math" panose="02040503050406030204" pitchFamily="18" charset="0"/>
                          </a:rPr>
                        </m:ctrlPr>
                      </m:dPr>
                      <m:e>
                        <m:eqArr>
                          <m:eqArrPr>
                            <m:ctrlPr>
                              <a:rPr lang="en-US" sz="2400" b="0" i="1" smtClean="0">
                                <a:solidFill>
                                  <a:schemeClr val="accent5"/>
                                </a:solidFill>
                                <a:latin typeface="Cambria Math" panose="02040503050406030204" pitchFamily="18" charset="0"/>
                              </a:rPr>
                            </m:ctrlPr>
                          </m:eqArrPr>
                          <m:e>
                            <m:r>
                              <a:rPr lang="en-US" sz="2400" b="0" i="1" smtClean="0">
                                <a:solidFill>
                                  <a:schemeClr val="accent5"/>
                                </a:solidFill>
                                <a:latin typeface="Cambria Math" panose="02040503050406030204" pitchFamily="18" charset="0"/>
                              </a:rPr>
                              <m:t>1 2</m:t>
                            </m:r>
                          </m:e>
                          <m:e>
                            <m:r>
                              <a:rPr lang="en-US" sz="2400" b="0" i="1" smtClean="0">
                                <a:solidFill>
                                  <a:schemeClr val="accent5"/>
                                </a:solidFill>
                                <a:latin typeface="Cambria Math" panose="02040503050406030204" pitchFamily="18" charset="0"/>
                              </a:rPr>
                              <m:t>3 4</m:t>
                            </m:r>
                          </m:e>
                        </m:eqArr>
                      </m:e>
                    </m:d>
                  </m:oMath>
                </a14:m>
                <a:r>
                  <a:rPr lang="en-US" sz="2400" dirty="0" smtClean="0">
                    <a:solidFill>
                      <a:schemeClr val="accent5"/>
                    </a:solidFill>
                  </a:rPr>
                  <a:t> is, </a:t>
                </a:r>
                <a14:m>
                  <m:oMath xmlns:m="http://schemas.openxmlformats.org/officeDocument/2006/math">
                    <m:d>
                      <m:dPr>
                        <m:begChr m:val="["/>
                        <m:endChr m:val="]"/>
                        <m:ctrlPr>
                          <a:rPr lang="en-US" sz="2400" i="1" smtClean="0">
                            <a:solidFill>
                              <a:schemeClr val="accent5"/>
                            </a:solidFill>
                            <a:latin typeface="Cambria Math" panose="02040503050406030204" pitchFamily="18" charset="0"/>
                          </a:rPr>
                        </m:ctrlPr>
                      </m:dPr>
                      <m:e>
                        <m:eqArr>
                          <m:eqArrPr>
                            <m:ctrlPr>
                              <a:rPr lang="en-US" sz="2400" b="0" i="1" smtClean="0">
                                <a:solidFill>
                                  <a:schemeClr val="accent5"/>
                                </a:solidFill>
                                <a:latin typeface="Cambria Math" panose="02040503050406030204" pitchFamily="18" charset="0"/>
                              </a:rPr>
                            </m:ctrlPr>
                          </m:eqArrPr>
                          <m:e>
                            <m:r>
                              <a:rPr lang="en-US" sz="2400" b="0" i="1" smtClean="0">
                                <a:solidFill>
                                  <a:schemeClr val="accent5"/>
                                </a:solidFill>
                                <a:latin typeface="Cambria Math" panose="02040503050406030204" pitchFamily="18" charset="0"/>
                              </a:rPr>
                              <m:t>−2 1</m:t>
                            </m:r>
                          </m:e>
                          <m:e>
                            <m:r>
                              <a:rPr lang="en-US" sz="2400" b="0" i="1" smtClean="0">
                                <a:solidFill>
                                  <a:schemeClr val="accent5"/>
                                </a:solidFill>
                                <a:latin typeface="Cambria Math" panose="02040503050406030204" pitchFamily="18" charset="0"/>
                              </a:rPr>
                              <m:t>1.5 −0.5</m:t>
                            </m:r>
                          </m:e>
                        </m:eqArr>
                      </m:e>
                    </m:d>
                  </m:oMath>
                </a14:m>
                <a:r>
                  <a:rPr lang="en-US" sz="2400" dirty="0" smtClean="0">
                    <a:solidFill>
                      <a:schemeClr val="accent5"/>
                    </a:solidFill>
                  </a:rPr>
                  <a:t>, i.e., </a:t>
                </a:r>
                <a14:m>
                  <m:oMath xmlns:m="http://schemas.openxmlformats.org/officeDocument/2006/math">
                    <m:d>
                      <m:dPr>
                        <m:begChr m:val="["/>
                        <m:endChr m:val="]"/>
                        <m:ctrlPr>
                          <a:rPr lang="en-US" sz="2400" i="1" smtClean="0">
                            <a:solidFill>
                              <a:schemeClr val="accent5"/>
                            </a:solidFill>
                            <a:latin typeface="Cambria Math" panose="02040503050406030204" pitchFamily="18" charset="0"/>
                          </a:rPr>
                        </m:ctrlPr>
                      </m:dPr>
                      <m:e>
                        <m:eqArr>
                          <m:eqArrPr>
                            <m:ctrlPr>
                              <a:rPr lang="en-US" sz="2400" b="0" i="1" smtClean="0">
                                <a:solidFill>
                                  <a:schemeClr val="accent5"/>
                                </a:solidFill>
                                <a:latin typeface="Cambria Math" panose="02040503050406030204" pitchFamily="18" charset="0"/>
                              </a:rPr>
                            </m:ctrlPr>
                          </m:eqArrPr>
                          <m:e>
                            <m:r>
                              <a:rPr lang="en-US" sz="2400" b="0" i="1" smtClean="0">
                                <a:solidFill>
                                  <a:schemeClr val="accent5"/>
                                </a:solidFill>
                                <a:latin typeface="Cambria Math" panose="02040503050406030204" pitchFamily="18" charset="0"/>
                              </a:rPr>
                              <m:t>1 2 </m:t>
                            </m:r>
                          </m:e>
                          <m:e>
                            <m:r>
                              <a:rPr lang="en-US" sz="2400" b="0" i="1" smtClean="0">
                                <a:solidFill>
                                  <a:schemeClr val="accent5"/>
                                </a:solidFill>
                                <a:latin typeface="Cambria Math" panose="02040503050406030204" pitchFamily="18" charset="0"/>
                              </a:rPr>
                              <m:t>3 4</m:t>
                            </m:r>
                          </m:e>
                        </m:eqArr>
                      </m:e>
                    </m:d>
                    <m:r>
                      <a:rPr lang="en-US" sz="2400" b="0" i="1" smtClean="0">
                        <a:solidFill>
                          <a:schemeClr val="accent5"/>
                        </a:solidFill>
                        <a:latin typeface="Cambria Math" panose="02040503050406030204" pitchFamily="18" charset="0"/>
                      </a:rPr>
                      <m:t> </m:t>
                    </m:r>
                    <m:r>
                      <a:rPr lang="en-US" sz="2400" b="0" i="1" smtClean="0">
                        <a:solidFill>
                          <a:schemeClr val="accent5"/>
                        </a:solidFill>
                        <a:latin typeface="Cambria Math" panose="02040503050406030204" pitchFamily="18" charset="0"/>
                        <a:ea typeface="Cambria Math" panose="02040503050406030204" pitchFamily="18" charset="0"/>
                      </a:rPr>
                      <m:t>× </m:t>
                    </m:r>
                    <m:d>
                      <m:dPr>
                        <m:begChr m:val="["/>
                        <m:endChr m:val="]"/>
                        <m:ctrlPr>
                          <a:rPr lang="en-US" sz="2400" b="0" i="1" smtClean="0">
                            <a:solidFill>
                              <a:schemeClr val="accent5"/>
                            </a:solidFill>
                            <a:latin typeface="Cambria Math" panose="02040503050406030204" pitchFamily="18" charset="0"/>
                            <a:ea typeface="Cambria Math" panose="02040503050406030204" pitchFamily="18" charset="0"/>
                          </a:rPr>
                        </m:ctrlPr>
                      </m:dPr>
                      <m:e>
                        <m:eqArr>
                          <m:eqArrPr>
                            <m:ctrlPr>
                              <a:rPr lang="en-US" sz="2400" b="0" i="1" smtClean="0">
                                <a:solidFill>
                                  <a:schemeClr val="accent5"/>
                                </a:solidFill>
                                <a:latin typeface="Cambria Math" panose="02040503050406030204" pitchFamily="18" charset="0"/>
                                <a:ea typeface="Cambria Math" panose="02040503050406030204" pitchFamily="18" charset="0"/>
                              </a:rPr>
                            </m:ctrlPr>
                          </m:eqArrPr>
                          <m:e>
                            <m:r>
                              <a:rPr lang="en-US" sz="2400" b="0" i="1" smtClean="0">
                                <a:solidFill>
                                  <a:schemeClr val="accent5"/>
                                </a:solidFill>
                                <a:latin typeface="Cambria Math" panose="02040503050406030204" pitchFamily="18" charset="0"/>
                                <a:ea typeface="Cambria Math" panose="02040503050406030204" pitchFamily="18" charset="0"/>
                              </a:rPr>
                              <m:t>−2 1</m:t>
                            </m:r>
                          </m:e>
                          <m:e>
                            <m:r>
                              <a:rPr lang="en-US" sz="2400" b="0" i="1" smtClean="0">
                                <a:solidFill>
                                  <a:schemeClr val="accent5"/>
                                </a:solidFill>
                                <a:latin typeface="Cambria Math" panose="02040503050406030204" pitchFamily="18" charset="0"/>
                                <a:ea typeface="Cambria Math" panose="02040503050406030204" pitchFamily="18" charset="0"/>
                              </a:rPr>
                              <m:t>1.5 −0.5</m:t>
                            </m:r>
                          </m:e>
                        </m:eqArr>
                      </m:e>
                    </m:d>
                    <m:r>
                      <a:rPr lang="en-US" sz="2400" b="0" i="1" smtClean="0">
                        <a:solidFill>
                          <a:schemeClr val="accent5"/>
                        </a:solidFill>
                        <a:latin typeface="Cambria Math" panose="02040503050406030204" pitchFamily="18" charset="0"/>
                        <a:ea typeface="Cambria Math" panose="02040503050406030204" pitchFamily="18" charset="0"/>
                      </a:rPr>
                      <m:t>= </m:t>
                    </m:r>
                    <m:d>
                      <m:dPr>
                        <m:begChr m:val="["/>
                        <m:endChr m:val="]"/>
                        <m:ctrlPr>
                          <a:rPr lang="en-US" sz="2400" b="0" i="1" smtClean="0">
                            <a:solidFill>
                              <a:schemeClr val="accent5"/>
                            </a:solidFill>
                            <a:latin typeface="Cambria Math" panose="02040503050406030204" pitchFamily="18" charset="0"/>
                            <a:ea typeface="Cambria Math" panose="02040503050406030204" pitchFamily="18" charset="0"/>
                          </a:rPr>
                        </m:ctrlPr>
                      </m:dPr>
                      <m:e>
                        <m:eqArr>
                          <m:eqArrPr>
                            <m:ctrlPr>
                              <a:rPr lang="en-US" sz="2400" b="0" i="1" smtClean="0">
                                <a:solidFill>
                                  <a:schemeClr val="accent5"/>
                                </a:solidFill>
                                <a:latin typeface="Cambria Math" panose="02040503050406030204" pitchFamily="18" charset="0"/>
                                <a:ea typeface="Cambria Math" panose="02040503050406030204" pitchFamily="18" charset="0"/>
                              </a:rPr>
                            </m:ctrlPr>
                          </m:eqArrPr>
                          <m:e>
                            <m:r>
                              <a:rPr lang="en-US" sz="2400" b="0" i="1" smtClean="0">
                                <a:solidFill>
                                  <a:schemeClr val="accent5"/>
                                </a:solidFill>
                                <a:latin typeface="Cambria Math" panose="02040503050406030204" pitchFamily="18" charset="0"/>
                                <a:ea typeface="Cambria Math" panose="02040503050406030204" pitchFamily="18" charset="0"/>
                              </a:rPr>
                              <m:t>1 0</m:t>
                            </m:r>
                          </m:e>
                          <m:e>
                            <m:r>
                              <a:rPr lang="en-US" sz="2400" b="0" i="1" smtClean="0">
                                <a:solidFill>
                                  <a:schemeClr val="accent5"/>
                                </a:solidFill>
                                <a:latin typeface="Cambria Math" panose="02040503050406030204" pitchFamily="18" charset="0"/>
                                <a:ea typeface="Cambria Math" panose="02040503050406030204" pitchFamily="18" charset="0"/>
                              </a:rPr>
                              <m:t>0 1</m:t>
                            </m:r>
                          </m:e>
                        </m:eqArr>
                      </m:e>
                    </m:d>
                    <m:r>
                      <a:rPr lang="en-US" sz="2400" b="0" i="0" smtClean="0">
                        <a:solidFill>
                          <a:schemeClr val="accent5"/>
                        </a:solidFill>
                        <a:latin typeface="Cambria Math" panose="02040503050406030204" pitchFamily="18" charset="0"/>
                        <a:ea typeface="Cambria Math" panose="02040503050406030204" pitchFamily="18" charset="0"/>
                      </a:rPr>
                      <m:t>. </m:t>
                    </m:r>
                  </m:oMath>
                </a14:m>
                <a:r>
                  <a:rPr lang="en-US" sz="2400" dirty="0" smtClean="0">
                    <a:solidFill>
                      <a:schemeClr val="accent5"/>
                    </a:solidFill>
                  </a:rPr>
                  <a:t>The inverse of a 2 x 2 matrix A can be obtained using the following formula if </a:t>
                </a:r>
                <a:r>
                  <a:rPr lang="en-US" sz="2400" b="1" dirty="0" smtClean="0">
                    <a:solidFill>
                      <a:schemeClr val="accent5"/>
                    </a:solidFill>
                  </a:rPr>
                  <a:t>ad – </a:t>
                </a:r>
                <a:r>
                  <a:rPr lang="en-US" sz="2400" b="1" dirty="0" err="1" smtClean="0">
                    <a:solidFill>
                      <a:schemeClr val="accent5"/>
                    </a:solidFill>
                  </a:rPr>
                  <a:t>bc</a:t>
                </a:r>
                <a:r>
                  <a:rPr lang="en-US" sz="2400" b="1" dirty="0" smtClean="0">
                    <a:solidFill>
                      <a:schemeClr val="accent5"/>
                    </a:solidFill>
                  </a:rPr>
                  <a:t> != 0:</a:t>
                </a:r>
              </a:p>
              <a:p>
                <a:pPr>
                  <a:lnSpc>
                    <a:spcPct val="120000"/>
                  </a:lnSpc>
                </a:pPr>
                <a:r>
                  <a:rPr lang="en-US" sz="2400" b="1" dirty="0">
                    <a:solidFill>
                      <a:schemeClr val="accent5"/>
                    </a:solidFill>
                  </a:rPr>
                  <a:t>	</a:t>
                </a:r>
                <a14:m>
                  <m:oMath xmlns:m="http://schemas.openxmlformats.org/officeDocument/2006/math">
                    <m:r>
                      <a:rPr lang="en-US" sz="2400" b="1" i="1" smtClean="0">
                        <a:solidFill>
                          <a:schemeClr val="accent5"/>
                        </a:solidFill>
                        <a:latin typeface="Cambria Math" panose="02040503050406030204" pitchFamily="18" charset="0"/>
                      </a:rPr>
                      <m:t>𝑨</m:t>
                    </m:r>
                    <m:r>
                      <a:rPr lang="en-US" sz="2400" b="1" i="1" smtClean="0">
                        <a:solidFill>
                          <a:schemeClr val="accent5"/>
                        </a:solidFill>
                        <a:latin typeface="Cambria Math" panose="02040503050406030204" pitchFamily="18" charset="0"/>
                      </a:rPr>
                      <m:t>= </m:t>
                    </m:r>
                    <m:d>
                      <m:dPr>
                        <m:begChr m:val="["/>
                        <m:endChr m:val="]"/>
                        <m:ctrlPr>
                          <a:rPr lang="en-US" sz="2400" b="1" i="1" smtClean="0">
                            <a:solidFill>
                              <a:schemeClr val="accent5"/>
                            </a:solidFill>
                            <a:latin typeface="Cambria Math" panose="02040503050406030204" pitchFamily="18" charset="0"/>
                          </a:rPr>
                        </m:ctrlPr>
                      </m:dPr>
                      <m:e>
                        <m:eqArr>
                          <m:eqArrPr>
                            <m:ctrlPr>
                              <a:rPr lang="en-US" sz="2400" b="1" i="1" smtClean="0">
                                <a:solidFill>
                                  <a:schemeClr val="accent5"/>
                                </a:solidFill>
                                <a:latin typeface="Cambria Math" panose="02040503050406030204" pitchFamily="18" charset="0"/>
                              </a:rPr>
                            </m:ctrlPr>
                          </m:eqArrPr>
                          <m:e>
                            <m:r>
                              <a:rPr lang="en-US" sz="2400" b="1" i="1" smtClean="0">
                                <a:solidFill>
                                  <a:schemeClr val="accent5"/>
                                </a:solidFill>
                                <a:latin typeface="Cambria Math" panose="02040503050406030204" pitchFamily="18" charset="0"/>
                              </a:rPr>
                              <m:t>𝒂</m:t>
                            </m:r>
                            <m:r>
                              <a:rPr lang="en-US" sz="2400" b="1" i="1" smtClean="0">
                                <a:solidFill>
                                  <a:schemeClr val="accent5"/>
                                </a:solidFill>
                                <a:latin typeface="Cambria Math" panose="02040503050406030204" pitchFamily="18" charset="0"/>
                              </a:rPr>
                              <m:t> </m:t>
                            </m:r>
                            <m:r>
                              <a:rPr lang="en-US" sz="2400" b="1" i="1" smtClean="0">
                                <a:solidFill>
                                  <a:schemeClr val="accent5"/>
                                </a:solidFill>
                                <a:latin typeface="Cambria Math" panose="02040503050406030204" pitchFamily="18" charset="0"/>
                              </a:rPr>
                              <m:t>𝒃</m:t>
                            </m:r>
                          </m:e>
                          <m:e>
                            <m:r>
                              <a:rPr lang="en-US" sz="2400" b="1" i="1" smtClean="0">
                                <a:solidFill>
                                  <a:schemeClr val="accent5"/>
                                </a:solidFill>
                                <a:latin typeface="Cambria Math" panose="02040503050406030204" pitchFamily="18" charset="0"/>
                              </a:rPr>
                              <m:t>𝒄</m:t>
                            </m:r>
                            <m:r>
                              <a:rPr lang="en-US" sz="2400" b="1" i="1" smtClean="0">
                                <a:solidFill>
                                  <a:schemeClr val="accent5"/>
                                </a:solidFill>
                                <a:latin typeface="Cambria Math" panose="02040503050406030204" pitchFamily="18" charset="0"/>
                              </a:rPr>
                              <m:t> </m:t>
                            </m:r>
                            <m:r>
                              <a:rPr lang="en-US" sz="2400" b="1" i="1" smtClean="0">
                                <a:solidFill>
                                  <a:schemeClr val="accent5"/>
                                </a:solidFill>
                                <a:latin typeface="Cambria Math" panose="02040503050406030204" pitchFamily="18" charset="0"/>
                              </a:rPr>
                              <m:t>𝒅</m:t>
                            </m:r>
                          </m:e>
                        </m:eqArr>
                      </m:e>
                    </m:d>
                    <m:r>
                      <a:rPr lang="en-US" sz="2400" b="0" i="0" smtClean="0">
                        <a:solidFill>
                          <a:schemeClr val="accent5"/>
                        </a:solidFill>
                        <a:latin typeface="Cambria Math" panose="02040503050406030204" pitchFamily="18" charset="0"/>
                      </a:rPr>
                      <m:t>,   </m:t>
                    </m:r>
                    <m:sSup>
                      <m:sSupPr>
                        <m:ctrlPr>
                          <a:rPr lang="en-US" sz="2400" b="0" i="1" smtClean="0">
                            <a:solidFill>
                              <a:schemeClr val="accent5"/>
                            </a:solidFill>
                            <a:latin typeface="Cambria Math" panose="02040503050406030204" pitchFamily="18" charset="0"/>
                          </a:rPr>
                        </m:ctrlPr>
                      </m:sSupPr>
                      <m:e>
                        <m:r>
                          <a:rPr lang="en-US" sz="2400" b="0" i="1" smtClean="0">
                            <a:solidFill>
                              <a:schemeClr val="accent5"/>
                            </a:solidFill>
                            <a:latin typeface="Cambria Math" panose="02040503050406030204" pitchFamily="18" charset="0"/>
                          </a:rPr>
                          <m:t>𝐴</m:t>
                        </m:r>
                      </m:e>
                      <m:sup>
                        <m:r>
                          <a:rPr lang="en-US" sz="2400" b="0" i="1" smtClean="0">
                            <a:solidFill>
                              <a:schemeClr val="accent5"/>
                            </a:solidFill>
                            <a:latin typeface="Cambria Math" panose="02040503050406030204" pitchFamily="18" charset="0"/>
                          </a:rPr>
                          <m:t>−1</m:t>
                        </m:r>
                      </m:sup>
                    </m:sSup>
                    <m:r>
                      <a:rPr lang="en-US" sz="2400" b="0" i="1" smtClean="0">
                        <a:solidFill>
                          <a:schemeClr val="accent5"/>
                        </a:solidFill>
                        <a:latin typeface="Cambria Math" panose="02040503050406030204" pitchFamily="18" charset="0"/>
                      </a:rPr>
                      <m:t>=</m:t>
                    </m:r>
                    <m:f>
                      <m:fPr>
                        <m:ctrlPr>
                          <a:rPr lang="en-US" sz="2400" b="0" i="1" smtClean="0">
                            <a:solidFill>
                              <a:schemeClr val="accent5"/>
                            </a:solidFill>
                            <a:latin typeface="Cambria Math" panose="02040503050406030204" pitchFamily="18" charset="0"/>
                          </a:rPr>
                        </m:ctrlPr>
                      </m:fPr>
                      <m:num>
                        <m:r>
                          <a:rPr lang="en-US" sz="2400" b="0" i="1" smtClean="0">
                            <a:solidFill>
                              <a:schemeClr val="accent5"/>
                            </a:solidFill>
                            <a:latin typeface="Cambria Math" panose="02040503050406030204" pitchFamily="18" charset="0"/>
                          </a:rPr>
                          <m:t>1</m:t>
                        </m:r>
                      </m:num>
                      <m:den>
                        <m:r>
                          <a:rPr lang="en-US" sz="2400" b="0" i="1" smtClean="0">
                            <a:solidFill>
                              <a:schemeClr val="accent5"/>
                            </a:solidFill>
                            <a:latin typeface="Cambria Math" panose="02040503050406030204" pitchFamily="18" charset="0"/>
                          </a:rPr>
                          <m:t>𝑎𝑑</m:t>
                        </m:r>
                        <m:r>
                          <a:rPr lang="en-US" sz="2400" b="0" i="1" smtClean="0">
                            <a:solidFill>
                              <a:schemeClr val="accent5"/>
                            </a:solidFill>
                            <a:latin typeface="Cambria Math" panose="02040503050406030204" pitchFamily="18" charset="0"/>
                          </a:rPr>
                          <m:t>−</m:t>
                        </m:r>
                        <m:r>
                          <a:rPr lang="en-US" sz="2400" b="0" i="1" smtClean="0">
                            <a:solidFill>
                              <a:schemeClr val="accent5"/>
                            </a:solidFill>
                            <a:latin typeface="Cambria Math" panose="02040503050406030204" pitchFamily="18" charset="0"/>
                          </a:rPr>
                          <m:t>𝑏𝑐</m:t>
                        </m:r>
                      </m:den>
                    </m:f>
                    <m:d>
                      <m:dPr>
                        <m:begChr m:val="["/>
                        <m:endChr m:val="]"/>
                        <m:ctrlPr>
                          <a:rPr lang="en-US" sz="2400" b="0" i="1" smtClean="0">
                            <a:solidFill>
                              <a:schemeClr val="accent5"/>
                            </a:solidFill>
                            <a:latin typeface="Cambria Math" panose="02040503050406030204" pitchFamily="18" charset="0"/>
                          </a:rPr>
                        </m:ctrlPr>
                      </m:dPr>
                      <m:e>
                        <m:eqArr>
                          <m:eqArrPr>
                            <m:ctrlPr>
                              <a:rPr lang="en-US" sz="2400" b="0" i="1" smtClean="0">
                                <a:solidFill>
                                  <a:schemeClr val="accent5"/>
                                </a:solidFill>
                                <a:latin typeface="Cambria Math" panose="02040503050406030204" pitchFamily="18" charset="0"/>
                              </a:rPr>
                            </m:ctrlPr>
                          </m:eqArrPr>
                          <m:e>
                            <m:r>
                              <a:rPr lang="en-US" sz="2400" b="0" i="1" smtClean="0">
                                <a:solidFill>
                                  <a:schemeClr val="accent5"/>
                                </a:solidFill>
                                <a:latin typeface="Cambria Math" panose="02040503050406030204" pitchFamily="18" charset="0"/>
                              </a:rPr>
                              <m:t>𝑑</m:t>
                            </m:r>
                            <m:r>
                              <a:rPr lang="en-US" sz="2400" b="0" i="1" smtClean="0">
                                <a:solidFill>
                                  <a:schemeClr val="accent5"/>
                                </a:solidFill>
                                <a:latin typeface="Cambria Math" panose="02040503050406030204" pitchFamily="18" charset="0"/>
                              </a:rPr>
                              <m:t> −</m:t>
                            </m:r>
                            <m:r>
                              <a:rPr lang="en-US" sz="2400" b="0" i="1" smtClean="0">
                                <a:solidFill>
                                  <a:schemeClr val="accent5"/>
                                </a:solidFill>
                                <a:latin typeface="Cambria Math" panose="02040503050406030204" pitchFamily="18" charset="0"/>
                              </a:rPr>
                              <m:t>𝑏</m:t>
                            </m:r>
                          </m:e>
                          <m:e>
                            <m:r>
                              <a:rPr lang="en-US" sz="2400" b="0" i="1" smtClean="0">
                                <a:solidFill>
                                  <a:schemeClr val="accent5"/>
                                </a:solidFill>
                                <a:latin typeface="Cambria Math" panose="02040503050406030204" pitchFamily="18" charset="0"/>
                              </a:rPr>
                              <m:t>−</m:t>
                            </m:r>
                            <m:r>
                              <a:rPr lang="en-US" sz="2400" b="0" i="1" smtClean="0">
                                <a:solidFill>
                                  <a:schemeClr val="accent5"/>
                                </a:solidFill>
                                <a:latin typeface="Cambria Math" panose="02040503050406030204" pitchFamily="18" charset="0"/>
                              </a:rPr>
                              <m:t>𝑐</m:t>
                            </m:r>
                            <m:r>
                              <a:rPr lang="en-US" sz="2400" b="0" i="1" smtClean="0">
                                <a:solidFill>
                                  <a:schemeClr val="accent5"/>
                                </a:solidFill>
                                <a:latin typeface="Cambria Math" panose="02040503050406030204" pitchFamily="18" charset="0"/>
                              </a:rPr>
                              <m:t>   </m:t>
                            </m:r>
                            <m:r>
                              <a:rPr lang="en-US" sz="2400" b="0" i="1" smtClean="0">
                                <a:solidFill>
                                  <a:schemeClr val="accent5"/>
                                </a:solidFill>
                                <a:latin typeface="Cambria Math" panose="02040503050406030204" pitchFamily="18" charset="0"/>
                              </a:rPr>
                              <m:t>𝑎</m:t>
                            </m:r>
                          </m:e>
                        </m:eqArr>
                      </m:e>
                    </m:d>
                  </m:oMath>
                </a14:m>
                <a:endParaRPr lang="en-US" sz="2400" b="0" dirty="0" smtClean="0">
                  <a:solidFill>
                    <a:schemeClr val="accent5"/>
                  </a:solidFill>
                </a:endParaRPr>
              </a:p>
              <a:p>
                <a:pPr algn="just">
                  <a:lnSpc>
                    <a:spcPct val="120000"/>
                  </a:lnSpc>
                </a:pPr>
                <a:r>
                  <a:rPr lang="en-US" sz="2400" dirty="0" smtClean="0">
                    <a:solidFill>
                      <a:schemeClr val="accent5"/>
                    </a:solidFill>
                  </a:rPr>
                  <a:t>	 </a:t>
                </a:r>
                <a:r>
                  <a:rPr lang="en-US" sz="2400" i="1" dirty="0" smtClean="0">
                    <a:solidFill>
                      <a:schemeClr val="accent5"/>
                    </a:solidFill>
                  </a:rPr>
                  <a:t> </a:t>
                </a:r>
                <a:r>
                  <a:rPr lang="en-US" sz="2400" dirty="0" smtClean="0">
                    <a:solidFill>
                      <a:schemeClr val="accent5"/>
                    </a:solidFill>
                  </a:rPr>
                  <a:t>Implement the following function to obtain an inverse of the matrix:</a:t>
                </a:r>
              </a:p>
              <a:p>
                <a:pPr algn="just">
                  <a:lnSpc>
                    <a:spcPct val="120000"/>
                  </a:lnSpc>
                </a:pPr>
                <a:r>
                  <a:rPr lang="en-US" sz="2400" b="1" dirty="0">
                    <a:solidFill>
                      <a:schemeClr val="accent5"/>
                    </a:solidFill>
                    <a:latin typeface="Courier New" panose="02070309020205020404" pitchFamily="49" charset="0"/>
                    <a:cs typeface="Courier New" panose="02070309020205020404" pitchFamily="49" charset="0"/>
                  </a:rPr>
                  <a:t> </a:t>
                </a:r>
                <a:r>
                  <a:rPr lang="en-US" sz="2400" b="1" dirty="0" smtClean="0">
                    <a:solidFill>
                      <a:schemeClr val="accent5"/>
                    </a:solidFill>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void </a:t>
                </a:r>
                <a:r>
                  <a:rPr lang="en-US" sz="2400" dirty="0" smtClean="0">
                    <a:latin typeface="Courier New" panose="02070309020205020404" pitchFamily="49" charset="0"/>
                    <a:cs typeface="Courier New" panose="02070309020205020404" pitchFamily="49" charset="0"/>
                  </a:rPr>
                  <a:t>inverse</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const</a:t>
                </a:r>
                <a:r>
                  <a:rPr lang="en-US" sz="2400" b="1" dirty="0" smtClean="0">
                    <a:latin typeface="Courier New" panose="02070309020205020404" pitchFamily="49" charset="0"/>
                    <a:cs typeface="Courier New" panose="02070309020205020404" pitchFamily="49" charset="0"/>
                  </a:rPr>
                  <a:t> double </a:t>
                </a:r>
                <a:r>
                  <a:rPr lang="en-US" sz="2400" dirty="0" smtClean="0">
                    <a:latin typeface="Courier New" panose="02070309020205020404" pitchFamily="49" charset="0"/>
                    <a:cs typeface="Courier New" panose="02070309020205020404" pitchFamily="49" charset="0"/>
                  </a:rPr>
                  <a:t>A[][2], </a:t>
                </a:r>
                <a:r>
                  <a:rPr lang="en-US" sz="2400" b="1" dirty="0" smtClean="0">
                    <a:latin typeface="Courier New" panose="02070309020205020404" pitchFamily="49" charset="0"/>
                    <a:cs typeface="Courier New" panose="02070309020205020404" pitchFamily="49" charset="0"/>
                  </a:rPr>
                  <a:t>double </a:t>
                </a:r>
                <a:r>
                  <a:rPr lang="en-US" sz="2400" dirty="0" err="1" smtClean="0">
                    <a:latin typeface="Courier New" panose="02070309020205020404" pitchFamily="49" charset="0"/>
                    <a:cs typeface="Courier New" panose="02070309020205020404" pitchFamily="49" charset="0"/>
                  </a:rPr>
                  <a:t>inverseOfA</a:t>
                </a:r>
                <a:r>
                  <a:rPr lang="en-US" sz="2400" dirty="0" smtClean="0">
                    <a:latin typeface="Courier New" panose="02070309020205020404" pitchFamily="49" charset="0"/>
                    <a:cs typeface="Courier New" panose="02070309020205020404" pitchFamily="49" charset="0"/>
                  </a:rPr>
                  <a:t>[][2]</a:t>
                </a:r>
                <a:r>
                  <a:rPr lang="en-US" sz="2400" b="1" dirty="0" smtClean="0">
                    <a:latin typeface="Courier New" panose="02070309020205020404" pitchFamily="49" charset="0"/>
                    <a:cs typeface="Courier New" panose="02070309020205020404" pitchFamily="49" charset="0"/>
                  </a:rPr>
                  <a:t>)</a:t>
                </a:r>
              </a:p>
              <a:p>
                <a:pPr algn="just">
                  <a:lnSpc>
                    <a:spcPct val="120000"/>
                  </a:lnSpc>
                </a:pPr>
                <a:r>
                  <a:rPr lang="en-US" sz="2400" b="1" i="1" dirty="0">
                    <a:latin typeface="Courier New" panose="02070309020205020404" pitchFamily="49" charset="0"/>
                    <a:cs typeface="Courier New" panose="02070309020205020404" pitchFamily="49" charset="0"/>
                  </a:rPr>
                  <a:t>	</a:t>
                </a:r>
                <a:r>
                  <a:rPr lang="en-US" sz="2400" dirty="0" smtClean="0">
                    <a:solidFill>
                      <a:schemeClr val="accent5"/>
                    </a:solidFill>
                    <a:cs typeface="Courier New" panose="02070309020205020404" pitchFamily="49" charset="0"/>
                  </a:rPr>
                  <a:t>Write a test program that prompts the user to enter </a:t>
                </a:r>
                <a:r>
                  <a:rPr lang="en-US" sz="2400" b="1" dirty="0" smtClean="0">
                    <a:solidFill>
                      <a:schemeClr val="accent5"/>
                    </a:solidFill>
                    <a:cs typeface="Courier New" panose="02070309020205020404" pitchFamily="49" charset="0"/>
                  </a:rPr>
                  <a:t>a, b, c, d </a:t>
                </a:r>
                <a:r>
                  <a:rPr lang="en-US" sz="2400" dirty="0" smtClean="0">
                    <a:solidFill>
                      <a:schemeClr val="accent5"/>
                    </a:solidFill>
                    <a:cs typeface="Courier New" panose="02070309020205020404" pitchFamily="49" charset="0"/>
                  </a:rPr>
                  <a:t>for a matrix, and displays its inverse matrix. Here is a sample run:</a:t>
                </a:r>
              </a:p>
            </p:txBody>
          </p:sp>
        </mc:Choice>
        <mc:Fallback>
          <p:sp>
            <p:nvSpPr>
              <p:cNvPr id="9" name="Заголовок 1"/>
              <p:cNvSpPr txBox="1">
                <a:spLocks noRot="1" noChangeAspect="1" noMove="1" noResize="1" noEditPoints="1" noAdjustHandles="1" noChangeArrowheads="1" noChangeShapeType="1" noTextEdit="1"/>
              </p:cNvSpPr>
              <p:nvPr/>
            </p:nvSpPr>
            <p:spPr>
              <a:xfrm>
                <a:off x="332627" y="1304028"/>
                <a:ext cx="11500375" cy="4561196"/>
              </a:xfrm>
              <a:prstGeom prst="rect">
                <a:avLst/>
              </a:prstGeom>
              <a:blipFill>
                <a:blip r:embed="rId3"/>
                <a:stretch>
                  <a:fillRect l="-848" t="-134" r="-848" b="-4144"/>
                </a:stretch>
              </a:blipFill>
            </p:spPr>
            <p:txBody>
              <a:bodyPr/>
              <a:lstStyle/>
              <a:p>
                <a:r>
                  <a:rPr lang="ru-RU">
                    <a:noFill/>
                  </a:rPr>
                  <a:t> </a:t>
                </a:r>
              </a:p>
            </p:txBody>
          </p:sp>
        </mc:Fallback>
      </mc:AlternateContent>
      <p:pic>
        <p:nvPicPr>
          <p:cNvPr id="8"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9391" y="586896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2"/>
          <p:cNvGraphicFramePr>
            <a:graphicFrameLocks noGrp="1"/>
          </p:cNvGraphicFramePr>
          <p:nvPr>
            <p:extLst>
              <p:ext uri="{D42A27DB-BD31-4B8C-83A1-F6EECF244321}">
                <p14:modId xmlns:p14="http://schemas.microsoft.com/office/powerpoint/2010/main" val="2119244008"/>
              </p:ext>
            </p:extLst>
          </p:nvPr>
        </p:nvGraphicFramePr>
        <p:xfrm>
          <a:off x="361888" y="5865224"/>
          <a:ext cx="10764180" cy="822960"/>
        </p:xfrm>
        <a:graphic>
          <a:graphicData uri="http://schemas.openxmlformats.org/drawingml/2006/table">
            <a:tbl>
              <a:tblPr firstRow="1" bandRow="1">
                <a:tableStyleId>{3B4B98B0-60AC-42C2-AFA5-B58CD77FA1E5}</a:tableStyleId>
              </a:tblPr>
              <a:tblGrid>
                <a:gridCol w="10764180">
                  <a:extLst>
                    <a:ext uri="{9D8B030D-6E8A-4147-A177-3AD203B41FA5}">
                      <a16:colId xmlns:a16="http://schemas.microsoft.com/office/drawing/2014/main" val="20000"/>
                    </a:ext>
                  </a:extLst>
                </a:gridCol>
              </a:tblGrid>
              <a:tr h="527007">
                <a:tc>
                  <a:txBody>
                    <a:bodyPr/>
                    <a:lstStyle/>
                    <a:p>
                      <a:r>
                        <a:rPr lang="en-US" sz="1600" b="0" dirty="0" smtClean="0">
                          <a:latin typeface="Courier New" panose="02070309020205020404" pitchFamily="49" charset="0"/>
                          <a:cs typeface="Courier New" panose="02070309020205020404" pitchFamily="49" charset="0"/>
                        </a:rPr>
                        <a:t>Enter a, b, c, d:</a:t>
                      </a:r>
                      <a:r>
                        <a:rPr lang="en-US" sz="1600" b="0" baseline="0" dirty="0" smtClean="0">
                          <a:latin typeface="Courier New" panose="02070309020205020404" pitchFamily="49" charset="0"/>
                          <a:cs typeface="Courier New" panose="02070309020205020404" pitchFamily="49" charset="0"/>
                        </a:rPr>
                        <a:t> 0.5 2 1.5 4.5</a:t>
                      </a:r>
                    </a:p>
                    <a:p>
                      <a:r>
                        <a:rPr lang="en-US" sz="1600" b="0" baseline="0" dirty="0" smtClean="0">
                          <a:latin typeface="Courier New" panose="02070309020205020404" pitchFamily="49" charset="0"/>
                          <a:cs typeface="Courier New" panose="02070309020205020404" pitchFamily="49" charset="0"/>
                        </a:rPr>
                        <a:t>-6.0 2.6666666666666665</a:t>
                      </a:r>
                    </a:p>
                    <a:p>
                      <a:r>
                        <a:rPr lang="en-US" sz="1600" b="0" baseline="0" dirty="0" smtClean="0">
                          <a:latin typeface="Courier New" panose="02070309020205020404" pitchFamily="49" charset="0"/>
                          <a:cs typeface="Courier New" panose="02070309020205020404" pitchFamily="49" charset="0"/>
                        </a:rPr>
                        <a:t>2.0 -0.6666666666666666</a:t>
                      </a:r>
                      <a:endParaRPr lang="ru-RU"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1"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7232" y="591445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507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403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a:t>
            </a:r>
            <a:r>
              <a:rPr lang="en-US" dirty="0">
                <a:solidFill>
                  <a:schemeClr val="accent5"/>
                </a:solidFill>
              </a:rPr>
              <a:t>*** </a:t>
            </a:r>
            <a:r>
              <a:rPr lang="en-US" dirty="0" err="1">
                <a:solidFill>
                  <a:schemeClr val="accent5"/>
                </a:solidFill>
              </a:rPr>
              <a:t>TicTacToe</a:t>
            </a:r>
            <a:r>
              <a:rPr lang="en-US" dirty="0">
                <a:solidFill>
                  <a:schemeClr val="accent5"/>
                </a:solidFill>
              </a:rPr>
              <a:t> game</a:t>
            </a: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3" y="1372022"/>
            <a:ext cx="11500375" cy="53684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800" dirty="0" smtClean="0">
                <a:solidFill>
                  <a:schemeClr val="accent5"/>
                </a:solidFill>
                <a:cs typeface="Courier New" panose="02070309020205020404" pitchFamily="49" charset="0"/>
              </a:rPr>
              <a:t>	In a game of </a:t>
            </a:r>
            <a:r>
              <a:rPr lang="en-US" sz="2800" dirty="0" err="1" smtClean="0">
                <a:solidFill>
                  <a:schemeClr val="accent5"/>
                </a:solidFill>
                <a:cs typeface="Courier New" panose="02070309020205020404" pitchFamily="49" charset="0"/>
              </a:rPr>
              <a:t>TicTacToe</a:t>
            </a:r>
            <a:r>
              <a:rPr lang="en-US" sz="2800" dirty="0" smtClean="0">
                <a:solidFill>
                  <a:schemeClr val="accent5"/>
                </a:solidFill>
                <a:cs typeface="Courier New" panose="02070309020205020404" pitchFamily="49" charset="0"/>
              </a:rPr>
              <a:t>, two players take turns marking an available cell in a 3x3 grid with their respective tokens (either X or O). When one player has placed three tokens in a horizontal, vertical, or diagonal row on the grid, the game is over and that player has won. A draw (no winner) occurs when all cells on the grid have been filled with tokens and neither player has achieved a win. Create a program for playin</a:t>
            </a:r>
            <a:r>
              <a:rPr lang="en-US" sz="2800" dirty="0" smtClean="0">
                <a:solidFill>
                  <a:schemeClr val="accent5"/>
                </a:solidFill>
                <a:cs typeface="Courier New" panose="02070309020205020404" pitchFamily="49" charset="0"/>
              </a:rPr>
              <a:t>g </a:t>
            </a:r>
            <a:r>
              <a:rPr lang="en-US" sz="2800" dirty="0" err="1" smtClean="0">
                <a:solidFill>
                  <a:schemeClr val="accent5"/>
                </a:solidFill>
                <a:cs typeface="Courier New" panose="02070309020205020404" pitchFamily="49" charset="0"/>
              </a:rPr>
              <a:t>TicTacToe</a:t>
            </a:r>
            <a:r>
              <a:rPr lang="en-US" sz="2800" dirty="0" smtClean="0">
                <a:solidFill>
                  <a:schemeClr val="accent5"/>
                </a:solidFill>
                <a:cs typeface="Courier New" panose="02070309020205020404" pitchFamily="49" charset="0"/>
              </a:rPr>
              <a:t>. The program prompts the first player to enter an X token, and then prompts the second player to enter an X token, and the prompts the second </a:t>
            </a:r>
            <a:r>
              <a:rPr lang="en-US" sz="2800" dirty="0" smtClean="0">
                <a:solidFill>
                  <a:schemeClr val="accent5"/>
                </a:solidFill>
                <a:cs typeface="Courier New" panose="02070309020205020404" pitchFamily="49" charset="0"/>
              </a:rPr>
              <a:t> player to enter an O token. </a:t>
            </a:r>
            <a:r>
              <a:rPr lang="en-US" sz="2800" dirty="0" smtClean="0">
                <a:solidFill>
                  <a:schemeClr val="accent5"/>
                </a:solidFill>
                <a:cs typeface="Courier New" panose="02070309020205020404" pitchFamily="49" charset="0"/>
              </a:rPr>
              <a:t>Whenever a token is entered, the program redisplays the board on the console and determines the status of the game (</a:t>
            </a:r>
            <a:r>
              <a:rPr lang="en-US" sz="2800" dirty="0" err="1" smtClean="0">
                <a:solidFill>
                  <a:schemeClr val="accent5"/>
                </a:solidFill>
                <a:cs typeface="Courier New" panose="02070309020205020404" pitchFamily="49" charset="0"/>
              </a:rPr>
              <a:t>winm</a:t>
            </a:r>
            <a:r>
              <a:rPr lang="en-US" sz="2800" dirty="0" smtClean="0">
                <a:solidFill>
                  <a:schemeClr val="accent5"/>
                </a:solidFill>
                <a:cs typeface="Courier New" panose="02070309020205020404" pitchFamily="49" charset="0"/>
              </a:rPr>
              <a:t> draw, or unfinished). </a:t>
            </a:r>
            <a:endParaRPr lang="en-US" sz="2800"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1338086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403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a:t>
            </a:r>
            <a:r>
              <a:rPr lang="en-US" dirty="0">
                <a:solidFill>
                  <a:schemeClr val="accent5"/>
                </a:solidFill>
              </a:rPr>
              <a:t>*** </a:t>
            </a:r>
            <a:r>
              <a:rPr lang="en-US" dirty="0" err="1">
                <a:solidFill>
                  <a:schemeClr val="accent5"/>
                </a:solidFill>
              </a:rPr>
              <a:t>TicTacToe</a:t>
            </a:r>
            <a:r>
              <a:rPr lang="en-US" dirty="0">
                <a:solidFill>
                  <a:schemeClr val="accent5"/>
                </a:solidFill>
              </a:rPr>
              <a:t> game</a:t>
            </a: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577" y="1830983"/>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2"/>
          <p:cNvGraphicFramePr>
            <a:graphicFrameLocks noGrp="1"/>
          </p:cNvGraphicFramePr>
          <p:nvPr>
            <p:extLst>
              <p:ext uri="{D42A27DB-BD31-4B8C-83A1-F6EECF244321}">
                <p14:modId xmlns:p14="http://schemas.microsoft.com/office/powerpoint/2010/main" val="1448127224"/>
              </p:ext>
            </p:extLst>
          </p:nvPr>
        </p:nvGraphicFramePr>
        <p:xfrm>
          <a:off x="332627" y="1921031"/>
          <a:ext cx="5375842" cy="4871656"/>
        </p:xfrm>
        <a:graphic>
          <a:graphicData uri="http://schemas.openxmlformats.org/drawingml/2006/table">
            <a:tbl>
              <a:tblPr firstRow="1" bandRow="1">
                <a:tableStyleId>{3B4B98B0-60AC-42C2-AFA5-B58CD77FA1E5}</a:tableStyleId>
              </a:tblPr>
              <a:tblGrid>
                <a:gridCol w="5375842">
                  <a:extLst>
                    <a:ext uri="{9D8B030D-6E8A-4147-A177-3AD203B41FA5}">
                      <a16:colId xmlns:a16="http://schemas.microsoft.com/office/drawing/2014/main" val="20000"/>
                    </a:ext>
                  </a:extLst>
                </a:gridCol>
              </a:tblGrid>
              <a:tr h="4871656">
                <a:tc>
                  <a:txBody>
                    <a:bodyPr/>
                    <a:lstStyle/>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   |   |</a:t>
                      </a: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   |   |</a:t>
                      </a:r>
                      <a:endParaRPr lang="ru-RU" sz="1400" b="0" dirty="0" smtClean="0">
                        <a:latin typeface="Courier New" panose="02070309020205020404" pitchFamily="49" charset="0"/>
                        <a:cs typeface="Courier New" panose="02070309020205020404" pitchFamily="49" charset="0"/>
                      </a:endParaRP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   |   |</a:t>
                      </a:r>
                      <a:endParaRPr lang="ru-RU" sz="1400" b="0" dirty="0" smtClean="0">
                        <a:latin typeface="Courier New" panose="02070309020205020404" pitchFamily="49" charset="0"/>
                        <a:cs typeface="Courier New" panose="02070309020205020404" pitchFamily="49" charset="0"/>
                      </a:endParaRP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Enter</a:t>
                      </a:r>
                      <a:r>
                        <a:rPr lang="en-US" sz="1400" b="0" baseline="0" dirty="0" smtClean="0">
                          <a:latin typeface="Courier New" panose="02070309020205020404" pitchFamily="49" charset="0"/>
                          <a:cs typeface="Courier New" panose="02070309020205020404" pitchFamily="49" charset="0"/>
                        </a:rPr>
                        <a:t> a row (0, 1, or 2) for player X: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latin typeface="Courier New" panose="02070309020205020404" pitchFamily="49" charset="0"/>
                          <a:cs typeface="Courier New" panose="02070309020205020404" pitchFamily="49" charset="0"/>
                        </a:rPr>
                        <a:t>Enter</a:t>
                      </a:r>
                      <a:r>
                        <a:rPr lang="en-US" sz="1400" b="0" baseline="0" dirty="0" smtClean="0">
                          <a:latin typeface="Courier New" panose="02070309020205020404" pitchFamily="49" charset="0"/>
                          <a:cs typeface="Courier New" panose="02070309020205020404" pitchFamily="49" charset="0"/>
                        </a:rPr>
                        <a:t> a column (0, 1, or 2) for player X: 1</a:t>
                      </a: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   |   |</a:t>
                      </a: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 X |   |</a:t>
                      </a:r>
                      <a:endParaRPr lang="ru-RU" sz="1400" b="0" dirty="0" smtClean="0">
                        <a:latin typeface="Courier New" panose="02070309020205020404" pitchFamily="49" charset="0"/>
                        <a:cs typeface="Courier New" panose="02070309020205020404" pitchFamily="49" charset="0"/>
                      </a:endParaRP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   |   |</a:t>
                      </a:r>
                      <a:endParaRPr lang="ru-RU" sz="1400" b="0" dirty="0" smtClean="0">
                        <a:latin typeface="Courier New" panose="02070309020205020404" pitchFamily="49" charset="0"/>
                        <a:cs typeface="Courier New" panose="02070309020205020404" pitchFamily="49" charset="0"/>
                      </a:endParaRPr>
                    </a:p>
                    <a:p>
                      <a:r>
                        <a:rPr lang="en-US" sz="1400" b="0" dirty="0" smtClean="0">
                          <a:latin typeface="Courier New" panose="02070309020205020404" pitchFamily="49" charset="0"/>
                          <a:cs typeface="Courier New" panose="02070309020205020404" pitchFamily="49" charset="0"/>
                        </a:rPr>
                        <a:t>-------------</a:t>
                      </a:r>
                    </a:p>
                  </a:txBody>
                  <a:tcPr>
                    <a:solidFill>
                      <a:schemeClr val="bg2"/>
                    </a:solidFill>
                  </a:tcPr>
                </a:tc>
                <a:extLst>
                  <a:ext uri="{0D108BD9-81ED-4DB2-BD59-A6C34878D82A}">
                    <a16:rowId xmlns:a16="http://schemas.microsoft.com/office/drawing/2014/main" val="10000"/>
                  </a:ext>
                </a:extLst>
              </a:tr>
            </a:tbl>
          </a:graphicData>
        </a:graphic>
      </p:graphicFrame>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5506" y="342423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5448" y="3685101"/>
            <a:ext cx="487632" cy="2336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Таблица 12"/>
          <p:cNvGraphicFramePr>
            <a:graphicFrameLocks noGrp="1"/>
          </p:cNvGraphicFramePr>
          <p:nvPr>
            <p:extLst>
              <p:ext uri="{D42A27DB-BD31-4B8C-83A1-F6EECF244321}">
                <p14:modId xmlns:p14="http://schemas.microsoft.com/office/powerpoint/2010/main" val="3459307580"/>
              </p:ext>
            </p:extLst>
          </p:nvPr>
        </p:nvGraphicFramePr>
        <p:xfrm>
          <a:off x="5768102" y="1902044"/>
          <a:ext cx="5375842" cy="4572000"/>
        </p:xfrm>
        <a:graphic>
          <a:graphicData uri="http://schemas.openxmlformats.org/drawingml/2006/table">
            <a:tbl>
              <a:tblPr firstRow="1" bandRow="1">
                <a:tableStyleId>{3B4B98B0-60AC-42C2-AFA5-B58CD77FA1E5}</a:tableStyleId>
              </a:tblPr>
              <a:tblGrid>
                <a:gridCol w="5375842">
                  <a:extLst>
                    <a:ext uri="{9D8B030D-6E8A-4147-A177-3AD203B41FA5}">
                      <a16:colId xmlns:a16="http://schemas.microsoft.com/office/drawing/2014/main" val="20000"/>
                    </a:ext>
                  </a:extLst>
                </a:gridCol>
              </a:tblGrid>
              <a:tr h="2311341">
                <a:tc>
                  <a:txBody>
                    <a:bodyPr/>
                    <a:lstStyle/>
                    <a:p>
                      <a:r>
                        <a:rPr lang="en-US" sz="1400" b="0" dirty="0" smtClean="0">
                          <a:latin typeface="Courier New" panose="02070309020205020404" pitchFamily="49" charset="0"/>
                          <a:cs typeface="Courier New" panose="02070309020205020404" pitchFamily="49" charset="0"/>
                        </a:rPr>
                        <a:t>Enter</a:t>
                      </a:r>
                      <a:r>
                        <a:rPr lang="en-US" sz="1400" b="0" baseline="0" dirty="0" smtClean="0">
                          <a:latin typeface="Courier New" panose="02070309020205020404" pitchFamily="49" charset="0"/>
                          <a:cs typeface="Courier New" panose="02070309020205020404" pitchFamily="49" charset="0"/>
                        </a:rPr>
                        <a:t> a row (0, 1, or 2) for player O: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latin typeface="Courier New" panose="02070309020205020404" pitchFamily="49" charset="0"/>
                          <a:cs typeface="Courier New" panose="02070309020205020404" pitchFamily="49" charset="0"/>
                        </a:rPr>
                        <a:t>Enter</a:t>
                      </a:r>
                      <a:r>
                        <a:rPr lang="en-US" sz="1400" b="0" baseline="0" dirty="0" smtClean="0">
                          <a:latin typeface="Courier New" panose="02070309020205020404" pitchFamily="49" charset="0"/>
                          <a:cs typeface="Courier New" panose="02070309020205020404" pitchFamily="49" charset="0"/>
                        </a:rPr>
                        <a:t> a column (0, 1, or 2) for player O: 2</a:t>
                      </a: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   |   |</a:t>
                      </a: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 X | O |</a:t>
                      </a:r>
                      <a:endParaRPr lang="ru-RU" sz="1400" b="0" dirty="0" smtClean="0">
                        <a:latin typeface="Courier New" panose="02070309020205020404" pitchFamily="49" charset="0"/>
                        <a:cs typeface="Courier New" panose="02070309020205020404" pitchFamily="49" charset="0"/>
                      </a:endParaRP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   |   |</a:t>
                      </a:r>
                      <a:endParaRPr lang="ru-RU" sz="1400" b="0" dirty="0" smtClean="0">
                        <a:latin typeface="Courier New" panose="02070309020205020404" pitchFamily="49" charset="0"/>
                        <a:cs typeface="Courier New" panose="02070309020205020404" pitchFamily="49" charset="0"/>
                      </a:endParaRP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Enter</a:t>
                      </a:r>
                      <a:r>
                        <a:rPr lang="en-US" sz="1400" b="0" baseline="0" dirty="0" smtClean="0">
                          <a:latin typeface="Courier New" panose="02070309020205020404" pitchFamily="49" charset="0"/>
                          <a:cs typeface="Courier New" panose="02070309020205020404" pitchFamily="49" charset="0"/>
                        </a:rPr>
                        <a:t> a row (0, 1, or 2) for player X:</a:t>
                      </a:r>
                    </a:p>
                    <a:p>
                      <a:r>
                        <a:rPr lang="en-US" sz="1400" b="0" baseline="0" dirty="0" smtClean="0">
                          <a:latin typeface="Courier New" panose="02070309020205020404" pitchFamily="49" charset="0"/>
                          <a:cs typeface="Courier New" panose="02070309020205020404" pitchFamily="49" charset="0"/>
                        </a:rPr>
                        <a:t>.</a:t>
                      </a:r>
                    </a:p>
                    <a:p>
                      <a:r>
                        <a:rPr lang="en-US" sz="1400" b="0" baseline="0" dirty="0" smtClean="0">
                          <a:latin typeface="Courier New" panose="02070309020205020404" pitchFamily="49" charset="0"/>
                          <a:cs typeface="Courier New" panose="02070309020205020404" pitchFamily="49" charset="0"/>
                        </a:rPr>
                        <a:t>.</a:t>
                      </a:r>
                    </a:p>
                    <a:p>
                      <a:r>
                        <a:rPr lang="en-US" sz="1400" b="0" baseline="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X |   |   |</a:t>
                      </a: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O | X | O |</a:t>
                      </a:r>
                      <a:endParaRPr lang="ru-RU" sz="1400" b="0" dirty="0" smtClean="0">
                        <a:latin typeface="Courier New" panose="02070309020205020404" pitchFamily="49" charset="0"/>
                        <a:cs typeface="Courier New" panose="02070309020205020404" pitchFamily="49" charset="0"/>
                      </a:endParaRPr>
                    </a:p>
                    <a:p>
                      <a:r>
                        <a:rPr lang="en-US" sz="1400" b="0" dirty="0" smtClean="0">
                          <a:latin typeface="Courier New" panose="02070309020205020404" pitchFamily="49" charset="0"/>
                          <a:cs typeface="Courier New" panose="02070309020205020404" pitchFamily="49" charset="0"/>
                        </a:rPr>
                        <a:t>-------------</a:t>
                      </a:r>
                    </a:p>
                    <a:p>
                      <a:r>
                        <a:rPr lang="en-US" sz="1400" b="0" dirty="0" smtClean="0">
                          <a:latin typeface="Courier New" panose="02070309020205020404" pitchFamily="49" charset="0"/>
                          <a:cs typeface="Courier New" panose="02070309020205020404" pitchFamily="49" charset="0"/>
                        </a:rPr>
                        <a:t>|</a:t>
                      </a:r>
                      <a:r>
                        <a:rPr lang="en-US" sz="1400" b="0" baseline="0" dirty="0" smtClean="0">
                          <a:latin typeface="Courier New" panose="02070309020205020404" pitchFamily="49" charset="0"/>
                          <a:cs typeface="Courier New" panose="02070309020205020404" pitchFamily="49" charset="0"/>
                        </a:rPr>
                        <a:t>   |   | X |</a:t>
                      </a:r>
                      <a:endParaRPr lang="ru-RU" sz="1400" b="0" dirty="0" smtClean="0">
                        <a:latin typeface="Courier New" panose="02070309020205020404" pitchFamily="49" charset="0"/>
                        <a:cs typeface="Courier New" panose="02070309020205020404" pitchFamily="49" charset="0"/>
                      </a:endParaRPr>
                    </a:p>
                    <a:p>
                      <a:r>
                        <a:rPr lang="en-US" sz="1400" b="0" dirty="0" smtClean="0">
                          <a:latin typeface="Courier New" panose="02070309020205020404" pitchFamily="49" charset="0"/>
                          <a:cs typeface="Courier New" panose="02070309020205020404" pitchFamily="49" charset="0"/>
                        </a:rPr>
                        <a:t>-------------</a:t>
                      </a:r>
                      <a:endParaRPr lang="ru-RU" sz="1400" b="0" dirty="0" smtClean="0">
                        <a:latin typeface="Courier New" panose="02070309020205020404" pitchFamily="49" charset="0"/>
                        <a:cs typeface="Courier New" panose="02070309020205020404" pitchFamily="49" charset="0"/>
                      </a:endParaRPr>
                    </a:p>
                    <a:p>
                      <a:r>
                        <a:rPr lang="en-US" sz="1400" b="0" dirty="0" smtClean="0">
                          <a:latin typeface="Courier New" panose="02070309020205020404" pitchFamily="49" charset="0"/>
                          <a:cs typeface="Courier New" panose="02070309020205020404" pitchFamily="49" charset="0"/>
                        </a:rPr>
                        <a:t>X player won</a:t>
                      </a:r>
                      <a:endParaRPr lang="ru-RU" sz="14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17" name="Прямоугольник 4"/>
          <p:cNvSpPr/>
          <p:nvPr/>
        </p:nvSpPr>
        <p:spPr>
          <a:xfrm>
            <a:off x="578989" y="1311633"/>
            <a:ext cx="3439531" cy="609398"/>
          </a:xfrm>
          <a:prstGeom prst="rect">
            <a:avLst/>
          </a:prstGeom>
        </p:spPr>
        <p:txBody>
          <a:bodyPr wrap="none">
            <a:spAutoFit/>
          </a:bodyPr>
          <a:lstStyle/>
          <a:p>
            <a:pPr algn="just">
              <a:lnSpc>
                <a:spcPct val="120000"/>
              </a:lnSpc>
            </a:pPr>
            <a:r>
              <a:rPr lang="en-US" sz="3000" dirty="0">
                <a:solidFill>
                  <a:schemeClr val="accent5"/>
                </a:solidFill>
                <a:latin typeface="+mj-lt"/>
              </a:rPr>
              <a:t>Here is a sample run:</a:t>
            </a:r>
            <a:endParaRPr lang="en-US" sz="3000" b="1" dirty="0">
              <a:solidFill>
                <a:schemeClr val="accent5"/>
              </a:solidFill>
              <a:latin typeface="+mj-lt"/>
            </a:endParaRPr>
          </a:p>
        </p:txBody>
      </p:sp>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4424" y="1902044"/>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2313" y="2151023"/>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2275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f485da7d56129b89f90097ea4f1ba7b7b3dd2a"/>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7695</TotalTime>
  <Words>1185</Words>
  <Application>Microsoft Office PowerPoint</Application>
  <PresentationFormat>Widescreen</PresentationFormat>
  <Paragraphs>248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Courier New</vt:lpstr>
      <vt:lpstr>Wingdings 2</vt:lpstr>
      <vt:lpstr>Тема Office</vt:lpstr>
      <vt:lpstr>Multidimensional Arrays</vt:lpstr>
      <vt:lpstr>Read the lecture notes doing following tasks: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SAMSUNG-PC</cp:lastModifiedBy>
  <cp:revision>215</cp:revision>
  <dcterms:created xsi:type="dcterms:W3CDTF">2016-07-19T11:09:21Z</dcterms:created>
  <dcterms:modified xsi:type="dcterms:W3CDTF">2017-02-27T12:36:16Z</dcterms:modified>
</cp:coreProperties>
</file>