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73" r:id="rId5"/>
    <p:sldId id="260" r:id="rId6"/>
    <p:sldId id="262" r:id="rId7"/>
    <p:sldId id="274" r:id="rId8"/>
    <p:sldId id="271" r:id="rId9"/>
    <p:sldId id="261" r:id="rId10"/>
    <p:sldId id="263" r:id="rId11"/>
    <p:sldId id="267" r:id="rId12"/>
    <p:sldId id="264" r:id="rId13"/>
    <p:sldId id="265" r:id="rId14"/>
    <p:sldId id="266" r:id="rId15"/>
  </p:sldIdLst>
  <p:sldSz cx="12192000" cy="6858000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7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5463-1C45-4A41-94D3-51B764CB3F34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8" y="2855252"/>
            <a:ext cx="9950361" cy="10772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Multidimensional Arrays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7772" y="4102485"/>
            <a:ext cx="4172674" cy="196346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mtClean="0">
                <a:solidFill>
                  <a:srgbClr val="002060"/>
                </a:solidFill>
              </a:rPr>
              <a:t>Lab #</a:t>
            </a:r>
            <a:r>
              <a:rPr lang="en-US" sz="6000" b="1" dirty="0">
                <a:solidFill>
                  <a:srgbClr val="002060"/>
                </a:solidFill>
              </a:rPr>
              <a:t>8</a:t>
            </a:r>
            <a:endParaRPr lang="en-US" sz="6000" b="1" dirty="0" smtClean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2060"/>
                </a:solidFill>
              </a:rPr>
              <a:t>(II - part)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775166" y="297810"/>
            <a:ext cx="80578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6. </a:t>
            </a:r>
            <a:r>
              <a:rPr lang="en-US" dirty="0">
                <a:solidFill>
                  <a:schemeClr val="accent5"/>
                </a:solidFill>
              </a:rPr>
              <a:t>Identical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6" y="1307156"/>
            <a:ext cx="11500375" cy="3996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/>
              <a:t>	</a:t>
            </a:r>
            <a:r>
              <a:rPr lang="en-US" sz="2800" dirty="0" smtClean="0">
                <a:solidFill>
                  <a:schemeClr val="accent5"/>
                </a:solidFill>
              </a:rPr>
              <a:t>Two two-dimensional arrays </a:t>
            </a:r>
            <a:r>
              <a:rPr lang="en-US" sz="2800" b="1" dirty="0" smtClean="0">
                <a:solidFill>
                  <a:schemeClr val="accent5"/>
                </a:solidFill>
              </a:rPr>
              <a:t>m1 </a:t>
            </a:r>
            <a:r>
              <a:rPr lang="en-US" sz="2800" dirty="0" smtClean="0">
                <a:solidFill>
                  <a:schemeClr val="accent5"/>
                </a:solidFill>
              </a:rPr>
              <a:t>and </a:t>
            </a:r>
            <a:r>
              <a:rPr lang="en-US" sz="2800" b="1" dirty="0" smtClean="0">
                <a:solidFill>
                  <a:schemeClr val="accent5"/>
                </a:solidFill>
              </a:rPr>
              <a:t>m2 </a:t>
            </a:r>
            <a:r>
              <a:rPr lang="en-US" sz="2800" dirty="0" smtClean="0">
                <a:solidFill>
                  <a:schemeClr val="accent5"/>
                </a:solidFill>
              </a:rPr>
              <a:t>are </a:t>
            </a:r>
            <a:r>
              <a:rPr lang="en-US" sz="2800" i="1" dirty="0" smtClean="0">
                <a:solidFill>
                  <a:schemeClr val="accent5"/>
                </a:solidFill>
              </a:rPr>
              <a:t>identical </a:t>
            </a:r>
            <a:r>
              <a:rPr lang="en-US" sz="2800" dirty="0" smtClean="0">
                <a:solidFill>
                  <a:schemeClr val="accent5"/>
                </a:solidFill>
              </a:rPr>
              <a:t>if they have the same contents. Write a function that returns </a:t>
            </a:r>
            <a:r>
              <a:rPr lang="en-US" sz="2800" b="1" dirty="0" smtClean="0">
                <a:solidFill>
                  <a:schemeClr val="accent5"/>
                </a:solidFill>
              </a:rPr>
              <a:t>true </a:t>
            </a:r>
            <a:r>
              <a:rPr lang="en-US" sz="2800" dirty="0" smtClean="0">
                <a:solidFill>
                  <a:schemeClr val="accent5"/>
                </a:solidFill>
              </a:rPr>
              <a:t>if </a:t>
            </a:r>
            <a:r>
              <a:rPr lang="en-US" sz="2800" b="1" dirty="0" smtClean="0">
                <a:solidFill>
                  <a:schemeClr val="accent5"/>
                </a:solidFill>
              </a:rPr>
              <a:t>m1 </a:t>
            </a:r>
            <a:r>
              <a:rPr lang="en-US" sz="2800" dirty="0" smtClean="0">
                <a:solidFill>
                  <a:schemeClr val="accent5"/>
                </a:solidFill>
              </a:rPr>
              <a:t>and </a:t>
            </a:r>
            <a:r>
              <a:rPr lang="en-US" sz="2800" b="1" dirty="0" smtClean="0">
                <a:solidFill>
                  <a:schemeClr val="accent5"/>
                </a:solidFill>
              </a:rPr>
              <a:t>m2 </a:t>
            </a:r>
            <a:r>
              <a:rPr lang="en-US" sz="2800" dirty="0" smtClean="0">
                <a:solidFill>
                  <a:schemeClr val="accent5"/>
                </a:solidFill>
              </a:rPr>
              <a:t>are identical, using the following header:</a:t>
            </a:r>
          </a:p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2;</a:t>
            </a:r>
          </a:p>
          <a:p>
            <a:pPr algn="just">
              <a:lnSpc>
                <a:spcPct val="120000"/>
              </a:lnSpc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linearEquation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a[][SIZE],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b[], 				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result[]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2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5"/>
                </a:solidFill>
              </a:rPr>
              <a:t>Write a test program that prompts the user to enter two 3x3 arrays of integers and displays whether the two  are identical. Here is sample run:</a:t>
            </a:r>
            <a:endParaRPr lang="en-US" sz="2800" b="1" dirty="0" smtClean="0"/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264" y="567826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79450"/>
              </p:ext>
            </p:extLst>
          </p:nvPr>
        </p:nvGraphicFramePr>
        <p:xfrm>
          <a:off x="402918" y="5677911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2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m1: 51 25 22 6 1 4 24 54 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m2: 51 22 25 6 1 4 24 54 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 arrays are identical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98" y="572102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5" y="599775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009882" y="297810"/>
            <a:ext cx="682311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7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*Algebra: solve linear equations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Заголовок 1"/>
              <p:cNvSpPr txBox="1">
                <a:spLocks/>
              </p:cNvSpPr>
              <p:nvPr/>
            </p:nvSpPr>
            <p:spPr>
              <a:xfrm>
                <a:off x="332626" y="1284135"/>
                <a:ext cx="11500375" cy="533873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2600" b="1" i="1" dirty="0" smtClean="0">
                    <a:solidFill>
                      <a:schemeClr val="accent5"/>
                    </a:solidFill>
                  </a:rPr>
                  <a:t>	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Write a function that solves the following 2 x 2 system of linear equation: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6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600" b="1" i="1" dirty="0" smtClean="0">
                  <a:solidFill>
                    <a:schemeClr val="accent5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600" b="1" i="1" dirty="0" smtClean="0">
                    <a:solidFill>
                      <a:schemeClr val="accent5"/>
                    </a:solidFill>
                  </a:rPr>
                  <a:t>	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The function header is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600" b="1" i="1" dirty="0">
                    <a:solidFill>
                      <a:schemeClr val="accent5"/>
                    </a:solidFill>
                  </a:rPr>
                  <a:t>	</a:t>
                </a:r>
                <a:r>
                  <a:rPr lang="en-US" sz="25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en-US" sz="2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5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 = 2</a:t>
                </a:r>
                <a:r>
                  <a:rPr lang="en-US" sz="2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	</a:t>
                </a:r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</a:t>
                </a:r>
                <a:r>
                  <a:rPr lang="en-US" sz="25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linearEquation</a:t>
                </a:r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double </a:t>
                </a:r>
                <a:r>
                  <a:rPr lang="en-US" sz="2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a[][SIZE], </a:t>
                </a:r>
                <a:r>
                  <a:rPr lang="en-US" sz="25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						double </a:t>
                </a:r>
                <a:r>
                  <a:rPr lang="en-US" sz="2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b[], </a:t>
                </a:r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5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result[]</a:t>
                </a:r>
                <a:r>
                  <a:rPr lang="en-US" sz="25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lang="en-US" sz="2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600" b="1" i="1" dirty="0" smtClean="0">
                    <a:solidFill>
                      <a:schemeClr val="accent5"/>
                    </a:solidFill>
                  </a:rPr>
                  <a:t>	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The function returns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false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600" b="1" i="1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is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0;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otherwise, return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true.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Write a test program that prompts the user to 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b="1" i="1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and display the result.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600" b="1" i="1" dirty="0">
                    <a:solidFill>
                      <a:schemeClr val="accent5"/>
                    </a:solidFill>
                  </a:rPr>
                  <a:t> </a:t>
                </a:r>
                <a:r>
                  <a:rPr lang="en-US" sz="2600" dirty="0">
                    <a:solidFill>
                      <a:schemeClr val="accent5"/>
                    </a:solidFill>
                  </a:rPr>
                  <a:t>is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0, </a:t>
                </a:r>
                <a:r>
                  <a:rPr lang="en-US" sz="2600" dirty="0" smtClean="0">
                    <a:solidFill>
                      <a:schemeClr val="accent5"/>
                    </a:solidFill>
                  </a:rPr>
                  <a:t>report that </a:t>
                </a:r>
                <a:r>
                  <a:rPr lang="en-US" sz="2600" b="1" dirty="0" smtClean="0">
                    <a:solidFill>
                      <a:schemeClr val="accent5"/>
                    </a:solidFill>
                  </a:rPr>
                  <a:t>“the equation has no solution”. </a:t>
                </a:r>
                <a:endParaRPr lang="en-US" sz="2600" b="1" i="1" dirty="0" smtClean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0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6" y="1284135"/>
                <a:ext cx="11500375" cy="5338734"/>
              </a:xfrm>
              <a:prstGeom prst="rect">
                <a:avLst/>
              </a:prstGeom>
              <a:blipFill>
                <a:blip r:embed="rId3"/>
                <a:stretch>
                  <a:fillRect l="-954" t="-114" r="-10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605350" y="297810"/>
            <a:ext cx="822765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*Geometry: polygon subareas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37603" y="1335092"/>
            <a:ext cx="11469272" cy="496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600" dirty="0" smtClean="0">
                <a:solidFill>
                  <a:schemeClr val="accent5"/>
                </a:solidFill>
              </a:rPr>
              <a:t>	A convex 4-vertex polygon is divided into four triangles, as shown below:</a:t>
            </a:r>
          </a:p>
          <a:p>
            <a:pPr algn="just">
              <a:lnSpc>
                <a:spcPct val="120000"/>
              </a:lnSpc>
            </a:pPr>
            <a:endParaRPr lang="en-US" sz="2600" dirty="0">
              <a:solidFill>
                <a:schemeClr val="accent5"/>
              </a:solidFill>
            </a:endParaRPr>
          </a:p>
        </p:txBody>
      </p:sp>
      <p:pic>
        <p:nvPicPr>
          <p:cNvPr id="2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382" y="546816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85761"/>
              </p:ext>
            </p:extLst>
          </p:nvPr>
        </p:nvGraphicFramePr>
        <p:xfrm>
          <a:off x="384879" y="5464432"/>
          <a:ext cx="1076418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6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00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x1, y1, x2, y2, x3, y3, x4, y4: -2.5</a:t>
                      </a:r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4 4 3 -2 -2 -3.5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areas are 1.390 1.517 8.082 8.333 </a:t>
                      </a:r>
                      <a:endParaRPr lang="ru-RU" sz="16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391850" y="1731050"/>
            <a:ext cx="6750237" cy="2199109"/>
            <a:chOff x="1975355" y="2336703"/>
            <a:chExt cx="7386812" cy="2730279"/>
          </a:xfrm>
        </p:grpSpPr>
        <p:grpSp>
          <p:nvGrpSpPr>
            <p:cNvPr id="16" name="Group 15"/>
            <p:cNvGrpSpPr/>
            <p:nvPr/>
          </p:nvGrpSpPr>
          <p:grpSpPr>
            <a:xfrm>
              <a:off x="3174274" y="2717074"/>
              <a:ext cx="4990012" cy="2063932"/>
              <a:chOff x="3174274" y="2717074"/>
              <a:chExt cx="4990012" cy="206393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3174274" y="2717074"/>
                <a:ext cx="2560320" cy="692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34594" y="2717074"/>
                <a:ext cx="2429692" cy="8360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74274" y="3409406"/>
                <a:ext cx="1920240" cy="1371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094514" y="3553097"/>
                <a:ext cx="3056709" cy="1227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684418" y="2336703"/>
                  <a:ext cx="1088289" cy="3056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2)</m:t>
                        </m:r>
                      </m:oMath>
                    </m:oMathPara>
                  </a14:m>
                  <a:endParaRPr lang="ru-RU" sz="1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418" y="2336703"/>
                  <a:ext cx="1088289" cy="305693"/>
                </a:xfrm>
                <a:prstGeom prst="rect">
                  <a:avLst/>
                </a:prstGeom>
                <a:blipFill>
                  <a:blip r:embed="rId4"/>
                  <a:stretch>
                    <a:fillRect l="-1829" r="-6707" b="-3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73878" y="3380701"/>
                  <a:ext cx="1088289" cy="3056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oMath>
                    </m:oMathPara>
                  </a14:m>
                  <a:endParaRPr lang="ru-RU" sz="1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878" y="3380701"/>
                  <a:ext cx="1088289" cy="305693"/>
                </a:xfrm>
                <a:prstGeom prst="rect">
                  <a:avLst/>
                </a:prstGeom>
                <a:blipFill>
                  <a:blip r:embed="rId5"/>
                  <a:stretch>
                    <a:fillRect l="-2454" r="-6748" b="-3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913394" y="4761289"/>
                  <a:ext cx="1078676" cy="3056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oMath>
                    </m:oMathPara>
                  </a14:m>
                  <a:endParaRPr lang="ru-RU" sz="1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394" y="4761289"/>
                  <a:ext cx="1078676" cy="305693"/>
                </a:xfrm>
                <a:prstGeom prst="rect">
                  <a:avLst/>
                </a:prstGeom>
                <a:blipFill>
                  <a:blip r:embed="rId6"/>
                  <a:stretch>
                    <a:fillRect l="-3106" r="-6832" b="-317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975355" y="3227855"/>
                  <a:ext cx="1083096" cy="3056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oMath>
                    </m:oMathPara>
                  </a14:m>
                  <a:endParaRPr lang="ru-RU" sz="1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355" y="3227855"/>
                  <a:ext cx="1083096" cy="305693"/>
                </a:xfrm>
                <a:prstGeom prst="rect">
                  <a:avLst/>
                </a:prstGeom>
                <a:blipFill>
                  <a:blip r:embed="rId7"/>
                  <a:stretch>
                    <a:fillRect l="-1840" r="-6748" b="-3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3217612" y="3409405"/>
              <a:ext cx="4933611" cy="143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094514" y="2717074"/>
              <a:ext cx="640080" cy="2063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Заголовок 1"/>
          <p:cNvSpPr txBox="1">
            <a:spLocks/>
          </p:cNvSpPr>
          <p:nvPr/>
        </p:nvSpPr>
        <p:spPr>
          <a:xfrm>
            <a:off x="186294" y="3904210"/>
            <a:ext cx="11469272" cy="146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600" dirty="0" smtClean="0">
                <a:solidFill>
                  <a:schemeClr val="accent5"/>
                </a:solidFill>
              </a:rPr>
              <a:t>	Write a program that prompts the user to enter the coordinates of the four vertices and displays the areas of the four triangles in increasing order. Here is a sample run:</a:t>
            </a:r>
            <a:endParaRPr lang="en-US" sz="2600" dirty="0">
              <a:solidFill>
                <a:schemeClr val="accent5"/>
              </a:solidFill>
            </a:endParaRPr>
          </a:p>
        </p:txBody>
      </p:sp>
      <p:pic>
        <p:nvPicPr>
          <p:cNvPr id="3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499" y="553206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9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*Geometry: area of a triangle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52444" y="1226967"/>
            <a:ext cx="11480557" cy="2778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1900" b="1" dirty="0" smtClean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Write a function that returns the area of a triangle using the following header: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solidFill>
                  <a:schemeClr val="accent5"/>
                </a:solidFill>
              </a:rPr>
              <a:t>	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2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getTriangleArea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points[][SIZE]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20000"/>
              </a:lnSpc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points are stored in a 3x2 two-dimensional array 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points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with 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(points[0][0], points[0][1])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for 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(x1, y1).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function returns </a:t>
            </a:r>
            <a:r>
              <a:rPr lang="en-US" sz="25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0, </a:t>
            </a:r>
            <a:r>
              <a:rPr lang="en-US" sz="25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if the three points are on the same line. Write a program that prompts the user to enter two lines and display the intersecting point. Here is a sample run of the program:</a:t>
            </a:r>
            <a:endParaRPr lang="en-US" sz="2500" b="1" dirty="0" smtClean="0">
              <a:solidFill>
                <a:schemeClr val="accent5"/>
              </a:solidFill>
            </a:endParaRPr>
          </a:p>
        </p:txBody>
      </p:sp>
      <p:pic>
        <p:nvPicPr>
          <p:cNvPr id="5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61" y="517719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92951"/>
              </p:ext>
            </p:extLst>
          </p:nvPr>
        </p:nvGraphicFramePr>
        <p:xfrm>
          <a:off x="376985" y="5176985"/>
          <a:ext cx="10489346" cy="7360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x1, y1,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x2, y2, x3, y3: 2.5 2 5 -1.0 4.0 2.0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 of the triangle is 2.25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38" y="5272222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61" y="600852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61198"/>
              </p:ext>
            </p:extLst>
          </p:nvPr>
        </p:nvGraphicFramePr>
        <p:xfrm>
          <a:off x="376985" y="6008314"/>
          <a:ext cx="10489346" cy="7360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x1, y1,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x2, y2, x3, y3: 2 2 4.5 4.5 6 6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three points are on the same line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379" y="610355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10. </a:t>
            </a:r>
            <a:r>
              <a:rPr lang="en-US" dirty="0">
                <a:solidFill>
                  <a:schemeClr val="accent5"/>
                </a:solidFill>
              </a:rPr>
              <a:t>Geometry: rightmost lowest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85438" y="1461716"/>
            <a:ext cx="11500373" cy="3827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600" b="1" i="1" dirty="0"/>
              <a:t>	</a:t>
            </a:r>
            <a:r>
              <a:rPr lang="en-US" sz="2600" dirty="0" smtClean="0">
                <a:solidFill>
                  <a:schemeClr val="accent5"/>
                </a:solidFill>
              </a:rPr>
              <a:t>In computational geometry, often you need to find the rightmost lowest point in a set of points. Write the following function that returns the rightmost lowest point in a set of points.</a:t>
            </a:r>
          </a:p>
          <a:p>
            <a:pPr algn="l">
              <a:lnSpc>
                <a:spcPct val="120000"/>
              </a:lnSpc>
            </a:pPr>
            <a:r>
              <a:rPr lang="en-US" sz="2600" b="1" i="1" dirty="0">
                <a:solidFill>
                  <a:schemeClr val="accent5"/>
                </a:solidFill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pPr algn="l">
              <a:lnSpc>
                <a:spcPct val="120000"/>
              </a:lnSpc>
            </a:pPr>
            <a:r>
              <a:rPr 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getRightmostLowestPoint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points[][SIZE], </a:t>
            </a:r>
          </a:p>
          <a:p>
            <a:pPr algn="l">
              <a:lnSpc>
                <a:spcPct val="12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numberOfPoints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rightMostPoint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the coordinates of six points and displays the rightmost lowest point. Here is a sample run:</a:t>
            </a:r>
            <a:endParaRPr lang="en-US" sz="2600" b="1" i="1" dirty="0" smtClean="0"/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71" y="533627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9290"/>
              </p:ext>
            </p:extLst>
          </p:nvPr>
        </p:nvGraphicFramePr>
        <p:xfrm>
          <a:off x="332626" y="5336274"/>
          <a:ext cx="10489346" cy="8163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633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points: 1.5 2.5 -3 4.5 5.6 -7 6.5 -7 8 1 10 2.5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rightmost lowest point is (6.5, -7.0)</a:t>
                      </a:r>
                      <a:endParaRPr lang="ru-RU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05" y="546197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627" y="1284136"/>
            <a:ext cx="11500374" cy="6779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5"/>
                </a:solidFill>
              </a:rPr>
              <a:t>Read the lecture notes doing following tasks:</a:t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/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>			</a:t>
            </a:r>
            <a:br>
              <a:rPr lang="en-US" sz="4000" dirty="0" smtClean="0">
                <a:solidFill>
                  <a:schemeClr val="accent5"/>
                </a:solidFill>
              </a:rPr>
            </a:br>
            <a:endParaRPr lang="ru-RU" sz="4000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997780" y="297810"/>
            <a:ext cx="38352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Practice (II - part)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09794" y="2353932"/>
            <a:ext cx="5849811" cy="2845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0850" indent="-45085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**Game: nine heads and tails;</a:t>
            </a:r>
          </a:p>
          <a:p>
            <a:pPr marL="450850" indent="-45085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***Locate the largest element;</a:t>
            </a:r>
          </a:p>
          <a:p>
            <a:pPr marL="450850" indent="-45085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*Algebra 3x3 matrix inverse;</a:t>
            </a:r>
          </a:p>
          <a:p>
            <a:pPr marL="450850" indent="-45085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*Column sorting;</a:t>
            </a:r>
          </a:p>
          <a:p>
            <a:pPr marL="450850" indent="-450850" algn="l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Strictly identical arrays;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981921" y="2353931"/>
            <a:ext cx="596918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sz="2400" dirty="0">
                <a:solidFill>
                  <a:schemeClr val="accent5"/>
                </a:solidFill>
                <a:latin typeface="+mj-lt"/>
              </a:rPr>
              <a:t>Identical arrays;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*Algebra: solve linear equations;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*Geometry: polygon 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subareas</a:t>
            </a: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*Geometry: area of a triangle;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Geometry: rightmost lowest point;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6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290458" y="297810"/>
            <a:ext cx="654254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1. </a:t>
            </a:r>
            <a:r>
              <a:rPr lang="en-US" dirty="0">
                <a:solidFill>
                  <a:schemeClr val="accent5"/>
                </a:solidFill>
              </a:rPr>
              <a:t>**Game: nine heads and tails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20861" y="1318776"/>
            <a:ext cx="11500374" cy="1670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Nine coins are placed in a 3x3 matrix with some face up and some face down. You can represent the state of the coins using a 3x3 matrix with values 0 (head) and 1(tail). Here are some examples: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1804" y="32419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9228" y="3232187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6845" y="3222416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2959" y="3222416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0731" y="3222416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1 0 0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1 1 0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20861" y="4328532"/>
            <a:ext cx="11500374" cy="1670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Each state can also be represented using a binary number. For example, the preceding matrices correspond to the numbers </a:t>
            </a:r>
          </a:p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000010000   101001100  110100001  101110100  100111110</a:t>
            </a:r>
          </a:p>
        </p:txBody>
      </p:sp>
    </p:spTree>
    <p:extLst>
      <p:ext uri="{BB962C8B-B14F-4D97-AF65-F5344CB8AC3E}">
        <p14:creationId xmlns:p14="http://schemas.microsoft.com/office/powerpoint/2010/main" val="14338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290458" y="297810"/>
            <a:ext cx="654254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1. </a:t>
            </a:r>
            <a:r>
              <a:rPr lang="en-US" dirty="0">
                <a:solidFill>
                  <a:schemeClr val="accent5"/>
                </a:solidFill>
              </a:rPr>
              <a:t>**Game: nine heads and tails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971710"/>
            <a:ext cx="11500374" cy="29303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total number of possibilities is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512.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So you can use decimal numbers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0, 1, 2, 3, …,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511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to represent all states of the matrix. Write a program that prompts the user to enter a number between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0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511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displays the corresponding matrix with characters </a:t>
            </a:r>
            <a:r>
              <a:rPr lang="en-US" sz="3000" b="1" dirty="0">
                <a:solidFill>
                  <a:schemeClr val="accent5"/>
                </a:solidFill>
                <a:cs typeface="Courier New" panose="02070309020205020404" pitchFamily="49" charset="0"/>
              </a:rPr>
              <a:t>H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T.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Here is a sample run: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804" y="508735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58175"/>
              </p:ext>
            </p:extLst>
          </p:nvPr>
        </p:nvGraphicFramePr>
        <p:xfrm>
          <a:off x="485027" y="5087357"/>
          <a:ext cx="10489346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number between 0 and 511: 7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58" y="5145772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402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***Locate the largest element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3924" y="1279957"/>
            <a:ext cx="11485664" cy="4116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the following function that finds the location of the largest element in a two-dimensional array.</a:t>
            </a:r>
          </a:p>
          <a:p>
            <a:pPr algn="just">
              <a:lnSpc>
                <a:spcPct val="120000"/>
              </a:lnSpc>
            </a:pPr>
            <a:r>
              <a:rPr lang="en-US" sz="3000" dirty="0">
                <a:solidFill>
                  <a:schemeClr val="accent5"/>
                </a:solidFill>
                <a:cs typeface="Courier New" panose="02070309020205020404" pitchFamily="49" charset="0"/>
              </a:rPr>
              <a:t>	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locateLargest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a[][4], 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location[]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23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The location is stored in a one-dimensional array </a:t>
            </a:r>
            <a:r>
              <a:rPr lang="en-US" sz="28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location 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that contains two elements. These two elements indicate the row and column indices of the largest element in the two-dimensional array. Write a test program that prompts the user to enter a 3x4 two-dimensional array and displays the location of the largest element in the array. Here is a sample run:</a:t>
            </a:r>
            <a:endParaRPr lang="en-US" sz="2800" b="1" dirty="0" smtClean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464" y="545795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81309"/>
              </p:ext>
            </p:extLst>
          </p:nvPr>
        </p:nvGraphicFramePr>
        <p:xfrm>
          <a:off x="363728" y="5460230"/>
          <a:ext cx="10690735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9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array: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23.5</a:t>
                      </a:r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35 2 10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4.5 3 45 3.5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35 44 5.5 9.6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location of the largest element is at (1, 2)</a:t>
                      </a:r>
                      <a:endParaRPr lang="ru-RU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42" y="571090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42" y="5968080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13" y="622782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87910" y="297810"/>
            <a:ext cx="71399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3. </a:t>
            </a:r>
            <a:r>
              <a:rPr lang="en-US" dirty="0">
                <a:solidFill>
                  <a:schemeClr val="accent5"/>
                </a:solidFill>
              </a:rPr>
              <a:t>*Algebra 3x3 matrix inverse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24845" y="1276411"/>
                <a:ext cx="11502968" cy="547708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The inverse of a square matrix </a:t>
                </a:r>
                <a:r>
                  <a:rPr lang="en-US" sz="26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A 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is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𝑨</m:t>
                        </m:r>
                      </m:e>
                      <m:sup>
                        <m:r>
                          <a:rPr lang="en-US" sz="2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sz="2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US" sz="2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p>
                    </m:sSup>
                    <m:r>
                      <a:rPr lang="en-US" sz="26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</m:oMath>
                </a14:m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𝐼</m:t>
                    </m:r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</m:oMath>
                </a14:m>
                <a:r>
                  <a:rPr lang="en-US" sz="2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where </a:t>
                </a:r>
                <a:r>
                  <a:rPr lang="en-US" sz="26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I 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is the identity matrix with all 1s on the diagonal and 0 on all other cells. For example, the inverse of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solidFill>
                                  <a:schemeClr val="accent5"/>
                                </a:solidFill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2600" dirty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x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solidFill>
                                  <a:schemeClr val="accent5"/>
                                </a:solidFill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cs typeface="Courier New" panose="02070309020205020404" pitchFamily="49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sz="26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600" b="1" dirty="0" smtClean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6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The inverse of a 3x3 matrix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b="1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26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can be obtained using the following formula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</m:e>
                    </m:d>
                    <m:r>
                      <a:rPr lang="en-US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  <m:r>
                      <a:rPr lang="en-US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0:</m:t>
                    </m:r>
                  </m:oMath>
                </a14:m>
                <a:endParaRPr lang="en-US" sz="2600" b="0" dirty="0" smtClean="0">
                  <a:solidFill>
                    <a:schemeClr val="accent5"/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𝐴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−1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 smtClean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5" y="1276411"/>
                <a:ext cx="11502968" cy="5477086"/>
              </a:xfrm>
              <a:prstGeom prst="rect">
                <a:avLst/>
              </a:prstGeom>
              <a:blipFill>
                <a:blip r:embed="rId3"/>
                <a:stretch>
                  <a:fillRect l="-954" r="-9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87910" y="297810"/>
            <a:ext cx="713990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3. </a:t>
            </a:r>
            <a:r>
              <a:rPr lang="en-US" dirty="0">
                <a:solidFill>
                  <a:schemeClr val="accent5"/>
                </a:solidFill>
              </a:rPr>
              <a:t>*Algebra 3x3 matrix inverse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184673" y="1459294"/>
                <a:ext cx="11773770" cy="329648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9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𝑨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9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 </m:t>
                    </m:r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33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23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31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32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9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19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8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Implement the following function to obtained an inverse of the matrix: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3000" b="1" dirty="0">
                    <a:solidFill>
                      <a:schemeClr val="accent5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inverse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double 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A[][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 </a:t>
                </a:r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inverseOfA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[][3]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4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Write a test program that prompts the user to 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5"/>
                    </a:solidFill>
                    <a:cs typeface="Courier New" panose="02070309020205020404" pitchFamily="49" charset="0"/>
                  </a:rPr>
                  <a:t>, for matrix, and displays its inverse matrix. Here is a sample run:  </a:t>
                </a:r>
                <a:endParaRPr lang="en-US" sz="2400" dirty="0">
                  <a:solidFill>
                    <a:schemeClr val="accent5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3" y="1459294"/>
                <a:ext cx="11773770" cy="3296486"/>
              </a:xfrm>
              <a:prstGeom prst="rect">
                <a:avLst/>
              </a:prstGeom>
              <a:blipFill>
                <a:blip r:embed="rId3"/>
                <a:stretch>
                  <a:fillRect l="-776" r="-776" b="-6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73" y="506039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94443"/>
              </p:ext>
            </p:extLst>
          </p:nvPr>
        </p:nvGraphicFramePr>
        <p:xfrm>
          <a:off x="332627" y="5060399"/>
          <a:ext cx="10489346" cy="13624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24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a11, a12, a13, a21, a22, a23, a31, a32, a33: 1 2 1 2 3 1 4 5 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-2 0.5 0.5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0.5 -0.5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1 -1.5 0.5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674" y="5126747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4667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uz-Cyrl-UZ" sz="3500" dirty="0">
                <a:solidFill>
                  <a:schemeClr val="accent5"/>
                </a:solidFill>
              </a:rPr>
              <a:t>4</a:t>
            </a:r>
            <a:r>
              <a:rPr lang="en-US" sz="3500" dirty="0" smtClean="0">
                <a:solidFill>
                  <a:schemeClr val="accent5"/>
                </a:solidFill>
              </a:rPr>
              <a:t>. </a:t>
            </a:r>
            <a:r>
              <a:rPr lang="en-US" sz="3600" dirty="0">
                <a:solidFill>
                  <a:schemeClr val="accent5"/>
                </a:solidFill>
              </a:rPr>
              <a:t>*Column sorting</a:t>
            </a:r>
            <a:endParaRPr lang="ru-RU" sz="3500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54044" y="1503091"/>
            <a:ext cx="11690502" cy="5015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300" b="1" dirty="0" smtClean="0">
                <a:solidFill>
                  <a:schemeClr val="accent5"/>
                </a:solidFill>
              </a:rPr>
              <a:t>	</a:t>
            </a:r>
            <a:r>
              <a:rPr lang="en-US" sz="3000" dirty="0" smtClean="0">
                <a:solidFill>
                  <a:schemeClr val="accent5"/>
                </a:solidFill>
              </a:rPr>
              <a:t>Implement the following function to sort the columns in a two-dimensional array. A new array is returned. The original array is intact.</a:t>
            </a:r>
          </a:p>
          <a:p>
            <a:pPr algn="just">
              <a:lnSpc>
                <a:spcPct val="120000"/>
              </a:lnSpc>
            </a:pPr>
            <a:r>
              <a:rPr lang="en-US" sz="2300" b="1" dirty="0">
                <a:solidFill>
                  <a:schemeClr val="accent5"/>
                </a:solidFill>
              </a:rPr>
              <a:t>	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3;</a:t>
            </a:r>
          </a:p>
          <a:p>
            <a:pPr algn="just">
              <a:lnSpc>
                <a:spcPct val="12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sortRows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m[][SIZE],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result[][SIZE]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20000"/>
              </a:lnSpc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a 3x3 matrix of double values and display a new-sorted matrix. Here is sample run:</a:t>
            </a:r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309" y="4637321"/>
            <a:ext cx="896473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50864"/>
              </p:ext>
            </p:extLst>
          </p:nvPr>
        </p:nvGraphicFramePr>
        <p:xfrm>
          <a:off x="526357" y="4637321"/>
          <a:ext cx="10730557" cy="204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3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3990"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3 by 3 matrix row by row: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0.15 0.875 0.375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0.55 0.005 0.225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0.30 0.12  0.4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column-sorted array is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0.15 0.005 0.225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0.3  0.12  0.375</a:t>
                      </a:r>
                    </a:p>
                    <a:p>
                      <a:r>
                        <a:rPr lang="en-US" sz="16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0.55 0.875 0.4</a:t>
                      </a:r>
                      <a:endParaRPr lang="en-US" sz="1600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84" y="490510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84" y="516996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66" y="543400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826034" y="48879"/>
            <a:ext cx="6006968" cy="1028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5</a:t>
            </a:r>
            <a:r>
              <a:rPr lang="en-US" dirty="0" smtClean="0">
                <a:solidFill>
                  <a:schemeClr val="accent5"/>
                </a:solidFill>
              </a:rPr>
              <a:t>. </a:t>
            </a:r>
            <a:r>
              <a:rPr lang="en-US" dirty="0">
                <a:solidFill>
                  <a:schemeClr val="accent5"/>
                </a:solidFill>
              </a:rPr>
              <a:t>Strictly identical arrays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631373"/>
            <a:ext cx="11655367" cy="372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Two two-dimensional arrays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m1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m2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are </a:t>
            </a:r>
            <a:r>
              <a:rPr lang="en-US" sz="3000" i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strictly identical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if </a:t>
            </a:r>
            <a:r>
              <a:rPr lang="en-US" sz="3000" dirty="0" err="1" smtClean="0">
                <a:solidFill>
                  <a:schemeClr val="accent5"/>
                </a:solidFill>
                <a:cs typeface="Courier New" panose="02070309020205020404" pitchFamily="49" charset="0"/>
              </a:rPr>
              <a:t>thir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 corresponding elements are equal. Write a function that returns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true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if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m1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m2 </a:t>
            </a:r>
            <a:r>
              <a:rPr lang="en-US" sz="30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are strictly identical, using the following header:</a:t>
            </a:r>
          </a:p>
          <a:p>
            <a:pPr algn="just">
              <a:lnSpc>
                <a:spcPct val="120000"/>
              </a:lnSpc>
            </a:pPr>
            <a:r>
              <a:rPr lang="en-US" sz="3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3;</a:t>
            </a:r>
          </a:p>
          <a:p>
            <a:pPr algn="just">
              <a:lnSpc>
                <a:spcPct val="12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m1[][SIZE],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m2[][SIZE]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>
              <a:lnSpc>
                <a:spcPct val="12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Write a test program that prompts the user to enter two 3x3 arrays of integers and displays whether the two are strictly identical. Here is a sample run: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264" y="567826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13801"/>
              </p:ext>
            </p:extLst>
          </p:nvPr>
        </p:nvGraphicFramePr>
        <p:xfrm>
          <a:off x="402918" y="5677911"/>
          <a:ext cx="1048934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9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278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m1: 51 22 25 6 1 4 24 54 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m2: 51 22 25 6 1 4 24 54 6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 arrays are strictly identical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98" y="572102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5" y="599775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3d882fb3a5b511375efa7c8e9807bcd8929c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527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 2</vt:lpstr>
      <vt:lpstr>Тема Office</vt:lpstr>
      <vt:lpstr>Multidimensional Arrays</vt:lpstr>
      <vt:lpstr>Read the lecture notes doing following tasks: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SAMSUNG-PC</cp:lastModifiedBy>
  <cp:revision>208</cp:revision>
  <dcterms:created xsi:type="dcterms:W3CDTF">2016-07-19T11:09:21Z</dcterms:created>
  <dcterms:modified xsi:type="dcterms:W3CDTF">2017-02-27T14:53:59Z</dcterms:modified>
</cp:coreProperties>
</file>