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7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301" r:id="rId6"/>
    <p:sldId id="302" r:id="rId7"/>
    <p:sldId id="303" r:id="rId8"/>
    <p:sldId id="260" r:id="rId9"/>
    <p:sldId id="261" r:id="rId10"/>
    <p:sldId id="262" r:id="rId11"/>
    <p:sldId id="304" r:id="rId12"/>
    <p:sldId id="263" r:id="rId13"/>
    <p:sldId id="264" r:id="rId14"/>
    <p:sldId id="265" r:id="rId15"/>
    <p:sldId id="305" r:id="rId16"/>
    <p:sldId id="306" r:id="rId17"/>
    <p:sldId id="266" r:id="rId18"/>
    <p:sldId id="307" r:id="rId19"/>
    <p:sldId id="267" r:id="rId20"/>
    <p:sldId id="308" r:id="rId21"/>
    <p:sldId id="309" r:id="rId22"/>
    <p:sldId id="268" r:id="rId23"/>
    <p:sldId id="310" r:id="rId24"/>
    <p:sldId id="311" r:id="rId25"/>
    <p:sldId id="312" r:id="rId26"/>
    <p:sldId id="269" r:id="rId27"/>
    <p:sldId id="313" r:id="rId28"/>
    <p:sldId id="270" r:id="rId29"/>
    <p:sldId id="271" r:id="rId30"/>
    <p:sldId id="272" r:id="rId31"/>
    <p:sldId id="273" r:id="rId32"/>
    <p:sldId id="274" r:id="rId33"/>
    <p:sldId id="275" r:id="rId34"/>
    <p:sldId id="314" r:id="rId35"/>
    <p:sldId id="276" r:id="rId36"/>
    <p:sldId id="277" r:id="rId37"/>
    <p:sldId id="27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535" autoAdjust="0"/>
  </p:normalViewPr>
  <p:slideViewPr>
    <p:cSldViewPr snapToGrid="0">
      <p:cViewPr varScale="1">
        <p:scale>
          <a:sx n="61" d="100"/>
          <a:sy n="61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E48CB-8CBA-480E-8179-B43A7BBB5451}" type="datetimeFigureOut">
              <a:rPr lang="ru-RU" smtClean="0"/>
              <a:t>07.09.2016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260E-8876-4F4E-A5C8-695073D2F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3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1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734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653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38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90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188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19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2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67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89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04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591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929" y="3108071"/>
            <a:ext cx="9950361" cy="6865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Elementary Programming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146207" y="1545043"/>
            <a:ext cx="73251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C++ Programming, Fall 2016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4134406" y="3923809"/>
            <a:ext cx="4172674" cy="189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smtClean="0">
                <a:solidFill>
                  <a:srgbClr val="002060"/>
                </a:solidFill>
              </a:rPr>
              <a:t>Lecture #</a:t>
            </a:r>
            <a:r>
              <a:rPr lang="en-US" sz="6000" b="1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sz="6000" b="1" dirty="0" smtClean="0">
                <a:solidFill>
                  <a:srgbClr val="002060"/>
                </a:solidFill>
              </a:rPr>
              <a:t>I – part </a:t>
            </a:r>
            <a:endParaRPr lang="ru-RU" sz="6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812924" y="297810"/>
            <a:ext cx="502267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Compute Average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490039"/>
            <a:ext cx="11502968" cy="515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You can use a single statement to read multiple input. For example, the following statement reads three values into variable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x1, x2,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x3: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endParaRPr lang="en-US" sz="3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x1 &gt;&gt; x2 &gt;&gt; x3;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 flipH="1">
            <a:off x="5280339" y="3562438"/>
            <a:ext cx="1197734" cy="785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478073" y="3562438"/>
            <a:ext cx="334851" cy="90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478073" y="3562438"/>
            <a:ext cx="1996226" cy="90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4"/>
          <p:cNvSpPr txBox="1">
            <a:spLocks/>
          </p:cNvSpPr>
          <p:nvPr/>
        </p:nvSpPr>
        <p:spPr>
          <a:xfrm>
            <a:off x="306868" y="1301454"/>
            <a:ext cx="11528727" cy="37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Read three numbers and displays their average.</a:t>
            </a:r>
            <a:endParaRPr lang="en-US" sz="2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2156" t="16154" r="33997" b="23459"/>
          <a:stretch/>
        </p:blipFill>
        <p:spPr>
          <a:xfrm>
            <a:off x="332627" y="1674254"/>
            <a:ext cx="8221452" cy="5183746"/>
          </a:xfrm>
          <a:prstGeom prst="rect">
            <a:avLst/>
          </a:prstGeom>
        </p:spPr>
      </p:pic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10592"/>
              </p:ext>
            </p:extLst>
          </p:nvPr>
        </p:nvGraphicFramePr>
        <p:xfrm>
          <a:off x="6340615" y="1916388"/>
          <a:ext cx="4786737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67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three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numbers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 2 3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average of 1 2 3 is 2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70445"/>
              </p:ext>
            </p:extLst>
          </p:nvPr>
        </p:nvGraphicFramePr>
        <p:xfrm>
          <a:off x="6340615" y="3359272"/>
          <a:ext cx="4786737" cy="11998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6737"/>
              </a:tblGrid>
              <a:tr h="1199849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three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numbers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10.5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11.5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average of 10.5 11 11.5 is 11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207" y="3359272"/>
            <a:ext cx="627388" cy="4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779" y="1972611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779" y="3421454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57" y="3663726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831" y="3959196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207" y="1916388"/>
            <a:ext cx="627388" cy="4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Заголовок 1"/>
          <p:cNvSpPr txBox="1">
            <a:spLocks/>
          </p:cNvSpPr>
          <p:nvPr/>
        </p:nvSpPr>
        <p:spPr>
          <a:xfrm>
            <a:off x="6812924" y="297810"/>
            <a:ext cx="502267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Compute Average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0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Note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2023082"/>
            <a:ext cx="11502968" cy="3257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Most of the programs in the early lectures of this course perform three steps: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input, process,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output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called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IPO.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Input is receiving input from the user;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Process is producing results using the input;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Output is displaying the results;</a:t>
            </a:r>
          </a:p>
          <a:p>
            <a:pPr algn="just"/>
            <a:endParaRPr lang="en-US" sz="36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0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2"/>
            <a:ext cx="11502968" cy="512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What is the printout if you entered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2   2.5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when executing the following code?</a:t>
            </a:r>
          </a:p>
          <a:p>
            <a:pPr algn="just"/>
            <a:endParaRPr lang="en-US" sz="36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l"/>
            <a:r>
              <a:rPr lang="en-US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double 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width;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height;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width &gt;&gt; height;</a:t>
            </a:r>
          </a:p>
          <a:p>
            <a:pPr algn="l"/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width * height;</a:t>
            </a:r>
            <a:endParaRPr lang="en-US" sz="3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2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Identifiers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2"/>
            <a:ext cx="11502968" cy="512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pPr algn="just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Identifiers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are the names that identify elements such as variables and functions in a program.</a:t>
            </a:r>
          </a:p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As you see in previous program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main, number1, number2, number3,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so on are the names of things that appear in the program. </a:t>
            </a:r>
          </a:p>
          <a:p>
            <a:pPr algn="just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In programming terminology, such names are called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identifiers.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0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Identifiers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45506" y="1379137"/>
            <a:ext cx="11502968" cy="5478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All identifiers must obey the following rules: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 identifier is a sequence of characters comprising letters, digits, and underscores (…)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 identifier must start with a letter or an underscore; it cannot start with a digit.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 identifier cannot be a reserved word. (C++ Keywords)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 identifier can be of any length, but your C++ compiler may impose restriction. Use identifiers of 31 characters or fewer to ensure portability.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For example, </a:t>
            </a: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area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</a:t>
            </a: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radius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are legal identifiers, whereas </a:t>
            </a: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2A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</a:t>
            </a: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d+4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are illegal identifiers because they do not follow the rules. The compiler detects illegal identifiers and reports syntax errors.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Since C++ is case-sensitive,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area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Area,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AREA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are all different identifiers. 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45506" y="1379137"/>
            <a:ext cx="11502968" cy="5330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Which of the following identifiers are valid? Which are C++ keywords?</a:t>
            </a: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iles, Test, a++, --a, 4#R, #44, apps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main, double,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y, radius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Variables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</a:p>
          <a:p>
            <a:pPr algn="just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Variables are used to represent values that may be changed in the program.</a:t>
            </a:r>
          </a:p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</a:p>
          <a:p>
            <a:pPr algn="just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Variables are used to store values to be used later in a program.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They are called variables because their values can be changed.</a:t>
            </a:r>
          </a:p>
          <a:p>
            <a:pPr algn="just"/>
            <a:endParaRPr lang="en-US" sz="36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Variables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234348" y="1443533"/>
            <a:ext cx="11781553" cy="385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just">
              <a:buAutoNum type="arabicPlain"/>
            </a:pP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//Compute the first area</a:t>
            </a:r>
          </a:p>
          <a:p>
            <a:pPr marL="742950" indent="-742950" algn="just">
              <a:buAutoNum type="arabicPlain"/>
            </a:pP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= 1.0;</a:t>
            </a:r>
          </a:p>
          <a:p>
            <a:pPr marL="742950" indent="-742950" algn="just">
              <a:buAutoNum type="arabicPlain"/>
            </a:pP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radius * radius * 3.14159;</a:t>
            </a:r>
          </a:p>
          <a:p>
            <a:pPr marL="742950" indent="-742950" algn="just">
              <a:buAutoNum type="arabicPlain"/>
            </a:pPr>
            <a:r>
              <a:rPr lang="en-US" sz="2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“The area is ” &lt;&lt; area &lt;&lt; “ for radius ” &lt;&lt; radius &lt;&lt; </a:t>
            </a:r>
            <a:r>
              <a:rPr lang="en-US" sz="2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algn="just">
              <a:buAutoNum type="arabicPlain"/>
            </a:pP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lain"/>
            </a:pP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second area</a:t>
            </a:r>
          </a:p>
          <a:p>
            <a:pPr marL="742950" indent="-742950" algn="just">
              <a:buAutoNum type="arabicPlain"/>
            </a:pP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= 2.0;</a:t>
            </a:r>
          </a:p>
          <a:p>
            <a:pPr marL="742950" indent="-742950" algn="just">
              <a:buAutoNum type="arabicPlain"/>
            </a:pP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radius * radius * 3.14159;</a:t>
            </a:r>
          </a:p>
          <a:p>
            <a:pPr marL="742950" indent="-742950" algn="just">
              <a:buAutoNum type="arabicPlain"/>
            </a:pPr>
            <a:r>
              <a:rPr lang="en-US" sz="2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“The area is ” &lt;&lt; area &lt;&lt; “ for radius ” &lt;&lt;radius;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4924"/>
              </p:ext>
            </p:extLst>
          </p:nvPr>
        </p:nvGraphicFramePr>
        <p:xfrm>
          <a:off x="332627" y="5550794"/>
          <a:ext cx="10794725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794725"/>
              </a:tblGrid>
              <a:tr h="614573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area is 3.14159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radius 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area is 12.56636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radius 2</a:t>
                      </a: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.0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207" y="5694826"/>
            <a:ext cx="627388" cy="4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Declare variable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Variables are used to represent data of a certain type. The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variable declaration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tells the compiler to allocate appropriate memory space for the variable based on its data type.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datatype </a:t>
            </a:r>
            <a:r>
              <a:rPr lang="en-US" sz="3200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Here are some examples of variable declarations:</a:t>
            </a:r>
          </a:p>
          <a:p>
            <a:pPr algn="just"/>
            <a:endParaRPr lang="en-US" sz="2500" dirty="0" smtClean="0">
              <a:solidFill>
                <a:schemeClr val="accent5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n-US" sz="21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   //Declare count to be an integer variable</a:t>
            </a:r>
          </a:p>
          <a:p>
            <a:pPr algn="just"/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radius; //Declare radius to be an integer variable</a:t>
            </a:r>
          </a:p>
          <a:p>
            <a:pPr algn="just"/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;//Declare </a:t>
            </a:r>
            <a:r>
              <a:rPr lang="en-US" sz="2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2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an integer variable</a:t>
            </a:r>
          </a:p>
          <a:p>
            <a:pPr algn="just"/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k; //Declare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and k as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variables</a:t>
            </a:r>
            <a:endParaRPr lang="en-US" sz="25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8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90908" y="1941754"/>
            <a:ext cx="1133975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Last week we covered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/>
                </a:solidFill>
              </a:rPr>
              <a:t>Introduction to Computers, Programs, and C++</a:t>
            </a:r>
          </a:p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This week we will learn </a:t>
            </a:r>
            <a:endParaRPr lang="ru-RU" sz="3000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998671" y="2628346"/>
            <a:ext cx="5485236" cy="37393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Writing a Simple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Reading Input from the Keyboard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Identifiers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Assignment Statements and Assignment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Expressions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Named Constants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Numeric Data Types and Operations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222059" y="297810"/>
            <a:ext cx="261353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Roadmap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Initialize variables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1839410" y="2002335"/>
            <a:ext cx="8489401" cy="771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1;		equal  		</a:t>
            </a:r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</a:t>
            </a:r>
          </a:p>
          <a:p>
            <a:pPr algn="just"/>
            <a:r>
              <a:rPr lang="en-US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1;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1839410" y="3309849"/>
            <a:ext cx="9300815" cy="670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j = 2;	equal  		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(1), j(2);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1433702" y="4816351"/>
            <a:ext cx="9300815" cy="670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27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 variable must be declared before it can be assigned a value</a:t>
            </a:r>
          </a:p>
        </p:txBody>
      </p:sp>
    </p:spTree>
    <p:extLst>
      <p:ext uri="{BB962C8B-B14F-4D97-AF65-F5344CB8AC3E}">
        <p14:creationId xmlns:p14="http://schemas.microsoft.com/office/powerpoint/2010/main" val="1619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1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Identify and fix the errors in the following code: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2274" t="16021" r="63594" b="42297"/>
          <a:stretch/>
        </p:blipFill>
        <p:spPr>
          <a:xfrm>
            <a:off x="998671" y="2086377"/>
            <a:ext cx="4496950" cy="43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Assignment Statement and Assignment Expressions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1"/>
            <a:ext cx="11502968" cy="5452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3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	An assignment statement designates a value for a variable. An assignment statement can be used as an expression in C++.</a:t>
            </a:r>
          </a:p>
          <a:p>
            <a:pPr algn="just"/>
            <a:r>
              <a:rPr lang="en-US" sz="23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After a variable is declared, you can assign a value to it by using an </a:t>
            </a:r>
            <a:r>
              <a:rPr lang="en-US" sz="23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assignment statement. </a:t>
            </a:r>
            <a:r>
              <a:rPr lang="en-US" sz="23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In C++, the equal sign (=) is used as the </a:t>
            </a:r>
            <a:r>
              <a:rPr lang="en-US" sz="23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assignment operator. </a:t>
            </a:r>
            <a:r>
              <a:rPr lang="en-US" sz="23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The syntax for assignment statements is as follows:</a:t>
            </a:r>
          </a:p>
          <a:p>
            <a:pPr algn="just"/>
            <a:r>
              <a:rPr lang="en-US" sz="23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= expression;</a:t>
            </a:r>
          </a:p>
          <a:p>
            <a:pPr algn="just"/>
            <a:r>
              <a:rPr lang="en-US" sz="23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 </a:t>
            </a:r>
            <a:r>
              <a:rPr lang="en-US" sz="23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expression </a:t>
            </a:r>
            <a:r>
              <a:rPr lang="en-US" sz="23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represents a computation involving values, variables, and operators that taking them together, evaluates to a value. For example, consider the following code:</a:t>
            </a:r>
          </a:p>
          <a:p>
            <a:pPr algn="just"/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1;			//Assign 1 to variable y</a:t>
            </a:r>
          </a:p>
          <a:p>
            <a:pPr algn="just"/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= 1.0; //Assign 1.0 to variable radius</a:t>
            </a:r>
          </a:p>
          <a:p>
            <a:pPr algn="just"/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 * (3 / 2); //Assign the value of the expression to x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+1;			//Assign the addition of y and 1 to x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 = radius * radius * 3.14159; //Compute area</a:t>
            </a:r>
            <a:r>
              <a:rPr lang="en-US" sz="23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0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Assignment Statement and Assignment Expressions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1"/>
            <a:ext cx="11502968" cy="5452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You can use a variable in an expression. A variable can also be used in both sides of the = operator. For example,</a:t>
            </a:r>
          </a:p>
          <a:p>
            <a:pPr algn="just"/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+ 1;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In this assignment statement, the result of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x + 1 </a:t>
            </a:r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is assigned to x. If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x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1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before the statement is executed, then it becomes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2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after the statement is executed. </a:t>
            </a:r>
          </a:p>
          <a:p>
            <a:pPr algn="just"/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 assign a value to a variable, you must place the variable name to the left of the assignment operator. Thus the following statement is wrong: </a:t>
            </a:r>
          </a:p>
          <a:p>
            <a:pPr algn="just"/>
            <a:r>
              <a:rPr lang="en-US" sz="3000" b="1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 	//Wrong</a:t>
            </a:r>
            <a:endParaRPr lang="en-US" sz="3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Note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1"/>
            <a:ext cx="11502968" cy="5452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5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	</a:t>
            </a:r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In mathematics, </a:t>
            </a:r>
            <a:r>
              <a:rPr lang="en-US" sz="35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x = 2 * x + 1</a:t>
            </a: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denotes an equation. However, in C</a:t>
            </a:r>
            <a:r>
              <a:rPr lang="en-US" sz="35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++, </a:t>
            </a:r>
            <a:r>
              <a:rPr lang="en-US" sz="35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x = 2 * x + 1  </a:t>
            </a:r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is an assignment statement that evaluates the expression  </a:t>
            </a:r>
            <a:r>
              <a:rPr lang="en-US" sz="35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2 * x + 1 </a:t>
            </a:r>
            <a:r>
              <a:rPr lang="en-US" sz="3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and assigns the result to </a:t>
            </a:r>
            <a:r>
              <a:rPr lang="en-US" sz="35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US" sz="3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= 1;	equal	x = 1;</a:t>
            </a:r>
          </a:p>
          <a:p>
            <a:pPr algn="just">
              <a:lnSpc>
                <a:spcPct val="100000"/>
              </a:lnSpc>
            </a:pPr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x;</a:t>
            </a:r>
          </a:p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 = k = 1;	equal	k = 1;</a:t>
            </a:r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j = k;</a:t>
            </a:r>
          </a:p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endParaRPr lang="en-US" sz="3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1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Identify and fix the errors in the following code: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2254" t="16329" r="63792" b="54269"/>
          <a:stretch/>
        </p:blipFill>
        <p:spPr>
          <a:xfrm>
            <a:off x="998670" y="2421479"/>
            <a:ext cx="6233009" cy="43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8075054" y="297810"/>
            <a:ext cx="376054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Named Constants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одзаголовок 4"/>
              <p:cNvSpPr txBox="1">
                <a:spLocks/>
              </p:cNvSpPr>
              <p:nvPr/>
            </p:nvSpPr>
            <p:spPr>
              <a:xfrm>
                <a:off x="332627" y="1572323"/>
                <a:ext cx="11502968" cy="5207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 2" pitchFamily="18" charset="2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Wingdings 2" pitchFamily="18" charset="2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	A named constant is an identifier that represents a permanent value.</a:t>
                </a:r>
              </a:p>
              <a:p>
                <a:pPr algn="just"/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	The value of a variable may change during the execution of a program, but a </a:t>
                </a:r>
                <a:r>
                  <a:rPr lang="en-US" sz="3000" b="1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named constant, </a:t>
                </a:r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or simply </a:t>
                </a:r>
                <a:r>
                  <a:rPr lang="en-US" sz="3000" b="1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constant, </a:t>
                </a:r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 represents permanent data that never changes. </a:t>
                </a:r>
              </a:p>
              <a:p>
                <a:pPr algn="just"/>
                <a:r>
                  <a:rPr lang="en-US" sz="3000" dirty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	</a:t>
                </a:r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In our </a:t>
                </a:r>
                <a:r>
                  <a:rPr lang="en-US" sz="3000" b="1" dirty="0" err="1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ComputeArea</a:t>
                </a:r>
                <a:r>
                  <a:rPr lang="en-US" sz="3000" b="1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 program is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𝜋</m:t>
                    </m:r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 constant. If you use it frequently, you don’t want to keep tying </a:t>
                </a:r>
                <a:r>
                  <a:rPr lang="en-US" sz="3000" b="1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3.14159; </a:t>
                </a:r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instead, you can declare a constant for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𝜋</m:t>
                    </m:r>
                  </m:oMath>
                </a14:m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 . </a:t>
                </a:r>
              </a:p>
              <a:p>
                <a:pPr algn="just"/>
                <a:r>
                  <a:rPr lang="en-US" sz="3000" dirty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	</a:t>
                </a:r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Here is the syntax for declaring a constant:</a:t>
                </a:r>
              </a:p>
              <a:p>
                <a:r>
                  <a:rPr lang="en-US" sz="30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30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onstant </a:t>
                </a:r>
                <a:r>
                  <a:rPr lang="en-US" sz="3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datatype CONSTANTNAME = value;</a:t>
                </a:r>
              </a:p>
              <a:p>
                <a:pPr algn="just"/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	The word </a:t>
                </a:r>
                <a:r>
                  <a:rPr lang="en-US" sz="3000" b="1" dirty="0" err="1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const</a:t>
                </a:r>
                <a:r>
                  <a:rPr lang="en-US" sz="3000" b="1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en-US" sz="3000" dirty="0" smtClean="0">
                    <a:solidFill>
                      <a:schemeClr val="accent5"/>
                    </a:solidFill>
                    <a:latin typeface="+mj-lt"/>
                    <a:cs typeface="Courier New" panose="02070309020205020404" pitchFamily="49" charset="0"/>
                  </a:rPr>
                  <a:t>is a C++ keyword for declaring a constant. </a:t>
                </a:r>
              </a:p>
            </p:txBody>
          </p:sp>
        </mc:Choice>
        <mc:Fallback xmlns="">
          <p:sp>
            <p:nvSpPr>
              <p:cNvPr id="9" name="Подзаголовок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" y="1572323"/>
                <a:ext cx="11502968" cy="5207618"/>
              </a:xfrm>
              <a:prstGeom prst="rect">
                <a:avLst/>
              </a:prstGeom>
              <a:blipFill rotWithShape="0">
                <a:blip r:embed="rId3"/>
                <a:stretch>
                  <a:fillRect l="-1272" t="-2342" r="-1219" b="-45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8075054" y="297810"/>
            <a:ext cx="376054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Named Constant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2255" t="16154" r="48944" b="17121"/>
          <a:stretch/>
        </p:blipFill>
        <p:spPr>
          <a:xfrm>
            <a:off x="332627" y="1319503"/>
            <a:ext cx="5643170" cy="5456023"/>
          </a:xfrm>
          <a:prstGeom prst="rect">
            <a:avLst/>
          </a:prstGeom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189796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729446"/>
              </p:ext>
            </p:extLst>
          </p:nvPr>
        </p:nvGraphicFramePr>
        <p:xfrm>
          <a:off x="5799697" y="1897968"/>
          <a:ext cx="4992800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9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radius: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area is 1661.9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7" y="1954408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9868828" y="297810"/>
            <a:ext cx="196676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Note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There are three benefits of using constants: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You don’t have to repeatedly type the same value;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you have to change the constant value(e.g. from </a:t>
            </a:r>
            <a:r>
              <a:rPr lang="en-US" sz="29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3.14 </a:t>
            </a: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 </a:t>
            </a:r>
            <a:r>
              <a:rPr lang="en-US" sz="29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3.14159 </a:t>
            </a: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for </a:t>
            </a:r>
            <a:r>
              <a:rPr lang="en-US" sz="29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PI</a:t>
            </a: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), you need to change it only in a single location in the source code;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Descriptive constant names make the program easy to read.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9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Numeric Data Types and Operations 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288574"/>
            <a:ext cx="11502968" cy="52281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>
                <a:solidFill>
                  <a:schemeClr val="accent5"/>
                </a:solidFill>
              </a:rPr>
              <a:t>	C++ has nine numeric types for integers and floating-point numbers with operators </a:t>
            </a:r>
            <a:r>
              <a:rPr lang="en-US" sz="2000" b="1" dirty="0" smtClean="0">
                <a:solidFill>
                  <a:schemeClr val="accent5"/>
                </a:solidFill>
              </a:rPr>
              <a:t>+, -, *, /,</a:t>
            </a:r>
            <a:r>
              <a:rPr lang="en-US" sz="2000" dirty="0" smtClean="0">
                <a:solidFill>
                  <a:schemeClr val="accent5"/>
                </a:solidFill>
              </a:rPr>
              <a:t> and </a:t>
            </a:r>
            <a:r>
              <a:rPr lang="en-US" sz="2000" b="1" dirty="0" smtClean="0">
                <a:solidFill>
                  <a:schemeClr val="accent5"/>
                </a:solidFill>
              </a:rPr>
              <a:t>%</a:t>
            </a:r>
            <a:r>
              <a:rPr lang="en-US" sz="2000" dirty="0" smtClean="0">
                <a:solidFill>
                  <a:schemeClr val="accent5"/>
                </a:solidFill>
              </a:rPr>
              <a:t>. Every data type has a range of values. </a:t>
            </a:r>
          </a:p>
          <a:p>
            <a:pPr algn="just"/>
            <a:endParaRPr lang="ru-RU" sz="20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327952"/>
                  </p:ext>
                </p:extLst>
              </p:nvPr>
            </p:nvGraphicFramePr>
            <p:xfrm>
              <a:off x="332627" y="1872442"/>
              <a:ext cx="11502968" cy="5368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0872"/>
                    <a:gridCol w="2034862"/>
                    <a:gridCol w="5215943"/>
                    <a:gridCol w="2511291"/>
                  </a:tblGrid>
                  <a:tr h="300779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Name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Synonymic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Range 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Storage Size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03286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short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short </a:t>
                          </a:r>
                          <a:r>
                            <a:rPr lang="en-US" sz="1600" dirty="0" err="1" smtClean="0"/>
                            <a:t>int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−1; (−32 768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32767)</m:t>
                              </m:r>
                            </m:oMath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16-bit signed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00779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unsigned</a:t>
                          </a:r>
                          <a:r>
                            <a:rPr lang="en-US" sz="1600" b="1" baseline="0" dirty="0" smtClean="0"/>
                            <a:t> short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 short</a:t>
                          </a:r>
                          <a:r>
                            <a:rPr lang="en-US" sz="1600" baseline="0" dirty="0" smtClean="0"/>
                            <a:t> </a:t>
                          </a:r>
                          <a:r>
                            <a:rPr lang="en-US" sz="1600" baseline="0" dirty="0" err="1" smtClean="0"/>
                            <a:t>int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 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−1; (0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65535)</m:t>
                              </m:r>
                            </m:oMath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16-bit unsigned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00779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/>
                            <a:t>int</a:t>
                          </a:r>
                          <a:r>
                            <a:rPr lang="en-US" sz="1600" b="1" baseline="0" dirty="0" smtClean="0"/>
                            <a:t> signed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−1;(−2147483648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2147483647)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32-bit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00779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unsigned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 </a:t>
                          </a:r>
                          <a:r>
                            <a:rPr lang="en-US" sz="1600" dirty="0" err="1" smtClean="0"/>
                            <a:t>int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−1;(0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4294967295)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32-bit unsigned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00779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long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long</a:t>
                          </a:r>
                          <a:r>
                            <a:rPr lang="en-US" sz="1600" baseline="0" dirty="0" smtClean="0"/>
                            <a:t> </a:t>
                          </a:r>
                          <a:r>
                            <a:rPr lang="en-US" sz="1600" baseline="0" dirty="0" err="1" smtClean="0"/>
                            <a:t>int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−2147483648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 (2147483647)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32-bit signed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00779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unsigned</a:t>
                          </a:r>
                          <a:r>
                            <a:rPr lang="en-US" sz="1600" b="1" baseline="0" dirty="0" smtClean="0"/>
                            <a:t> long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</a:t>
                          </a:r>
                          <a:r>
                            <a:rPr lang="en-US" sz="1600" baseline="0" dirty="0" smtClean="0"/>
                            <a:t> long </a:t>
                          </a:r>
                          <a:r>
                            <a:rPr lang="en-US" sz="1600" baseline="0" dirty="0" err="1" smtClean="0"/>
                            <a:t>int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−1;(0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4294967295)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32-bit unsigned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957024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float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Negative range:</a:t>
                          </a:r>
                        </a:p>
                        <a:p>
                          <a:r>
                            <a:rPr lang="en-US" sz="1600" dirty="0" smtClean="0"/>
                            <a:t>-1.4028235E+38</a:t>
                          </a:r>
                          <a:r>
                            <a:rPr lang="en-US" sz="1600" baseline="0" dirty="0" smtClean="0"/>
                            <a:t> to -1.4E-45</a:t>
                          </a:r>
                        </a:p>
                        <a:p>
                          <a:r>
                            <a:rPr lang="en-US" sz="1600" baseline="0" dirty="0" smtClean="0"/>
                            <a:t>Positive range:</a:t>
                          </a:r>
                        </a:p>
                        <a:p>
                          <a:r>
                            <a:rPr lang="en-US" sz="1600" baseline="0" dirty="0" smtClean="0"/>
                            <a:t>1.4E-45 to 3.4028235E+38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32-bit IEEE</a:t>
                          </a:r>
                          <a:r>
                            <a:rPr lang="en-US" sz="1600" baseline="0" dirty="0" smtClean="0"/>
                            <a:t> 754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957024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double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Negative range:</a:t>
                          </a:r>
                        </a:p>
                        <a:p>
                          <a:r>
                            <a:rPr lang="en-US" sz="1600" dirty="0" smtClean="0"/>
                            <a:t>-1.7976931348623157E+308</a:t>
                          </a:r>
                          <a:r>
                            <a:rPr lang="en-US" sz="1600" baseline="0" dirty="0" smtClean="0"/>
                            <a:t> to -4.9E-324</a:t>
                          </a:r>
                        </a:p>
                        <a:p>
                          <a:r>
                            <a:rPr lang="en-US" sz="1600" baseline="0" dirty="0" smtClean="0"/>
                            <a:t>Positive range:</a:t>
                          </a:r>
                        </a:p>
                        <a:p>
                          <a:r>
                            <a:rPr lang="en-US" sz="1600" baseline="0" dirty="0" smtClean="0"/>
                            <a:t>4.9E-324 to </a:t>
                          </a:r>
                          <a:r>
                            <a:rPr lang="en-US" sz="1600" dirty="0" smtClean="0"/>
                            <a:t>1.7976931348623157E+308</a:t>
                          </a:r>
                          <a:endParaRPr lang="ru-RU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64-bit IEEE 754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885491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long</a:t>
                          </a:r>
                          <a:r>
                            <a:rPr lang="en-US" sz="1600" b="1" baseline="0" dirty="0" smtClean="0"/>
                            <a:t> double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ru-RU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80-bit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327952"/>
                  </p:ext>
                </p:extLst>
              </p:nvPr>
            </p:nvGraphicFramePr>
            <p:xfrm>
              <a:off x="332627" y="1872442"/>
              <a:ext cx="11502968" cy="5368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0872"/>
                    <a:gridCol w="2034862"/>
                    <a:gridCol w="5215943"/>
                    <a:gridCol w="2511291"/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Name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Synonymic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Range 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Storage Size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8074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short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short </a:t>
                          </a:r>
                          <a:r>
                            <a:rPr lang="en-US" sz="1600" dirty="0" err="1" smtClean="0"/>
                            <a:t>int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2547" t="-105455" r="-48598" b="-1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16-bit signed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unsigned</a:t>
                          </a:r>
                          <a:r>
                            <a:rPr lang="en-US" sz="1600" b="1" baseline="0" dirty="0" smtClean="0"/>
                            <a:t> short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 short</a:t>
                          </a:r>
                          <a:r>
                            <a:rPr lang="en-US" sz="1600" baseline="0" dirty="0" smtClean="0"/>
                            <a:t> </a:t>
                          </a:r>
                          <a:r>
                            <a:rPr lang="en-US" sz="1600" baseline="0" dirty="0" err="1" smtClean="0"/>
                            <a:t>int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2547" t="-201786" r="-48598" b="-128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16-bit unsigned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dirty="0" err="1" smtClean="0"/>
                            <a:t>int</a:t>
                          </a:r>
                          <a:r>
                            <a:rPr lang="en-US" sz="1600" b="1" baseline="0" dirty="0" smtClean="0"/>
                            <a:t> signed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2547" t="-307273" r="-48598" b="-1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32-bit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unsigned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 </a:t>
                          </a:r>
                          <a:r>
                            <a:rPr lang="en-US" sz="1600" dirty="0" err="1" smtClean="0"/>
                            <a:t>int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2547" t="-407273" r="-48598" b="-1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32-bit unsigned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long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long</a:t>
                          </a:r>
                          <a:r>
                            <a:rPr lang="en-US" sz="1600" baseline="0" dirty="0" smtClean="0"/>
                            <a:t> </a:t>
                          </a:r>
                          <a:r>
                            <a:rPr lang="en-US" sz="1600" baseline="0" dirty="0" err="1" smtClean="0"/>
                            <a:t>int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2547" t="-507273" r="-48598" b="-10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32-bit signed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unsigned</a:t>
                          </a:r>
                          <a:r>
                            <a:rPr lang="en-US" sz="1600" b="1" baseline="0" dirty="0" smtClean="0"/>
                            <a:t> long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unsigned</a:t>
                          </a:r>
                          <a:r>
                            <a:rPr lang="en-US" sz="1600" baseline="0" dirty="0" smtClean="0"/>
                            <a:t> long </a:t>
                          </a:r>
                          <a:r>
                            <a:rPr lang="en-US" sz="1600" baseline="0" dirty="0" err="1" smtClean="0"/>
                            <a:t>int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2547" t="-607273" r="-48598" b="-9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32-bit unsigned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float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Negative range:</a:t>
                          </a:r>
                        </a:p>
                        <a:p>
                          <a:r>
                            <a:rPr lang="en-US" sz="1600" dirty="0" smtClean="0"/>
                            <a:t>-1.4028235E+38</a:t>
                          </a:r>
                          <a:r>
                            <a:rPr lang="en-US" sz="1600" baseline="0" dirty="0" smtClean="0"/>
                            <a:t> to -1.4E-45</a:t>
                          </a:r>
                        </a:p>
                        <a:p>
                          <a:r>
                            <a:rPr lang="en-US" sz="1600" baseline="0" dirty="0" smtClean="0"/>
                            <a:t>Positive range:</a:t>
                          </a:r>
                        </a:p>
                        <a:p>
                          <a:r>
                            <a:rPr lang="en-US" sz="1600" baseline="0" dirty="0" smtClean="0"/>
                            <a:t>1.4E-45 to 3.4028235E+38</a:t>
                          </a:r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32-bit IEEE</a:t>
                          </a:r>
                          <a:r>
                            <a:rPr lang="en-US" sz="1600" baseline="0" dirty="0" smtClean="0"/>
                            <a:t> 754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double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Negative range:</a:t>
                          </a:r>
                        </a:p>
                        <a:p>
                          <a:r>
                            <a:rPr lang="en-US" sz="1600" dirty="0" smtClean="0"/>
                            <a:t>-1.7976931348623157E+308</a:t>
                          </a:r>
                          <a:r>
                            <a:rPr lang="en-US" sz="1600" baseline="0" dirty="0" smtClean="0"/>
                            <a:t> to -4.9E-324</a:t>
                          </a:r>
                        </a:p>
                        <a:p>
                          <a:r>
                            <a:rPr lang="en-US" sz="1600" baseline="0" dirty="0" smtClean="0"/>
                            <a:t>Positive range:</a:t>
                          </a:r>
                        </a:p>
                        <a:p>
                          <a:r>
                            <a:rPr lang="en-US" sz="1600" baseline="0" dirty="0" smtClean="0"/>
                            <a:t>4.9E-324 to </a:t>
                          </a:r>
                          <a:r>
                            <a:rPr lang="en-US" sz="1600" dirty="0" smtClean="0"/>
                            <a:t>1.7976931348623157E+308</a:t>
                          </a:r>
                          <a:endParaRPr lang="ru-RU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64-bit IEEE 754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  <a:tr h="885491">
                    <a:tc>
                      <a:txBody>
                        <a:bodyPr/>
                        <a:lstStyle/>
                        <a:p>
                          <a:r>
                            <a:rPr lang="en-US" sz="1600" b="1" dirty="0" smtClean="0"/>
                            <a:t>long</a:t>
                          </a:r>
                          <a:r>
                            <a:rPr lang="en-US" sz="1600" b="1" baseline="0" dirty="0" smtClean="0"/>
                            <a:t> double</a:t>
                          </a:r>
                          <a:endParaRPr lang="ru-RU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ru-RU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80-bit</a:t>
                          </a:r>
                          <a:endParaRPr lang="ru-RU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44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490039"/>
            <a:ext cx="11502968" cy="5245612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This lecture focused on learning elementary programming techniques to solve problems.</a:t>
            </a:r>
          </a:p>
          <a:p>
            <a:pPr algn="just"/>
            <a:endParaRPr lang="en-US" sz="30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You learned how to create, compile, and run basic programs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You will learn how to solve problems by writing programs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You will learn elementary programming using primitive data types, variables, constants, operators, expressions, and input and output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0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just"/>
            <a:endParaRPr lang="en-US" sz="30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473371" y="297810"/>
            <a:ext cx="536222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Limits 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2407" t="15823" r="43418" b="29613"/>
          <a:stretch/>
        </p:blipFill>
        <p:spPr>
          <a:xfrm>
            <a:off x="336453" y="1319505"/>
            <a:ext cx="7358868" cy="5110324"/>
          </a:xfrm>
          <a:prstGeom prst="rect">
            <a:avLst/>
          </a:prstGeom>
        </p:spPr>
      </p:pic>
      <p:pic>
        <p:nvPicPr>
          <p:cNvPr id="1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4508455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771920"/>
              </p:ext>
            </p:extLst>
          </p:nvPr>
        </p:nvGraphicFramePr>
        <p:xfrm>
          <a:off x="7216594" y="4493941"/>
          <a:ext cx="3765561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5561"/>
              </a:tblGrid>
              <a:tr h="1227749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INT_MIN is -2147483648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INT_MAX is 2147483647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LONG_MIN is -2147483648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LONG_MAX is 2147483647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FLT_MIN is 1.17549e-038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FLT_MAX is 3.40282e+038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DBL_MIN is 2.22507e-308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DBL_MAX is 1.79769e+308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3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226629" y="297810"/>
            <a:ext cx="560896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solidFill>
                  <a:schemeClr val="accent5"/>
                </a:solidFill>
              </a:rPr>
              <a:t>sizeof</a:t>
            </a:r>
            <a:r>
              <a:rPr lang="en-US" dirty="0" smtClean="0">
                <a:solidFill>
                  <a:schemeClr val="accent5"/>
                </a:solidFill>
              </a:rPr>
              <a:t> function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12407" t="16022" r="24454" b="17557"/>
          <a:stretch/>
        </p:blipFill>
        <p:spPr>
          <a:xfrm>
            <a:off x="332627" y="1319503"/>
            <a:ext cx="9232205" cy="5460437"/>
          </a:xfrm>
          <a:prstGeom prst="rect">
            <a:avLst/>
          </a:prstGeom>
        </p:spPr>
      </p:pic>
      <p:pic>
        <p:nvPicPr>
          <p:cNvPr id="11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354" y="4851271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26879"/>
              </p:ext>
            </p:extLst>
          </p:nvPr>
        </p:nvGraphicFramePr>
        <p:xfrm>
          <a:off x="7764702" y="5469300"/>
          <a:ext cx="4412092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12092"/>
              </a:tblGrid>
              <a:tr h="1227749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size of </a:t>
                      </a:r>
                      <a:r>
                        <a:rPr lang="en-US" sz="16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 bytes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size of long: 4 bytes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size of double: 8 bytes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size of variable area: 8 bytes</a:t>
                      </a:r>
                    </a:p>
                    <a:p>
                      <a:r>
                        <a:rPr lang="en-US" sz="16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size of variable age: 4 bytes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8263054" y="297810"/>
            <a:ext cx="357254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Numeric Literals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647506"/>
            <a:ext cx="11502968" cy="51324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</a:rPr>
              <a:t>	A </a:t>
            </a:r>
            <a:r>
              <a:rPr lang="en-US" sz="3000" b="1" dirty="0" smtClean="0">
                <a:solidFill>
                  <a:schemeClr val="accent5"/>
                </a:solidFill>
              </a:rPr>
              <a:t>literal </a:t>
            </a:r>
            <a:r>
              <a:rPr lang="en-US" sz="3000" dirty="0" smtClean="0">
                <a:solidFill>
                  <a:schemeClr val="accent5"/>
                </a:solidFill>
              </a:rPr>
              <a:t>is a constant value that appears directly in a program. In the following statements, for example, </a:t>
            </a:r>
            <a:r>
              <a:rPr lang="en-US" sz="3000" b="1" dirty="0" smtClean="0">
                <a:solidFill>
                  <a:schemeClr val="accent5"/>
                </a:solidFill>
              </a:rPr>
              <a:t>34 </a:t>
            </a:r>
            <a:r>
              <a:rPr lang="en-US" sz="3000" dirty="0" smtClean="0">
                <a:solidFill>
                  <a:schemeClr val="accent5"/>
                </a:solidFill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</a:rPr>
              <a:t>0.305 </a:t>
            </a:r>
            <a:r>
              <a:rPr lang="en-US" sz="3000" dirty="0" smtClean="0">
                <a:solidFill>
                  <a:schemeClr val="accent5"/>
                </a:solidFill>
              </a:rPr>
              <a:t>are literals:</a:t>
            </a:r>
          </a:p>
          <a:p>
            <a:pPr algn="just"/>
            <a:endParaRPr lang="en-US" sz="3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34;</a:t>
            </a:r>
          </a:p>
          <a:p>
            <a:pPr algn="just"/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just"/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footToMeters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0.305;</a:t>
            </a:r>
            <a:endParaRPr lang="en-US" sz="3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3000" b="1" dirty="0" smtClean="0">
              <a:solidFill>
                <a:schemeClr val="accent5"/>
              </a:solidFill>
            </a:endParaRPr>
          </a:p>
          <a:p>
            <a:pPr algn="just"/>
            <a:r>
              <a:rPr lang="en-US" sz="3000" b="1" dirty="0">
                <a:solidFill>
                  <a:schemeClr val="accent5"/>
                </a:solidFill>
              </a:rPr>
              <a:t>	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0xFFFF &lt;&lt; “ ” &lt;&lt; 010;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1.23456E2 &lt;&lt; “ ” &lt;&lt; 1.23456E+2;</a:t>
            </a:r>
          </a:p>
          <a:p>
            <a:pPr algn="just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1.23456e-2; &lt;&lt; “ ” &lt;&lt; 1.23456E-2;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000" b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7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8263054" y="297810"/>
            <a:ext cx="357254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Numeric Operators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20641"/>
              </p:ext>
            </p:extLst>
          </p:nvPr>
        </p:nvGraphicFramePr>
        <p:xfrm>
          <a:off x="332627" y="1572321"/>
          <a:ext cx="11502968" cy="281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742"/>
                <a:gridCol w="2875742"/>
                <a:gridCol w="2875742"/>
                <a:gridCol w="2875742"/>
              </a:tblGrid>
              <a:tr h="4694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ru-RU" dirty="0"/>
                    </a:p>
                  </a:txBody>
                  <a:tcPr/>
                </a:tc>
              </a:tr>
              <a:tr h="469433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 + 1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ru-RU" dirty="0"/>
                    </a:p>
                  </a:txBody>
                  <a:tcPr/>
                </a:tc>
              </a:tr>
              <a:tr h="469433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34.0</a:t>
                      </a:r>
                      <a:r>
                        <a:rPr lang="en-US" baseline="0" dirty="0" smtClean="0"/>
                        <a:t> – 0.1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33.9</a:t>
                      </a:r>
                      <a:endParaRPr lang="ru-RU" dirty="0"/>
                    </a:p>
                  </a:txBody>
                  <a:tcPr/>
                </a:tc>
              </a:tr>
              <a:tr h="469433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* 30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</a:t>
                      </a:r>
                      <a:endParaRPr lang="ru-RU" dirty="0"/>
                    </a:p>
                  </a:txBody>
                  <a:tcPr/>
                </a:tc>
              </a:tr>
              <a:tr h="469433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 / 2.0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/>
                </a:tc>
              </a:tr>
              <a:tr h="469433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20 % 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Соединительная линия уступом 4"/>
          <p:cNvCxnSpPr/>
          <p:nvPr/>
        </p:nvCxnSpPr>
        <p:spPr>
          <a:xfrm>
            <a:off x="5663820" y="4693940"/>
            <a:ext cx="792529" cy="683232"/>
          </a:xfrm>
          <a:prstGeom prst="bentConnector3">
            <a:avLst>
              <a:gd name="adj1" fmla="val 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50732" y="48596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058203" y="48596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50732" y="5395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058203" y="5395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116949" y="5914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cxnSp>
        <p:nvCxnSpPr>
          <p:cNvPr id="27" name="Соединительная линия уступом 26"/>
          <p:cNvCxnSpPr/>
          <p:nvPr/>
        </p:nvCxnSpPr>
        <p:spPr>
          <a:xfrm flipV="1">
            <a:off x="5049672" y="5394610"/>
            <a:ext cx="596905" cy="418448"/>
          </a:xfrm>
          <a:prstGeom prst="bentConnector3">
            <a:avLst>
              <a:gd name="adj1" fmla="val 102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1556" y="4821620"/>
            <a:ext cx="10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Divisor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4" idx="1"/>
            <a:endCxn id="16" idx="3"/>
          </p:cNvCxnSpPr>
          <p:nvPr/>
        </p:nvCxnSpPr>
        <p:spPr>
          <a:xfrm flipH="1">
            <a:off x="6269436" y="5006286"/>
            <a:ext cx="1112120" cy="3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88409" y="5508058"/>
            <a:ext cx="126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Quotient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7" idx="1"/>
            <a:endCxn id="21" idx="3"/>
          </p:cNvCxnSpPr>
          <p:nvPr/>
        </p:nvCxnSpPr>
        <p:spPr>
          <a:xfrm flipH="1" flipV="1">
            <a:off x="6152418" y="5580117"/>
            <a:ext cx="1235991" cy="11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88409" y="610558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Remainder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40" idx="1"/>
            <a:endCxn id="26" idx="3"/>
          </p:cNvCxnSpPr>
          <p:nvPr/>
        </p:nvCxnSpPr>
        <p:spPr>
          <a:xfrm flipH="1" flipV="1">
            <a:off x="5418635" y="6099042"/>
            <a:ext cx="1969774" cy="1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89414" y="4821620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Dividend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endCxn id="18" idx="1"/>
          </p:cNvCxnSpPr>
          <p:nvPr/>
        </p:nvCxnSpPr>
        <p:spPr>
          <a:xfrm>
            <a:off x="4276520" y="5044274"/>
            <a:ext cx="781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8263054" y="297810"/>
            <a:ext cx="357254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Numeric Operators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Заголовок 1"/>
          <p:cNvSpPr txBox="1">
            <a:spLocks/>
          </p:cNvSpPr>
          <p:nvPr/>
        </p:nvSpPr>
        <p:spPr>
          <a:xfrm>
            <a:off x="332627" y="1647506"/>
            <a:ext cx="11502968" cy="12852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</a:rPr>
              <a:t>	If today Saturday, it will be Saturday again in 7 days. Suppose you and your friends are going to meet in 10 days. What day is in 10 days? You can find that day is Tuesday using the following expression:</a:t>
            </a: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4353385" y="4318752"/>
            <a:ext cx="3461451" cy="6490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5"/>
                </a:solidFill>
              </a:rPr>
              <a:t>(6 + 10) % 7 is 2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558352" y="3671248"/>
            <a:ext cx="177421" cy="75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51232" y="3305412"/>
            <a:ext cx="320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Saturday is the 6</a:t>
            </a:r>
            <a:r>
              <a:rPr lang="en-US" baseline="30000" dirty="0" smtClean="0">
                <a:solidFill>
                  <a:schemeClr val="accent5"/>
                </a:solidFill>
              </a:rPr>
              <a:t>th</a:t>
            </a:r>
            <a:r>
              <a:rPr lang="en-US" dirty="0" smtClean="0">
                <a:solidFill>
                  <a:schemeClr val="accent5"/>
                </a:solidFill>
              </a:rPr>
              <a:t> day in a week</a:t>
            </a:r>
            <a:endParaRPr lang="ru-RU" dirty="0">
              <a:solidFill>
                <a:schemeClr val="accent5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5691116" y="4831307"/>
            <a:ext cx="0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1454" y="5242462"/>
            <a:ext cx="147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After 10 days</a:t>
            </a:r>
            <a:endParaRPr lang="ru-RU" dirty="0">
              <a:solidFill>
                <a:schemeClr val="accent5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6837528" y="3671248"/>
            <a:ext cx="764275" cy="64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12175" y="3297013"/>
            <a:ext cx="192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 week has 7 days</a:t>
            </a:r>
            <a:endParaRPr lang="ru-RU" dirty="0">
              <a:solidFill>
                <a:schemeClr val="accent5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H="1" flipV="1">
            <a:off x="7601803" y="4831307"/>
            <a:ext cx="661251" cy="41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19665" y="5250861"/>
            <a:ext cx="320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The 2</a:t>
            </a:r>
            <a:r>
              <a:rPr lang="en-US" baseline="30000" dirty="0" smtClean="0">
                <a:solidFill>
                  <a:schemeClr val="accent5"/>
                </a:solidFill>
              </a:rPr>
              <a:t>nd</a:t>
            </a:r>
            <a:r>
              <a:rPr lang="en-US" dirty="0" smtClean="0">
                <a:solidFill>
                  <a:schemeClr val="accent5"/>
                </a:solidFill>
              </a:rPr>
              <a:t> day in a week is Tuesday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765576" y="297810"/>
            <a:ext cx="407002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Numeric Operators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2483" t="15998" r="28043" b="32510"/>
          <a:stretch/>
        </p:blipFill>
        <p:spPr>
          <a:xfrm>
            <a:off x="332626" y="1319503"/>
            <a:ext cx="9837143" cy="4788450"/>
          </a:xfrm>
          <a:prstGeom prst="rect">
            <a:avLst/>
          </a:prstGeom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6154869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70041"/>
              </p:ext>
            </p:extLst>
          </p:nvPr>
        </p:nvGraphicFramePr>
        <p:xfrm>
          <a:off x="332626" y="6154869"/>
          <a:ext cx="10544639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44639"/>
              </a:tblGrid>
              <a:tr h="587669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integer for seconds: 500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 seconds is 8 minutes and 20 seconds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13" y="6209435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8263054" y="297810"/>
            <a:ext cx="357254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Exponent Operators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Заголовок 1"/>
              <p:cNvSpPr txBox="1">
                <a:spLocks/>
              </p:cNvSpPr>
              <p:nvPr/>
            </p:nvSpPr>
            <p:spPr>
              <a:xfrm>
                <a:off x="204466" y="1572323"/>
                <a:ext cx="11759289" cy="151877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3000" dirty="0" smtClean="0">
                    <a:solidFill>
                      <a:schemeClr val="accent5"/>
                    </a:solidFill>
                  </a:rPr>
                  <a:t>	The </a:t>
                </a:r>
                <a:r>
                  <a:rPr lang="en-US" sz="3000" b="1" dirty="0" smtClean="0">
                    <a:solidFill>
                      <a:schemeClr val="accent5"/>
                    </a:solidFill>
                  </a:rPr>
                  <a:t>pow(a, b) </a:t>
                </a:r>
                <a:r>
                  <a:rPr lang="en-US" sz="3000" dirty="0" smtClean="0">
                    <a:solidFill>
                      <a:schemeClr val="accent5"/>
                    </a:solidFill>
                  </a:rPr>
                  <a:t>function can be used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0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3000" b="1" dirty="0" smtClean="0">
                    <a:solidFill>
                      <a:schemeClr val="accent5"/>
                    </a:solidFill>
                  </a:rPr>
                  <a:t>pow </a:t>
                </a:r>
                <a:r>
                  <a:rPr lang="en-US" sz="3000" dirty="0" smtClean="0">
                    <a:solidFill>
                      <a:schemeClr val="accent5"/>
                    </a:solidFill>
                  </a:rPr>
                  <a:t>is a function defined in the </a:t>
                </a:r>
                <a:r>
                  <a:rPr lang="en-US" sz="3000" b="1" dirty="0" err="1" smtClean="0">
                    <a:solidFill>
                      <a:schemeClr val="accent5"/>
                    </a:solidFill>
                  </a:rPr>
                  <a:t>cmath</a:t>
                </a:r>
                <a:r>
                  <a:rPr lang="en-US" sz="3000" b="1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3000" dirty="0" smtClean="0">
                    <a:solidFill>
                      <a:schemeClr val="accent5"/>
                    </a:solidFill>
                  </a:rPr>
                  <a:t>library. The function is invoked using the syntax </a:t>
                </a:r>
                <a:r>
                  <a:rPr lang="en-US" sz="3000" b="1" dirty="0" smtClean="0">
                    <a:solidFill>
                      <a:schemeClr val="accent5"/>
                    </a:solidFill>
                  </a:rPr>
                  <a:t>pow(a, b) </a:t>
                </a:r>
                <a:r>
                  <a:rPr lang="en-US" sz="3000" dirty="0" smtClean="0">
                    <a:solidFill>
                      <a:schemeClr val="accent5"/>
                    </a:solidFill>
                  </a:rPr>
                  <a:t>(i.e., </a:t>
                </a:r>
                <a:r>
                  <a:rPr lang="en-US" sz="3000" b="1" dirty="0" smtClean="0">
                    <a:solidFill>
                      <a:schemeClr val="accent5"/>
                    </a:solidFill>
                  </a:rPr>
                  <a:t>pow(2.0, 3)</a:t>
                </a:r>
                <a:r>
                  <a:rPr lang="en-US" sz="3000" dirty="0" smtClean="0">
                    <a:solidFill>
                      <a:schemeClr val="accent5"/>
                    </a:solidFill>
                  </a:rPr>
                  <a:t>) that returns the result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30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 smtClean="0">
                    <a:solidFill>
                      <a:schemeClr val="accent5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1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66" y="1572323"/>
                <a:ext cx="11759289" cy="1518775"/>
              </a:xfrm>
              <a:prstGeom prst="rect">
                <a:avLst/>
              </a:prstGeom>
              <a:blipFill rotWithShape="0">
                <a:blip r:embed="rId3"/>
                <a:stretch>
                  <a:fillRect l="-1140" t="-6426" r="-1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332627" y="3268519"/>
            <a:ext cx="11759289" cy="20268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pow(2.0, 3) &lt;&lt;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 //Display 8.0</a:t>
            </a:r>
          </a:p>
          <a:p>
            <a:pPr algn="just"/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pow(4.0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0.5)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 //Display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pow(2.5, 2)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 //Display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6.25</a:t>
            </a:r>
          </a:p>
          <a:p>
            <a:pPr algn="just"/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pow(2.5, -2)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 //Display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0.16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8263054" y="297810"/>
            <a:ext cx="357254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2466374"/>
            <a:ext cx="11502968" cy="76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5"/>
                </a:solidFill>
              </a:rPr>
              <a:t>If today is Tuesday, what day will it be in 100 days?</a:t>
            </a:r>
          </a:p>
          <a:p>
            <a:endParaRPr lang="en-US" sz="40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0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156101" y="297810"/>
            <a:ext cx="567949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Writing a Simple Program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325149"/>
            <a:ext cx="11502968" cy="5532851"/>
          </a:xfrm>
        </p:spPr>
        <p:txBody>
          <a:bodyPr>
            <a:noAutofit/>
          </a:bodyPr>
          <a:lstStyle/>
          <a:p>
            <a:pPr algn="just"/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Writing a program involves designing a strategy for solving a problem and then using a programming language to implement that strategy.</a:t>
            </a:r>
          </a:p>
          <a:p>
            <a:pPr algn="just"/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Problem.  </a:t>
            </a: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Computing the area of a circle. How do we write a program for solving this?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Writing a program involves designed algorithms and translating them into programming instructions, or code.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An Algorithm describes how a problem is solved by listing the actions that must be taken and the order of their execution.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Algorithms can help the programmer plan a program before writing in in a programming language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Algorithms can be described in natural languages or in </a:t>
            </a:r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pseudocode </a:t>
            </a: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(natural language mixed with some programming code).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9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156101" y="297810"/>
            <a:ext cx="567949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Writing a Simple Program</a:t>
            </a:r>
            <a:endParaRPr lang="ru-RU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одзаголовок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2627" y="1490039"/>
                <a:ext cx="11629524" cy="516559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	The algorithm for calculating the area of a circle can be described as follows: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3000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Read in the circle’s radius.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3000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Compute the area using the following formula:</a:t>
                </a:r>
              </a:p>
              <a:p>
                <a:pPr algn="just"/>
                <a:r>
                  <a:rPr lang="en-US" sz="3000" b="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sz="3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𝑟𝑎𝑑𝑖𝑢𝑠</m:t>
                    </m:r>
                    <m:r>
                      <a:rPr lang="en-US" sz="3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𝑟𝑎𝑑𝑖𝑢𝑠</m:t>
                    </m:r>
                    <m:r>
                      <a:rPr lang="en-US" sz="3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30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  <a:p>
                <a:pPr algn="just"/>
                <a:endParaRPr lang="en-US" sz="30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  <a:p>
                <a:pPr marL="457200" indent="-457200" algn="just">
                  <a:buAutoNum type="arabicPeriod" startAt="3"/>
                </a:pPr>
                <a:r>
                  <a:rPr lang="en-US" sz="3000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Display the result.</a:t>
                </a:r>
              </a:p>
              <a:p>
                <a:pPr algn="just"/>
                <a:endParaRPr lang="en-US" sz="30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  <a:p>
                <a:pPr algn="just"/>
                <a:r>
                  <a:rPr lang="en-US" sz="3000" b="1" dirty="0" smtClean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	It is good practice to outline your program (or its underlying problem) in the form of an algorithm before you begin coding.</a:t>
                </a:r>
              </a:p>
              <a:p>
                <a:pPr algn="just"/>
                <a:endParaRPr lang="en-US" sz="3000" dirty="0" smtClean="0">
                  <a:solidFill>
                    <a:schemeClr val="accent5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Подзаголовок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2627" y="1490039"/>
                <a:ext cx="11629524" cy="5165594"/>
              </a:xfrm>
              <a:blipFill rotWithShape="0">
                <a:blip r:embed="rId2"/>
                <a:stretch>
                  <a:fillRect l="-1259" t="-2358" r="-1259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Area of Cir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s://www.psdblogs.ca/jpodhaniuk/files/2014/05/670px-Calculate-the-Area-of-a-Circle-Step-2-Version-2-2ja3va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t="16931" r="4958" b="19868"/>
          <a:stretch/>
        </p:blipFill>
        <p:spPr bwMode="auto">
          <a:xfrm>
            <a:off x="8582729" y="3013022"/>
            <a:ext cx="3252866" cy="17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0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156101" y="297810"/>
            <a:ext cx="567949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Writing a Simple Program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490039"/>
            <a:ext cx="11502968" cy="505242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When you code – that is, when you write program – you translate an algorithm into a program. You already know that every C++ program begins its execution form the main function. Here the outline of the main function would look like this:</a:t>
            </a:r>
          </a:p>
          <a:p>
            <a:pPr algn="just"/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algn="just"/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/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Step 1: Read in radius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Step 2: Compute area</a:t>
            </a:r>
          </a:p>
          <a:p>
            <a:pPr algn="just"/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Step 3: Display the area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The program needs to read the radius entered by the user form the keyboard. This raises two important issues: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Reading the radius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Storing the radius in the program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156101" y="297810"/>
            <a:ext cx="567949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Writing a Simple Program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1859" t="15977" r="44391" b="22579"/>
          <a:stretch/>
        </p:blipFill>
        <p:spPr>
          <a:xfrm>
            <a:off x="332626" y="1319697"/>
            <a:ext cx="6866663" cy="5421868"/>
          </a:xfrm>
          <a:prstGeom prst="rect">
            <a:avLst/>
          </a:prstGeom>
        </p:spPr>
      </p:pic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54795"/>
              </p:ext>
            </p:extLst>
          </p:nvPr>
        </p:nvGraphicFramePr>
        <p:xfrm>
          <a:off x="5799696" y="6370725"/>
          <a:ext cx="6035899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358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area is 1256.64 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716506" y="3581017"/>
            <a:ext cx="6112779" cy="1995536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5.2;</a:t>
            </a:r>
          </a:p>
          <a:p>
            <a:pPr algn="just"/>
            <a:r>
              <a:rPr lang="en-US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“area”;</a:t>
            </a:r>
          </a:p>
          <a:p>
            <a:pPr algn="just"/>
            <a:r>
              <a:rPr lang="en-US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area;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2352923"/>
            <a:ext cx="8715382" cy="73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Show the output of the following code:</a:t>
            </a:r>
          </a:p>
        </p:txBody>
      </p:sp>
    </p:spTree>
    <p:extLst>
      <p:ext uri="{BB962C8B-B14F-4D97-AF65-F5344CB8AC3E}">
        <p14:creationId xmlns:p14="http://schemas.microsoft.com/office/powerpoint/2010/main" val="12066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726546" y="297810"/>
            <a:ext cx="710905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Reading Input from the Keyboard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192069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155" y="288275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12057" t="15801" r="45578" b="26629"/>
          <a:stretch/>
        </p:blipFill>
        <p:spPr>
          <a:xfrm>
            <a:off x="332627" y="1321179"/>
            <a:ext cx="7086829" cy="5414471"/>
          </a:xfrm>
          <a:prstGeom prst="rect">
            <a:avLst/>
          </a:prstGeom>
        </p:spPr>
      </p:pic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98266"/>
              </p:ext>
            </p:extLst>
          </p:nvPr>
        </p:nvGraphicFramePr>
        <p:xfrm>
          <a:off x="5799697" y="1920690"/>
          <a:ext cx="4992800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9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radius: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2.5 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area is 19.6349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49999"/>
              </p:ext>
            </p:extLst>
          </p:nvPr>
        </p:nvGraphicFramePr>
        <p:xfrm>
          <a:off x="5799697" y="2882754"/>
          <a:ext cx="4992800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9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radius: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area is 1661.9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7" y="1981352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7" y="2958748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3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6769</TotalTime>
  <Words>767</Words>
  <Application>Microsoft Office PowerPoint</Application>
  <PresentationFormat>Широкоэкранный</PresentationFormat>
  <Paragraphs>342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Wingdings 2</vt:lpstr>
      <vt:lpstr>HDOfficeLightV0</vt:lpstr>
      <vt:lpstr>Elementary Programming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Programs, and C++</dc:title>
  <dc:creator>Sirojiddin Nuriyev</dc:creator>
  <cp:lastModifiedBy>Sirojiddin Nuriyev</cp:lastModifiedBy>
  <cp:revision>193</cp:revision>
  <dcterms:created xsi:type="dcterms:W3CDTF">2016-07-15T17:25:41Z</dcterms:created>
  <dcterms:modified xsi:type="dcterms:W3CDTF">2016-09-07T07:14:35Z</dcterms:modified>
</cp:coreProperties>
</file>