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97" r:id="rId1"/>
  </p:sldMasterIdLst>
  <p:notesMasterIdLst>
    <p:notesMasterId r:id="rId34"/>
  </p:notesMasterIdLst>
  <p:sldIdLst>
    <p:sldId id="256" r:id="rId2"/>
    <p:sldId id="257" r:id="rId3"/>
    <p:sldId id="279" r:id="rId4"/>
    <p:sldId id="280" r:id="rId5"/>
    <p:sldId id="281" r:id="rId6"/>
    <p:sldId id="282" r:id="rId7"/>
    <p:sldId id="315" r:id="rId8"/>
    <p:sldId id="283" r:id="rId9"/>
    <p:sldId id="316" r:id="rId10"/>
    <p:sldId id="284" r:id="rId11"/>
    <p:sldId id="285" r:id="rId12"/>
    <p:sldId id="286" r:id="rId13"/>
    <p:sldId id="317" r:id="rId14"/>
    <p:sldId id="292" r:id="rId15"/>
    <p:sldId id="287" r:id="rId16"/>
    <p:sldId id="318" r:id="rId17"/>
    <p:sldId id="288" r:id="rId18"/>
    <p:sldId id="289" r:id="rId19"/>
    <p:sldId id="290" r:id="rId20"/>
    <p:sldId id="320" r:id="rId21"/>
    <p:sldId id="321" r:id="rId22"/>
    <p:sldId id="322" r:id="rId23"/>
    <p:sldId id="323" r:id="rId24"/>
    <p:sldId id="319" r:id="rId25"/>
    <p:sldId id="324" r:id="rId26"/>
    <p:sldId id="325" r:id="rId27"/>
    <p:sldId id="291" r:id="rId28"/>
    <p:sldId id="326" r:id="rId29"/>
    <p:sldId id="293" r:id="rId30"/>
    <p:sldId id="327" r:id="rId31"/>
    <p:sldId id="294" r:id="rId32"/>
    <p:sldId id="32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535" autoAdjust="0"/>
  </p:normalViewPr>
  <p:slideViewPr>
    <p:cSldViewPr snapToGrid="0">
      <p:cViewPr varScale="1">
        <p:scale>
          <a:sx n="60" d="100"/>
          <a:sy n="60" d="100"/>
        </p:scale>
        <p:origin x="10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E48CB-8CBA-480E-8179-B43A7BBB5451}" type="datetimeFigureOut">
              <a:rPr lang="ru-RU" smtClean="0"/>
              <a:t>12.12.2016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5260E-8876-4F4E-A5C8-695073D2F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36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5260E-8876-4F4E-A5C8-695073D2F9F6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212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5260E-8876-4F4E-A5C8-695073D2F9F6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42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7343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3653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4387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2906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5188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919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0223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3673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1897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0440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591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8929" y="3108071"/>
            <a:ext cx="9950361" cy="6865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Elementary Programming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146207" y="1545043"/>
            <a:ext cx="7325110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accent5"/>
                </a:solidFill>
              </a:rPr>
              <a:t>C++ Programming, Fall 2016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одзаголовок 2"/>
          <p:cNvSpPr txBox="1">
            <a:spLocks/>
          </p:cNvSpPr>
          <p:nvPr/>
        </p:nvSpPr>
        <p:spPr>
          <a:xfrm>
            <a:off x="3997772" y="3794663"/>
            <a:ext cx="4172674" cy="20828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b="1" dirty="0" smtClean="0">
                <a:solidFill>
                  <a:srgbClr val="002060"/>
                </a:solidFill>
              </a:rPr>
              <a:t>Lecture #2</a:t>
            </a:r>
          </a:p>
          <a:p>
            <a:r>
              <a:rPr lang="en-US" sz="6000" b="1" dirty="0" smtClean="0">
                <a:solidFill>
                  <a:srgbClr val="002060"/>
                </a:solidFill>
              </a:rPr>
              <a:t>II – part</a:t>
            </a:r>
          </a:p>
        </p:txBody>
      </p:sp>
    </p:spTree>
    <p:extLst>
      <p:ext uri="{BB962C8B-B14F-4D97-AF65-F5344CB8AC3E}">
        <p14:creationId xmlns:p14="http://schemas.microsoft.com/office/powerpoint/2010/main" val="55408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7883912" y="297810"/>
            <a:ext cx="3951684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Check Point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одзаголовок 4"/>
          <p:cNvSpPr txBox="1">
            <a:spLocks/>
          </p:cNvSpPr>
          <p:nvPr/>
        </p:nvSpPr>
        <p:spPr>
          <a:xfrm>
            <a:off x="307605" y="1438115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Show the printout of the following code:</a:t>
            </a:r>
          </a:p>
          <a:p>
            <a:pPr algn="just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	</a:t>
            </a:r>
            <a:r>
              <a:rPr lang="en-US" sz="3600" b="1" dirty="0" err="1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int</a:t>
            </a:r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 = 6;</a:t>
            </a:r>
          </a:p>
          <a:p>
            <a:pPr algn="just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	a -= a + 1;</a:t>
            </a:r>
          </a:p>
          <a:p>
            <a:pPr algn="just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	</a:t>
            </a:r>
            <a:r>
              <a:rPr lang="en-US" sz="3600" dirty="0" err="1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cout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 &lt;&lt; a &lt;&lt; </a:t>
            </a:r>
            <a:r>
              <a:rPr lang="en-US" sz="3600" dirty="0" err="1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endl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;</a:t>
            </a:r>
          </a:p>
          <a:p>
            <a:pPr algn="just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	a *= 6;</a:t>
            </a:r>
          </a:p>
          <a:p>
            <a:pPr algn="just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	</a:t>
            </a:r>
            <a:r>
              <a:rPr lang="en-US" sz="3600" dirty="0" err="1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cout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 &lt;&lt; a &lt;&lt;</a:t>
            </a:r>
            <a:r>
              <a:rPr lang="en-US" sz="3600" dirty="0" err="1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endl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;</a:t>
            </a:r>
          </a:p>
          <a:p>
            <a:pPr algn="just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	a /= 2;</a:t>
            </a:r>
          </a:p>
          <a:p>
            <a:pPr algn="just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	</a:t>
            </a:r>
            <a:r>
              <a:rPr lang="en-US" sz="3600" dirty="0" err="1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cout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 &lt;&lt; a &lt;&lt; </a:t>
            </a:r>
            <a:r>
              <a:rPr lang="en-US" sz="3600" dirty="0" err="1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endl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4407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332627" y="1647506"/>
            <a:ext cx="11502968" cy="5132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2600" b="1" dirty="0" smtClean="0">
              <a:solidFill>
                <a:schemeClr val="accent5"/>
              </a:solidFill>
              <a:cs typeface="Courier New" panose="02070309020205020404" pitchFamily="49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328911" y="1309259"/>
            <a:ext cx="11502968" cy="9699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	The increment (++) and decrement (--) operators are for incrementing and decrementing a variable by 1.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694830" y="297810"/>
            <a:ext cx="7140767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Increment and Decrement Operators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3481137" y="2456108"/>
            <a:ext cx="4249305" cy="13823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	</a:t>
            </a:r>
            <a:r>
              <a:rPr lang="en-US" sz="3000" b="1" dirty="0" err="1" smtClean="0">
                <a:solidFill>
                  <a:schemeClr val="accent5"/>
                </a:solidFill>
                <a:cs typeface="Courier New" panose="02070309020205020404" pitchFamily="49" charset="0"/>
              </a:rPr>
              <a:t>int</a:t>
            </a: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 </a:t>
            </a:r>
            <a:r>
              <a:rPr lang="en-US" sz="3000" b="1" dirty="0" err="1" smtClean="0">
                <a:solidFill>
                  <a:schemeClr val="accent5"/>
                </a:solidFill>
                <a:cs typeface="Courier New" panose="02070309020205020404" pitchFamily="49" charset="0"/>
              </a:rPr>
              <a:t>i</a:t>
            </a: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 = 3, j = 3;</a:t>
            </a:r>
          </a:p>
          <a:p>
            <a:pPr algn="just"/>
            <a:r>
              <a:rPr lang="en-US" sz="3000" b="1" dirty="0">
                <a:solidFill>
                  <a:schemeClr val="accent5"/>
                </a:solidFill>
                <a:cs typeface="Courier New" panose="02070309020205020404" pitchFamily="49" charset="0"/>
              </a:rPr>
              <a:t>	</a:t>
            </a:r>
            <a:r>
              <a:rPr lang="en-US" sz="3000" b="1" dirty="0" err="1" smtClean="0">
                <a:solidFill>
                  <a:schemeClr val="accent5"/>
                </a:solidFill>
                <a:cs typeface="Courier New" panose="02070309020205020404" pitchFamily="49" charset="0"/>
              </a:rPr>
              <a:t>i</a:t>
            </a: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++; 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 // </a:t>
            </a:r>
            <a:r>
              <a:rPr lang="en-US" sz="3000" dirty="0" err="1" smtClean="0">
                <a:solidFill>
                  <a:schemeClr val="accent5"/>
                </a:solidFill>
                <a:cs typeface="Courier New" panose="02070309020205020404" pitchFamily="49" charset="0"/>
              </a:rPr>
              <a:t>i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 becomes 4</a:t>
            </a:r>
          </a:p>
          <a:p>
            <a:pPr algn="just"/>
            <a:r>
              <a:rPr lang="en-US" sz="3000" dirty="0">
                <a:solidFill>
                  <a:schemeClr val="accent5"/>
                </a:solidFill>
                <a:cs typeface="Courier New" panose="02070309020205020404" pitchFamily="49" charset="0"/>
              </a:rPr>
              <a:t>	</a:t>
            </a: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j--; 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  // j becomes 2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328911" y="4101471"/>
            <a:ext cx="4365919" cy="26784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 </a:t>
            </a:r>
            <a:r>
              <a:rPr lang="en-US" sz="3000" b="1" dirty="0" err="1" smtClean="0">
                <a:solidFill>
                  <a:schemeClr val="accent5"/>
                </a:solidFill>
                <a:cs typeface="Courier New" panose="02070309020205020404" pitchFamily="49" charset="0"/>
              </a:rPr>
              <a:t>int</a:t>
            </a:r>
            <a:r>
              <a:rPr lang="en-US" sz="3000" b="1" dirty="0">
                <a:solidFill>
                  <a:schemeClr val="accent5"/>
                </a:solidFill>
                <a:cs typeface="Courier New" panose="02070309020205020404" pitchFamily="49" charset="0"/>
              </a:rPr>
              <a:t> </a:t>
            </a:r>
            <a:r>
              <a:rPr lang="en-US" sz="3000" b="1" dirty="0" err="1" smtClean="0">
                <a:solidFill>
                  <a:schemeClr val="accent5"/>
                </a:solidFill>
                <a:cs typeface="Courier New" panose="02070309020205020404" pitchFamily="49" charset="0"/>
              </a:rPr>
              <a:t>i</a:t>
            </a: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 = 3, j = 3;</a:t>
            </a:r>
          </a:p>
          <a:p>
            <a:pPr algn="just"/>
            <a:r>
              <a:rPr lang="en-US" sz="3000" b="1" dirty="0">
                <a:solidFill>
                  <a:schemeClr val="accent5"/>
                </a:solidFill>
                <a:cs typeface="Courier New" panose="02070309020205020404" pitchFamily="49" charset="0"/>
              </a:rPr>
              <a:t> ++</a:t>
            </a:r>
            <a:r>
              <a:rPr lang="en-US" sz="3000" b="1" dirty="0" err="1">
                <a:solidFill>
                  <a:schemeClr val="accent5"/>
                </a:solidFill>
                <a:cs typeface="Courier New" panose="02070309020205020404" pitchFamily="49" charset="0"/>
              </a:rPr>
              <a:t>i</a:t>
            </a:r>
            <a:r>
              <a:rPr lang="en-US" sz="3000" b="1" dirty="0">
                <a:solidFill>
                  <a:schemeClr val="accent5"/>
                </a:solidFill>
                <a:cs typeface="Courier New" panose="02070309020205020404" pitchFamily="49" charset="0"/>
              </a:rPr>
              <a:t>;	</a:t>
            </a:r>
            <a:r>
              <a:rPr lang="en-US" sz="3000" dirty="0">
                <a:solidFill>
                  <a:schemeClr val="accent5"/>
                </a:solidFill>
                <a:cs typeface="Courier New" panose="02070309020205020404" pitchFamily="49" charset="0"/>
              </a:rPr>
              <a:t> // 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prefix </a:t>
            </a:r>
            <a:r>
              <a:rPr lang="en-US" sz="3000" dirty="0">
                <a:solidFill>
                  <a:schemeClr val="accent5"/>
                </a:solidFill>
                <a:cs typeface="Courier New" panose="02070309020205020404" pitchFamily="49" charset="0"/>
              </a:rPr>
              <a:t>increment</a:t>
            </a:r>
          </a:p>
          <a:p>
            <a:pPr algn="just"/>
            <a:r>
              <a:rPr lang="en-US" sz="3000" b="1" dirty="0">
                <a:solidFill>
                  <a:schemeClr val="accent5"/>
                </a:solidFill>
                <a:cs typeface="Courier New" panose="02070309020205020404" pitchFamily="49" charset="0"/>
              </a:rPr>
              <a:t> </a:t>
            </a: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--</a:t>
            </a:r>
            <a:r>
              <a:rPr lang="en-US" sz="3000" b="1" dirty="0">
                <a:solidFill>
                  <a:schemeClr val="accent5"/>
                </a:solidFill>
                <a:cs typeface="Courier New" panose="02070309020205020404" pitchFamily="49" charset="0"/>
              </a:rPr>
              <a:t>j</a:t>
            </a: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;</a:t>
            </a:r>
            <a:r>
              <a:rPr lang="en-US" sz="3000" b="1" dirty="0">
                <a:solidFill>
                  <a:schemeClr val="accent5"/>
                </a:solidFill>
                <a:cs typeface="Courier New" panose="02070309020205020404" pitchFamily="49" charset="0"/>
              </a:rPr>
              <a:t>	</a:t>
            </a:r>
            <a:r>
              <a:rPr lang="en-US" sz="3000" dirty="0">
                <a:solidFill>
                  <a:schemeClr val="accent5"/>
                </a:solidFill>
                <a:cs typeface="Courier New" panose="02070309020205020404" pitchFamily="49" charset="0"/>
              </a:rPr>
              <a:t> // 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prefix decrement</a:t>
            </a:r>
            <a:endParaRPr lang="en-US" sz="3000" dirty="0">
              <a:solidFill>
                <a:schemeClr val="accent5"/>
              </a:solidFill>
              <a:cs typeface="Courier New" panose="02070309020205020404" pitchFamily="49" charset="0"/>
            </a:endParaRPr>
          </a:p>
          <a:p>
            <a:pPr algn="just"/>
            <a:endParaRPr lang="en-US" sz="3000" b="1" dirty="0" smtClean="0">
              <a:solidFill>
                <a:schemeClr val="accent5"/>
              </a:solidFill>
              <a:cs typeface="Courier New" panose="02070309020205020404" pitchFamily="49" charset="0"/>
            </a:endParaRPr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7465960" y="4101471"/>
            <a:ext cx="4365919" cy="275313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 </a:t>
            </a:r>
            <a:r>
              <a:rPr lang="en-US" sz="3000" b="1" dirty="0" err="1" smtClean="0">
                <a:solidFill>
                  <a:schemeClr val="accent5"/>
                </a:solidFill>
                <a:cs typeface="Courier New" panose="02070309020205020404" pitchFamily="49" charset="0"/>
              </a:rPr>
              <a:t>int</a:t>
            </a:r>
            <a:r>
              <a:rPr lang="en-US" sz="3000" b="1" dirty="0">
                <a:solidFill>
                  <a:schemeClr val="accent5"/>
                </a:solidFill>
                <a:cs typeface="Courier New" panose="02070309020205020404" pitchFamily="49" charset="0"/>
              </a:rPr>
              <a:t> </a:t>
            </a:r>
            <a:r>
              <a:rPr lang="en-US" sz="3000" b="1" dirty="0" err="1" smtClean="0">
                <a:solidFill>
                  <a:schemeClr val="accent5"/>
                </a:solidFill>
                <a:cs typeface="Courier New" panose="02070309020205020404" pitchFamily="49" charset="0"/>
              </a:rPr>
              <a:t>i</a:t>
            </a: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 = 3, j = 3;</a:t>
            </a:r>
          </a:p>
          <a:p>
            <a:pPr algn="just"/>
            <a:r>
              <a:rPr lang="en-US" sz="3000" b="1" dirty="0">
                <a:solidFill>
                  <a:schemeClr val="accent5"/>
                </a:solidFill>
                <a:cs typeface="Courier New" panose="02070309020205020404" pitchFamily="49" charset="0"/>
              </a:rPr>
              <a:t> </a:t>
            </a:r>
            <a:r>
              <a:rPr lang="en-US" sz="3000" b="1" dirty="0" err="1" smtClean="0">
                <a:solidFill>
                  <a:schemeClr val="accent5"/>
                </a:solidFill>
                <a:cs typeface="Courier New" panose="02070309020205020404" pitchFamily="49" charset="0"/>
              </a:rPr>
              <a:t>i</a:t>
            </a: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++;</a:t>
            </a:r>
            <a:r>
              <a:rPr lang="en-US" sz="3000" b="1" dirty="0">
                <a:solidFill>
                  <a:schemeClr val="accent5"/>
                </a:solidFill>
                <a:cs typeface="Courier New" panose="02070309020205020404" pitchFamily="49" charset="0"/>
              </a:rPr>
              <a:t>	</a:t>
            </a:r>
            <a:r>
              <a:rPr lang="en-US" sz="3000" dirty="0">
                <a:solidFill>
                  <a:schemeClr val="accent5"/>
                </a:solidFill>
                <a:cs typeface="Courier New" panose="02070309020205020404" pitchFamily="49" charset="0"/>
              </a:rPr>
              <a:t> // 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postfix </a:t>
            </a:r>
            <a:r>
              <a:rPr lang="en-US" sz="3000" dirty="0">
                <a:solidFill>
                  <a:schemeClr val="accent5"/>
                </a:solidFill>
                <a:cs typeface="Courier New" panose="02070309020205020404" pitchFamily="49" charset="0"/>
              </a:rPr>
              <a:t>increment</a:t>
            </a:r>
          </a:p>
          <a:p>
            <a:pPr algn="just"/>
            <a:r>
              <a:rPr lang="en-US" sz="3000" b="1" dirty="0">
                <a:solidFill>
                  <a:schemeClr val="accent5"/>
                </a:solidFill>
                <a:cs typeface="Courier New" panose="02070309020205020404" pitchFamily="49" charset="0"/>
              </a:rPr>
              <a:t> </a:t>
            </a: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j--;</a:t>
            </a:r>
            <a:r>
              <a:rPr lang="en-US" sz="3000" b="1" dirty="0">
                <a:solidFill>
                  <a:schemeClr val="accent5"/>
                </a:solidFill>
                <a:cs typeface="Courier New" panose="02070309020205020404" pitchFamily="49" charset="0"/>
              </a:rPr>
              <a:t>	</a:t>
            </a:r>
            <a:r>
              <a:rPr lang="en-US" sz="3000" dirty="0">
                <a:solidFill>
                  <a:schemeClr val="accent5"/>
                </a:solidFill>
                <a:cs typeface="Courier New" panose="02070309020205020404" pitchFamily="49" charset="0"/>
              </a:rPr>
              <a:t> // 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postfix decrement</a:t>
            </a:r>
            <a:endParaRPr lang="en-US" sz="3000" dirty="0">
              <a:solidFill>
                <a:schemeClr val="accent5"/>
              </a:solidFill>
              <a:cs typeface="Courier New" panose="02070309020205020404" pitchFamily="49" charset="0"/>
            </a:endParaRPr>
          </a:p>
          <a:p>
            <a:pPr algn="just"/>
            <a:endParaRPr lang="en-US" sz="3000" b="1" dirty="0" smtClean="0">
              <a:solidFill>
                <a:schemeClr val="accent5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85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913194" y="297810"/>
            <a:ext cx="6922403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Increment and Decrement Operators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332627" y="1647506"/>
            <a:ext cx="11502968" cy="5132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2600" b="1" dirty="0" smtClean="0">
              <a:solidFill>
                <a:schemeClr val="accent5"/>
              </a:solidFill>
              <a:cs typeface="Courier New" panose="02070309020205020404" pitchFamily="49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730640"/>
              </p:ext>
            </p:extLst>
          </p:nvPr>
        </p:nvGraphicFramePr>
        <p:xfrm>
          <a:off x="332627" y="1319504"/>
          <a:ext cx="11502968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7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8791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Operator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Name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Description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Example </a:t>
                      </a:r>
                    </a:p>
                    <a:p>
                      <a:pPr algn="ctr"/>
                      <a:r>
                        <a:rPr lang="en-US" sz="2600" dirty="0" smtClean="0"/>
                        <a:t>(assume </a:t>
                      </a:r>
                      <a:r>
                        <a:rPr lang="en-US" sz="2600" dirty="0" err="1" smtClean="0"/>
                        <a:t>i</a:t>
                      </a:r>
                      <a:r>
                        <a:rPr lang="en-US" sz="2600" baseline="0" dirty="0" smtClean="0"/>
                        <a:t> = 1</a:t>
                      </a:r>
                      <a:r>
                        <a:rPr lang="en-US" sz="2600" dirty="0" smtClean="0"/>
                        <a:t>)</a:t>
                      </a:r>
                      <a:endParaRPr lang="ru-RU" sz="2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791"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++</a:t>
                      </a:r>
                      <a:r>
                        <a:rPr lang="en-US" sz="2600" b="1" dirty="0" err="1" smtClean="0"/>
                        <a:t>var</a:t>
                      </a:r>
                      <a:endParaRPr lang="ru-RU" sz="2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dirty="0" err="1" smtClean="0"/>
                        <a:t>Preincrement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Increment</a:t>
                      </a:r>
                      <a:r>
                        <a:rPr lang="en-US" sz="2600" baseline="0" dirty="0" smtClean="0"/>
                        <a:t> </a:t>
                      </a:r>
                      <a:r>
                        <a:rPr lang="en-US" sz="2600" b="1" baseline="0" dirty="0" err="1" smtClean="0"/>
                        <a:t>var</a:t>
                      </a:r>
                      <a:r>
                        <a:rPr lang="en-US" sz="2600" b="1" baseline="0" dirty="0" smtClean="0"/>
                        <a:t> </a:t>
                      </a:r>
                      <a:r>
                        <a:rPr lang="en-US" sz="2600" b="0" baseline="0" dirty="0" smtClean="0"/>
                        <a:t>by </a:t>
                      </a:r>
                      <a:r>
                        <a:rPr lang="en-US" sz="2600" b="1" baseline="0" dirty="0" smtClean="0"/>
                        <a:t>1 </a:t>
                      </a:r>
                      <a:r>
                        <a:rPr lang="en-US" sz="2600" b="0" baseline="0" dirty="0" smtClean="0"/>
                        <a:t>and use the new </a:t>
                      </a:r>
                      <a:r>
                        <a:rPr lang="en-US" sz="2600" b="1" baseline="0" dirty="0" err="1" smtClean="0"/>
                        <a:t>var</a:t>
                      </a:r>
                      <a:r>
                        <a:rPr lang="en-US" sz="2600" b="1" baseline="0" dirty="0" smtClean="0"/>
                        <a:t> </a:t>
                      </a:r>
                      <a:r>
                        <a:rPr lang="en-US" sz="2600" b="0" baseline="0" dirty="0" smtClean="0"/>
                        <a:t>value in the statement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b="1" dirty="0" err="1" smtClean="0"/>
                        <a:t>int</a:t>
                      </a:r>
                      <a:r>
                        <a:rPr lang="en-US" sz="2600" b="1" baseline="0" dirty="0" smtClean="0"/>
                        <a:t> j = ++</a:t>
                      </a:r>
                      <a:r>
                        <a:rPr lang="en-US" sz="2600" b="1" baseline="0" dirty="0" err="1" smtClean="0"/>
                        <a:t>i</a:t>
                      </a:r>
                      <a:r>
                        <a:rPr lang="en-US" sz="2600" b="1" baseline="0" dirty="0" smtClean="0"/>
                        <a:t>;</a:t>
                      </a:r>
                    </a:p>
                    <a:p>
                      <a:r>
                        <a:rPr lang="en-US" sz="2600" b="0" baseline="0" dirty="0" smtClean="0"/>
                        <a:t>// j is 2, </a:t>
                      </a:r>
                      <a:r>
                        <a:rPr lang="en-US" sz="2600" b="0" baseline="0" dirty="0" err="1" smtClean="0"/>
                        <a:t>i</a:t>
                      </a:r>
                      <a:r>
                        <a:rPr lang="en-US" sz="2600" b="0" baseline="0" dirty="0" smtClean="0"/>
                        <a:t> is 2</a:t>
                      </a:r>
                      <a:endParaRPr lang="ru-RU" sz="2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791">
                <a:tc>
                  <a:txBody>
                    <a:bodyPr/>
                    <a:lstStyle/>
                    <a:p>
                      <a:r>
                        <a:rPr lang="en-US" sz="2600" b="1" dirty="0" err="1" smtClean="0"/>
                        <a:t>var</a:t>
                      </a:r>
                      <a:r>
                        <a:rPr lang="en-US" sz="2600" b="1" dirty="0" smtClean="0"/>
                        <a:t>++</a:t>
                      </a:r>
                      <a:endParaRPr lang="ru-RU" sz="2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dirty="0" err="1" smtClean="0"/>
                        <a:t>Postincrement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Increment</a:t>
                      </a:r>
                      <a:r>
                        <a:rPr lang="en-US" sz="2600" baseline="0" dirty="0" smtClean="0"/>
                        <a:t> </a:t>
                      </a:r>
                      <a:r>
                        <a:rPr lang="en-US" sz="2600" b="1" baseline="0" dirty="0" err="1" smtClean="0"/>
                        <a:t>var</a:t>
                      </a:r>
                      <a:r>
                        <a:rPr lang="en-US" sz="2600" b="1" baseline="0" dirty="0" smtClean="0"/>
                        <a:t> </a:t>
                      </a:r>
                      <a:r>
                        <a:rPr lang="en-US" sz="2600" b="0" baseline="0" dirty="0" smtClean="0"/>
                        <a:t>by </a:t>
                      </a:r>
                      <a:r>
                        <a:rPr lang="en-US" sz="2600" b="1" baseline="0" dirty="0" smtClean="0"/>
                        <a:t>1</a:t>
                      </a:r>
                      <a:r>
                        <a:rPr lang="en-US" sz="2600" b="0" baseline="0" dirty="0" smtClean="0"/>
                        <a:t>, but use the original </a:t>
                      </a:r>
                      <a:r>
                        <a:rPr lang="en-US" sz="2600" b="1" baseline="0" dirty="0" err="1" smtClean="0"/>
                        <a:t>var</a:t>
                      </a:r>
                      <a:r>
                        <a:rPr lang="en-US" sz="2600" b="1" baseline="0" dirty="0" smtClean="0"/>
                        <a:t> </a:t>
                      </a:r>
                      <a:r>
                        <a:rPr lang="en-US" sz="2600" b="0" baseline="0" dirty="0" smtClean="0"/>
                        <a:t>value in the statement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b="1" dirty="0" err="1" smtClean="0"/>
                        <a:t>int</a:t>
                      </a:r>
                      <a:r>
                        <a:rPr lang="en-US" sz="2600" b="1" baseline="0" dirty="0" smtClean="0"/>
                        <a:t> j = </a:t>
                      </a:r>
                      <a:r>
                        <a:rPr lang="en-US" sz="2600" b="1" baseline="0" dirty="0" err="1" smtClean="0"/>
                        <a:t>i</a:t>
                      </a:r>
                      <a:r>
                        <a:rPr lang="en-US" sz="2600" b="1" baseline="0" dirty="0" smtClean="0"/>
                        <a:t>++;</a:t>
                      </a:r>
                    </a:p>
                    <a:p>
                      <a:r>
                        <a:rPr lang="en-US" sz="2600" b="0" baseline="0" dirty="0" smtClean="0"/>
                        <a:t>// j is 1, </a:t>
                      </a:r>
                      <a:r>
                        <a:rPr lang="en-US" sz="2600" b="0" baseline="0" dirty="0" err="1" smtClean="0"/>
                        <a:t>i</a:t>
                      </a:r>
                      <a:r>
                        <a:rPr lang="en-US" sz="2600" b="0" baseline="0" dirty="0" smtClean="0"/>
                        <a:t> is 2</a:t>
                      </a:r>
                      <a:endParaRPr lang="ru-RU" sz="2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791"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--</a:t>
                      </a:r>
                      <a:r>
                        <a:rPr lang="en-US" sz="2600" b="1" dirty="0" err="1" smtClean="0"/>
                        <a:t>var</a:t>
                      </a:r>
                      <a:endParaRPr lang="ru-RU" sz="2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dirty="0" err="1" smtClean="0"/>
                        <a:t>Predecrement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Decrement </a:t>
                      </a:r>
                      <a:r>
                        <a:rPr lang="en-US" sz="2600" b="1" dirty="0" err="1" smtClean="0"/>
                        <a:t>var</a:t>
                      </a:r>
                      <a:r>
                        <a:rPr lang="en-US" sz="2600" b="1" dirty="0" smtClean="0"/>
                        <a:t> </a:t>
                      </a:r>
                      <a:r>
                        <a:rPr lang="en-US" sz="2600" b="0" dirty="0" smtClean="0"/>
                        <a:t>by </a:t>
                      </a:r>
                      <a:r>
                        <a:rPr lang="en-US" sz="2600" b="1" dirty="0" smtClean="0"/>
                        <a:t>1</a:t>
                      </a:r>
                      <a:r>
                        <a:rPr lang="en-US" sz="2600" b="0" baseline="0" dirty="0" smtClean="0"/>
                        <a:t> and use the new </a:t>
                      </a:r>
                      <a:r>
                        <a:rPr lang="en-US" sz="2600" b="1" baseline="0" dirty="0" err="1" smtClean="0"/>
                        <a:t>var</a:t>
                      </a:r>
                      <a:r>
                        <a:rPr lang="en-US" sz="2600" b="1" baseline="0" dirty="0" smtClean="0"/>
                        <a:t> </a:t>
                      </a:r>
                      <a:r>
                        <a:rPr lang="en-US" sz="2600" b="0" baseline="0" dirty="0" smtClean="0"/>
                        <a:t>value in the statement</a:t>
                      </a:r>
                      <a:endParaRPr lang="ru-RU" sz="2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b="1" dirty="0" err="1" smtClean="0"/>
                        <a:t>int</a:t>
                      </a:r>
                      <a:r>
                        <a:rPr lang="en-US" sz="2600" b="1" baseline="0" dirty="0" smtClean="0"/>
                        <a:t> j = --</a:t>
                      </a:r>
                      <a:r>
                        <a:rPr lang="en-US" sz="2600" b="1" baseline="0" dirty="0" err="1" smtClean="0"/>
                        <a:t>i</a:t>
                      </a:r>
                      <a:r>
                        <a:rPr lang="en-US" sz="2600" b="1" baseline="0" dirty="0" smtClean="0"/>
                        <a:t>;</a:t>
                      </a:r>
                    </a:p>
                    <a:p>
                      <a:r>
                        <a:rPr lang="en-US" sz="2600" b="0" baseline="0" dirty="0" smtClean="0"/>
                        <a:t>//j is 0, I is 0</a:t>
                      </a:r>
                      <a:endParaRPr lang="ru-RU" sz="2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791">
                <a:tc>
                  <a:txBody>
                    <a:bodyPr/>
                    <a:lstStyle/>
                    <a:p>
                      <a:r>
                        <a:rPr lang="en-US" sz="2600" b="1" dirty="0" err="1" smtClean="0"/>
                        <a:t>var</a:t>
                      </a:r>
                      <a:r>
                        <a:rPr lang="en-US" sz="2600" b="1" dirty="0" smtClean="0"/>
                        <a:t>--</a:t>
                      </a:r>
                      <a:endParaRPr lang="ru-RU" sz="2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dirty="0" err="1" smtClean="0"/>
                        <a:t>Postdecrement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b="0" dirty="0" smtClean="0"/>
                        <a:t>Decrement</a:t>
                      </a:r>
                      <a:r>
                        <a:rPr lang="en-US" sz="2600" b="0" baseline="0" dirty="0" smtClean="0"/>
                        <a:t> </a:t>
                      </a:r>
                      <a:r>
                        <a:rPr lang="en-US" sz="2600" b="1" baseline="0" dirty="0" err="1" smtClean="0"/>
                        <a:t>var</a:t>
                      </a:r>
                      <a:r>
                        <a:rPr lang="en-US" sz="2600" b="1" baseline="0" dirty="0" smtClean="0"/>
                        <a:t> </a:t>
                      </a:r>
                      <a:r>
                        <a:rPr lang="en-US" sz="2600" b="0" baseline="0" dirty="0" smtClean="0"/>
                        <a:t>by </a:t>
                      </a:r>
                      <a:r>
                        <a:rPr lang="en-US" sz="2600" b="1" baseline="0" dirty="0" smtClean="0"/>
                        <a:t>1 </a:t>
                      </a:r>
                      <a:r>
                        <a:rPr lang="en-US" sz="2600" b="0" baseline="0" dirty="0" smtClean="0"/>
                        <a:t>and use the original </a:t>
                      </a:r>
                      <a:r>
                        <a:rPr lang="en-US" sz="2600" b="1" baseline="0" dirty="0" err="1" smtClean="0"/>
                        <a:t>var</a:t>
                      </a:r>
                      <a:r>
                        <a:rPr lang="en-US" sz="2600" b="1" baseline="0" dirty="0" smtClean="0"/>
                        <a:t> </a:t>
                      </a:r>
                      <a:r>
                        <a:rPr lang="en-US" sz="2600" b="0" baseline="0" dirty="0" smtClean="0"/>
                        <a:t>value in the statement</a:t>
                      </a:r>
                      <a:endParaRPr lang="ru-RU" sz="2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b="1" dirty="0" err="1" smtClean="0"/>
                        <a:t>int</a:t>
                      </a:r>
                      <a:r>
                        <a:rPr lang="en-US" sz="2600" b="1" dirty="0" smtClean="0"/>
                        <a:t> j = </a:t>
                      </a:r>
                      <a:r>
                        <a:rPr lang="en-US" sz="2600" b="1" dirty="0" err="1" smtClean="0"/>
                        <a:t>i</a:t>
                      </a:r>
                      <a:r>
                        <a:rPr lang="en-US" sz="2600" b="1" dirty="0" smtClean="0"/>
                        <a:t>--;</a:t>
                      </a:r>
                    </a:p>
                    <a:p>
                      <a:r>
                        <a:rPr lang="en-US" sz="2600" b="0" dirty="0" smtClean="0"/>
                        <a:t>//</a:t>
                      </a:r>
                      <a:r>
                        <a:rPr lang="en-US" sz="2600" b="0" baseline="0" dirty="0" smtClean="0"/>
                        <a:t> j is 1, </a:t>
                      </a:r>
                      <a:r>
                        <a:rPr lang="en-US" sz="2600" b="0" baseline="0" dirty="0" err="1" smtClean="0"/>
                        <a:t>i</a:t>
                      </a:r>
                      <a:r>
                        <a:rPr lang="en-US" sz="2600" b="0" baseline="0" dirty="0" smtClean="0"/>
                        <a:t> is 0</a:t>
                      </a:r>
                      <a:endParaRPr lang="ru-RU" sz="2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67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913194" y="297810"/>
            <a:ext cx="6922403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Increment and Decrement Operators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332627" y="1647506"/>
            <a:ext cx="11502968" cy="5132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2600" b="1" dirty="0" smtClean="0">
              <a:solidFill>
                <a:schemeClr val="accent5"/>
              </a:solidFill>
              <a:cs typeface="Courier New" panose="02070309020205020404" pitchFamily="49" charset="0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037554"/>
              </p:ext>
            </p:extLst>
          </p:nvPr>
        </p:nvGraphicFramePr>
        <p:xfrm>
          <a:off x="8151947" y="1660135"/>
          <a:ext cx="2965232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5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500" b="1" dirty="0" err="1" smtClean="0"/>
                        <a:t>int</a:t>
                      </a:r>
                      <a:r>
                        <a:rPr lang="en-US" sz="2500" baseline="0" dirty="0" smtClean="0"/>
                        <a:t> </a:t>
                      </a:r>
                      <a:r>
                        <a:rPr lang="en-US" sz="2500" baseline="0" dirty="0" err="1" smtClean="0"/>
                        <a:t>newNum</a:t>
                      </a:r>
                      <a:r>
                        <a:rPr lang="en-US" sz="2500" baseline="0" dirty="0" smtClean="0"/>
                        <a:t> =  </a:t>
                      </a:r>
                      <a:r>
                        <a:rPr lang="en-US" sz="2500" baseline="0" dirty="0" smtClean="0"/>
                        <a:t>10* </a:t>
                      </a:r>
                      <a:r>
                        <a:rPr lang="en-US" sz="2500" baseline="0" dirty="0" err="1" smtClean="0"/>
                        <a:t>i</a:t>
                      </a:r>
                      <a:r>
                        <a:rPr lang="en-US" sz="2500" baseline="0" dirty="0" smtClean="0"/>
                        <a:t>;</a:t>
                      </a:r>
                    </a:p>
                    <a:p>
                      <a:r>
                        <a:rPr lang="en-US" sz="2500" baseline="0" dirty="0" smtClean="0"/>
                        <a:t> </a:t>
                      </a:r>
                      <a:r>
                        <a:rPr lang="en-US" sz="2500" baseline="0" dirty="0" err="1" smtClean="0"/>
                        <a:t>i</a:t>
                      </a:r>
                      <a:r>
                        <a:rPr lang="en-US" sz="2500" baseline="0" dirty="0" smtClean="0"/>
                        <a:t> = </a:t>
                      </a:r>
                      <a:r>
                        <a:rPr lang="en-US" sz="2500" baseline="0" dirty="0" err="1" smtClean="0"/>
                        <a:t>i</a:t>
                      </a:r>
                      <a:r>
                        <a:rPr lang="en-US" sz="2500" baseline="0" dirty="0" smtClean="0"/>
                        <a:t> +1;</a:t>
                      </a:r>
                      <a:endParaRPr lang="en-US" sz="25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752766" y="1879852"/>
            <a:ext cx="174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effect as</a:t>
            </a:r>
            <a:endParaRPr lang="ru-RU" dirty="0"/>
          </a:p>
        </p:txBody>
      </p:sp>
      <p:pic>
        <p:nvPicPr>
          <p:cNvPr id="16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703" y="3305224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598834"/>
              </p:ext>
            </p:extLst>
          </p:nvPr>
        </p:nvGraphicFramePr>
        <p:xfrm>
          <a:off x="334174" y="3293375"/>
          <a:ext cx="10544639" cy="5876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544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7669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11, </a:t>
                      </a:r>
                      <a:r>
                        <a:rPr lang="en-US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newNum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100</a:t>
                      </a:r>
                      <a:endParaRPr lang="en-US" b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4"/>
          <a:srcRect l="15925" t="15787" r="58519" b="69116"/>
          <a:stretch/>
        </p:blipFill>
        <p:spPr>
          <a:xfrm>
            <a:off x="332627" y="4216146"/>
            <a:ext cx="5273867" cy="1751680"/>
          </a:xfrm>
          <a:prstGeom prst="rect">
            <a:avLst/>
          </a:prstGeom>
        </p:spPr>
      </p:pic>
      <p:cxnSp>
        <p:nvCxnSpPr>
          <p:cNvPr id="19" name="Прямая со стрелкой 18"/>
          <p:cNvCxnSpPr/>
          <p:nvPr/>
        </p:nvCxnSpPr>
        <p:spPr>
          <a:xfrm flipV="1">
            <a:off x="4913194" y="4863421"/>
            <a:ext cx="3162027" cy="2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094025"/>
              </p:ext>
            </p:extLst>
          </p:nvPr>
        </p:nvGraphicFramePr>
        <p:xfrm>
          <a:off x="8151947" y="4291021"/>
          <a:ext cx="2965232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5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aseline="0" dirty="0" smtClean="0"/>
                        <a:t> </a:t>
                      </a:r>
                      <a:r>
                        <a:rPr lang="en-US" sz="2500" baseline="0" dirty="0" err="1" smtClean="0"/>
                        <a:t>i</a:t>
                      </a:r>
                      <a:r>
                        <a:rPr lang="en-US" sz="2500" baseline="0" dirty="0" smtClean="0"/>
                        <a:t> = </a:t>
                      </a:r>
                      <a:r>
                        <a:rPr lang="en-US" sz="2500" baseline="0" dirty="0" err="1" smtClean="0"/>
                        <a:t>i</a:t>
                      </a:r>
                      <a:r>
                        <a:rPr lang="en-US" sz="2500" baseline="0" dirty="0" smtClean="0"/>
                        <a:t> +1;</a:t>
                      </a:r>
                      <a:endParaRPr lang="en-US" sz="2500" b="0" baseline="0" dirty="0" smtClean="0"/>
                    </a:p>
                    <a:p>
                      <a:r>
                        <a:rPr lang="en-US" sz="2500" b="1" dirty="0" err="1" smtClean="0"/>
                        <a:t>int</a:t>
                      </a:r>
                      <a:r>
                        <a:rPr lang="en-US" sz="2500" baseline="0" dirty="0" smtClean="0"/>
                        <a:t> </a:t>
                      </a:r>
                      <a:r>
                        <a:rPr lang="en-US" sz="2500" baseline="0" dirty="0" err="1" smtClean="0"/>
                        <a:t>newNum</a:t>
                      </a:r>
                      <a:r>
                        <a:rPr lang="en-US" sz="2500" baseline="0" dirty="0" smtClean="0"/>
                        <a:t> = </a:t>
                      </a:r>
                      <a:r>
                        <a:rPr lang="en-US" sz="2500" baseline="0" dirty="0" smtClean="0"/>
                        <a:t>10 </a:t>
                      </a:r>
                      <a:r>
                        <a:rPr lang="en-US" sz="2500" baseline="0" dirty="0" smtClean="0"/>
                        <a:t>* </a:t>
                      </a:r>
                      <a:r>
                        <a:rPr lang="en-US" sz="2500" baseline="0" dirty="0" err="1" smtClean="0"/>
                        <a:t>i</a:t>
                      </a:r>
                      <a:r>
                        <a:rPr lang="en-US" sz="2500" baseline="0" dirty="0" smtClean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607068" y="4533075"/>
            <a:ext cx="174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effect as</a:t>
            </a:r>
            <a:endParaRPr lang="ru-RU" dirty="0"/>
          </a:p>
        </p:txBody>
      </p:sp>
      <p:pic>
        <p:nvPicPr>
          <p:cNvPr id="22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703" y="5936110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5"/>
          <a:srcRect l="15865" t="15439" r="58356" b="68889"/>
          <a:stretch/>
        </p:blipFill>
        <p:spPr>
          <a:xfrm>
            <a:off x="326300" y="1354784"/>
            <a:ext cx="5280194" cy="1804771"/>
          </a:xfrm>
          <a:prstGeom prst="rect">
            <a:avLst/>
          </a:prstGeom>
        </p:spPr>
      </p:pic>
      <p:cxnSp>
        <p:nvCxnSpPr>
          <p:cNvPr id="24" name="Прямая со стрелкой 23"/>
          <p:cNvCxnSpPr/>
          <p:nvPr/>
        </p:nvCxnSpPr>
        <p:spPr>
          <a:xfrm flipV="1">
            <a:off x="4913194" y="2232535"/>
            <a:ext cx="3162027" cy="2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806160"/>
              </p:ext>
            </p:extLst>
          </p:nvPr>
        </p:nvGraphicFramePr>
        <p:xfrm>
          <a:off x="331079" y="5962315"/>
          <a:ext cx="10544639" cy="5876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544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7669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11, </a:t>
                      </a:r>
                      <a:r>
                        <a:rPr lang="en-US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newNum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110</a:t>
                      </a:r>
                      <a:endParaRPr lang="en-US" b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96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8686799" y="297810"/>
            <a:ext cx="3148797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Check Point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332627" y="1647506"/>
            <a:ext cx="11502968" cy="5132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2600" b="1" dirty="0" smtClean="0">
              <a:solidFill>
                <a:schemeClr val="accent5"/>
              </a:solidFill>
              <a:cs typeface="Courier New" panose="02070309020205020404" pitchFamily="49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32627" y="1572323"/>
            <a:ext cx="11502968" cy="6932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6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Show the printout of the following code:</a:t>
            </a:r>
          </a:p>
          <a:p>
            <a:pPr algn="just"/>
            <a:endParaRPr lang="en-US" sz="2600" dirty="0" smtClean="0">
              <a:solidFill>
                <a:schemeClr val="accent5"/>
              </a:solidFill>
              <a:cs typeface="Courier New" panose="02070309020205020404" pitchFamily="49" charset="0"/>
            </a:endParaRPr>
          </a:p>
          <a:p>
            <a:pPr algn="just"/>
            <a:endParaRPr lang="en-US" sz="2600" dirty="0" smtClean="0">
              <a:solidFill>
                <a:schemeClr val="accent5"/>
              </a:solidFill>
              <a:cs typeface="Courier New" panose="020703090202050204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15316" t="25886" r="65489" b="48740"/>
          <a:stretch/>
        </p:blipFill>
        <p:spPr>
          <a:xfrm>
            <a:off x="332627" y="2265528"/>
            <a:ext cx="5729654" cy="425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5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672360" y="297810"/>
            <a:ext cx="7163235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Numeric Type Conversions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332627" y="1572323"/>
            <a:ext cx="11502968" cy="4951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6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	Floating – point numbers can be converted into integers using explicit casing.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15735" t="25699" r="52587" b="61241"/>
          <a:stretch/>
        </p:blipFill>
        <p:spPr>
          <a:xfrm>
            <a:off x="1457906" y="2521133"/>
            <a:ext cx="9252410" cy="2144600"/>
          </a:xfrm>
          <a:prstGeom prst="rect">
            <a:avLst/>
          </a:prstGeom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32627" y="4753238"/>
            <a:ext cx="11502968" cy="20267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6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C++ automatically converts the integer to a floating – point value. So, 3*4.5 is the same as 3.0 * 4.5.</a:t>
            </a:r>
          </a:p>
          <a:p>
            <a:pPr algn="just"/>
            <a:r>
              <a:rPr lang="en-US" sz="2600" dirty="0">
                <a:solidFill>
                  <a:schemeClr val="accent5"/>
                </a:solidFill>
                <a:cs typeface="Courier New" panose="02070309020205020404" pitchFamily="49" charset="0"/>
              </a:rPr>
              <a:t>	</a:t>
            </a:r>
            <a:r>
              <a:rPr lang="en-US" sz="2600" dirty="0" err="1" smtClean="0">
                <a:solidFill>
                  <a:schemeClr val="accent5"/>
                </a:solidFill>
                <a:cs typeface="Courier New" panose="02070309020205020404" pitchFamily="49" charset="0"/>
              </a:rPr>
              <a:t>cout</a:t>
            </a:r>
            <a:r>
              <a:rPr lang="en-US" sz="26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 &lt;&lt; 1 / 2; 	//output 0.</a:t>
            </a:r>
          </a:p>
          <a:p>
            <a:pPr algn="just"/>
            <a:r>
              <a:rPr lang="en-US" sz="2600" dirty="0">
                <a:solidFill>
                  <a:schemeClr val="accent5"/>
                </a:solidFill>
                <a:cs typeface="Courier New" panose="02070309020205020404" pitchFamily="49" charset="0"/>
              </a:rPr>
              <a:t>	</a:t>
            </a:r>
            <a:r>
              <a:rPr lang="en-US" sz="2600" b="1" dirty="0" err="1" smtClean="0">
                <a:solidFill>
                  <a:schemeClr val="accent5"/>
                </a:solidFill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 </a:t>
            </a:r>
            <a:r>
              <a:rPr lang="en-US" sz="2600" b="1" dirty="0" err="1" smtClean="0">
                <a:solidFill>
                  <a:schemeClr val="accent5"/>
                </a:solidFill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 = </a:t>
            </a:r>
            <a:r>
              <a:rPr lang="en-US" sz="26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(</a:t>
            </a:r>
            <a:r>
              <a:rPr lang="en-US" sz="2600" dirty="0" err="1" smtClean="0">
                <a:solidFill>
                  <a:schemeClr val="accent5"/>
                </a:solidFill>
                <a:cs typeface="Courier New" panose="02070309020205020404" pitchFamily="49" charset="0"/>
              </a:rPr>
              <a:t>int</a:t>
            </a:r>
            <a:r>
              <a:rPr lang="en-US" sz="26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) 5.4;	// </a:t>
            </a:r>
            <a:r>
              <a:rPr lang="en-US" sz="2600" dirty="0" err="1" smtClean="0">
                <a:solidFill>
                  <a:schemeClr val="accent5"/>
                </a:solidFill>
                <a:cs typeface="Courier New" panose="02070309020205020404" pitchFamily="49" charset="0"/>
              </a:rPr>
              <a:t>i</a:t>
            </a:r>
            <a:r>
              <a:rPr lang="en-US" sz="26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 equal 5. </a:t>
            </a:r>
          </a:p>
        </p:txBody>
      </p:sp>
    </p:spTree>
    <p:extLst>
      <p:ext uri="{BB962C8B-B14F-4D97-AF65-F5344CB8AC3E}">
        <p14:creationId xmlns:p14="http://schemas.microsoft.com/office/powerpoint/2010/main" val="370389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672360" y="297810"/>
            <a:ext cx="7163235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Numeric Type Conversions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12483" t="16371" r="25840" b="36614"/>
          <a:stretch/>
        </p:blipFill>
        <p:spPr>
          <a:xfrm>
            <a:off x="332627" y="1769886"/>
            <a:ext cx="10053319" cy="4308567"/>
          </a:xfrm>
          <a:prstGeom prst="rect">
            <a:avLst/>
          </a:prstGeom>
        </p:spPr>
      </p:pic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357966"/>
              </p:ext>
            </p:extLst>
          </p:nvPr>
        </p:nvGraphicFramePr>
        <p:xfrm>
          <a:off x="332627" y="6128249"/>
          <a:ext cx="10722060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722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purchase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amount: 197.55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Sales tax is 11.85</a:t>
                      </a:r>
                      <a:endParaRPr lang="ru-RU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147" y="6196859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207" y="6213018"/>
            <a:ext cx="627388" cy="47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Заголовок 1"/>
          <p:cNvSpPr txBox="1">
            <a:spLocks/>
          </p:cNvSpPr>
          <p:nvPr/>
        </p:nvSpPr>
        <p:spPr>
          <a:xfrm>
            <a:off x="332627" y="1308661"/>
            <a:ext cx="11502968" cy="4951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6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SalesTax.cpp</a:t>
            </a:r>
          </a:p>
        </p:txBody>
      </p:sp>
    </p:spTree>
    <p:extLst>
      <p:ext uri="{BB962C8B-B14F-4D97-AF65-F5344CB8AC3E}">
        <p14:creationId xmlns:p14="http://schemas.microsoft.com/office/powerpoint/2010/main" val="132039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672360" y="297810"/>
            <a:ext cx="7163235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Check Point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952881" y="5525036"/>
            <a:ext cx="1185790" cy="12162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332627" y="1572323"/>
            <a:ext cx="11502968" cy="5021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6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	Show the printout of the following code: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2169" t="16185" r="60768" b="57509"/>
          <a:stretch/>
        </p:blipFill>
        <p:spPr>
          <a:xfrm>
            <a:off x="2700262" y="2326818"/>
            <a:ext cx="6767698" cy="369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6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672360" y="297810"/>
            <a:ext cx="7163235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Software Development Process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332627" y="1647506"/>
            <a:ext cx="11502968" cy="12594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	The software development life cycle is a multi-stage process that includes requirements specification, analysis, design, implementation, testing, deployment, and maintenance.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2627" y="2982156"/>
            <a:ext cx="1521369" cy="64633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Requirements Specification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959768" y="3488708"/>
            <a:ext cx="1656698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System Analysis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3712507" y="3858040"/>
            <a:ext cx="168142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System Design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453891" y="4139143"/>
            <a:ext cx="168142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Implementation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7245925" y="4418535"/>
            <a:ext cx="1521369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Testing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8828096" y="4741700"/>
            <a:ext cx="1521369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Deployment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0410267" y="4926366"/>
            <a:ext cx="1521369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Maintenance</a:t>
            </a:r>
            <a:endParaRPr lang="ru-RU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853996" y="3305321"/>
            <a:ext cx="744825" cy="217736"/>
            <a:chOff x="1853996" y="3305321"/>
            <a:chExt cx="744825" cy="217736"/>
          </a:xfrm>
        </p:grpSpPr>
        <p:cxnSp>
          <p:nvCxnSpPr>
            <p:cNvPr id="5" name="Прямая соединительная линия 4"/>
            <p:cNvCxnSpPr>
              <a:stCxn id="2" idx="3"/>
            </p:cNvCxnSpPr>
            <p:nvPr/>
          </p:nvCxnSpPr>
          <p:spPr>
            <a:xfrm flipV="1">
              <a:off x="1853996" y="3305321"/>
              <a:ext cx="74482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/>
            <p:nvPr/>
          </p:nvCxnSpPr>
          <p:spPr>
            <a:xfrm>
              <a:off x="2598821" y="3305321"/>
              <a:ext cx="0" cy="217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Группа 20"/>
          <p:cNvGrpSpPr/>
          <p:nvPr/>
        </p:nvGrpSpPr>
        <p:grpSpPr>
          <a:xfrm>
            <a:off x="3616466" y="3639477"/>
            <a:ext cx="744825" cy="217736"/>
            <a:chOff x="1853996" y="3305321"/>
            <a:chExt cx="744825" cy="217736"/>
          </a:xfrm>
        </p:grpSpPr>
        <p:cxnSp>
          <p:nvCxnSpPr>
            <p:cNvPr id="22" name="Прямая соединительная линия 21"/>
            <p:cNvCxnSpPr/>
            <p:nvPr/>
          </p:nvCxnSpPr>
          <p:spPr>
            <a:xfrm flipV="1">
              <a:off x="1853996" y="3305321"/>
              <a:ext cx="74482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/>
            <p:nvPr/>
          </p:nvCxnSpPr>
          <p:spPr>
            <a:xfrm>
              <a:off x="2598821" y="3305321"/>
              <a:ext cx="0" cy="217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Группа 23"/>
          <p:cNvGrpSpPr/>
          <p:nvPr/>
        </p:nvGrpSpPr>
        <p:grpSpPr>
          <a:xfrm>
            <a:off x="5420544" y="3958396"/>
            <a:ext cx="744825" cy="217736"/>
            <a:chOff x="1853996" y="3305321"/>
            <a:chExt cx="744825" cy="217736"/>
          </a:xfrm>
        </p:grpSpPr>
        <p:cxnSp>
          <p:nvCxnSpPr>
            <p:cNvPr id="25" name="Прямая соединительная линия 24"/>
            <p:cNvCxnSpPr/>
            <p:nvPr/>
          </p:nvCxnSpPr>
          <p:spPr>
            <a:xfrm flipV="1">
              <a:off x="1853996" y="3305321"/>
              <a:ext cx="74482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>
              <a:off x="2598821" y="3305321"/>
              <a:ext cx="0" cy="217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Группа 26"/>
          <p:cNvGrpSpPr/>
          <p:nvPr/>
        </p:nvGrpSpPr>
        <p:grpSpPr>
          <a:xfrm>
            <a:off x="7149884" y="4227372"/>
            <a:ext cx="744825" cy="217736"/>
            <a:chOff x="1853996" y="3305321"/>
            <a:chExt cx="744825" cy="217736"/>
          </a:xfrm>
        </p:grpSpPr>
        <p:cxnSp>
          <p:nvCxnSpPr>
            <p:cNvPr id="28" name="Прямая соединительная линия 27"/>
            <p:cNvCxnSpPr/>
            <p:nvPr/>
          </p:nvCxnSpPr>
          <p:spPr>
            <a:xfrm flipV="1">
              <a:off x="1853996" y="3305321"/>
              <a:ext cx="74482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2598821" y="3305321"/>
              <a:ext cx="0" cy="217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8802900" y="4508475"/>
            <a:ext cx="744825" cy="217736"/>
            <a:chOff x="1853996" y="3305321"/>
            <a:chExt cx="744825" cy="217736"/>
          </a:xfrm>
        </p:grpSpPr>
        <p:cxnSp>
          <p:nvCxnSpPr>
            <p:cNvPr id="31" name="Прямая соединительная линия 30"/>
            <p:cNvCxnSpPr/>
            <p:nvPr/>
          </p:nvCxnSpPr>
          <p:spPr>
            <a:xfrm flipV="1">
              <a:off x="1853996" y="3305321"/>
              <a:ext cx="74482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/>
            <p:nvPr/>
          </p:nvCxnSpPr>
          <p:spPr>
            <a:xfrm>
              <a:off x="2598821" y="3305321"/>
              <a:ext cx="0" cy="217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Группа 32"/>
          <p:cNvGrpSpPr/>
          <p:nvPr/>
        </p:nvGrpSpPr>
        <p:grpSpPr>
          <a:xfrm>
            <a:off x="10381102" y="4792043"/>
            <a:ext cx="744825" cy="217736"/>
            <a:chOff x="1853996" y="3305321"/>
            <a:chExt cx="744825" cy="217736"/>
          </a:xfrm>
        </p:grpSpPr>
        <p:cxnSp>
          <p:nvCxnSpPr>
            <p:cNvPr id="34" name="Прямая соединительная линия 33"/>
            <p:cNvCxnSpPr/>
            <p:nvPr/>
          </p:nvCxnSpPr>
          <p:spPr>
            <a:xfrm flipV="1">
              <a:off x="1853996" y="3305321"/>
              <a:ext cx="74482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/>
            <p:nvPr/>
          </p:nvCxnSpPr>
          <p:spPr>
            <a:xfrm>
              <a:off x="2598821" y="3305321"/>
              <a:ext cx="0" cy="217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Группа 38"/>
          <p:cNvGrpSpPr/>
          <p:nvPr/>
        </p:nvGrpSpPr>
        <p:grpSpPr>
          <a:xfrm>
            <a:off x="1093311" y="3628487"/>
            <a:ext cx="866457" cy="228726"/>
            <a:chOff x="1093311" y="3628487"/>
            <a:chExt cx="866457" cy="228726"/>
          </a:xfrm>
        </p:grpSpPr>
        <p:cxnSp>
          <p:nvCxnSpPr>
            <p:cNvPr id="36" name="Прямая соединительная линия 35"/>
            <p:cNvCxnSpPr/>
            <p:nvPr/>
          </p:nvCxnSpPr>
          <p:spPr>
            <a:xfrm flipH="1">
              <a:off x="1093311" y="3857213"/>
              <a:ext cx="86645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>
              <a:endCxn id="2" idx="2"/>
            </p:cNvCxnSpPr>
            <p:nvPr/>
          </p:nvCxnSpPr>
          <p:spPr>
            <a:xfrm flipV="1">
              <a:off x="1093311" y="3628487"/>
              <a:ext cx="1" cy="22872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Группа 40"/>
          <p:cNvGrpSpPr/>
          <p:nvPr/>
        </p:nvGrpSpPr>
        <p:grpSpPr>
          <a:xfrm>
            <a:off x="2788117" y="3894446"/>
            <a:ext cx="866457" cy="228726"/>
            <a:chOff x="1093311" y="3628487"/>
            <a:chExt cx="866457" cy="228726"/>
          </a:xfrm>
        </p:grpSpPr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1093311" y="3857213"/>
              <a:ext cx="86645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/>
            <p:nvPr/>
          </p:nvCxnSpPr>
          <p:spPr>
            <a:xfrm flipV="1">
              <a:off x="1093311" y="3628487"/>
              <a:ext cx="1" cy="22872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Группа 43"/>
          <p:cNvGrpSpPr/>
          <p:nvPr/>
        </p:nvGrpSpPr>
        <p:grpSpPr>
          <a:xfrm>
            <a:off x="4602267" y="4203382"/>
            <a:ext cx="866457" cy="228726"/>
            <a:chOff x="1093311" y="3628487"/>
            <a:chExt cx="866457" cy="228726"/>
          </a:xfrm>
        </p:grpSpPr>
        <p:cxnSp>
          <p:nvCxnSpPr>
            <p:cNvPr id="45" name="Прямая соединительная линия 44"/>
            <p:cNvCxnSpPr/>
            <p:nvPr/>
          </p:nvCxnSpPr>
          <p:spPr>
            <a:xfrm flipH="1">
              <a:off x="1093311" y="3857213"/>
              <a:ext cx="86645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 flipV="1">
              <a:off x="1093311" y="3628487"/>
              <a:ext cx="1" cy="22872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Группа 46"/>
          <p:cNvGrpSpPr/>
          <p:nvPr/>
        </p:nvGrpSpPr>
        <p:grpSpPr>
          <a:xfrm>
            <a:off x="6382598" y="4488838"/>
            <a:ext cx="866457" cy="228726"/>
            <a:chOff x="1093311" y="3628487"/>
            <a:chExt cx="866457" cy="228726"/>
          </a:xfrm>
        </p:grpSpPr>
        <p:cxnSp>
          <p:nvCxnSpPr>
            <p:cNvPr id="48" name="Прямая соединительная линия 47"/>
            <p:cNvCxnSpPr/>
            <p:nvPr/>
          </p:nvCxnSpPr>
          <p:spPr>
            <a:xfrm flipH="1">
              <a:off x="1093311" y="3857213"/>
              <a:ext cx="86645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/>
            <p:cNvCxnSpPr/>
            <p:nvPr/>
          </p:nvCxnSpPr>
          <p:spPr>
            <a:xfrm flipV="1">
              <a:off x="1093311" y="3628487"/>
              <a:ext cx="1" cy="22872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Группа 49"/>
          <p:cNvGrpSpPr/>
          <p:nvPr/>
        </p:nvGrpSpPr>
        <p:grpSpPr>
          <a:xfrm>
            <a:off x="7931238" y="4769240"/>
            <a:ext cx="866457" cy="228726"/>
            <a:chOff x="1093311" y="3628487"/>
            <a:chExt cx="866457" cy="228726"/>
          </a:xfrm>
        </p:grpSpPr>
        <p:cxnSp>
          <p:nvCxnSpPr>
            <p:cNvPr id="51" name="Прямая соединительная линия 50"/>
            <p:cNvCxnSpPr/>
            <p:nvPr/>
          </p:nvCxnSpPr>
          <p:spPr>
            <a:xfrm flipH="1">
              <a:off x="1093311" y="3857213"/>
              <a:ext cx="86645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/>
            <p:nvPr/>
          </p:nvCxnSpPr>
          <p:spPr>
            <a:xfrm flipV="1">
              <a:off x="1093311" y="3628487"/>
              <a:ext cx="1" cy="22872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Группа 52"/>
          <p:cNvGrpSpPr/>
          <p:nvPr/>
        </p:nvGrpSpPr>
        <p:grpSpPr>
          <a:xfrm>
            <a:off x="9507756" y="5061313"/>
            <a:ext cx="866457" cy="228726"/>
            <a:chOff x="1093311" y="3628487"/>
            <a:chExt cx="866457" cy="228726"/>
          </a:xfrm>
        </p:grpSpPr>
        <p:cxnSp>
          <p:nvCxnSpPr>
            <p:cNvPr id="54" name="Прямая соединительная линия 53"/>
            <p:cNvCxnSpPr/>
            <p:nvPr/>
          </p:nvCxnSpPr>
          <p:spPr>
            <a:xfrm flipH="1">
              <a:off x="1093311" y="3857213"/>
              <a:ext cx="86645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/>
            <p:cNvCxnSpPr/>
            <p:nvPr/>
          </p:nvCxnSpPr>
          <p:spPr>
            <a:xfrm flipV="1">
              <a:off x="1093311" y="3628487"/>
              <a:ext cx="1" cy="22872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Прямая соединительная линия 57"/>
          <p:cNvCxnSpPr/>
          <p:nvPr/>
        </p:nvCxnSpPr>
        <p:spPr>
          <a:xfrm>
            <a:off x="2598821" y="3414189"/>
            <a:ext cx="286990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>
            <a:endCxn id="14" idx="1"/>
          </p:cNvCxnSpPr>
          <p:nvPr/>
        </p:nvCxnSpPr>
        <p:spPr>
          <a:xfrm>
            <a:off x="5453891" y="3414189"/>
            <a:ext cx="0" cy="9096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>
            <a:endCxn id="14" idx="1"/>
          </p:cNvCxnSpPr>
          <p:nvPr/>
        </p:nvCxnSpPr>
        <p:spPr>
          <a:xfrm flipV="1">
            <a:off x="4602267" y="4323809"/>
            <a:ext cx="851624" cy="1243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03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672360" y="297810"/>
            <a:ext cx="7163235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Software Development Process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332627" y="1647506"/>
            <a:ext cx="11502968" cy="5132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Requirements </a:t>
            </a:r>
            <a:r>
              <a:rPr lang="en-US" sz="3000" b="1" dirty="0" err="1" smtClean="0">
                <a:solidFill>
                  <a:schemeClr val="accent5"/>
                </a:solidFill>
                <a:cs typeface="Courier New" panose="02070309020205020404" pitchFamily="49" charset="0"/>
              </a:rPr>
              <a:t>specitication</a:t>
            </a:r>
            <a:r>
              <a:rPr lang="en-US" sz="3000" b="1" dirty="0">
                <a:solidFill>
                  <a:schemeClr val="accent5"/>
                </a:solidFill>
                <a:cs typeface="Courier New" panose="02070309020205020404" pitchFamily="49" charset="0"/>
              </a:rPr>
              <a:t> </a:t>
            </a:r>
            <a:r>
              <a:rPr lang="en-US" sz="3000" dirty="0">
                <a:solidFill>
                  <a:schemeClr val="accent5"/>
                </a:solidFill>
                <a:cs typeface="Courier New" panose="02070309020205020404" pitchFamily="49" charset="0"/>
              </a:rPr>
              <a:t> 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is a formal process that seeks to understand the problem that the software will address and to document in detail what the software system must do.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System analysis 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seeks to analyze the data flow and to identify the system’s input and output.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System design 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is the process for obtaining the output from the input.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Implementation 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 involves translating the system design into programs.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Testing 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ensures that the code meets the requirements </a:t>
            </a:r>
            <a:r>
              <a:rPr lang="en-US" sz="3000" dirty="0" err="1" smtClean="0">
                <a:solidFill>
                  <a:schemeClr val="accent5"/>
                </a:solidFill>
                <a:cs typeface="Courier New" panose="02070309020205020404" pitchFamily="49" charset="0"/>
              </a:rPr>
              <a:t>specififation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 and weeds out bugs.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Deployment 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 makes the software available for use.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Maintenance 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 is concerned with updating and improving the product</a:t>
            </a:r>
            <a:endParaRPr lang="en-US" sz="3000" b="1" dirty="0" smtClean="0">
              <a:solidFill>
                <a:schemeClr val="accent5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8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390908" y="1941754"/>
            <a:ext cx="11339757" cy="686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 smtClean="0">
                <a:solidFill>
                  <a:schemeClr val="accent5"/>
                </a:solidFill>
              </a:rPr>
              <a:t>Last week we covered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accent5"/>
                </a:solidFill>
              </a:rPr>
              <a:t>Introduction to Computers, Programs, and C++</a:t>
            </a:r>
          </a:p>
          <a:p>
            <a:pPr algn="l"/>
            <a:r>
              <a:rPr lang="en-US" sz="3000" dirty="0" smtClean="0">
                <a:solidFill>
                  <a:schemeClr val="accent5"/>
                </a:solidFill>
              </a:rPr>
              <a:t>This week we will learn </a:t>
            </a:r>
            <a:endParaRPr lang="ru-RU" sz="3000" dirty="0">
              <a:solidFill>
                <a:schemeClr val="accent5"/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9222059" y="297810"/>
            <a:ext cx="261353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Roadmap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4"/>
          <p:cNvSpPr txBox="1">
            <a:spLocks/>
          </p:cNvSpPr>
          <p:nvPr/>
        </p:nvSpPr>
        <p:spPr>
          <a:xfrm>
            <a:off x="998671" y="2628346"/>
            <a:ext cx="6679136" cy="4229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Evaluating Expressions and Operator Precedence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Case Study: Displaying the Current 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Augmented Assignment Operators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Increment and Decrement Operators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Numeric Type Conversions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Software Development Process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Case Study: Counting Monetary Units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Common Errors</a:t>
            </a:r>
          </a:p>
        </p:txBody>
      </p:sp>
    </p:spTree>
    <p:extLst>
      <p:ext uri="{BB962C8B-B14F-4D97-AF65-F5344CB8AC3E}">
        <p14:creationId xmlns:p14="http://schemas.microsoft.com/office/powerpoint/2010/main" val="319466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672360" y="297810"/>
            <a:ext cx="7163235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Requirements Specification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332627" y="1647506"/>
            <a:ext cx="11502968" cy="5132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Stage 1:</a:t>
            </a:r>
          </a:p>
          <a:p>
            <a:pPr algn="just"/>
            <a:endParaRPr lang="en-US" sz="3000" b="1" dirty="0" smtClean="0">
              <a:solidFill>
                <a:schemeClr val="accent5"/>
              </a:solidFill>
              <a:cs typeface="Courier New" panose="02070309020205020404" pitchFamily="49" charset="0"/>
            </a:endParaRPr>
          </a:p>
          <a:p>
            <a:pPr algn="just"/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The program must satisfy the following requirements:</a:t>
            </a:r>
          </a:p>
          <a:p>
            <a:pPr algn="just"/>
            <a:endParaRPr lang="en-US" sz="3000" dirty="0" smtClean="0">
              <a:solidFill>
                <a:schemeClr val="accent5"/>
              </a:solidFill>
              <a:cs typeface="Courier New" panose="02070309020205020404" pitchFamily="49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Allow the user to enter the annual interest rate, loan amount, and number of years for which payments will be made;</a:t>
            </a:r>
          </a:p>
          <a:p>
            <a:pPr algn="just"/>
            <a:endParaRPr lang="en-US" sz="3000" dirty="0" smtClean="0">
              <a:solidFill>
                <a:schemeClr val="accent5"/>
              </a:solidFill>
              <a:cs typeface="Courier New" panose="02070309020205020404" pitchFamily="49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Compute and display the monthly payment and total payment amounts;</a:t>
            </a:r>
          </a:p>
        </p:txBody>
      </p:sp>
    </p:spTree>
    <p:extLst>
      <p:ext uri="{BB962C8B-B14F-4D97-AF65-F5344CB8AC3E}">
        <p14:creationId xmlns:p14="http://schemas.microsoft.com/office/powerpoint/2010/main" val="132527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672360" y="297810"/>
            <a:ext cx="7163235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System Analysis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Заголовок 1"/>
              <p:cNvSpPr txBox="1">
                <a:spLocks/>
              </p:cNvSpPr>
              <p:nvPr/>
            </p:nvSpPr>
            <p:spPr>
              <a:xfrm>
                <a:off x="332627" y="1647506"/>
                <a:ext cx="11502968" cy="513243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en-US" sz="3000" dirty="0" smtClean="0">
                    <a:solidFill>
                      <a:schemeClr val="accent5"/>
                    </a:solidFill>
                    <a:cs typeface="Courier New" panose="02070309020205020404" pitchFamily="49" charset="0"/>
                  </a:rPr>
                  <a:t>	The output is the monthly payment and total payment, which can be obtained using the following formulas:</a:t>
                </a:r>
              </a:p>
              <a:p>
                <a:pPr algn="just"/>
                <a:endParaRPr lang="en-US" sz="3000" dirty="0" smtClean="0">
                  <a:solidFill>
                    <a:schemeClr val="accent5"/>
                  </a:solidFill>
                  <a:cs typeface="Courier New" panose="02070309020205020404" pitchFamily="49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𝑚𝑜𝑛𝑡h𝑙𝑦𝑃𝑎𝑦𝑚𝑒𝑛𝑡</m:t>
                      </m:r>
                      <m:r>
                        <a:rPr lang="en-US" sz="25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 </m:t>
                      </m:r>
                      <m:f>
                        <m:fPr>
                          <m:ctrlPr>
                            <a:rPr lang="en-US" sz="25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𝑙𝑜𝑎𝑛𝐴𝑚𝑜𝑢𝑛𝑡</m:t>
                          </m:r>
                          <m:r>
                            <a:rPr lang="en-US" sz="25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×</m:t>
                          </m:r>
                          <m:r>
                            <a:rPr lang="en-US" sz="25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𝑚𝑜𝑛𝑡h𝑙𝑦𝐼𝑛𝑡𝑒𝑟𝑒𝑠𝑡𝑅𝑎𝑡𝑒</m:t>
                          </m:r>
                        </m:num>
                        <m:den>
                          <m:r>
                            <a:rPr lang="en-US" sz="25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5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fPr>
                            <m:num>
                              <m:r>
                                <a:rPr lang="en-US" sz="25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5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5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(1+</m:t>
                                  </m:r>
                                  <m:r>
                                    <a:rPr lang="en-US" sz="25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𝑚𝑜𝑛𝑡h𝑙𝑦𝐼𝑛𝑡𝑒𝑟𝑒𝑠𝑡𝑅𝑎𝑡𝑒</m:t>
                                  </m:r>
                                  <m:r>
                                    <a:rPr lang="en-US" sz="25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5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𝑛𝑢𝑚𝑏𝑒𝑟𝑂𝑓𝑌𝑒𝑎𝑟𝑠</m:t>
                                  </m:r>
                                  <m:r>
                                    <a:rPr lang="en-US" sz="25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×12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</m:oMath>
                  </m:oMathPara>
                </a14:m>
                <a:endParaRPr lang="en-US" sz="2500" dirty="0" smtClean="0">
                  <a:solidFill>
                    <a:schemeClr val="accent5"/>
                  </a:solidFill>
                  <a:cs typeface="Courier New" panose="02070309020205020404" pitchFamily="49" charset="0"/>
                </a:endParaRPr>
              </a:p>
              <a:p>
                <a:pPr algn="just"/>
                <a:endParaRPr lang="en-US" sz="2500" b="0" i="1" dirty="0" smtClean="0">
                  <a:solidFill>
                    <a:schemeClr val="accent5"/>
                  </a:solidFill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𝑡𝑜𝑡𝑎𝑙𝑃𝑎𝑦𝑚𝑒𝑛𝑡</m:t>
                      </m:r>
                      <m:r>
                        <a:rPr lang="en-US" sz="25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sz="25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𝑚𝑜𝑛𝑡h𝑙𝑦𝑃𝑎𝑦𝑚𝑒𝑛𝑡</m:t>
                      </m:r>
                      <m:r>
                        <a:rPr lang="en-US" sz="25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×</m:t>
                      </m:r>
                      <m:r>
                        <a:rPr lang="en-US" sz="25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𝑛𝑢𝑚𝑏𝑒𝑟𝑂𝑓𝑌𝑒𝑎𝑟𝑠</m:t>
                      </m:r>
                      <m:r>
                        <a:rPr lang="en-US" sz="25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×12</m:t>
                      </m:r>
                    </m:oMath>
                  </m:oMathPara>
                </a14:m>
                <a:endParaRPr lang="en-US" sz="2500" dirty="0" smtClean="0">
                  <a:solidFill>
                    <a:schemeClr val="accent5"/>
                  </a:solidFill>
                  <a:cs typeface="Courier New" panose="02070309020205020404" pitchFamily="49" charset="0"/>
                </a:endParaRPr>
              </a:p>
              <a:p>
                <a:pPr algn="just"/>
                <a:endParaRPr lang="en-US" sz="2500" dirty="0" smtClean="0">
                  <a:solidFill>
                    <a:schemeClr val="accent5"/>
                  </a:solidFill>
                  <a:cs typeface="Courier New" panose="02070309020205020404" pitchFamily="49" charset="0"/>
                </a:endParaRPr>
              </a:p>
              <a:p>
                <a:pPr algn="just"/>
                <a:r>
                  <a:rPr lang="en-US" sz="2500" dirty="0" smtClean="0">
                    <a:solidFill>
                      <a:schemeClr val="accent5"/>
                    </a:solidFill>
                    <a:cs typeface="Courier New" panose="02070309020205020404" pitchFamily="49" charset="0"/>
                  </a:rPr>
                  <a:t>	</a:t>
                </a:r>
              </a:p>
              <a:p>
                <a:pPr algn="just"/>
                <a:r>
                  <a:rPr lang="en-US" sz="2500" dirty="0">
                    <a:solidFill>
                      <a:schemeClr val="accent5"/>
                    </a:solidFill>
                    <a:cs typeface="Courier New" panose="02070309020205020404" pitchFamily="49" charset="0"/>
                  </a:rPr>
                  <a:t>	</a:t>
                </a:r>
                <a:r>
                  <a:rPr lang="en-US" sz="3000" dirty="0" smtClean="0">
                    <a:solidFill>
                      <a:schemeClr val="accent5"/>
                    </a:solidFill>
                    <a:cs typeface="Courier New" panose="02070309020205020404" pitchFamily="49" charset="0"/>
                  </a:rPr>
                  <a:t>Therefore, the input needed for the program is the monthly interest rate, the length of the loan in years, and the loan amount.</a:t>
                </a:r>
              </a:p>
            </p:txBody>
          </p:sp>
        </mc:Choice>
        <mc:Fallback xmlns="">
          <p:sp>
            <p:nvSpPr>
              <p:cNvPr id="11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27" y="1647506"/>
                <a:ext cx="11502968" cy="5132435"/>
              </a:xfrm>
              <a:prstGeom prst="rect">
                <a:avLst/>
              </a:prstGeom>
              <a:blipFill rotWithShape="0">
                <a:blip r:embed="rId4"/>
                <a:stretch>
                  <a:fillRect l="-1272" t="-2375" r="-12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83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672360" y="297810"/>
            <a:ext cx="7163235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System Design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During system design, you identify the steps in the program.</a:t>
            </a: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Step 1.   Prompt the user to enter the annual interest rate, the loan amount, and the number of years.</a:t>
            </a: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Step 2.   The input for the annual interest rate is a number in percent format, such as 4.5%. To obtain the monthly interest rate from the annual interest rate, divide it by 12, since a year has 12 month.</a:t>
            </a: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Compute the monthly payment using the preceding formula.</a:t>
            </a: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Compute the total payment, which is the monthly payment multiplied by 12 and multiplied by the number of years.</a:t>
            </a: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Display the monthly payment and total payment.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332627" y="1647506"/>
            <a:ext cx="11502968" cy="5132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3000" dirty="0" smtClean="0">
              <a:solidFill>
                <a:schemeClr val="accent5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44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672360" y="297810"/>
            <a:ext cx="7163235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Implementation</a:t>
            </a:r>
            <a:endParaRPr lang="ru-RU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одзаголовок 4"/>
              <p:cNvSpPr txBox="1">
                <a:spLocks/>
              </p:cNvSpPr>
              <p:nvPr/>
            </p:nvSpPr>
            <p:spPr>
              <a:xfrm>
                <a:off x="332627" y="1572323"/>
                <a:ext cx="11502968" cy="52076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 2" pitchFamily="18" charset="2"/>
                  <a:buNone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lang="en-US" sz="3600" dirty="0" smtClean="0">
                  <a:solidFill>
                    <a:schemeClr val="accent5">
                      <a:lumMod val="75000"/>
                    </a:schemeClr>
                  </a:solidFill>
                  <a:latin typeface="+mj-lt"/>
                </a:endParaRPr>
              </a:p>
              <a:p>
                <a:pPr algn="just"/>
                <a:r>
                  <a:rPr lang="en-US" sz="3600" dirty="0" smtClean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	Implementation is also known as </a:t>
                </a:r>
                <a:r>
                  <a:rPr lang="en-US" sz="3600" b="1" dirty="0" smtClean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coding </a:t>
                </a:r>
                <a:r>
                  <a:rPr lang="en-US" sz="3600" dirty="0" smtClean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(writing the code). In the formula, you have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1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3600" b="1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3600" b="1" i="1" dirty="0" err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𝒎𝒐𝒏𝒕𝒉𝒍𝒚𝑰𝒏𝒕𝒆𝒓𝒆𝒔𝒕𝑹𝒂𝒕𝒆</m:t>
                        </m:r>
                        <m:r>
                          <a:rPr lang="en-US" sz="3600" b="1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6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𝒏𝒖𝒎𝒃𝒆𝒓𝑶𝒇𝒀𝒆𝒂𝒓𝒔</m:t>
                        </m:r>
                        <m:r>
                          <a:rPr lang="en-US" sz="36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36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𝟏𝟐</m:t>
                        </m:r>
                      </m:sup>
                    </m:sSup>
                  </m:oMath>
                </a14:m>
                <a:r>
                  <a:rPr lang="en-US" sz="3600" dirty="0" smtClean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, which can be obtained using </a:t>
                </a:r>
                <a:r>
                  <a:rPr lang="en-US" sz="3600" b="1" dirty="0" smtClean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pow(1 + </a:t>
                </a:r>
                <a:r>
                  <a:rPr lang="en-US" sz="3600" b="1" dirty="0" err="1" smtClean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monthlyInterestRate</a:t>
                </a:r>
                <a:r>
                  <a:rPr lang="en-US" sz="3600" b="1" dirty="0" smtClean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, </a:t>
                </a:r>
                <a:r>
                  <a:rPr lang="en-US" sz="3600" b="1" dirty="0" err="1" smtClean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numberOfYears</a:t>
                </a:r>
                <a:r>
                  <a:rPr lang="en-US" sz="3600" b="1" dirty="0" smtClean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 * 12).</a:t>
                </a:r>
              </a:p>
              <a:p>
                <a:pPr algn="just"/>
                <a:endParaRPr lang="en-US" sz="3600" b="1" dirty="0">
                  <a:solidFill>
                    <a:schemeClr val="accent5">
                      <a:lumMod val="75000"/>
                    </a:schemeClr>
                  </a:solidFill>
                  <a:latin typeface="+mj-lt"/>
                </a:endParaRPr>
              </a:p>
              <a:p>
                <a:pPr algn="just"/>
                <a:endParaRPr lang="en-US" sz="3600" b="1" dirty="0" smtClean="0">
                  <a:solidFill>
                    <a:schemeClr val="accent5">
                      <a:lumMod val="75000"/>
                    </a:schemeClr>
                  </a:solidFill>
                  <a:latin typeface="+mj-lt"/>
                </a:endParaRPr>
              </a:p>
              <a:p>
                <a:pPr algn="just"/>
                <a:endParaRPr lang="en-US" sz="3600" b="1" dirty="0">
                  <a:solidFill>
                    <a:schemeClr val="accent5">
                      <a:lumMod val="75000"/>
                    </a:schemeClr>
                  </a:solidFill>
                  <a:latin typeface="+mj-lt"/>
                </a:endParaRPr>
              </a:p>
              <a:p>
                <a:pPr algn="just"/>
                <a:r>
                  <a:rPr lang="en-US" sz="3600" b="1" dirty="0" smtClean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 </a:t>
                </a:r>
                <a:endParaRPr lang="en-US" sz="3600" b="1" dirty="0">
                  <a:solidFill>
                    <a:schemeClr val="accent5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Подзаголовок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27" y="1572323"/>
                <a:ext cx="11502968" cy="5207618"/>
              </a:xfrm>
              <a:prstGeom prst="rect">
                <a:avLst/>
              </a:prstGeom>
              <a:blipFill rotWithShape="0">
                <a:blip r:embed="rId2"/>
                <a:stretch>
                  <a:fillRect l="-1643" r="-1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332627" y="1647506"/>
            <a:ext cx="11502968" cy="5132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3000" dirty="0" smtClean="0">
              <a:solidFill>
                <a:schemeClr val="accent5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65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672360" y="297810"/>
            <a:ext cx="7163235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Implementation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12249" t="16036" r="26690" b="9169"/>
          <a:stretch/>
        </p:blipFill>
        <p:spPr>
          <a:xfrm>
            <a:off x="269018" y="1319504"/>
            <a:ext cx="5944554" cy="409389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l="12365" t="47591" r="24500" b="8146"/>
          <a:stretch/>
        </p:blipFill>
        <p:spPr>
          <a:xfrm>
            <a:off x="6213571" y="1366420"/>
            <a:ext cx="5736749" cy="2261200"/>
          </a:xfrm>
          <a:prstGeom prst="rect">
            <a:avLst/>
          </a:prstGeom>
        </p:spPr>
      </p:pic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625987"/>
              </p:ext>
            </p:extLst>
          </p:nvPr>
        </p:nvGraphicFramePr>
        <p:xfrm>
          <a:off x="280309" y="5460311"/>
          <a:ext cx="10722060" cy="1310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722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24585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yearly interest rate, for example 8.25: 3</a:t>
                      </a:r>
                    </a:p>
                    <a:p>
                      <a:r>
                        <a:rPr lang="en-US" sz="16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number of years as an integer, for example 5: 5</a:t>
                      </a:r>
                    </a:p>
                    <a:p>
                      <a:r>
                        <a:rPr lang="en-US" sz="16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loan amount, for example 120000.95: 1000</a:t>
                      </a:r>
                    </a:p>
                    <a:p>
                      <a:r>
                        <a:rPr lang="en-US" sz="16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monthly payment is 17.96</a:t>
                      </a:r>
                    </a:p>
                    <a:p>
                      <a:r>
                        <a:rPr lang="en-US" sz="16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total payment is 1078.12</a:t>
                      </a:r>
                      <a:endParaRPr lang="ru-RU" sz="16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571" y="5487498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687" y="5460311"/>
            <a:ext cx="627388" cy="47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470" y="5721118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571" y="5973937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61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672360" y="297810"/>
            <a:ext cx="7163235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Testing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 smtClean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algn="just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	After the program is implemented, test it with some sample input data and verify whether the output is correct.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332627" y="1647506"/>
            <a:ext cx="11502968" cy="5132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3000" dirty="0" smtClean="0">
              <a:solidFill>
                <a:schemeClr val="accent5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672360" y="297810"/>
            <a:ext cx="7163235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Check Point</a:t>
            </a:r>
            <a:endParaRPr lang="ru-RU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одзаголовок 4"/>
              <p:cNvSpPr txBox="1">
                <a:spLocks/>
              </p:cNvSpPr>
              <p:nvPr/>
            </p:nvSpPr>
            <p:spPr>
              <a:xfrm>
                <a:off x="332627" y="1572323"/>
                <a:ext cx="11502968" cy="52076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 2" pitchFamily="18" charset="2"/>
                  <a:buNone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3600" dirty="0" smtClean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	How would you write the following arithmetic expression?</a:t>
                </a:r>
              </a:p>
              <a:p>
                <a:pPr algn="just"/>
                <a:endParaRPr lang="en-US" sz="3600" dirty="0" smtClean="0">
                  <a:solidFill>
                    <a:schemeClr val="accent5">
                      <a:lumMod val="75000"/>
                    </a:schemeClr>
                  </a:solidFill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6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3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3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sz="36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3600" dirty="0">
                  <a:solidFill>
                    <a:schemeClr val="accent5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Подзаголовок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27" y="1572323"/>
                <a:ext cx="11502968" cy="5207618"/>
              </a:xfrm>
              <a:prstGeom prst="rect">
                <a:avLst/>
              </a:prstGeom>
              <a:blipFill rotWithShape="0">
                <a:blip r:embed="rId2"/>
                <a:stretch>
                  <a:fillRect l="-1643" t="-2927" r="-1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332627" y="1647506"/>
            <a:ext cx="11502968" cy="5132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3000" dirty="0" smtClean="0">
              <a:solidFill>
                <a:schemeClr val="accent5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11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672360" y="297810"/>
            <a:ext cx="7163235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Case Study: Counting </a:t>
            </a:r>
            <a:r>
              <a:rPr lang="en-US" dirty="0">
                <a:solidFill>
                  <a:schemeClr val="accent5"/>
                </a:solidFill>
              </a:rPr>
              <a:t>M</a:t>
            </a:r>
            <a:r>
              <a:rPr lang="en-US" dirty="0" smtClean="0">
                <a:solidFill>
                  <a:schemeClr val="accent5"/>
                </a:solidFill>
              </a:rPr>
              <a:t>onetary Units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332627" y="1396508"/>
            <a:ext cx="11502968" cy="5132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5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	This section presents a program that breaks a large amount of money into smaller units.</a:t>
            </a:r>
          </a:p>
          <a:p>
            <a:pPr algn="just"/>
            <a:r>
              <a:rPr lang="en-US" sz="25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Here are the steps in developing the program: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5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Prompt the user to enter the amount as a decimal number, such as 11.56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5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Convert to amount (e.g. 11.56) into cents (1156)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5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Divide the cents by 100 to find the number of dollars. Obtain the remaining cents using the cents remainder 100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5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Divide the remaining cents by 25 to find the number of quarters. Obtain the remaining cents using the remaining cents remainder 25</a:t>
            </a:r>
            <a:endParaRPr lang="en-US" sz="2500" dirty="0">
              <a:solidFill>
                <a:schemeClr val="accent5"/>
              </a:solidFill>
              <a:cs typeface="Courier New" panose="02070309020205020404" pitchFamily="49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5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Divide the remaining cents by 10 to find the number of dimes. Obtain the remaining cents using the remaining cents remainder 10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5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Divide the remaining cents by 5 to find the number of nickels. Obtain the remaining cents using the remaining cents remainder 5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5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The remaining cents are pennies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5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Display the result</a:t>
            </a:r>
          </a:p>
          <a:p>
            <a:pPr algn="just"/>
            <a:r>
              <a:rPr lang="en-US" sz="25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606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672360" y="297810"/>
            <a:ext cx="7163235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ComputeChange.cpp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12250" t="15830" r="50768" b="7736"/>
          <a:stretch/>
        </p:blipFill>
        <p:spPr>
          <a:xfrm>
            <a:off x="332627" y="1281990"/>
            <a:ext cx="4816147" cy="5596332"/>
          </a:xfrm>
          <a:prstGeom prst="rect">
            <a:avLst/>
          </a:prstGeom>
        </p:spPr>
      </p:pic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790371"/>
              </p:ext>
            </p:extLst>
          </p:nvPr>
        </p:nvGraphicFramePr>
        <p:xfrm>
          <a:off x="5272476" y="4543132"/>
          <a:ext cx="5935731" cy="228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935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526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an amount in double, for example 11.56: 11.56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Your amount 11.56 consists of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11 dollars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2 quarters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0 dimes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 nickels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 pennies</a:t>
                      </a:r>
                      <a:endParaRPr lang="ru-RU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566" y="4866156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207" y="4543132"/>
            <a:ext cx="627388" cy="47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68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7512148" y="297810"/>
            <a:ext cx="4323448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Common Errors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32627" y="1490039"/>
            <a:ext cx="115029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	Common elementary programming errors often involve undeclared variables, </a:t>
            </a:r>
            <a:r>
              <a:rPr lang="en-US" sz="2400" dirty="0" err="1" smtClean="0">
                <a:solidFill>
                  <a:schemeClr val="accent5"/>
                </a:solidFill>
                <a:latin typeface="+mj-lt"/>
              </a:rPr>
              <a:t>unitialized</a:t>
            </a:r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 variables, integer overflow, unintended integer division, and round-off errors.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chemeClr val="accent5"/>
                </a:solidFill>
                <a:latin typeface="+mj-lt"/>
              </a:rPr>
              <a:t>Common Error 1: Undeclared/Uninitialized Variables and Unused Variables.</a:t>
            </a:r>
          </a:p>
          <a:p>
            <a:pPr algn="just"/>
            <a:r>
              <a:rPr lang="en-US" sz="2400" b="1" dirty="0">
                <a:solidFill>
                  <a:schemeClr val="accent5"/>
                </a:solidFill>
                <a:latin typeface="+mj-lt"/>
              </a:rPr>
              <a:t>	</a:t>
            </a:r>
            <a:r>
              <a:rPr lang="en-US" sz="2400" b="1" dirty="0" smtClean="0">
                <a:solidFill>
                  <a:schemeClr val="accent5"/>
                </a:solidFill>
                <a:latin typeface="+mj-lt"/>
              </a:rPr>
              <a:t>double </a:t>
            </a:r>
            <a:r>
              <a:rPr lang="en-US" sz="2400" dirty="0" err="1" smtClean="0">
                <a:solidFill>
                  <a:schemeClr val="accent5"/>
                </a:solidFill>
                <a:latin typeface="+mj-lt"/>
              </a:rPr>
              <a:t>interestRate</a:t>
            </a:r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 = 0.05;</a:t>
            </a:r>
          </a:p>
          <a:p>
            <a:pPr algn="just"/>
            <a:r>
              <a:rPr lang="en-US" sz="2400" b="1" dirty="0">
                <a:solidFill>
                  <a:schemeClr val="accent5"/>
                </a:solidFill>
                <a:latin typeface="+mj-lt"/>
              </a:rPr>
              <a:t>	</a:t>
            </a:r>
            <a:r>
              <a:rPr lang="en-US" sz="2400" b="1" dirty="0" smtClean="0">
                <a:solidFill>
                  <a:schemeClr val="accent5"/>
                </a:solidFill>
                <a:latin typeface="+mj-lt"/>
              </a:rPr>
              <a:t>double </a:t>
            </a:r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interest = </a:t>
            </a:r>
            <a:r>
              <a:rPr lang="en-US" sz="2400" dirty="0" err="1" smtClean="0">
                <a:solidFill>
                  <a:schemeClr val="accent5"/>
                </a:solidFill>
                <a:latin typeface="+mj-lt"/>
              </a:rPr>
              <a:t>interestrate</a:t>
            </a:r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 * 45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 </a:t>
            </a:r>
            <a:r>
              <a:rPr lang="en-US" sz="2400" b="1" dirty="0" smtClean="0">
                <a:solidFill>
                  <a:schemeClr val="accent5"/>
                </a:solidFill>
                <a:latin typeface="+mj-lt"/>
              </a:rPr>
              <a:t>Common Error 2: Integer Overflow</a:t>
            </a:r>
            <a:r>
              <a:rPr lang="en-US" sz="2400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(Numbers are stored with a limited number of digits)</a:t>
            </a:r>
          </a:p>
          <a:p>
            <a:pPr algn="just"/>
            <a:r>
              <a:rPr lang="en-US" sz="2400" b="1" dirty="0">
                <a:solidFill>
                  <a:schemeClr val="accent5"/>
                </a:solidFill>
                <a:latin typeface="+mj-lt"/>
              </a:rPr>
              <a:t>	</a:t>
            </a:r>
            <a:r>
              <a:rPr lang="en-US" sz="2400" b="1" dirty="0" smtClean="0">
                <a:solidFill>
                  <a:schemeClr val="accent5"/>
                </a:solidFill>
                <a:latin typeface="+mj-lt"/>
              </a:rPr>
              <a:t>short </a:t>
            </a:r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value = 32767 + 1; 	// value will actually become 	-32768</a:t>
            </a:r>
          </a:p>
          <a:p>
            <a:pPr algn="just"/>
            <a:r>
              <a:rPr lang="en-US" sz="2400" b="1" dirty="0">
                <a:solidFill>
                  <a:schemeClr val="accent5"/>
                </a:solidFill>
                <a:latin typeface="+mj-lt"/>
              </a:rPr>
              <a:t>	</a:t>
            </a:r>
            <a:r>
              <a:rPr lang="en-US" sz="2400" b="1" dirty="0" smtClean="0">
                <a:solidFill>
                  <a:schemeClr val="accent5"/>
                </a:solidFill>
                <a:latin typeface="+mj-lt"/>
              </a:rPr>
              <a:t>short </a:t>
            </a:r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value = -32768 – 1;	// value will actually become 32767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en-US" sz="2400" b="1" dirty="0" smtClean="0">
                <a:solidFill>
                  <a:schemeClr val="accent5"/>
                </a:solidFill>
                <a:latin typeface="+mj-lt"/>
              </a:rPr>
              <a:t> Common Error 3: Round-off Errors. </a:t>
            </a:r>
          </a:p>
          <a:p>
            <a:pPr algn="just"/>
            <a:r>
              <a:rPr lang="en-US" sz="2400" b="1" dirty="0">
                <a:solidFill>
                  <a:schemeClr val="accent5"/>
                </a:solidFill>
                <a:latin typeface="+mj-lt"/>
              </a:rPr>
              <a:t>	</a:t>
            </a:r>
            <a:r>
              <a:rPr lang="en-US" sz="2400" b="1" dirty="0" smtClean="0">
                <a:solidFill>
                  <a:schemeClr val="accent5"/>
                </a:solidFill>
                <a:latin typeface="+mj-lt"/>
              </a:rPr>
              <a:t>float </a:t>
            </a:r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a = 1000.43;</a:t>
            </a:r>
          </a:p>
          <a:p>
            <a:pPr algn="just"/>
            <a:r>
              <a:rPr lang="en-US" sz="2400" b="1" dirty="0">
                <a:solidFill>
                  <a:schemeClr val="accent5"/>
                </a:solidFill>
                <a:latin typeface="+mj-lt"/>
              </a:rPr>
              <a:t>	</a:t>
            </a:r>
            <a:r>
              <a:rPr lang="en-US" sz="2400" b="1" dirty="0" smtClean="0">
                <a:solidFill>
                  <a:schemeClr val="accent5"/>
                </a:solidFill>
                <a:latin typeface="+mj-lt"/>
              </a:rPr>
              <a:t>float </a:t>
            </a:r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b = 1000.0;</a:t>
            </a:r>
          </a:p>
          <a:p>
            <a:pPr algn="just"/>
            <a:r>
              <a:rPr lang="en-US" sz="2400" b="1" dirty="0">
                <a:solidFill>
                  <a:schemeClr val="accent5"/>
                </a:solidFill>
                <a:latin typeface="+mj-lt"/>
              </a:rPr>
              <a:t>	</a:t>
            </a:r>
            <a:r>
              <a:rPr lang="en-US" sz="2400" dirty="0" err="1" smtClean="0">
                <a:solidFill>
                  <a:schemeClr val="accent5"/>
                </a:solidFill>
                <a:latin typeface="+mj-lt"/>
              </a:rPr>
              <a:t>cout</a:t>
            </a:r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 &lt;&lt; a – b &lt;&lt; </a:t>
            </a:r>
            <a:r>
              <a:rPr lang="en-US" sz="2400" dirty="0" err="1" smtClean="0">
                <a:solidFill>
                  <a:schemeClr val="accent5"/>
                </a:solidFill>
                <a:latin typeface="+mj-lt"/>
              </a:rPr>
              <a:t>endl</a:t>
            </a:r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;</a:t>
            </a:r>
          </a:p>
          <a:p>
            <a:pPr algn="just"/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Displays </a:t>
            </a:r>
            <a:r>
              <a:rPr lang="en-US" sz="2400" b="1" dirty="0" smtClean="0">
                <a:solidFill>
                  <a:schemeClr val="accent5"/>
                </a:solidFill>
                <a:latin typeface="+mj-lt"/>
              </a:rPr>
              <a:t>0.429993, </a:t>
            </a:r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not </a:t>
            </a:r>
            <a:r>
              <a:rPr lang="en-US" sz="2400" b="1" dirty="0" smtClean="0">
                <a:solidFill>
                  <a:schemeClr val="accent5"/>
                </a:solidFill>
                <a:latin typeface="+mj-lt"/>
              </a:rPr>
              <a:t>0.43. </a:t>
            </a:r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Integers are stored precisely. Therefore, calculations with integers yield a precise integer result.</a:t>
            </a:r>
          </a:p>
        </p:txBody>
      </p:sp>
    </p:spTree>
    <p:extLst>
      <p:ext uri="{BB962C8B-B14F-4D97-AF65-F5344CB8AC3E}">
        <p14:creationId xmlns:p14="http://schemas.microsoft.com/office/powerpoint/2010/main" val="367166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544704" y="297810"/>
            <a:ext cx="7290892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Evaluating Expressions and Operator Precedence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Заголовок 1"/>
              <p:cNvSpPr txBox="1">
                <a:spLocks/>
              </p:cNvSpPr>
              <p:nvPr/>
            </p:nvSpPr>
            <p:spPr>
              <a:xfrm>
                <a:off x="332627" y="1647506"/>
                <a:ext cx="11502968" cy="513243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975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en-US" sz="3000" dirty="0" smtClean="0">
                    <a:solidFill>
                      <a:schemeClr val="accent5"/>
                    </a:solidFill>
                  </a:rPr>
                  <a:t>C++ expressions are evaluated in the same way as arithmetic expressions.</a:t>
                </a:r>
              </a:p>
              <a:p>
                <a:pPr algn="just"/>
                <a:r>
                  <a:rPr lang="en-US" sz="3000" dirty="0" smtClean="0">
                    <a:solidFill>
                      <a:schemeClr val="accent5"/>
                    </a:solidFill>
                  </a:rPr>
                  <a:t>	Writing numeric expressions in C++ involves a straight forward translation of an arithmetic expression using C++ operators. For example, the arithmetic expression:</a:t>
                </a:r>
              </a:p>
              <a:p>
                <a:pPr algn="just"/>
                <a:endParaRPr lang="en-US" sz="3000" dirty="0" smtClean="0">
                  <a:solidFill>
                    <a:schemeClr val="accent5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3+4</m:t>
                          </m:r>
                          <m:r>
                            <a:rPr lang="en-US" sz="3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3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3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d>
                            <m:dPr>
                              <m:ctrlPr>
                                <a:rPr lang="en-US" sz="3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  <m:d>
                            <m:dPr>
                              <m:ctrlPr>
                                <a:rPr lang="en-US" sz="3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3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US" sz="3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3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+9(</m:t>
                      </m:r>
                      <m:f>
                        <m:fPr>
                          <m:ctrlPr>
                            <a:rPr lang="en-US" sz="3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3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3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9+</m:t>
                          </m:r>
                          <m:r>
                            <a:rPr lang="en-US" sz="3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3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3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 smtClean="0">
                  <a:solidFill>
                    <a:schemeClr val="accent5"/>
                  </a:solidFill>
                </a:endParaRPr>
              </a:p>
              <a:p>
                <a:pPr algn="just"/>
                <a:endParaRPr lang="en-US" sz="3000" dirty="0" smtClean="0">
                  <a:solidFill>
                    <a:schemeClr val="accent5"/>
                  </a:solidFill>
                </a:endParaRPr>
              </a:p>
              <a:p>
                <a:pPr algn="just"/>
                <a:r>
                  <a:rPr lang="en-US" sz="3000" dirty="0" smtClean="0">
                    <a:solidFill>
                      <a:schemeClr val="accent5"/>
                    </a:solidFill>
                  </a:rPr>
                  <a:t>can be translated into a C++ expression as</a:t>
                </a:r>
              </a:p>
              <a:p>
                <a:pPr algn="just"/>
                <a:endParaRPr lang="en-US" sz="3000" dirty="0" smtClean="0">
                  <a:solidFill>
                    <a:schemeClr val="accent5"/>
                  </a:solidFill>
                </a:endParaRPr>
              </a:p>
              <a:p>
                <a:r>
                  <a:rPr lang="en-US" sz="3000" dirty="0" smtClean="0">
                    <a:solidFill>
                      <a:schemeClr val="accent5"/>
                    </a:solidFill>
                  </a:rPr>
                  <a:t>(3 + 4 * x) / 5 – 10 * (y - 5) * (a + b + c) / x + 9 * (4 / x + (9 + x) / y)</a:t>
                </a:r>
              </a:p>
            </p:txBody>
          </p:sp>
        </mc:Choice>
        <mc:Fallback xmlns="">
          <p:sp>
            <p:nvSpPr>
              <p:cNvPr id="11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27" y="1647506"/>
                <a:ext cx="11502968" cy="5132435"/>
              </a:xfrm>
              <a:prstGeom prst="rect">
                <a:avLst/>
              </a:prstGeom>
              <a:blipFill>
                <a:blip r:embed="rId3"/>
                <a:stretch>
                  <a:fillRect l="-1166" t="-2138" r="-11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62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7512148" y="297810"/>
            <a:ext cx="4323448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Common Errors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32627" y="1490039"/>
            <a:ext cx="1150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chemeClr val="accent5"/>
                </a:solidFill>
                <a:latin typeface="+mj-lt"/>
              </a:rPr>
              <a:t>Common errors 4: Unintended Integer Division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32677"/>
              </p:ext>
            </p:extLst>
          </p:nvPr>
        </p:nvGraphicFramePr>
        <p:xfrm>
          <a:off x="332627" y="2204522"/>
          <a:ext cx="5573498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3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7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7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number1 = 1;</a:t>
                      </a:r>
                    </a:p>
                    <a:p>
                      <a:r>
                        <a:rPr lang="en-US" sz="1700" b="1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7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number2 = 2;</a:t>
                      </a:r>
                    </a:p>
                    <a:p>
                      <a:r>
                        <a:rPr lang="en-US" sz="17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en-US" sz="17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average = (number1 + number2) / 2;</a:t>
                      </a:r>
                    </a:p>
                    <a:p>
                      <a:r>
                        <a:rPr lang="en-US" sz="17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7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average &lt;&lt;</a:t>
                      </a:r>
                      <a:r>
                        <a:rPr lang="en-US" sz="17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7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ru-RU" sz="1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139066"/>
              </p:ext>
            </p:extLst>
          </p:nvPr>
        </p:nvGraphicFramePr>
        <p:xfrm>
          <a:off x="5997787" y="2204522"/>
          <a:ext cx="5837808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7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7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7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number1 = 1;</a:t>
                      </a:r>
                    </a:p>
                    <a:p>
                      <a:r>
                        <a:rPr lang="en-US" sz="1700" b="1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7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number2 = 2;</a:t>
                      </a:r>
                    </a:p>
                    <a:p>
                      <a:r>
                        <a:rPr lang="en-US" sz="17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en-US" sz="17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average = (number1 + number2) / 2.0;</a:t>
                      </a:r>
                    </a:p>
                    <a:p>
                      <a:r>
                        <a:rPr lang="en-US" sz="17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7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average &lt;&lt;</a:t>
                      </a:r>
                      <a:r>
                        <a:rPr lang="en-US" sz="17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7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ru-RU" sz="1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332627" y="3585100"/>
            <a:ext cx="115029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chemeClr val="accent5"/>
                </a:solidFill>
                <a:latin typeface="+mj-lt"/>
              </a:rPr>
              <a:t>Common errors 5: Forgetting Header Files</a:t>
            </a:r>
          </a:p>
          <a:p>
            <a:pPr algn="just"/>
            <a:r>
              <a:rPr lang="en-US" sz="2400" b="1" dirty="0">
                <a:solidFill>
                  <a:schemeClr val="accent5"/>
                </a:solidFill>
                <a:latin typeface="+mj-lt"/>
              </a:rPr>
              <a:t>	</a:t>
            </a:r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Forgetting to include appropriate header files is a common compile error. The </a:t>
            </a:r>
            <a:r>
              <a:rPr lang="en-US" sz="2400" b="1" dirty="0" smtClean="0">
                <a:solidFill>
                  <a:schemeClr val="accent5"/>
                </a:solidFill>
                <a:latin typeface="+mj-lt"/>
              </a:rPr>
              <a:t>pow </a:t>
            </a:r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function is defined in the </a:t>
            </a:r>
            <a:r>
              <a:rPr lang="en-US" sz="2400" b="1" dirty="0" err="1" smtClean="0">
                <a:solidFill>
                  <a:schemeClr val="accent5"/>
                </a:solidFill>
                <a:latin typeface="+mj-lt"/>
              </a:rPr>
              <a:t>cmath</a:t>
            </a:r>
            <a:r>
              <a:rPr lang="en-US" sz="2400" b="1" dirty="0" smtClean="0">
                <a:solidFill>
                  <a:schemeClr val="accent5"/>
                </a:solidFill>
                <a:latin typeface="+mj-lt"/>
              </a:rPr>
              <a:t> (or </a:t>
            </a:r>
            <a:r>
              <a:rPr lang="en-US" sz="2400" b="1" dirty="0" err="1" smtClean="0">
                <a:solidFill>
                  <a:schemeClr val="accent5"/>
                </a:solidFill>
                <a:latin typeface="+mj-lt"/>
              </a:rPr>
              <a:t>math.h</a:t>
            </a:r>
            <a:r>
              <a:rPr lang="en-US" sz="2400" b="1" dirty="0" smtClean="0">
                <a:solidFill>
                  <a:schemeClr val="accent5"/>
                </a:solidFill>
                <a:latin typeface="+mj-lt"/>
              </a:rPr>
              <a:t>) </a:t>
            </a:r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header file and the </a:t>
            </a:r>
            <a:r>
              <a:rPr lang="en-US" sz="2400" b="1" dirty="0" smtClean="0">
                <a:solidFill>
                  <a:schemeClr val="accent5"/>
                </a:solidFill>
                <a:latin typeface="+mj-lt"/>
              </a:rPr>
              <a:t>time </a:t>
            </a:r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function is defined in the </a:t>
            </a:r>
            <a:r>
              <a:rPr lang="en-US" sz="2400" b="1" dirty="0" err="1" smtClean="0">
                <a:solidFill>
                  <a:schemeClr val="accent5"/>
                </a:solidFill>
                <a:latin typeface="+mj-lt"/>
              </a:rPr>
              <a:t>ctime</a:t>
            </a:r>
            <a:r>
              <a:rPr lang="en-US" sz="2400" b="1" dirty="0" smtClean="0">
                <a:solidFill>
                  <a:schemeClr val="accent5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header file.</a:t>
            </a:r>
            <a:endParaRPr lang="en-US" sz="2400" b="1" dirty="0" smtClean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434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672360" y="297810"/>
            <a:ext cx="7163235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Summary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54042" y="1291578"/>
            <a:ext cx="12137957" cy="54914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The </a:t>
            </a:r>
            <a:r>
              <a:rPr lang="en-US" sz="2800" b="1" dirty="0" err="1" smtClean="0">
                <a:solidFill>
                  <a:schemeClr val="accent5"/>
                </a:solidFill>
                <a:cs typeface="Courier New" panose="02070309020205020404" pitchFamily="49" charset="0"/>
              </a:rPr>
              <a:t>cin</a:t>
            </a:r>
            <a:r>
              <a:rPr lang="en-US" sz="28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object along with the stream extraction operator (&gt;&gt;) can be used to read an input from the console.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Identifiers are names for naming elements in a program.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Choosing descriptive identifiers can make programs easy to read.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Declaring a variable tells the compiler what type of data a variable can hold.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In C++, the equal sign ( = ) is used as the </a:t>
            </a:r>
            <a:r>
              <a:rPr lang="en-US" sz="28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assignment operator.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A variable declared in a function must be assigned a value.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A named constant is declared by using the keyword </a:t>
            </a:r>
            <a:r>
              <a:rPr lang="en-US" sz="28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const.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By convention, constants are named in uppercase.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C++ provides integer types </a:t>
            </a:r>
            <a:r>
              <a:rPr lang="en-US" sz="28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(short, </a:t>
            </a:r>
            <a:r>
              <a:rPr lang="en-US" sz="2800" b="1" dirty="0" err="1" smtClean="0">
                <a:solidFill>
                  <a:schemeClr val="accent5"/>
                </a:solidFill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, long, unsigned short, unsigned </a:t>
            </a:r>
            <a:r>
              <a:rPr lang="en-US" sz="2800" b="1" dirty="0" err="1" smtClean="0">
                <a:solidFill>
                  <a:schemeClr val="accent5"/>
                </a:solidFill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, </a:t>
            </a:r>
            <a:r>
              <a:rPr lang="en-US" sz="28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and </a:t>
            </a:r>
            <a:r>
              <a:rPr lang="en-US" sz="28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unsigned long) </a:t>
            </a:r>
            <a:r>
              <a:rPr lang="en-US" sz="28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that represent singed and unsigned integers of various sizes.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accent5"/>
                </a:solidFill>
                <a:cs typeface="Courier New" panose="02070309020205020404" pitchFamily="49" charset="0"/>
              </a:rPr>
              <a:t>Unsigned integers are nonnegative integers.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accent5"/>
                </a:solidFill>
                <a:cs typeface="Courier New" panose="02070309020205020404" pitchFamily="49" charset="0"/>
              </a:rPr>
              <a:t>C++ provides floating – point types </a:t>
            </a:r>
            <a:r>
              <a:rPr lang="en-US" sz="2800" b="1" dirty="0">
                <a:solidFill>
                  <a:schemeClr val="accent5"/>
                </a:solidFill>
                <a:cs typeface="Courier New" panose="02070309020205020404" pitchFamily="49" charset="0"/>
              </a:rPr>
              <a:t>(float, double, </a:t>
            </a:r>
            <a:r>
              <a:rPr lang="en-US" sz="2800" dirty="0">
                <a:solidFill>
                  <a:schemeClr val="accent5"/>
                </a:solidFill>
                <a:cs typeface="Courier New" panose="02070309020205020404" pitchFamily="49" charset="0"/>
              </a:rPr>
              <a:t>and </a:t>
            </a:r>
            <a:r>
              <a:rPr lang="en-US" sz="2800" b="1" dirty="0">
                <a:solidFill>
                  <a:schemeClr val="accent5"/>
                </a:solidFill>
                <a:cs typeface="Courier New" panose="02070309020205020404" pitchFamily="49" charset="0"/>
              </a:rPr>
              <a:t>long double) </a:t>
            </a:r>
            <a:r>
              <a:rPr lang="en-US" sz="2800" dirty="0">
                <a:solidFill>
                  <a:schemeClr val="accent5"/>
                </a:solidFill>
                <a:cs typeface="Courier New" panose="02070309020205020404" pitchFamily="49" charset="0"/>
              </a:rPr>
              <a:t>that represent floating – point numbers of various precisions</a:t>
            </a:r>
            <a:r>
              <a:rPr lang="en-US" sz="28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2800" dirty="0" smtClean="0">
              <a:solidFill>
                <a:schemeClr val="accent5"/>
              </a:solidFill>
              <a:cs typeface="Courier New" panose="02070309020205020404" pitchFamily="49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2800" dirty="0" smtClean="0">
              <a:solidFill>
                <a:schemeClr val="accent5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50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672360" y="297810"/>
            <a:ext cx="7163235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Summary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54042" y="1291578"/>
            <a:ext cx="12137957" cy="54914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C++ provides operators that perform numeric operations: </a:t>
            </a:r>
            <a:r>
              <a:rPr lang="en-US" sz="28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+ </a:t>
            </a:r>
            <a:r>
              <a:rPr lang="en-US" sz="28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(addition), </a:t>
            </a:r>
            <a:r>
              <a:rPr lang="en-US" sz="28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- </a:t>
            </a:r>
            <a:r>
              <a:rPr lang="en-US" sz="28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(subtraction), </a:t>
            </a:r>
            <a:r>
              <a:rPr lang="en-US" sz="28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* </a:t>
            </a:r>
            <a:r>
              <a:rPr lang="en-US" sz="28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(multiplication), </a:t>
            </a:r>
            <a:r>
              <a:rPr lang="en-US" sz="28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/ </a:t>
            </a:r>
            <a:r>
              <a:rPr lang="en-US" sz="28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(division), and </a:t>
            </a:r>
            <a:r>
              <a:rPr lang="en-US" sz="28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% </a:t>
            </a:r>
            <a:r>
              <a:rPr lang="en-US" sz="28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(modulus).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Integer arithmetic </a:t>
            </a:r>
            <a:r>
              <a:rPr lang="en-US" sz="28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(/) </a:t>
            </a:r>
            <a:r>
              <a:rPr lang="en-US" sz="28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yields an integer result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In C++, the </a:t>
            </a:r>
            <a:r>
              <a:rPr lang="en-US" sz="28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% </a:t>
            </a:r>
            <a:r>
              <a:rPr lang="en-US" sz="28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operator is for integers only.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The numeric operators in a C++ expression are applied the same way as in an arithmetic expression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The increment operator </a:t>
            </a:r>
            <a:r>
              <a:rPr lang="en-US" sz="28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(++) </a:t>
            </a:r>
            <a:r>
              <a:rPr lang="en-US" sz="28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and the decrement operator </a:t>
            </a:r>
            <a:r>
              <a:rPr lang="en-US" sz="28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(--) </a:t>
            </a:r>
            <a:r>
              <a:rPr lang="en-US" sz="28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increment or decrement a variable by 1.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C++  provides augmented operators </a:t>
            </a:r>
            <a:r>
              <a:rPr lang="en-US" sz="28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+= , -=, *=, /=, %=.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When evaluating an expression with values of mixed types, C++ automatically casts the operands to appropriate types.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You can explicitly cast a value from one type to the other using the </a:t>
            </a:r>
            <a:r>
              <a:rPr lang="en-US" sz="28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&lt;</a:t>
            </a:r>
            <a:r>
              <a:rPr lang="en-US" sz="2800" b="1" dirty="0" err="1" smtClean="0">
                <a:solidFill>
                  <a:schemeClr val="accent5"/>
                </a:solidFill>
                <a:cs typeface="Courier New" panose="02070309020205020404" pitchFamily="49" charset="0"/>
              </a:rPr>
              <a:t>static_cast</a:t>
            </a:r>
            <a:r>
              <a:rPr lang="en-US" sz="28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&gt;(type) </a:t>
            </a:r>
            <a:r>
              <a:rPr lang="en-US" sz="28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notation or the legacy c-style </a:t>
            </a:r>
            <a:r>
              <a:rPr lang="en-US" sz="28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(type) </a:t>
            </a:r>
            <a:r>
              <a:rPr lang="en-US" sz="28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notation.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In computer science, midnight of January 1, 1970 is know as the </a:t>
            </a:r>
            <a:r>
              <a:rPr lang="en-US" sz="28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UNIX epoch</a:t>
            </a:r>
            <a:r>
              <a:rPr lang="en-US" sz="28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2800" dirty="0" smtClean="0">
              <a:solidFill>
                <a:schemeClr val="accent5"/>
              </a:solidFill>
              <a:cs typeface="Courier New" panose="02070309020205020404" pitchFamily="49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2800" dirty="0" smtClean="0">
              <a:solidFill>
                <a:schemeClr val="accent5"/>
              </a:solidFill>
              <a:cs typeface="Courier New" panose="02070309020205020404" pitchFamily="49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2800" dirty="0" smtClean="0">
              <a:solidFill>
                <a:schemeClr val="accent5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89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6373504" y="297810"/>
            <a:ext cx="5462092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Operator precedence rule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332627" y="1647506"/>
            <a:ext cx="11502968" cy="51324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000" dirty="0" smtClean="0">
                <a:solidFill>
                  <a:schemeClr val="accent5"/>
                </a:solidFill>
              </a:rPr>
              <a:t>Here is an example of how an expression is evaluated:</a:t>
            </a:r>
          </a:p>
          <a:p>
            <a:pPr algn="just"/>
            <a:endParaRPr lang="en-US" sz="3000" dirty="0">
              <a:solidFill>
                <a:schemeClr val="accent5"/>
              </a:solidFill>
            </a:endParaRPr>
          </a:p>
          <a:p>
            <a:pPr algn="just"/>
            <a:r>
              <a:rPr lang="en-US" sz="3000" dirty="0" smtClean="0">
                <a:solidFill>
                  <a:schemeClr val="accent5"/>
                </a:solidFill>
              </a:rPr>
              <a:t>3 + 4 * 4 + 5 * (4 + 3) – 1</a:t>
            </a:r>
          </a:p>
          <a:p>
            <a:pPr algn="just"/>
            <a:endParaRPr lang="en-US" sz="3000" dirty="0">
              <a:solidFill>
                <a:schemeClr val="accent5"/>
              </a:solidFill>
            </a:endParaRPr>
          </a:p>
          <a:p>
            <a:pPr algn="just"/>
            <a:r>
              <a:rPr lang="en-US" sz="3000" dirty="0" smtClean="0">
                <a:solidFill>
                  <a:schemeClr val="accent5"/>
                </a:solidFill>
              </a:rPr>
              <a:t>3 + 4 * 4 + 5 * 7 – 1</a:t>
            </a:r>
          </a:p>
          <a:p>
            <a:pPr algn="just"/>
            <a:endParaRPr lang="en-US" sz="3000" dirty="0">
              <a:solidFill>
                <a:schemeClr val="accent5"/>
              </a:solidFill>
            </a:endParaRPr>
          </a:p>
          <a:p>
            <a:pPr algn="just"/>
            <a:r>
              <a:rPr lang="en-US" sz="3000" dirty="0" smtClean="0">
                <a:solidFill>
                  <a:schemeClr val="accent5"/>
                </a:solidFill>
              </a:rPr>
              <a:t>3 + 16 + 5 * 7 – 1</a:t>
            </a:r>
          </a:p>
          <a:p>
            <a:pPr algn="just"/>
            <a:endParaRPr lang="en-US" sz="3000" dirty="0" smtClean="0">
              <a:solidFill>
                <a:schemeClr val="accent5"/>
              </a:solidFill>
            </a:endParaRPr>
          </a:p>
          <a:p>
            <a:pPr algn="just"/>
            <a:r>
              <a:rPr lang="en-US" sz="3000" dirty="0" smtClean="0">
                <a:solidFill>
                  <a:schemeClr val="accent5"/>
                </a:solidFill>
              </a:rPr>
              <a:t>3 + 16 + 35 – 1</a:t>
            </a:r>
          </a:p>
          <a:p>
            <a:pPr algn="just"/>
            <a:endParaRPr lang="en-US" sz="3000" dirty="0" smtClean="0">
              <a:solidFill>
                <a:schemeClr val="accent5"/>
              </a:solidFill>
            </a:endParaRPr>
          </a:p>
          <a:p>
            <a:pPr algn="just"/>
            <a:r>
              <a:rPr lang="en-US" sz="3000" dirty="0" smtClean="0">
                <a:solidFill>
                  <a:schemeClr val="accent5"/>
                </a:solidFill>
              </a:rPr>
              <a:t>19 + 35 – 1</a:t>
            </a:r>
          </a:p>
          <a:p>
            <a:pPr algn="just"/>
            <a:endParaRPr lang="en-US" sz="3000" dirty="0" smtClean="0">
              <a:solidFill>
                <a:schemeClr val="accent5"/>
              </a:solidFill>
            </a:endParaRPr>
          </a:p>
          <a:p>
            <a:pPr algn="just"/>
            <a:r>
              <a:rPr lang="en-US" sz="3000" dirty="0" smtClean="0">
                <a:solidFill>
                  <a:schemeClr val="accent5"/>
                </a:solidFill>
              </a:rPr>
              <a:t>54 – 1</a:t>
            </a:r>
          </a:p>
          <a:p>
            <a:pPr algn="just"/>
            <a:endParaRPr lang="en-US" sz="3000" dirty="0" smtClean="0">
              <a:solidFill>
                <a:schemeClr val="accent5"/>
              </a:solidFill>
            </a:endParaRPr>
          </a:p>
          <a:p>
            <a:pPr algn="just"/>
            <a:r>
              <a:rPr lang="en-US" sz="3000" dirty="0" smtClean="0">
                <a:solidFill>
                  <a:schemeClr val="accent5"/>
                </a:solidFill>
              </a:rPr>
              <a:t>53</a:t>
            </a:r>
          </a:p>
          <a:p>
            <a:pPr algn="just"/>
            <a:endParaRPr lang="en-US" sz="3000" dirty="0" smtClean="0">
              <a:solidFill>
                <a:schemeClr val="accent5"/>
              </a:solidFill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2852382" y="2606722"/>
            <a:ext cx="0" cy="19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1230573" y="3209498"/>
            <a:ext cx="0" cy="19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1912961" y="3850942"/>
            <a:ext cx="0" cy="19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752901" y="4574274"/>
            <a:ext cx="0" cy="19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916674" y="5229367"/>
            <a:ext cx="0" cy="19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916674" y="5925403"/>
            <a:ext cx="0" cy="19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2852382" y="2797791"/>
            <a:ext cx="2347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1230573" y="3400567"/>
            <a:ext cx="3969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1912961" y="4042011"/>
            <a:ext cx="3286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752901" y="4765343"/>
            <a:ext cx="4446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916674" y="5420436"/>
            <a:ext cx="4283123" cy="15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916674" y="6116472"/>
            <a:ext cx="4283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77469" y="2613125"/>
            <a:ext cx="282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 Inside parentheses first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5677469" y="3215901"/>
            <a:ext cx="282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 multiplication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5677469" y="3857345"/>
            <a:ext cx="282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 multiplication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677469" y="4574274"/>
            <a:ext cx="282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 addition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677469" y="5243731"/>
            <a:ext cx="282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(5) addition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5677469" y="5935464"/>
            <a:ext cx="282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(6) </a:t>
            </a:r>
            <a:r>
              <a:rPr lang="en-US" dirty="0" err="1" smtClean="0"/>
              <a:t>substraction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672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831307" y="297810"/>
            <a:ext cx="7004289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Example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451" y="6183025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818714"/>
              </p:ext>
            </p:extLst>
          </p:nvPr>
        </p:nvGraphicFramePr>
        <p:xfrm>
          <a:off x="332627" y="6189745"/>
          <a:ext cx="10649528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64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a degree in Fahrenheit: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100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Fahrenheit 100 is 37.7778 in Celsius</a:t>
                      </a:r>
                      <a:endParaRPr lang="ru-RU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725" y="6224037"/>
            <a:ext cx="487632" cy="19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Заголовок 1"/>
          <p:cNvSpPr txBox="1">
            <a:spLocks/>
          </p:cNvSpPr>
          <p:nvPr/>
        </p:nvSpPr>
        <p:spPr>
          <a:xfrm>
            <a:off x="332627" y="1319504"/>
            <a:ext cx="11502968" cy="4374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000" dirty="0" smtClean="0">
                <a:solidFill>
                  <a:schemeClr val="accent5"/>
                </a:solidFill>
              </a:rPr>
              <a:t>Fahrenheit degree converts to Celsius degree using following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Заголовок 1"/>
              <p:cNvSpPr txBox="1">
                <a:spLocks/>
              </p:cNvSpPr>
              <p:nvPr/>
            </p:nvSpPr>
            <p:spPr>
              <a:xfrm>
                <a:off x="6639898" y="1756961"/>
                <a:ext cx="5505308" cy="125004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975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𝑐𝑒𝑙𝑠𝑖𝑢𝑠</m:t>
                      </m:r>
                      <m:r>
                        <a:rPr lang="en-US" sz="3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n-US" sz="3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3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3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3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𝑓𝑎h𝑟𝑒𝑛h𝑒𝑖𝑡</m:t>
                      </m:r>
                      <m:r>
                        <a:rPr lang="en-US" sz="3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−32)</m:t>
                      </m:r>
                    </m:oMath>
                  </m:oMathPara>
                </a14:m>
                <a:endParaRPr lang="en-US" sz="3000" dirty="0" smtClean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5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898" y="1756961"/>
                <a:ext cx="5505308" cy="125004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6"/>
          <a:srcRect l="12169" t="16185" r="38741" b="23367"/>
          <a:stretch/>
        </p:blipFill>
        <p:spPr>
          <a:xfrm>
            <a:off x="332627" y="1760074"/>
            <a:ext cx="6387153" cy="442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981433" y="297810"/>
            <a:ext cx="6854163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Case Study: Displaying the Current Time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332627" y="1429138"/>
            <a:ext cx="11502968" cy="51324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	You can invoke the </a:t>
            </a: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time(0) 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function to return the current time. </a:t>
            </a:r>
          </a:p>
          <a:p>
            <a:pPr algn="just"/>
            <a:endParaRPr lang="en-US" sz="3000" dirty="0" smtClean="0">
              <a:solidFill>
                <a:schemeClr val="accent5"/>
              </a:solidFill>
              <a:cs typeface="Courier New" panose="02070309020205020404" pitchFamily="49" charset="0"/>
            </a:endParaRPr>
          </a:p>
          <a:p>
            <a:pPr algn="just"/>
            <a:r>
              <a:rPr lang="en-US" sz="3000" dirty="0">
                <a:solidFill>
                  <a:schemeClr val="accent5"/>
                </a:solidFill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The </a:t>
            </a: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time(0) 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function, in the </a:t>
            </a:r>
            <a:r>
              <a:rPr lang="en-US" sz="3000" b="1" dirty="0" err="1" smtClean="0">
                <a:solidFill>
                  <a:schemeClr val="accent5"/>
                </a:solidFill>
                <a:cs typeface="Courier New" panose="02070309020205020404" pitchFamily="49" charset="0"/>
              </a:rPr>
              <a:t>ctime</a:t>
            </a: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 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header file, returns the current time in seconds elapsed since the time 00:00:00 on January 1, 1970. This time is known as the </a:t>
            </a: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UNIX epoch.</a:t>
            </a:r>
          </a:p>
          <a:p>
            <a:pPr algn="just"/>
            <a:endParaRPr lang="en-US" sz="3000" dirty="0" smtClean="0">
              <a:solidFill>
                <a:schemeClr val="accent5"/>
              </a:solidFill>
              <a:cs typeface="Courier New" panose="02070309020205020404" pitchFamily="49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3230394" y="4566034"/>
            <a:ext cx="6250675" cy="2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2014785" y="4593330"/>
            <a:ext cx="121560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829938" y="4170249"/>
            <a:ext cx="27295" cy="764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7005743" y="4170249"/>
            <a:ext cx="27295" cy="764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3829938" y="4415909"/>
            <a:ext cx="3175805" cy="272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30690" y="4060220"/>
            <a:ext cx="1702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Elapsed time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9574773" y="4367720"/>
            <a:ext cx="68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3088149" y="4934524"/>
            <a:ext cx="1571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UNIX epoch 01-01-1970 00:00:00 GMT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6233728" y="4934524"/>
            <a:ext cx="1571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time time(0)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250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981433" y="297810"/>
            <a:ext cx="6854163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Greenwich Main Time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12476" t="16573" r="29302" b="8747"/>
          <a:stretch/>
        </p:blipFill>
        <p:spPr>
          <a:xfrm>
            <a:off x="54468" y="1284136"/>
            <a:ext cx="6119527" cy="44318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l="12065" t="72342" r="27202" b="8442"/>
          <a:stretch/>
        </p:blipFill>
        <p:spPr>
          <a:xfrm>
            <a:off x="28566" y="5705884"/>
            <a:ext cx="6145429" cy="1093229"/>
          </a:xfrm>
          <a:prstGeom prst="rect">
            <a:avLst/>
          </a:prstGeom>
        </p:spPr>
      </p:pic>
      <p:pic>
        <p:nvPicPr>
          <p:cNvPr id="12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5119" y="6217920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215848"/>
              </p:ext>
            </p:extLst>
          </p:nvPr>
        </p:nvGraphicFramePr>
        <p:xfrm>
          <a:off x="2134132" y="6382368"/>
          <a:ext cx="8633952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33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 time is 17:31:26 GMT</a:t>
                      </a:r>
                      <a:endParaRPr lang="ru-RU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45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198972" y="297810"/>
            <a:ext cx="7636624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Augmented Assignment Operators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	The operators +, -, *, /, and % can be combined with the assignment operator to form augmented operators. 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332627" y="1483730"/>
            <a:ext cx="11502968" cy="5132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2600" b="1" dirty="0" smtClean="0">
              <a:solidFill>
                <a:schemeClr val="accent5"/>
              </a:solidFill>
              <a:cs typeface="Courier New" panose="02070309020205020404" pitchFamily="49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11506"/>
              </p:ext>
            </p:extLst>
          </p:nvPr>
        </p:nvGraphicFramePr>
        <p:xfrm>
          <a:off x="346275" y="3266800"/>
          <a:ext cx="1150296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5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5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291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Operator</a:t>
                      </a:r>
                      <a:endParaRPr lang="ru-R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Name</a:t>
                      </a:r>
                      <a:endParaRPr lang="ru-R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Example</a:t>
                      </a:r>
                      <a:endParaRPr lang="ru-R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Equivalent</a:t>
                      </a:r>
                      <a:endParaRPr lang="ru-RU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+=</a:t>
                      </a:r>
                      <a:endParaRPr lang="ru-R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Addition assignment</a:t>
                      </a:r>
                      <a:endParaRPr lang="ru-R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i</a:t>
                      </a:r>
                      <a:r>
                        <a:rPr lang="en-US" sz="2500" baseline="0" dirty="0" smtClean="0"/>
                        <a:t> += 8</a:t>
                      </a:r>
                      <a:endParaRPr lang="ru-R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i</a:t>
                      </a:r>
                      <a:r>
                        <a:rPr lang="en-US" sz="2500" baseline="0" dirty="0" smtClean="0"/>
                        <a:t> = </a:t>
                      </a:r>
                      <a:r>
                        <a:rPr lang="en-US" sz="2500" baseline="0" dirty="0" err="1" smtClean="0"/>
                        <a:t>i</a:t>
                      </a:r>
                      <a:r>
                        <a:rPr lang="en-US" sz="2500" baseline="0" dirty="0" smtClean="0"/>
                        <a:t> + 8</a:t>
                      </a:r>
                      <a:endParaRPr lang="ru-RU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-=</a:t>
                      </a:r>
                      <a:endParaRPr lang="ru-R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Subtraction assignment</a:t>
                      </a:r>
                      <a:endParaRPr lang="ru-R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i</a:t>
                      </a:r>
                      <a:r>
                        <a:rPr lang="en-US" sz="2500" baseline="0" dirty="0" smtClean="0"/>
                        <a:t> -= 8</a:t>
                      </a:r>
                      <a:endParaRPr lang="ru-R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i</a:t>
                      </a:r>
                      <a:r>
                        <a:rPr lang="en-US" sz="2500" baseline="0" dirty="0" smtClean="0"/>
                        <a:t> = </a:t>
                      </a:r>
                      <a:r>
                        <a:rPr lang="en-US" sz="2500" baseline="0" dirty="0" err="1" smtClean="0"/>
                        <a:t>i</a:t>
                      </a:r>
                      <a:r>
                        <a:rPr lang="en-US" sz="2500" baseline="0" dirty="0" smtClean="0"/>
                        <a:t> – 8</a:t>
                      </a:r>
                      <a:endParaRPr lang="ru-RU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*=</a:t>
                      </a:r>
                      <a:endParaRPr lang="ru-R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Multiplication</a:t>
                      </a:r>
                      <a:r>
                        <a:rPr lang="en-US" sz="2500" baseline="0" dirty="0" smtClean="0"/>
                        <a:t> assignment</a:t>
                      </a:r>
                      <a:endParaRPr lang="ru-R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i</a:t>
                      </a:r>
                      <a:r>
                        <a:rPr lang="en-US" sz="2500" baseline="0" dirty="0" smtClean="0"/>
                        <a:t> *= 8</a:t>
                      </a:r>
                      <a:endParaRPr lang="ru-R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i</a:t>
                      </a:r>
                      <a:r>
                        <a:rPr lang="en-US" sz="2500" baseline="0" dirty="0" smtClean="0"/>
                        <a:t> = </a:t>
                      </a:r>
                      <a:r>
                        <a:rPr lang="en-US" sz="2500" baseline="0" dirty="0" err="1" smtClean="0"/>
                        <a:t>i</a:t>
                      </a:r>
                      <a:r>
                        <a:rPr lang="en-US" sz="2500" baseline="0" dirty="0" smtClean="0"/>
                        <a:t> * 8</a:t>
                      </a:r>
                      <a:endParaRPr lang="ru-RU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/=</a:t>
                      </a:r>
                      <a:endParaRPr lang="ru-R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Division assignment</a:t>
                      </a:r>
                      <a:endParaRPr lang="ru-R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i</a:t>
                      </a:r>
                      <a:r>
                        <a:rPr lang="en-US" sz="2500" baseline="0" dirty="0" smtClean="0"/>
                        <a:t> /= 8</a:t>
                      </a:r>
                      <a:endParaRPr lang="ru-R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i</a:t>
                      </a:r>
                      <a:r>
                        <a:rPr lang="en-US" sz="2500" baseline="0" dirty="0" smtClean="0"/>
                        <a:t> = </a:t>
                      </a:r>
                      <a:r>
                        <a:rPr lang="en-US" sz="2500" baseline="0" dirty="0" err="1" smtClean="0"/>
                        <a:t>i</a:t>
                      </a:r>
                      <a:r>
                        <a:rPr lang="en-US" sz="2500" baseline="0" dirty="0" smtClean="0"/>
                        <a:t> / 8</a:t>
                      </a:r>
                      <a:endParaRPr lang="ru-RU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%=</a:t>
                      </a:r>
                      <a:endParaRPr lang="ru-R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Modulus assignment</a:t>
                      </a:r>
                      <a:endParaRPr lang="ru-R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i</a:t>
                      </a:r>
                      <a:r>
                        <a:rPr lang="en-US" sz="2500" baseline="0" dirty="0" smtClean="0"/>
                        <a:t> %= 8</a:t>
                      </a:r>
                      <a:endParaRPr lang="ru-R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i</a:t>
                      </a:r>
                      <a:r>
                        <a:rPr lang="en-US" sz="2500" baseline="0" dirty="0" smtClean="0"/>
                        <a:t> = </a:t>
                      </a:r>
                      <a:r>
                        <a:rPr lang="en-US" sz="2500" baseline="0" dirty="0" err="1" smtClean="0"/>
                        <a:t>i</a:t>
                      </a:r>
                      <a:r>
                        <a:rPr lang="en-US" sz="2500" baseline="0" dirty="0" smtClean="0"/>
                        <a:t> % 8</a:t>
                      </a:r>
                      <a:endParaRPr lang="ru-RU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87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198972" y="297810"/>
            <a:ext cx="7636624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Augmented Assignment Operators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	x /= 4 + 5.5 * 1.5;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	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  same	x = x / (4 + 5.5 * 1.5);</a:t>
            </a:r>
          </a:p>
          <a:p>
            <a:pPr algn="just"/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	</a:t>
            </a:r>
            <a:endParaRPr lang="en-US" sz="3600" dirty="0" smtClean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algn="just"/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	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+ =  is wrong! 				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+=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is 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right! </a:t>
            </a:r>
          </a:p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endParaRPr lang="en-US" sz="36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endParaRPr lang="en-US" sz="3600" dirty="0" smtClean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x += 2; 	         //Statement</a:t>
            </a:r>
          </a:p>
          <a:p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    </a:t>
            </a:r>
            <a:r>
              <a:rPr lang="en-US" sz="3600" dirty="0" err="1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cout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 &lt;&lt; (x += 2); // Expression</a:t>
            </a: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332627" y="1483730"/>
            <a:ext cx="11502968" cy="5132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2600" b="1" dirty="0" smtClean="0">
              <a:solidFill>
                <a:schemeClr val="accent5"/>
              </a:solidFill>
              <a:cs typeface="Courier New" panose="02070309020205020404" pitchFamily="49" charset="0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1610436" y="3220871"/>
            <a:ext cx="0" cy="45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4676" y="3733090"/>
            <a:ext cx="177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has a space</a:t>
            </a:r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7058167" y="3284405"/>
            <a:ext cx="0" cy="45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72407" y="3796624"/>
            <a:ext cx="223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hasn’t a space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546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TM02900720[[fn=Интеграл]]</Template>
  <TotalTime>6854</TotalTime>
  <Words>1387</Words>
  <Application>Microsoft Office PowerPoint</Application>
  <PresentationFormat>Widescreen</PresentationFormat>
  <Paragraphs>330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Courier New</vt:lpstr>
      <vt:lpstr>Wingdings</vt:lpstr>
      <vt:lpstr>Wingdings 2</vt:lpstr>
      <vt:lpstr>HDOfficeLightV0</vt:lpstr>
      <vt:lpstr>Elementary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Programs, and C++</dc:title>
  <dc:creator>Sirojiddin Nuriyev</dc:creator>
  <cp:lastModifiedBy>Samsung PC</cp:lastModifiedBy>
  <cp:revision>196</cp:revision>
  <dcterms:created xsi:type="dcterms:W3CDTF">2016-07-15T17:25:41Z</dcterms:created>
  <dcterms:modified xsi:type="dcterms:W3CDTF">2016-12-12T15:16:32Z</dcterms:modified>
</cp:coreProperties>
</file>