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7" r:id="rId1"/>
  </p:sldMasterIdLst>
  <p:notesMasterIdLst>
    <p:notesMasterId r:id="rId40"/>
  </p:notesMasterIdLst>
  <p:sldIdLst>
    <p:sldId id="256" r:id="rId2"/>
    <p:sldId id="257" r:id="rId3"/>
    <p:sldId id="258" r:id="rId4"/>
    <p:sldId id="328" r:id="rId5"/>
    <p:sldId id="259" r:id="rId6"/>
    <p:sldId id="301" r:id="rId7"/>
    <p:sldId id="302" r:id="rId8"/>
    <p:sldId id="303" r:id="rId9"/>
    <p:sldId id="329" r:id="rId10"/>
    <p:sldId id="260" r:id="rId11"/>
    <p:sldId id="330" r:id="rId12"/>
    <p:sldId id="331" r:id="rId13"/>
    <p:sldId id="332" r:id="rId14"/>
    <p:sldId id="333" r:id="rId15"/>
    <p:sldId id="334" r:id="rId16"/>
    <p:sldId id="261" r:id="rId17"/>
    <p:sldId id="262" r:id="rId18"/>
    <p:sldId id="335" r:id="rId19"/>
    <p:sldId id="336" r:id="rId20"/>
    <p:sldId id="304" r:id="rId21"/>
    <p:sldId id="337" r:id="rId22"/>
    <p:sldId id="338" r:id="rId23"/>
    <p:sldId id="264" r:id="rId24"/>
    <p:sldId id="339" r:id="rId25"/>
    <p:sldId id="265" r:id="rId26"/>
    <p:sldId id="305" r:id="rId27"/>
    <p:sldId id="306" r:id="rId28"/>
    <p:sldId id="266" r:id="rId29"/>
    <p:sldId id="307" r:id="rId30"/>
    <p:sldId id="267" r:id="rId31"/>
    <p:sldId id="308" r:id="rId32"/>
    <p:sldId id="309" r:id="rId33"/>
    <p:sldId id="268" r:id="rId34"/>
    <p:sldId id="310" r:id="rId35"/>
    <p:sldId id="311" r:id="rId36"/>
    <p:sldId id="340" r:id="rId37"/>
    <p:sldId id="312" r:id="rId38"/>
    <p:sldId id="34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6535" autoAdjust="0"/>
  </p:normalViewPr>
  <p:slideViewPr>
    <p:cSldViewPr snapToGrid="0">
      <p:cViewPr varScale="1">
        <p:scale>
          <a:sx n="60" d="100"/>
          <a:sy n="60" d="100"/>
        </p:scale>
        <p:origin x="1068" y="66"/>
      </p:cViewPr>
      <p:guideLst/>
    </p:cSldViewPr>
  </p:slideViewPr>
  <p:outlineViewPr>
    <p:cViewPr>
      <p:scale>
        <a:sx n="33" d="100"/>
        <a:sy n="33" d="100"/>
      </p:scale>
      <p:origin x="0" y="-207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E48CB-8CBA-480E-8179-B43A7BBB5451}" type="datetimeFigureOut">
              <a:rPr lang="ru-RU" smtClean="0"/>
              <a:t>20.12.2016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260E-8876-4F4E-A5C8-695073D2F9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3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734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653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438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290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188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919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22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67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189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044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591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8929" y="3108071"/>
            <a:ext cx="9950361" cy="6865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Selections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146207" y="1545043"/>
            <a:ext cx="732511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5"/>
                </a:solidFill>
              </a:rPr>
              <a:t>C++ Programming, Fall 2016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4150172" y="3794663"/>
            <a:ext cx="4172674" cy="1870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 smtClean="0">
                <a:solidFill>
                  <a:srgbClr val="002060"/>
                </a:solidFill>
              </a:rPr>
              <a:t>Lecture #3</a:t>
            </a:r>
          </a:p>
          <a:p>
            <a:r>
              <a:rPr lang="en-US" sz="6000" b="1" dirty="0" smtClean="0">
                <a:solidFill>
                  <a:srgbClr val="002060"/>
                </a:solidFill>
              </a:rPr>
              <a:t>I – part </a:t>
            </a:r>
            <a:endParaRPr lang="ru-RU" sz="6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If Statements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466072"/>
            <a:ext cx="11502968" cy="2249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An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statement is a construct that enables a program to specify alternative path of execution.</a:t>
            </a:r>
          </a:p>
          <a:p>
            <a:pPr lvl="1"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C++ provides several types of selection statements: one-way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statements, two-way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if-else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statements, nested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statements,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statements, and conditional expressions.		</a:t>
            </a:r>
          </a:p>
        </p:txBody>
      </p:sp>
      <p:pic>
        <p:nvPicPr>
          <p:cNvPr id="1026" name="Picture 2" descr="http://www.excelcampus.com/wp-content/uploads/2015/06/The-IF-Function-in-Excel-Traffic-Light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93" y="3700412"/>
            <a:ext cx="5126835" cy="31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udemy.com/wp-content/uploads/2013/11/shutterstock_98144300-3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57" y="215906"/>
            <a:ext cx="850400" cy="8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6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430780" y="297810"/>
            <a:ext cx="5404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One-way </a:t>
            </a:r>
            <a:r>
              <a:rPr lang="en-US" b="1" dirty="0" smtClean="0">
                <a:solidFill>
                  <a:schemeClr val="accent5"/>
                </a:solidFill>
              </a:rPr>
              <a:t>if </a:t>
            </a:r>
            <a:r>
              <a:rPr lang="en-US" dirty="0" smtClean="0">
                <a:solidFill>
                  <a:schemeClr val="accent5"/>
                </a:solidFill>
              </a:rPr>
              <a:t>statements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466071"/>
            <a:ext cx="11502968" cy="2380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The syntax for a one-way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statement is shown here:</a:t>
            </a:r>
          </a:p>
          <a:p>
            <a:pPr lvl="1" algn="just"/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–expression)</a:t>
            </a:r>
          </a:p>
          <a:p>
            <a:pPr lvl="1"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statement(s);</a:t>
            </a:r>
          </a:p>
          <a:p>
            <a:pPr lvl="1"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050" name="Picture 2" descr="http://cs.nyu.edu/courses/fall10/V22.0101-003/diagrams/if-th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04" y="3098994"/>
            <a:ext cx="4187614" cy="360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2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430780" y="297810"/>
            <a:ext cx="5404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One-way </a:t>
            </a:r>
            <a:r>
              <a:rPr lang="en-US" b="1" dirty="0" smtClean="0">
                <a:solidFill>
                  <a:schemeClr val="accent5"/>
                </a:solidFill>
              </a:rPr>
              <a:t>if </a:t>
            </a:r>
            <a:r>
              <a:rPr lang="en-US" dirty="0" smtClean="0">
                <a:solidFill>
                  <a:schemeClr val="accent5"/>
                </a:solidFill>
              </a:rPr>
              <a:t>statements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466071"/>
            <a:ext cx="11502968" cy="524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the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Boolean-expression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evaluates to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the statements in the block are executed.</a:t>
            </a:r>
          </a:p>
          <a:p>
            <a:pPr lvl="1" algn="just"/>
            <a:endParaRPr lang="en-US" sz="30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lvl="1" algn="just"/>
            <a:r>
              <a:rPr lang="en-US" sz="3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(radius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0) </a:t>
            </a:r>
          </a:p>
          <a:p>
            <a:pPr lvl="1" algn="just"/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area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 radius * radius * 3.14159;</a:t>
            </a:r>
          </a:p>
          <a:p>
            <a:pPr lvl="1"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"The area for the circle of radius " &lt;&lt; radius &lt;&lt; " is " &lt;&lt; area &lt;&lt;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algn="just"/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just"/>
            <a:endParaRPr lang="en-US" sz="3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430780" y="297810"/>
            <a:ext cx="5404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One-way </a:t>
            </a:r>
            <a:r>
              <a:rPr lang="en-US" b="1" dirty="0" smtClean="0">
                <a:solidFill>
                  <a:schemeClr val="accent5"/>
                </a:solidFill>
              </a:rPr>
              <a:t>if </a:t>
            </a:r>
            <a:r>
              <a:rPr lang="en-US" dirty="0" smtClean="0">
                <a:solidFill>
                  <a:schemeClr val="accent5"/>
                </a:solidFill>
              </a:rPr>
              <a:t>statements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466071"/>
            <a:ext cx="11502968" cy="524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lvl="2"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The </a:t>
            </a:r>
            <a:r>
              <a:rPr lang="en-US" sz="3000" b="1" dirty="0" err="1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boolean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– expression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is enclosed in parentheses.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 </a:t>
            </a:r>
            <a:endParaRPr lang="en-US" sz="3000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04263"/>
              </p:ext>
            </p:extLst>
          </p:nvPr>
        </p:nvGraphicFramePr>
        <p:xfrm>
          <a:off x="332627" y="2837224"/>
          <a:ext cx="5554826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330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20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0</a:t>
                      </a:r>
                    </a:p>
                    <a:p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20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“</a:t>
                      </a:r>
                      <a:r>
                        <a:rPr lang="en-US" sz="20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positive” &lt;&lt; </a:t>
                      </a:r>
                      <a:r>
                        <a:rPr lang="en-US" sz="20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ru-RU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3401"/>
              </p:ext>
            </p:extLst>
          </p:nvPr>
        </p:nvGraphicFramePr>
        <p:xfrm>
          <a:off x="6430780" y="2837224"/>
          <a:ext cx="540481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06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20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0)</a:t>
                      </a:r>
                    </a:p>
                    <a:p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20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“</a:t>
                      </a:r>
                      <a:r>
                        <a:rPr lang="en-US" sz="20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positive” &lt;&lt; </a:t>
                      </a:r>
                      <a:r>
                        <a:rPr lang="en-US" sz="20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20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ru-RU" sz="20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14547" y="4192048"/>
            <a:ext cx="7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wrong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05281" y="4192048"/>
            <a:ext cx="85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correct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250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430780" y="297810"/>
            <a:ext cx="5404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One-way </a:t>
            </a:r>
            <a:r>
              <a:rPr lang="en-US" b="1" dirty="0" smtClean="0">
                <a:solidFill>
                  <a:schemeClr val="accent5"/>
                </a:solidFill>
              </a:rPr>
              <a:t>if </a:t>
            </a:r>
            <a:r>
              <a:rPr lang="en-US" dirty="0" smtClean="0">
                <a:solidFill>
                  <a:schemeClr val="accent5"/>
                </a:solidFill>
              </a:rPr>
              <a:t>statements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466072"/>
            <a:ext cx="11502968" cy="876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lvl="3"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The braces can be omitted if they enclose a single statement.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04634"/>
              </p:ext>
            </p:extLst>
          </p:nvPr>
        </p:nvGraphicFramePr>
        <p:xfrm>
          <a:off x="332627" y="2837224"/>
          <a:ext cx="4993352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3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330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0)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“</a:t>
                      </a:r>
                      <a:r>
                        <a:rPr lang="en-US" sz="18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positive” &lt;&lt; </a:t>
                      </a:r>
                      <a:r>
                        <a:rPr lang="en-US" sz="18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ru-RU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35563"/>
              </p:ext>
            </p:extLst>
          </p:nvPr>
        </p:nvGraphicFramePr>
        <p:xfrm>
          <a:off x="6994357" y="2837224"/>
          <a:ext cx="4841237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0)</a:t>
                      </a:r>
                    </a:p>
                    <a:p>
                      <a:endParaRPr lang="en-US" sz="1800" b="0" baseline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“</a:t>
                      </a:r>
                      <a:r>
                        <a:rPr lang="en-US" sz="18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positive” &lt;&lt; </a:t>
                      </a:r>
                      <a:r>
                        <a:rPr lang="en-US" sz="1800" b="0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endParaRPr lang="ru-RU" sz="18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Прямая соединительная линия 11"/>
          <p:cNvCxnSpPr/>
          <p:nvPr/>
        </p:nvCxnSpPr>
        <p:spPr>
          <a:xfrm>
            <a:off x="5398168" y="3545305"/>
            <a:ext cx="1524000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5398168" y="3475246"/>
            <a:ext cx="1524000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0779" y="3121956"/>
            <a:ext cx="116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3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430780" y="297810"/>
            <a:ext cx="5404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One-way </a:t>
            </a:r>
            <a:r>
              <a:rPr lang="en-US" b="1" dirty="0" smtClean="0">
                <a:solidFill>
                  <a:schemeClr val="accent5"/>
                </a:solidFill>
              </a:rPr>
              <a:t>if </a:t>
            </a:r>
            <a:r>
              <a:rPr lang="en-US" dirty="0" smtClean="0">
                <a:solidFill>
                  <a:schemeClr val="accent5"/>
                </a:solidFill>
              </a:rPr>
              <a:t>statements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476" y="1490039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03032"/>
              </p:ext>
            </p:extLst>
          </p:nvPr>
        </p:nvGraphicFramePr>
        <p:xfrm>
          <a:off x="6124018" y="1490039"/>
          <a:ext cx="4992800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9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an integer: 4</a:t>
                      </a:r>
                    </a:p>
                    <a:p>
                      <a:r>
                        <a:rPr lang="en-US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HiEven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688" y="1550701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5"/>
          <a:srcRect l="12519" t="15625" r="62945" b="49945"/>
          <a:stretch/>
        </p:blipFill>
        <p:spPr>
          <a:xfrm>
            <a:off x="332626" y="1297883"/>
            <a:ext cx="5715685" cy="4509359"/>
          </a:xfrm>
          <a:prstGeom prst="rect">
            <a:avLst/>
          </a:prstGeom>
        </p:spPr>
      </p:pic>
      <p:pic>
        <p:nvPicPr>
          <p:cNvPr id="18" name="Picture 2" descr="https://cdn3.vox-cdn.com/thumbor/jGLnhh0oTpF0oU_zA2CAIaw3uLY=/cdn0.vox-cdn.com/uploads/chorus_asset/file/3916794/xps13-44.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6476" y="2382937"/>
            <a:ext cx="85344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0188"/>
              </p:ext>
            </p:extLst>
          </p:nvPr>
        </p:nvGraphicFramePr>
        <p:xfrm>
          <a:off x="6124018" y="2382937"/>
          <a:ext cx="4992800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9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an integer: 30</a:t>
                      </a:r>
                    </a:p>
                    <a:p>
                      <a:r>
                        <a:rPr lang="en-US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HiFive</a:t>
                      </a:r>
                      <a:endParaRPr lang="en-US" b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HiEven</a:t>
                      </a:r>
                      <a:endParaRPr lang="ru-RU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Picture 4" descr="http://www.clipartpal.com/_thumbs/pd/computer/computer/computer_key_En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688" y="2443599"/>
            <a:ext cx="487632" cy="2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726546" y="297810"/>
            <a:ext cx="710905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одзаголовок 4"/>
          <p:cNvSpPr txBox="1">
            <a:spLocks/>
          </p:cNvSpPr>
          <p:nvPr/>
        </p:nvSpPr>
        <p:spPr>
          <a:xfrm>
            <a:off x="332627" y="1466071"/>
            <a:ext cx="11502968" cy="5234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lvl="3"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What is wrong in the following code?</a:t>
            </a:r>
          </a:p>
          <a:p>
            <a:pPr marL="176213" lvl="3" algn="just"/>
            <a:endParaRPr lang="en-US" sz="3000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marL="176213" lvl="3" algn="just"/>
            <a:endParaRPr lang="en-US" sz="3000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5628" t="35237" r="44628" b="45151"/>
          <a:stretch/>
        </p:blipFill>
        <p:spPr>
          <a:xfrm>
            <a:off x="998671" y="2175640"/>
            <a:ext cx="10836924" cy="300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367048" y="297810"/>
            <a:ext cx="7468548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Two-Way </a:t>
            </a:r>
            <a:r>
              <a:rPr lang="en-US" b="1" dirty="0" smtClean="0">
                <a:solidFill>
                  <a:schemeClr val="accent5"/>
                </a:solidFill>
              </a:rPr>
              <a:t>if-else </a:t>
            </a:r>
            <a:r>
              <a:rPr lang="en-US" dirty="0" smtClean="0">
                <a:solidFill>
                  <a:schemeClr val="accent5"/>
                </a:solidFill>
              </a:rPr>
              <a:t>Statements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490039"/>
            <a:ext cx="11502968" cy="515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An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– else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statement decides which statements to execute based on whether the condition is true or false.</a:t>
            </a:r>
          </a:p>
          <a:p>
            <a:pPr algn="just"/>
            <a:r>
              <a:rPr lang="en-US" sz="3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ages.slideplayer.com/16/5259996/slides/slide_1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49366" r="8120" b="6496"/>
          <a:stretch/>
        </p:blipFill>
        <p:spPr bwMode="auto">
          <a:xfrm>
            <a:off x="5358551" y="2837036"/>
            <a:ext cx="6510134" cy="266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age.slidesharecdn.com/chapter1nestedcontrolstructures-141127194939-conversion-gate01/95/chapter-1-nested-control-structures-26-638.jpg?cb=141711789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1" t="4828" r="3847" b="5168"/>
          <a:stretch/>
        </p:blipFill>
        <p:spPr bwMode="auto">
          <a:xfrm>
            <a:off x="332627" y="2554014"/>
            <a:ext cx="4903076" cy="387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367048" y="297810"/>
            <a:ext cx="7468548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Two-Way </a:t>
            </a:r>
            <a:r>
              <a:rPr lang="en-US" b="1" dirty="0" smtClean="0">
                <a:solidFill>
                  <a:schemeClr val="accent5"/>
                </a:solidFill>
              </a:rPr>
              <a:t>if-else </a:t>
            </a:r>
            <a:r>
              <a:rPr lang="en-US" dirty="0" smtClean="0">
                <a:solidFill>
                  <a:schemeClr val="accent5"/>
                </a:solidFill>
              </a:rPr>
              <a:t>Statements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5749" t="34591" r="39054" b="32651"/>
          <a:stretch/>
        </p:blipFill>
        <p:spPr>
          <a:xfrm>
            <a:off x="636064" y="1710755"/>
            <a:ext cx="10890120" cy="443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726546" y="297810"/>
            <a:ext cx="7109050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одзаголовок 4"/>
          <p:cNvSpPr txBox="1">
            <a:spLocks/>
          </p:cNvSpPr>
          <p:nvPr/>
        </p:nvSpPr>
        <p:spPr>
          <a:xfrm>
            <a:off x="332627" y="1466071"/>
            <a:ext cx="11502968" cy="102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lvl="3" algn="just"/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What is the printout of the code in (a) and (b) if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number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is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30?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What if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number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is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35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244" y="3294993"/>
            <a:ext cx="590532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% 2 == 0)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“ is even.”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“is odd.”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0311" y="3294993"/>
            <a:ext cx="58661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(number % 2 == 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“ is even.”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number &lt;&lt; “ is odd.”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0594" y="4548724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600799" y="4548724"/>
            <a:ext cx="53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9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90908" y="1738859"/>
            <a:ext cx="11339757" cy="8894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 smtClean="0">
                <a:solidFill>
                  <a:schemeClr val="accent5"/>
                </a:solidFill>
              </a:rPr>
              <a:t>Last week we covered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accent5"/>
                </a:solidFill>
              </a:rPr>
              <a:t>Elementary Programming</a:t>
            </a:r>
          </a:p>
          <a:p>
            <a:pPr algn="l"/>
            <a:r>
              <a:rPr lang="en-US" sz="3000" dirty="0" smtClean="0">
                <a:solidFill>
                  <a:schemeClr val="accent5"/>
                </a:solidFill>
              </a:rPr>
              <a:t>This week we will learn </a:t>
            </a:r>
            <a:endParaRPr lang="ru-RU" sz="3000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998671" y="2766317"/>
            <a:ext cx="6884088" cy="40241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The bool Data 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if Statements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Two-Way if – else Statements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Nested if and Multi-Way if – else Statements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Common Errors and Pitfalls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9222059" y="297810"/>
            <a:ext cx="261353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Roadmap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оловок 4"/>
          <p:cNvSpPr txBox="1">
            <a:spLocks/>
          </p:cNvSpPr>
          <p:nvPr/>
        </p:nvSpPr>
        <p:spPr>
          <a:xfrm>
            <a:off x="306868" y="1301453"/>
            <a:ext cx="11528727" cy="1173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An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statement can be inside another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statement to form a nested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statement. 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Заголовок 1"/>
          <p:cNvSpPr txBox="1">
            <a:spLocks/>
          </p:cNvSpPr>
          <p:nvPr/>
        </p:nvSpPr>
        <p:spPr>
          <a:xfrm>
            <a:off x="3831021" y="297810"/>
            <a:ext cx="800457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Nested </a:t>
            </a:r>
            <a:r>
              <a:rPr lang="en-US" b="1" dirty="0" smtClean="0">
                <a:solidFill>
                  <a:schemeClr val="accent5"/>
                </a:solidFill>
              </a:rPr>
              <a:t>if </a:t>
            </a:r>
            <a:r>
              <a:rPr lang="en-US" dirty="0" smtClean="0">
                <a:solidFill>
                  <a:schemeClr val="accent5"/>
                </a:solidFill>
              </a:rPr>
              <a:t>and Multi-Way </a:t>
            </a:r>
            <a:r>
              <a:rPr lang="en-US" b="1" dirty="0" smtClean="0">
                <a:solidFill>
                  <a:schemeClr val="accent5"/>
                </a:solidFill>
              </a:rPr>
              <a:t>if – else </a:t>
            </a:r>
            <a:r>
              <a:rPr lang="en-US" dirty="0" smtClean="0">
                <a:solidFill>
                  <a:schemeClr val="accent5"/>
                </a:solidFill>
              </a:rPr>
              <a:t>Statements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5871" t="15841" r="36509" b="60883"/>
          <a:stretch/>
        </p:blipFill>
        <p:spPr>
          <a:xfrm>
            <a:off x="1066451" y="3248866"/>
            <a:ext cx="10035319" cy="275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Заголовок 1"/>
          <p:cNvSpPr txBox="1">
            <a:spLocks/>
          </p:cNvSpPr>
          <p:nvPr/>
        </p:nvSpPr>
        <p:spPr>
          <a:xfrm>
            <a:off x="3831021" y="297810"/>
            <a:ext cx="800457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Nested </a:t>
            </a:r>
            <a:r>
              <a:rPr lang="en-US" b="1" dirty="0" smtClean="0">
                <a:solidFill>
                  <a:schemeClr val="accent5"/>
                </a:solidFill>
              </a:rPr>
              <a:t>if </a:t>
            </a:r>
            <a:r>
              <a:rPr lang="en-US" dirty="0" smtClean="0">
                <a:solidFill>
                  <a:schemeClr val="accent5"/>
                </a:solidFill>
              </a:rPr>
              <a:t>and Multi-Way </a:t>
            </a:r>
            <a:r>
              <a:rPr lang="en-US" b="1" dirty="0" smtClean="0">
                <a:solidFill>
                  <a:schemeClr val="accent5"/>
                </a:solidFill>
              </a:rPr>
              <a:t>if – else </a:t>
            </a:r>
            <a:r>
              <a:rPr lang="en-US" dirty="0" smtClean="0">
                <a:solidFill>
                  <a:schemeClr val="accent5"/>
                </a:solidFill>
              </a:rPr>
              <a:t>Statements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5871" t="15841" r="50323" b="41703"/>
          <a:stretch/>
        </p:blipFill>
        <p:spPr>
          <a:xfrm>
            <a:off x="332627" y="2655743"/>
            <a:ext cx="5795137" cy="40919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5841" t="15840" r="60047" b="50108"/>
          <a:stretch/>
        </p:blipFill>
        <p:spPr>
          <a:xfrm>
            <a:off x="7514742" y="2655743"/>
            <a:ext cx="4320853" cy="3430629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5675586" y="3894090"/>
            <a:ext cx="1655380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5675586" y="4078021"/>
            <a:ext cx="1655380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20071" y="3524758"/>
            <a:ext cx="116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6873766" y="4256697"/>
            <a:ext cx="640976" cy="44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1418" y="4771322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better</a:t>
            </a:r>
            <a:endParaRPr lang="ru-RU" dirty="0"/>
          </a:p>
        </p:txBody>
      </p:sp>
      <p:sp>
        <p:nvSpPr>
          <p:cNvPr id="14" name="Подзаголовок 4"/>
          <p:cNvSpPr txBox="1">
            <a:spLocks/>
          </p:cNvSpPr>
          <p:nvPr/>
        </p:nvSpPr>
        <p:spPr>
          <a:xfrm>
            <a:off x="306868" y="1301453"/>
            <a:ext cx="11528727" cy="1173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Assigns a letter grade to the variable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grade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according to the score, with multiple alternatives.</a:t>
            </a:r>
          </a:p>
        </p:txBody>
      </p:sp>
    </p:spTree>
    <p:extLst>
      <p:ext uri="{BB962C8B-B14F-4D97-AF65-F5344CB8AC3E}">
        <p14:creationId xmlns:p14="http://schemas.microsoft.com/office/powerpoint/2010/main" val="15731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2" y="45744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Заголовок 1"/>
          <p:cNvSpPr txBox="1">
            <a:spLocks/>
          </p:cNvSpPr>
          <p:nvPr/>
        </p:nvSpPr>
        <p:spPr>
          <a:xfrm>
            <a:off x="3831021" y="297810"/>
            <a:ext cx="800457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Nested </a:t>
            </a:r>
            <a:r>
              <a:rPr lang="en-US" b="1" dirty="0" smtClean="0">
                <a:solidFill>
                  <a:schemeClr val="accent5"/>
                </a:solidFill>
              </a:rPr>
              <a:t>if </a:t>
            </a:r>
            <a:r>
              <a:rPr lang="en-US" dirty="0" smtClean="0">
                <a:solidFill>
                  <a:schemeClr val="accent5"/>
                </a:solidFill>
              </a:rPr>
              <a:t>and Multi-Way </a:t>
            </a:r>
            <a:r>
              <a:rPr lang="en-US" b="1" dirty="0" smtClean="0">
                <a:solidFill>
                  <a:schemeClr val="accent5"/>
                </a:solidFill>
              </a:rPr>
              <a:t>if – else </a:t>
            </a:r>
            <a:r>
              <a:rPr lang="en-US" dirty="0" smtClean="0">
                <a:solidFill>
                  <a:schemeClr val="accent5"/>
                </a:solidFill>
              </a:rPr>
              <a:t>Statements</a:t>
            </a:r>
            <a:endParaRPr lang="ru-RU" dirty="0">
              <a:solidFill>
                <a:schemeClr val="accent5"/>
              </a:solidFill>
            </a:endParaRPr>
          </a:p>
        </p:txBody>
      </p:sp>
      <p:grpSp>
        <p:nvGrpSpPr>
          <p:cNvPr id="85" name="Группа 84"/>
          <p:cNvGrpSpPr/>
          <p:nvPr/>
        </p:nvGrpSpPr>
        <p:grpSpPr>
          <a:xfrm>
            <a:off x="1278562" y="1284136"/>
            <a:ext cx="10130583" cy="5523927"/>
            <a:chOff x="1278562" y="1284136"/>
            <a:chExt cx="10130583" cy="5523927"/>
          </a:xfrm>
        </p:grpSpPr>
        <p:grpSp>
          <p:nvGrpSpPr>
            <p:cNvPr id="71" name="Группа 70"/>
            <p:cNvGrpSpPr/>
            <p:nvPr/>
          </p:nvGrpSpPr>
          <p:grpSpPr>
            <a:xfrm>
              <a:off x="1278562" y="1284136"/>
              <a:ext cx="10130583" cy="5463505"/>
              <a:chOff x="1278562" y="1284136"/>
              <a:chExt cx="10130583" cy="5463505"/>
            </a:xfrm>
            <a:solidFill>
              <a:schemeClr val="accent6">
                <a:lumMod val="40000"/>
                <a:lumOff val="60000"/>
              </a:schemeClr>
            </a:solidFill>
          </p:grpSpPr>
          <p:grpSp>
            <p:nvGrpSpPr>
              <p:cNvPr id="55" name="Группа 54"/>
              <p:cNvGrpSpPr/>
              <p:nvPr/>
            </p:nvGrpSpPr>
            <p:grpSpPr>
              <a:xfrm>
                <a:off x="1278562" y="1284136"/>
                <a:ext cx="9237038" cy="5463505"/>
                <a:chOff x="1451983" y="1276065"/>
                <a:chExt cx="10259472" cy="6414927"/>
              </a:xfrm>
              <a:grpFill/>
            </p:grpSpPr>
            <p:sp>
              <p:nvSpPr>
                <p:cNvPr id="3" name="Овал 2"/>
                <p:cNvSpPr/>
                <p:nvPr/>
              </p:nvSpPr>
              <p:spPr>
                <a:xfrm>
                  <a:off x="2347120" y="1276065"/>
                  <a:ext cx="194630" cy="141889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7" name="Прямая со стрелкой 16"/>
                <p:cNvCxnSpPr>
                  <a:stCxn id="3" idx="4"/>
                  <a:endCxn id="18" idx="0"/>
                </p:cNvCxnSpPr>
                <p:nvPr/>
              </p:nvCxnSpPr>
              <p:spPr>
                <a:xfrm>
                  <a:off x="2444435" y="1417954"/>
                  <a:ext cx="0" cy="142817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Блок-схема: решение 17"/>
                <p:cNvSpPr/>
                <p:nvPr/>
              </p:nvSpPr>
              <p:spPr>
                <a:xfrm>
                  <a:off x="1451983" y="1560771"/>
                  <a:ext cx="1984904" cy="1008993"/>
                </a:xfrm>
                <a:prstGeom prst="flowChartDecisi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20" name="Прямая со стрелкой 19"/>
                <p:cNvCxnSpPr>
                  <a:stCxn id="18" idx="2"/>
                </p:cNvCxnSpPr>
                <p:nvPr/>
              </p:nvCxnSpPr>
              <p:spPr>
                <a:xfrm>
                  <a:off x="2444435" y="2569764"/>
                  <a:ext cx="0" cy="740979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Прямоугольник 20"/>
                <p:cNvSpPr/>
                <p:nvPr/>
              </p:nvSpPr>
              <p:spPr>
                <a:xfrm>
                  <a:off x="1451983" y="3310743"/>
                  <a:ext cx="1984904" cy="5517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Grade is A</a:t>
                  </a:r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Соединительная линия уступом 25"/>
                <p:cNvCxnSpPr>
                  <a:stCxn id="18" idx="3"/>
                </p:cNvCxnSpPr>
                <p:nvPr/>
              </p:nvCxnSpPr>
              <p:spPr>
                <a:xfrm>
                  <a:off x="3436887" y="2065268"/>
                  <a:ext cx="1324303" cy="378372"/>
                </a:xfrm>
                <a:prstGeom prst="bentConnector3">
                  <a:avLst>
                    <a:gd name="adj1" fmla="val 98924"/>
                  </a:avLst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Блок-схема: решение 29"/>
                <p:cNvSpPr/>
                <p:nvPr/>
              </p:nvSpPr>
              <p:spPr>
                <a:xfrm>
                  <a:off x="3768738" y="2443640"/>
                  <a:ext cx="1984904" cy="1008993"/>
                </a:xfrm>
                <a:prstGeom prst="flowChartDecisi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1" name="Прямая со стрелкой 30"/>
                <p:cNvCxnSpPr>
                  <a:stCxn id="30" idx="2"/>
                </p:cNvCxnSpPr>
                <p:nvPr/>
              </p:nvCxnSpPr>
              <p:spPr>
                <a:xfrm>
                  <a:off x="4761190" y="3452633"/>
                  <a:ext cx="0" cy="740979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Прямоугольник 31"/>
                <p:cNvSpPr/>
                <p:nvPr/>
              </p:nvSpPr>
              <p:spPr>
                <a:xfrm>
                  <a:off x="3768738" y="4193612"/>
                  <a:ext cx="1984904" cy="5517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Grade is B</a:t>
                  </a:r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" name="Соединительная линия уступом 32"/>
                <p:cNvCxnSpPr>
                  <a:stCxn id="30" idx="3"/>
                </p:cNvCxnSpPr>
                <p:nvPr/>
              </p:nvCxnSpPr>
              <p:spPr>
                <a:xfrm>
                  <a:off x="5753642" y="2948137"/>
                  <a:ext cx="1324303" cy="378372"/>
                </a:xfrm>
                <a:prstGeom prst="bentConnector3">
                  <a:avLst>
                    <a:gd name="adj1" fmla="val 100245"/>
                  </a:avLst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Блок-схема: решение 33"/>
                <p:cNvSpPr/>
                <p:nvPr/>
              </p:nvSpPr>
              <p:spPr>
                <a:xfrm>
                  <a:off x="6085493" y="3310743"/>
                  <a:ext cx="1984904" cy="1008993"/>
                </a:xfrm>
                <a:prstGeom prst="flowChartDecisi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5" name="Прямая со стрелкой 34"/>
                <p:cNvCxnSpPr>
                  <a:stCxn id="34" idx="2"/>
                </p:cNvCxnSpPr>
                <p:nvPr/>
              </p:nvCxnSpPr>
              <p:spPr>
                <a:xfrm>
                  <a:off x="7077945" y="4319736"/>
                  <a:ext cx="0" cy="740979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Прямоугольник 35"/>
                <p:cNvSpPr/>
                <p:nvPr/>
              </p:nvSpPr>
              <p:spPr>
                <a:xfrm>
                  <a:off x="6085493" y="5060715"/>
                  <a:ext cx="1984904" cy="5517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Grade is C</a:t>
                  </a:r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Соединительная линия уступом 36"/>
                <p:cNvCxnSpPr>
                  <a:stCxn id="34" idx="3"/>
                </p:cNvCxnSpPr>
                <p:nvPr/>
              </p:nvCxnSpPr>
              <p:spPr>
                <a:xfrm>
                  <a:off x="8070397" y="3815240"/>
                  <a:ext cx="1324303" cy="378372"/>
                </a:xfrm>
                <a:prstGeom prst="bentConnector3">
                  <a:avLst>
                    <a:gd name="adj1" fmla="val 98923"/>
                  </a:avLst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Блок-схема: решение 37"/>
                <p:cNvSpPr/>
                <p:nvPr/>
              </p:nvSpPr>
              <p:spPr>
                <a:xfrm>
                  <a:off x="8402248" y="4193612"/>
                  <a:ext cx="1984904" cy="1008993"/>
                </a:xfrm>
                <a:prstGeom prst="flowChartDecisi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39" name="Прямая со стрелкой 38"/>
                <p:cNvCxnSpPr>
                  <a:stCxn id="38" idx="2"/>
                </p:cNvCxnSpPr>
                <p:nvPr/>
              </p:nvCxnSpPr>
              <p:spPr>
                <a:xfrm>
                  <a:off x="9394700" y="5202605"/>
                  <a:ext cx="0" cy="740979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Прямоугольник 39"/>
                <p:cNvSpPr/>
                <p:nvPr/>
              </p:nvSpPr>
              <p:spPr>
                <a:xfrm>
                  <a:off x="8402248" y="5943584"/>
                  <a:ext cx="1984904" cy="55179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Grade is D</a:t>
                  </a:r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Соединительная линия уступом 40"/>
                <p:cNvCxnSpPr>
                  <a:stCxn id="38" idx="3"/>
                </p:cNvCxnSpPr>
                <p:nvPr/>
              </p:nvCxnSpPr>
              <p:spPr>
                <a:xfrm>
                  <a:off x="10387152" y="4698109"/>
                  <a:ext cx="1324303" cy="378372"/>
                </a:xfrm>
                <a:prstGeom prst="bentConnector3">
                  <a:avLst>
                    <a:gd name="adj1" fmla="val 98923"/>
                  </a:avLst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 стрелкой 43"/>
                <p:cNvCxnSpPr>
                  <a:stCxn id="21" idx="2"/>
                </p:cNvCxnSpPr>
                <p:nvPr/>
              </p:nvCxnSpPr>
              <p:spPr>
                <a:xfrm flipH="1">
                  <a:off x="2444434" y="3862535"/>
                  <a:ext cx="1" cy="3828457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Соединительная линия уступом 45"/>
                <p:cNvCxnSpPr>
                  <a:stCxn id="32" idx="2"/>
                </p:cNvCxnSpPr>
                <p:nvPr/>
              </p:nvCxnSpPr>
              <p:spPr>
                <a:xfrm rot="5400000">
                  <a:off x="3307210" y="3882631"/>
                  <a:ext cx="591207" cy="2316754"/>
                </a:xfrm>
                <a:prstGeom prst="bentConnector2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Соединительная линия уступом 50"/>
                <p:cNvCxnSpPr>
                  <a:stCxn id="40" idx="2"/>
                </p:cNvCxnSpPr>
                <p:nvPr/>
              </p:nvCxnSpPr>
              <p:spPr>
                <a:xfrm rot="5400000">
                  <a:off x="5856506" y="3083307"/>
                  <a:ext cx="126125" cy="6950264"/>
                </a:xfrm>
                <a:prstGeom prst="bentConnector2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Прямоугольник 65"/>
              <p:cNvSpPr/>
              <p:nvPr/>
            </p:nvSpPr>
            <p:spPr>
              <a:xfrm>
                <a:off x="9622052" y="4527618"/>
                <a:ext cx="1787093" cy="46995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Grade is F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Соединительная линия уступом 67"/>
              <p:cNvCxnSpPr>
                <a:stCxn id="66" idx="2"/>
              </p:cNvCxnSpPr>
              <p:nvPr/>
            </p:nvCxnSpPr>
            <p:spPr>
              <a:xfrm rot="5400000">
                <a:off x="5628496" y="1541183"/>
                <a:ext cx="1430714" cy="8343492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1549371" y="1781740"/>
              <a:ext cx="124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core&gt;-=90</a:t>
              </a:r>
              <a:endParaRPr lang="ru-RU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35244" y="2500911"/>
              <a:ext cx="1245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core&gt;-=80</a:t>
              </a:r>
              <a:endParaRPr lang="ru-RU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730958" y="3252020"/>
              <a:ext cx="122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core&gt;-=70</a:t>
              </a:r>
              <a:endParaRPr lang="ru-RU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16831" y="3973697"/>
              <a:ext cx="122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dirty="0" smtClean="0"/>
                <a:t>core&gt;-=60</a:t>
              </a:r>
              <a:endParaRPr lang="ru-RU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93102" y="2470659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ru-RU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52016" y="158106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ru-RU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95173" y="3238598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ru-RU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54087" y="2349001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ru-RU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65477" y="3966002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ru-RU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424391" y="3076405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ru-RU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895597" y="4719337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ru-R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554511" y="3829740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ru-RU" dirty="0"/>
            </a:p>
          </p:txBody>
        </p:sp>
        <p:sp>
          <p:nvSpPr>
            <p:cNvPr id="84" name="Овал 83"/>
            <p:cNvSpPr/>
            <p:nvPr/>
          </p:nvSpPr>
          <p:spPr>
            <a:xfrm>
              <a:off x="2084490" y="6687218"/>
              <a:ext cx="175234" cy="12084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049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284137"/>
            <a:ext cx="11502968" cy="133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Suppose </a:t>
            </a:r>
            <a:r>
              <a:rPr lang="en-US" sz="30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 = 2</a:t>
            </a:r>
            <a:r>
              <a:rPr lang="en-US" sz="3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and </a:t>
            </a:r>
            <a:r>
              <a:rPr lang="en-US" sz="30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 = 3</a:t>
            </a:r>
            <a:r>
              <a:rPr lang="en-US" sz="3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; show the output, if any, of the following code. What is the output if </a:t>
            </a:r>
            <a:r>
              <a:rPr lang="en-US" sz="30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 = 3 </a:t>
            </a:r>
            <a:r>
              <a:rPr lang="en-US" sz="3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and </a:t>
            </a:r>
            <a:r>
              <a:rPr lang="en-US" sz="30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y = 4</a:t>
            </a:r>
            <a:r>
              <a:rPr lang="en-US" sz="3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? What is the output if </a:t>
            </a:r>
            <a:r>
              <a:rPr lang="en-US" sz="30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 = 2 </a:t>
            </a:r>
            <a:r>
              <a:rPr lang="en-US" sz="3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and </a:t>
            </a:r>
            <a:r>
              <a:rPr lang="en-US" sz="30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 = 2</a:t>
            </a:r>
            <a:r>
              <a:rPr lang="en-US" sz="3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? Draw a flowchart of the code.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5871" t="16056" r="50444" b="50107"/>
          <a:stretch/>
        </p:blipFill>
        <p:spPr>
          <a:xfrm>
            <a:off x="2682035" y="2884711"/>
            <a:ext cx="6804153" cy="38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284137"/>
            <a:ext cx="11502968" cy="67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	What is the wrong in the following code?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5507" t="16057" r="62925" b="52478"/>
          <a:stretch/>
        </p:blipFill>
        <p:spPr>
          <a:xfrm>
            <a:off x="2933936" y="2001840"/>
            <a:ext cx="5674035" cy="465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477407" y="297810"/>
            <a:ext cx="735818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Common Errors and Pitfalls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5751484" cy="506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Forgetting necessary braces, misplacing semicolons in an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if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statement, mistaking == for =, and dangling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else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clauses are common errors in selection statements. Duplicated statements in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if-else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statements and testing equality of double values are common pitfalls.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apturecommerce.com/blog/wp-content/uploads/2012/05/seo-mistak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138" y="45683"/>
            <a:ext cx="1133667" cy="113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ntoniocalero.com/wp-content/uploads/2014/06/Errors-Using-Facebook-Audience-Insigh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11" y="2480090"/>
            <a:ext cx="5751484" cy="324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0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887310" y="297810"/>
            <a:ext cx="694828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Common Error 1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45506" y="1379137"/>
            <a:ext cx="11502968" cy="764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</a:rPr>
              <a:t>	Forgetting necessary braces.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1249" y="4272455"/>
            <a:ext cx="51093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(a)  Wrong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556120" y="4272455"/>
            <a:ext cx="51093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(b) Correct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5742" t="16272" r="56268" b="70151"/>
          <a:stretch/>
        </p:blipFill>
        <p:spPr>
          <a:xfrm>
            <a:off x="425796" y="2286026"/>
            <a:ext cx="5144816" cy="14031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5750" t="15841" r="56139" b="64332"/>
          <a:stretch/>
        </p:blipFill>
        <p:spPr>
          <a:xfrm>
            <a:off x="6578930" y="2221939"/>
            <a:ext cx="5063744" cy="200803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32627" y="2183869"/>
            <a:ext cx="5358725" cy="2128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476870" y="2159875"/>
            <a:ext cx="5358725" cy="2128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5"/>
          <a:srcRect l="15742" t="16487" r="56146" b="67349"/>
          <a:stretch/>
        </p:blipFill>
        <p:spPr>
          <a:xfrm>
            <a:off x="345506" y="4895512"/>
            <a:ext cx="5345846" cy="1728181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32627" y="4895512"/>
            <a:ext cx="5358725" cy="171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4256690" y="4312214"/>
            <a:ext cx="0" cy="583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4393325" y="4312214"/>
            <a:ext cx="0" cy="583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139559" y="297810"/>
            <a:ext cx="6696037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Common Error 2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45506" y="1379137"/>
            <a:ext cx="11502968" cy="52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Wrong semicolon at the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if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line</a:t>
            </a:r>
            <a:endParaRPr lang="en-US" sz="3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5871" t="16272" r="56138" b="64547"/>
          <a:stretch/>
        </p:blipFill>
        <p:spPr>
          <a:xfrm>
            <a:off x="345506" y="3074302"/>
            <a:ext cx="5442219" cy="20967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15992" t="16056" r="56260" b="64332"/>
          <a:stretch/>
        </p:blipFill>
        <p:spPr>
          <a:xfrm>
            <a:off x="6549882" y="3070651"/>
            <a:ext cx="5285713" cy="21004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2627" y="3070651"/>
            <a:ext cx="5453318" cy="2100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382277" y="3070651"/>
            <a:ext cx="5453318" cy="21004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232082" y="2817832"/>
            <a:ext cx="2096813" cy="47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2100" y="2574910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error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9522372" y="2759576"/>
            <a:ext cx="693683" cy="53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27587" y="2574910"/>
            <a:ext cx="13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body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5785945" y="4351283"/>
            <a:ext cx="596332" cy="1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784165" y="4140851"/>
            <a:ext cx="596332" cy="1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290441" y="297810"/>
            <a:ext cx="554515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Common Error 3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697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Mistakenly Using = for ==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5992" t="16272" r="48142" b="69935"/>
          <a:stretch/>
        </p:blipFill>
        <p:spPr>
          <a:xfrm>
            <a:off x="2401881" y="2475185"/>
            <a:ext cx="7364459" cy="1592317"/>
          </a:xfrm>
          <a:prstGeom prst="rect">
            <a:avLst/>
          </a:prstGeom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6" y="4562516"/>
            <a:ext cx="11502968" cy="697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It always displays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“count is three”.</a:t>
            </a:r>
          </a:p>
        </p:txBody>
      </p:sp>
    </p:spTree>
    <p:extLst>
      <p:ext uri="{BB962C8B-B14F-4D97-AF65-F5344CB8AC3E}">
        <p14:creationId xmlns:p14="http://schemas.microsoft.com/office/powerpoint/2010/main" val="23183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Common Error 4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332627" y="1572324"/>
            <a:ext cx="11502968" cy="61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Redundant Testing of Boolean values.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5629" t="15841" r="60864" b="75970"/>
          <a:stretch/>
        </p:blipFill>
        <p:spPr>
          <a:xfrm>
            <a:off x="332627" y="3251717"/>
            <a:ext cx="5372078" cy="10522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16234" t="15841" r="61592" b="75754"/>
          <a:stretch/>
        </p:blipFill>
        <p:spPr>
          <a:xfrm>
            <a:off x="6680788" y="3251717"/>
            <a:ext cx="4937536" cy="10522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2627" y="3220186"/>
            <a:ext cx="5372078" cy="1083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463517" y="3220186"/>
            <a:ext cx="5372078" cy="1083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5704705" y="3626060"/>
            <a:ext cx="758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704705" y="3903971"/>
            <a:ext cx="758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5580993" y="4193619"/>
            <a:ext cx="1308538" cy="67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9931" y="4855769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better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Introduction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490039"/>
            <a:ext cx="11502968" cy="5245612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The program can decide which statements to execute based on a condition.</a:t>
            </a:r>
          </a:p>
          <a:p>
            <a:pPr algn="just"/>
            <a:r>
              <a:rPr lang="en-US" sz="3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If you enter a negative value for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radius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in ComputeAreaWithConsoleInput.cpp the program displays an invalid result</a:t>
            </a:r>
          </a:p>
          <a:p>
            <a:pPr algn="just"/>
            <a:endParaRPr lang="en-US" sz="30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2481" t="16035" r="62404" b="50358"/>
          <a:stretch/>
        </p:blipFill>
        <p:spPr>
          <a:xfrm>
            <a:off x="3754562" y="3230642"/>
            <a:ext cx="4659098" cy="350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Common Error 5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427310"/>
            <a:ext cx="11502968" cy="540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Dangling </a:t>
            </a:r>
            <a:r>
              <a:rPr lang="en-US" sz="36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else 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Ambiguity</a:t>
            </a:r>
            <a:endParaRPr lang="en-US" sz="3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5750" t="15625" r="62440" b="64116"/>
          <a:stretch/>
        </p:blipFill>
        <p:spPr>
          <a:xfrm>
            <a:off x="332626" y="2112579"/>
            <a:ext cx="4633511" cy="241972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2625" y="2112579"/>
            <a:ext cx="4617745" cy="2419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217850" y="2115499"/>
            <a:ext cx="4617745" cy="2419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15871" t="16272" r="61955" b="63685"/>
          <a:stretch/>
        </p:blipFill>
        <p:spPr>
          <a:xfrm>
            <a:off x="7273029" y="2215058"/>
            <a:ext cx="4562566" cy="2318682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4950370" y="2963917"/>
            <a:ext cx="232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950369" y="3274549"/>
            <a:ext cx="232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00906" y="2547146"/>
            <a:ext cx="116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6646048" y="3912829"/>
            <a:ext cx="1126352" cy="34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47378" y="3588528"/>
            <a:ext cx="1442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better </a:t>
            </a:r>
          </a:p>
          <a:p>
            <a:r>
              <a:rPr lang="en-US" dirty="0" smtClean="0"/>
              <a:t>with correct </a:t>
            </a:r>
          </a:p>
          <a:p>
            <a:r>
              <a:rPr lang="en-US" dirty="0"/>
              <a:t>i</a:t>
            </a:r>
            <a:r>
              <a:rPr lang="en-US" dirty="0" smtClean="0"/>
              <a:t>ndentation 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5"/>
          <a:srcRect l="15749" t="16056" r="62319" b="58297"/>
          <a:stretch/>
        </p:blipFill>
        <p:spPr>
          <a:xfrm>
            <a:off x="4461444" y="4614249"/>
            <a:ext cx="3339730" cy="2195735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4445876" y="4586250"/>
            <a:ext cx="3326524" cy="2271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8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3481137" y="297810"/>
            <a:ext cx="8354459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Common Error 6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дзаголовок 4"/>
          <p:cNvSpPr txBox="1">
            <a:spLocks/>
          </p:cNvSpPr>
          <p:nvPr/>
        </p:nvSpPr>
        <p:spPr>
          <a:xfrm>
            <a:off x="526357" y="1490039"/>
            <a:ext cx="9300815" cy="670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Equality Test of two floating – point values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5962" t="15841" r="45991" b="67349"/>
          <a:stretch/>
        </p:blipFill>
        <p:spPr>
          <a:xfrm>
            <a:off x="427268" y="2331389"/>
            <a:ext cx="5264036" cy="130762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2627" y="2302676"/>
            <a:ext cx="5453318" cy="1431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513572" y="2302676"/>
            <a:ext cx="5322023" cy="1431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5992" t="15841" r="44507" b="64979"/>
          <a:stretch/>
        </p:blipFill>
        <p:spPr>
          <a:xfrm>
            <a:off x="6696037" y="2331389"/>
            <a:ext cx="5139558" cy="14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5495621" y="297810"/>
            <a:ext cx="633997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Common Pitfall 1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619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Simplifying Boolean Variable Assignment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5750" t="15841" r="65590" b="69935"/>
          <a:stretch/>
        </p:blipFill>
        <p:spPr>
          <a:xfrm>
            <a:off x="332627" y="2526508"/>
            <a:ext cx="4523152" cy="19384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5871" t="16056" r="58562" b="79633"/>
          <a:stretch/>
        </p:blipFill>
        <p:spPr>
          <a:xfrm>
            <a:off x="5817474" y="2526508"/>
            <a:ext cx="6111591" cy="5792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32627" y="2526508"/>
            <a:ext cx="4523152" cy="1903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817473" y="2526508"/>
            <a:ext cx="6111591" cy="1903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855779" y="3736428"/>
            <a:ext cx="961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9" idx="3"/>
            <a:endCxn id="11" idx="1"/>
          </p:cNvCxnSpPr>
          <p:nvPr/>
        </p:nvCxnSpPr>
        <p:spPr>
          <a:xfrm>
            <a:off x="4855779" y="3478309"/>
            <a:ext cx="961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5495621" y="3216166"/>
            <a:ext cx="1472738" cy="124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00847" y="4538453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better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53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20485" y="297810"/>
            <a:ext cx="731511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Common Pitfall 2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2"/>
            <a:ext cx="11502968" cy="67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Avoiding Duplicate Code in Different Cases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5750" t="15625" r="40872" b="51401"/>
          <a:stretch/>
        </p:blipFill>
        <p:spPr>
          <a:xfrm>
            <a:off x="332627" y="2246922"/>
            <a:ext cx="5735491" cy="245120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2627" y="2246923"/>
            <a:ext cx="5737097" cy="2451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223675" y="2246922"/>
            <a:ext cx="5737097" cy="2451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дзаголовок 4"/>
          <p:cNvSpPr txBox="1">
            <a:spLocks/>
          </p:cNvSpPr>
          <p:nvPr/>
        </p:nvSpPr>
        <p:spPr>
          <a:xfrm>
            <a:off x="332627" y="5370524"/>
            <a:ext cx="11502968" cy="67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They are not error they are equal but second is better!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5721" t="15833" r="47073" b="55625"/>
          <a:stretch/>
        </p:blipFill>
        <p:spPr>
          <a:xfrm>
            <a:off x="6222069" y="2264824"/>
            <a:ext cx="5613526" cy="242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20485" y="297810"/>
            <a:ext cx="731511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Common Pitfall 3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2"/>
            <a:ext cx="11502968" cy="532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Integer values can be used as Boolean values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5143" t="16272" r="52262" b="75969"/>
          <a:stretch/>
        </p:blipFill>
        <p:spPr>
          <a:xfrm>
            <a:off x="279560" y="2932723"/>
            <a:ext cx="5534187" cy="74063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2627" y="2909066"/>
            <a:ext cx="5484849" cy="764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416566" y="2932723"/>
            <a:ext cx="5419029" cy="764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l="15629" t="16056" r="52019" b="76185"/>
          <a:stretch/>
        </p:blipFill>
        <p:spPr>
          <a:xfrm>
            <a:off x="6557766" y="2982700"/>
            <a:ext cx="5277829" cy="7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20485" y="297810"/>
            <a:ext cx="731511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2"/>
            <a:ext cx="11502968" cy="658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Show the output of the following code: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5871" t="16272" r="46203" b="61314"/>
          <a:stretch/>
        </p:blipFill>
        <p:spPr>
          <a:xfrm>
            <a:off x="364159" y="2092621"/>
            <a:ext cx="5516597" cy="183299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2627" y="2076857"/>
            <a:ext cx="5532145" cy="181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84111" y="2076857"/>
            <a:ext cx="5560919" cy="1817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15629" t="16056" r="46324" b="65840"/>
          <a:stretch/>
        </p:blipFill>
        <p:spPr>
          <a:xfrm>
            <a:off x="6221911" y="2283730"/>
            <a:ext cx="5423119" cy="1450771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32627" y="4444163"/>
            <a:ext cx="5548129" cy="1830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084111" y="4421755"/>
            <a:ext cx="5548129" cy="1830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904288" y="396869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715301" y="394996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874920" y="62871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739345" y="629008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5"/>
          <a:srcRect l="16113" t="16056" r="46325" b="66918"/>
          <a:stretch/>
        </p:blipFill>
        <p:spPr>
          <a:xfrm>
            <a:off x="429099" y="4674814"/>
            <a:ext cx="5411851" cy="13791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6"/>
          <a:srcRect l="15992" t="16272" r="46688" b="64332"/>
          <a:stretch/>
        </p:blipFill>
        <p:spPr>
          <a:xfrm>
            <a:off x="6221911" y="4563994"/>
            <a:ext cx="5370523" cy="15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4520485" y="297810"/>
            <a:ext cx="7315111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10" name="Подзаголовок 4"/>
          <p:cNvSpPr txBox="1">
            <a:spLocks/>
          </p:cNvSpPr>
          <p:nvPr/>
        </p:nvSpPr>
        <p:spPr>
          <a:xfrm>
            <a:off x="332627" y="1572323"/>
            <a:ext cx="11502968" cy="52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2"/>
            <a:ext cx="11502968" cy="931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Which of the following statements are equivalent? Which ones correctly indented?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3798" y="3095800"/>
            <a:ext cx="2540030" cy="2087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271875" y="3102499"/>
            <a:ext cx="2530052" cy="2080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207684" y="3121540"/>
            <a:ext cx="2900389" cy="2055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9208615" y="3095800"/>
            <a:ext cx="2787173" cy="2080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305644" y="524350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301100" y="5242409"/>
            <a:ext cx="47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446121" y="524792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397818" y="52368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3"/>
          <a:srcRect l="15992" t="16056" r="68741" b="67564"/>
          <a:stretch/>
        </p:blipFill>
        <p:spPr>
          <a:xfrm>
            <a:off x="290924" y="3154735"/>
            <a:ext cx="2121198" cy="127945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/>
          <a:srcRect l="15992" t="16056" r="66681" b="58081"/>
          <a:stretch/>
        </p:blipFill>
        <p:spPr>
          <a:xfrm>
            <a:off x="3366870" y="3161434"/>
            <a:ext cx="2254469" cy="189186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/>
          <a:srcRect l="15871" t="15841" r="66680" b="61314"/>
          <a:stretch/>
        </p:blipFill>
        <p:spPr>
          <a:xfrm>
            <a:off x="6244811" y="3166718"/>
            <a:ext cx="2560433" cy="188476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/>
          <a:srcRect l="15750" t="16272" r="66802" b="61314"/>
          <a:stretch/>
        </p:blipFill>
        <p:spPr>
          <a:xfrm>
            <a:off x="9320298" y="3171826"/>
            <a:ext cx="2602598" cy="187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2"/>
            <a:ext cx="11502968" cy="643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Rewrite the following statement using a Boolean expression: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757636" y="2743200"/>
            <a:ext cx="4572000" cy="1907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5750" t="15841" r="65711" b="70151"/>
          <a:stretch/>
        </p:blipFill>
        <p:spPr>
          <a:xfrm>
            <a:off x="3875275" y="2837791"/>
            <a:ext cx="4102078" cy="174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9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1327622"/>
            <a:ext cx="11502968" cy="643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3000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     What is the output of the following code if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number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is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14, 15, 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and </a:t>
            </a:r>
            <a:r>
              <a:rPr lang="en-US" sz="30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30</a:t>
            </a:r>
            <a:r>
              <a:rPr lang="en-US" sz="30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01806" y="2758971"/>
            <a:ext cx="4572000" cy="1907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5750" t="16056" r="55533" b="69504"/>
          <a:stretch/>
        </p:blipFill>
        <p:spPr>
          <a:xfrm>
            <a:off x="998671" y="3093914"/>
            <a:ext cx="4378270" cy="123774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l="15871" t="15841" r="55654" b="69719"/>
          <a:stretch/>
        </p:blipFill>
        <p:spPr>
          <a:xfrm>
            <a:off x="7252115" y="3093915"/>
            <a:ext cx="4341330" cy="123774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136780" y="2758971"/>
            <a:ext cx="4572000" cy="1907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969637" y="481687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268019" y="48168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59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7136780" y="297810"/>
            <a:ext cx="4698816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Introduction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490039"/>
            <a:ext cx="11502968" cy="503653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How can you deal with situation?</a:t>
            </a: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2365" t="15625" r="40629" b="44826"/>
          <a:stretch/>
        </p:blipFill>
        <p:spPr>
          <a:xfrm>
            <a:off x="332628" y="1993692"/>
            <a:ext cx="7582180" cy="3586668"/>
          </a:xfrm>
          <a:prstGeom prst="rect">
            <a:avLst/>
          </a:prstGeom>
        </p:spPr>
      </p:pic>
      <p:sp>
        <p:nvSpPr>
          <p:cNvPr id="9" name="Подзаголовок 4"/>
          <p:cNvSpPr txBox="1">
            <a:spLocks/>
          </p:cNvSpPr>
          <p:nvPr/>
        </p:nvSpPr>
        <p:spPr>
          <a:xfrm>
            <a:off x="332627" y="5580360"/>
            <a:ext cx="11502968" cy="1165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Like high-level programming languages, C++ provides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selection statements: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statements that let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you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choose actions with alternative courses. </a:t>
            </a:r>
          </a:p>
        </p:txBody>
      </p:sp>
    </p:spTree>
    <p:extLst>
      <p:ext uri="{BB962C8B-B14F-4D97-AF65-F5344CB8AC3E}">
        <p14:creationId xmlns:p14="http://schemas.microsoft.com/office/powerpoint/2010/main" val="15868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156101" y="297810"/>
            <a:ext cx="567949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The </a:t>
            </a:r>
            <a:r>
              <a:rPr lang="en-US" b="1" dirty="0" smtClean="0">
                <a:solidFill>
                  <a:schemeClr val="accent5"/>
                </a:solidFill>
              </a:rPr>
              <a:t>bool </a:t>
            </a:r>
            <a:r>
              <a:rPr lang="en-US" dirty="0" smtClean="0">
                <a:solidFill>
                  <a:schemeClr val="accent5"/>
                </a:solidFill>
              </a:rPr>
              <a:t>Data Type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325149"/>
            <a:ext cx="11502968" cy="5532851"/>
          </a:xfrm>
        </p:spPr>
        <p:txBody>
          <a:bodyPr>
            <a:noAutofit/>
          </a:bodyPr>
          <a:lstStyle/>
          <a:p>
            <a:pPr algn="just"/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The </a:t>
            </a:r>
            <a:r>
              <a:rPr lang="en-US" sz="29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bool </a:t>
            </a:r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data type declares a variable with the value either </a:t>
            </a:r>
            <a:r>
              <a:rPr lang="en-US" sz="29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true </a:t>
            </a:r>
            <a:r>
              <a:rPr lang="en-US" sz="29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or </a:t>
            </a:r>
            <a:r>
              <a:rPr lang="en-US" sz="29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false. </a:t>
            </a:r>
          </a:p>
          <a:p>
            <a:pPr algn="just"/>
            <a:r>
              <a:rPr lang="en-US" sz="29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Relational Operators</a:t>
            </a:r>
            <a:endParaRPr lang="en-US" sz="29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81947"/>
                  </p:ext>
                </p:extLst>
              </p:nvPr>
            </p:nvGraphicFramePr>
            <p:xfrm>
              <a:off x="332627" y="2788920"/>
              <a:ext cx="11502970" cy="406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59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87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570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289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7226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14655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Operator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Mathematics</a:t>
                          </a:r>
                          <a:r>
                            <a:rPr lang="en-US" sz="2500" baseline="0" dirty="0" smtClean="0"/>
                            <a:t> Symbol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Name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Example (radius is 5)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 Result</a:t>
                          </a:r>
                          <a:endParaRPr lang="ru-RU" sz="2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4655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&lt;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&lt;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Less than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radius &lt;</a:t>
                          </a:r>
                          <a:r>
                            <a:rPr lang="en-US" sz="2500" baseline="0" dirty="0" smtClean="0"/>
                            <a:t> 0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false</a:t>
                          </a:r>
                          <a:endParaRPr lang="ru-RU" sz="2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4655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&lt;=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2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 smtClean="0"/>
                            <a:t>Less than or</a:t>
                          </a:r>
                          <a:r>
                            <a:rPr lang="en-US" sz="2500" baseline="0" dirty="0" smtClean="0"/>
                            <a:t> equal to</a:t>
                          </a:r>
                          <a:endParaRPr lang="ru-RU" sz="25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radius</a:t>
                          </a:r>
                          <a:r>
                            <a:rPr lang="en-US" sz="2500" baseline="0" dirty="0" smtClean="0"/>
                            <a:t> &lt;= 0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false</a:t>
                          </a:r>
                          <a:endParaRPr lang="ru-RU" sz="2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4655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&gt;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&gt;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 smtClean="0"/>
                            <a:t>Greater</a:t>
                          </a:r>
                          <a:r>
                            <a:rPr lang="en-US" sz="2500" baseline="0" dirty="0" smtClean="0"/>
                            <a:t> than</a:t>
                          </a:r>
                          <a:endParaRPr lang="ru-RU" sz="25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radius &gt; 0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true</a:t>
                          </a:r>
                          <a:endParaRPr lang="ru-RU" sz="2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4655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&gt;=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2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 smtClean="0"/>
                            <a:t>Greater than or equal</a:t>
                          </a:r>
                          <a:r>
                            <a:rPr lang="en-US" sz="2500" baseline="0" dirty="0" smtClean="0"/>
                            <a:t> to</a:t>
                          </a:r>
                          <a:endParaRPr lang="ru-RU" sz="25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radius &gt;= 0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true</a:t>
                          </a:r>
                          <a:endParaRPr lang="ru-RU" sz="2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4655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==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=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 smtClean="0"/>
                            <a:t>Equal</a:t>
                          </a:r>
                          <a:r>
                            <a:rPr lang="en-US" sz="2500" baseline="0" dirty="0" smtClean="0"/>
                            <a:t> to</a:t>
                          </a:r>
                          <a:endParaRPr lang="ru-RU" sz="25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radius == 0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false</a:t>
                          </a:r>
                          <a:endParaRPr lang="ru-RU" sz="2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4655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!=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2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 smtClean="0"/>
                            <a:t>Not equal</a:t>
                          </a:r>
                          <a:r>
                            <a:rPr lang="en-US" sz="2500" baseline="0" dirty="0" smtClean="0"/>
                            <a:t> to</a:t>
                          </a:r>
                          <a:endParaRPr lang="ru-RU" sz="25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radius != 0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true </a:t>
                          </a:r>
                          <a:endParaRPr lang="ru-RU" sz="2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81947"/>
                  </p:ext>
                </p:extLst>
              </p:nvPr>
            </p:nvGraphicFramePr>
            <p:xfrm>
              <a:off x="332627" y="2788920"/>
              <a:ext cx="11502970" cy="406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5976"/>
                    <a:gridCol w="1948722"/>
                    <a:gridCol w="3157084"/>
                    <a:gridCol w="2928922"/>
                    <a:gridCol w="1672266"/>
                  </a:tblGrid>
                  <a:tr h="853440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Operator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Mathematics</a:t>
                          </a:r>
                          <a:r>
                            <a:rPr lang="en-US" sz="2500" baseline="0" dirty="0" smtClean="0"/>
                            <a:t> Symbol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Name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Example (radius is 5)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 Result</a:t>
                          </a:r>
                          <a:endParaRPr lang="ru-RU" sz="2500" dirty="0"/>
                        </a:p>
                      </a:txBody>
                      <a:tcPr/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&lt;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&lt;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Less than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radius &lt;</a:t>
                          </a:r>
                          <a:r>
                            <a:rPr lang="en-US" sz="2500" baseline="0" dirty="0" smtClean="0"/>
                            <a:t> 0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false</a:t>
                          </a:r>
                          <a:endParaRPr lang="ru-RU" sz="2500" dirty="0"/>
                        </a:p>
                      </a:txBody>
                      <a:tcPr/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&lt;=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500" t="-292208" r="-399063" b="-5155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 smtClean="0"/>
                            <a:t>Less than or</a:t>
                          </a:r>
                          <a:r>
                            <a:rPr lang="en-US" sz="2500" baseline="0" dirty="0" smtClean="0"/>
                            <a:t> equal to</a:t>
                          </a:r>
                          <a:endParaRPr lang="ru-RU" sz="25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radius</a:t>
                          </a:r>
                          <a:r>
                            <a:rPr lang="en-US" sz="2500" baseline="0" dirty="0" smtClean="0"/>
                            <a:t> &lt;= 0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false</a:t>
                          </a:r>
                          <a:endParaRPr lang="ru-RU" sz="2500" dirty="0"/>
                        </a:p>
                      </a:txBody>
                      <a:tcPr/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&gt;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500" dirty="0" smtClean="0"/>
                            <a:t>&gt;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 smtClean="0"/>
                            <a:t>Greater</a:t>
                          </a:r>
                          <a:r>
                            <a:rPr lang="en-US" sz="2500" baseline="0" dirty="0" smtClean="0"/>
                            <a:t> than</a:t>
                          </a:r>
                          <a:endParaRPr lang="ru-RU" sz="25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radius &gt; 0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true</a:t>
                          </a:r>
                          <a:endParaRPr lang="ru-RU" sz="2500" dirty="0"/>
                        </a:p>
                      </a:txBody>
                      <a:tcPr/>
                    </a:tc>
                  </a:tr>
                  <a:tr h="853440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&gt;=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500" t="-271429" r="-399063" b="-12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 smtClean="0"/>
                            <a:t>Greater than or equal</a:t>
                          </a:r>
                          <a:r>
                            <a:rPr lang="en-US" sz="2500" baseline="0" dirty="0" smtClean="0"/>
                            <a:t> to</a:t>
                          </a:r>
                          <a:endParaRPr lang="ru-RU" sz="25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radius &gt;= 0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true</a:t>
                          </a:r>
                          <a:endParaRPr lang="ru-RU" sz="2500" dirty="0"/>
                        </a:p>
                      </a:txBody>
                      <a:tcPr/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==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500" dirty="0" smtClean="0"/>
                            <a:t>=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 smtClean="0"/>
                            <a:t>Equal</a:t>
                          </a:r>
                          <a:r>
                            <a:rPr lang="en-US" sz="2500" baseline="0" dirty="0" smtClean="0"/>
                            <a:t> to</a:t>
                          </a:r>
                          <a:endParaRPr lang="ru-RU" sz="25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radius == 0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false</a:t>
                          </a:r>
                          <a:endParaRPr lang="ru-RU" sz="2500" dirty="0"/>
                        </a:p>
                      </a:txBody>
                      <a:tcPr/>
                    </a:tc>
                  </a:tr>
                  <a:tr h="472440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!=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2500" t="-765385" r="-399063" b="-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500" dirty="0" smtClean="0"/>
                            <a:t>Not equal</a:t>
                          </a:r>
                          <a:r>
                            <a:rPr lang="en-US" sz="2500" baseline="0" dirty="0" smtClean="0"/>
                            <a:t> to</a:t>
                          </a:r>
                          <a:endParaRPr lang="ru-RU" sz="25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radius != 0</a:t>
                          </a:r>
                          <a:endParaRPr lang="ru-RU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true </a:t>
                          </a:r>
                          <a:endParaRPr lang="ru-RU" sz="25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89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156101" y="297810"/>
            <a:ext cx="567949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Boolean variable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490039"/>
            <a:ext cx="11629524" cy="5165594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The result of the comparison is a Boolean value: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true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or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false.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 A variable that holds Boolean value is known as a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Boolean variable.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The </a:t>
            </a:r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bool </a:t>
            </a:r>
            <a:r>
              <a:rPr lang="en-US" sz="3000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data type is used to declare Boolean variables.</a:t>
            </a:r>
          </a:p>
          <a:p>
            <a:pPr algn="l"/>
            <a:r>
              <a:rPr lang="en-US" sz="30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	</a:t>
            </a:r>
          </a:p>
          <a:p>
            <a:pPr algn="l"/>
            <a:r>
              <a:rPr lang="en-US" sz="3000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lightsOn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</a:p>
          <a:p>
            <a:pPr algn="just"/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endParaRPr lang="en-US" sz="25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sz="2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(4 &lt; 5);	//displays 1, because 4 &lt; 5 is true</a:t>
            </a:r>
          </a:p>
          <a:p>
            <a:pPr algn="just"/>
            <a:r>
              <a:rPr lang="en-US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(4 &gt; 5);	//displays 0, because 4 &gt; 5 is false</a:t>
            </a:r>
          </a:p>
          <a:p>
            <a:endParaRPr lang="en-US" sz="3000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Image result for Area of Cir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0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156101" y="297810"/>
            <a:ext cx="567949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Note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490039"/>
            <a:ext cx="11502968" cy="5052429"/>
          </a:xfrm>
        </p:spPr>
        <p:txBody>
          <a:bodyPr>
            <a:normAutofit/>
          </a:bodyPr>
          <a:lstStyle/>
          <a:p>
            <a:pPr algn="just"/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The equality testing operator is two equal signs 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(==)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, not a single equal sign 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(=)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. The letter symbol is used for assignment.</a:t>
            </a:r>
          </a:p>
          <a:p>
            <a:pPr algn="just"/>
            <a:endParaRPr lang="en-US" sz="2500" b="1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en-US" sz="2500" b="1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In C++, you can assign a numeric value to a 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bool 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variable. Any nonzero value evaluates to 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true 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and zero value evaluates to 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false. 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pPr algn="just"/>
            <a:r>
              <a:rPr lang="en-US" sz="2500" b="1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endParaRPr lang="en-US" sz="2500" b="1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en-US" sz="2500" b="1" dirty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b1 = -1.5;	// Same as bool b1 = true</a:t>
            </a:r>
          </a:p>
          <a:p>
            <a:pPr algn="just"/>
            <a:r>
              <a:rPr lang="en-US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b2 = 0;		// Same as bool b2 = false</a:t>
            </a:r>
          </a:p>
          <a:p>
            <a:pPr algn="just"/>
            <a:r>
              <a:rPr lang="en-US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b3 = 1.5;		// Same as bool b3 = true</a:t>
            </a:r>
            <a:endParaRPr lang="en-US" sz="2500" b="1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156101" y="297810"/>
            <a:ext cx="567949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490039"/>
            <a:ext cx="11502968" cy="5052429"/>
          </a:xfrm>
        </p:spPr>
        <p:txBody>
          <a:bodyPr>
            <a:normAutofit/>
          </a:bodyPr>
          <a:lstStyle/>
          <a:p>
            <a:pPr algn="just"/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Assuming that 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x 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is </a:t>
            </a:r>
            <a:r>
              <a:rPr lang="en-US" sz="25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1</a:t>
            </a:r>
            <a:r>
              <a:rPr lang="en-US" sz="25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, show the result of the following Boolean expressions:</a:t>
            </a:r>
          </a:p>
          <a:p>
            <a:pPr algn="just"/>
            <a:endParaRPr lang="en-US" sz="2500" b="1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en-US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&gt; 0)</a:t>
            </a:r>
          </a:p>
          <a:p>
            <a:pPr algn="just"/>
            <a:r>
              <a:rPr lang="en-US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&lt; 0)</a:t>
            </a:r>
          </a:p>
          <a:p>
            <a:pPr algn="just"/>
            <a:r>
              <a:rPr lang="en-US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!= 0)</a:t>
            </a:r>
          </a:p>
          <a:p>
            <a:pPr algn="just"/>
            <a:r>
              <a:rPr lang="en-US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&gt;= 0)</a:t>
            </a:r>
          </a:p>
          <a:p>
            <a:pPr algn="just"/>
            <a:r>
              <a:rPr lang="en-US" sz="2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!= 1)</a:t>
            </a:r>
          </a:p>
          <a:p>
            <a:pPr algn="just"/>
            <a:endParaRPr lang="en-US" sz="2500" b="1" dirty="0" smtClean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11"/>
          <p:cNvSpPr txBox="1">
            <a:spLocks/>
          </p:cNvSpPr>
          <p:nvPr/>
        </p:nvSpPr>
        <p:spPr>
          <a:xfrm>
            <a:off x="1716506" y="240632"/>
            <a:ext cx="1764631" cy="74377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6000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TUIT</a:t>
            </a:r>
            <a:endParaRPr lang="uz-Latn-UZ" sz="6000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32627" y="1237220"/>
            <a:ext cx="1150296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 txBox="1">
            <a:spLocks/>
          </p:cNvSpPr>
          <p:nvPr/>
        </p:nvSpPr>
        <p:spPr>
          <a:xfrm>
            <a:off x="6156101" y="297810"/>
            <a:ext cx="5679495" cy="686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>
                <a:solidFill>
                  <a:schemeClr val="accent5"/>
                </a:solidFill>
              </a:rPr>
              <a:t>Check Point</a:t>
            </a:r>
            <a:endParaRPr lang="ru-RU" dirty="0">
              <a:solidFill>
                <a:schemeClr val="accent5"/>
              </a:solidFill>
            </a:endParaRPr>
          </a:p>
        </p:txBody>
      </p:sp>
      <p:pic>
        <p:nvPicPr>
          <p:cNvPr id="8" name="Picture 2" descr="Images-Logo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" y="48879"/>
            <a:ext cx="944628" cy="11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32627" y="1490039"/>
            <a:ext cx="11502968" cy="5052429"/>
          </a:xfrm>
        </p:spPr>
        <p:txBody>
          <a:bodyPr>
            <a:normAutofit/>
          </a:bodyPr>
          <a:lstStyle/>
          <a:p>
            <a:pPr lvl="1" algn="just"/>
            <a:r>
              <a:rPr lang="en-US" sz="2900" b="1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900" dirty="0" smtClean="0">
                <a:solidFill>
                  <a:schemeClr val="accent5"/>
                </a:solidFill>
                <a:latin typeface="+mj-lt"/>
                <a:cs typeface="Courier New" panose="02070309020205020404" pitchFamily="49" charset="0"/>
              </a:rPr>
              <a:t>Show the printout of the following code:</a:t>
            </a:r>
            <a:endParaRPr lang="en-US" sz="2900" b="1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lvl="1" algn="just"/>
            <a:endParaRPr lang="en-US" sz="2900" b="1" dirty="0">
              <a:solidFill>
                <a:schemeClr val="accent5"/>
              </a:solidFill>
              <a:latin typeface="+mj-lt"/>
              <a:cs typeface="Courier New" panose="02070309020205020404" pitchFamily="49" charset="0"/>
            </a:endParaRPr>
          </a:p>
          <a:p>
            <a:pPr lvl="1" algn="just"/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</a:p>
          <a:p>
            <a:pPr lvl="1" algn="just"/>
            <a:r>
              <a:rPr lang="en-US" sz="2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lvl="1" algn="just"/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b &lt;&lt;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algn="just"/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10150</TotalTime>
  <Words>549</Words>
  <Application>Microsoft Office PowerPoint</Application>
  <PresentationFormat>Widescreen</PresentationFormat>
  <Paragraphs>268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Wingdings 2</vt:lpstr>
      <vt:lpstr>HDOfficeLightV0</vt:lpstr>
      <vt:lpstr>Selections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Programs, and C++</dc:title>
  <dc:creator>Sirojiddin Nuriyev</dc:creator>
  <cp:lastModifiedBy>Samsung PC</cp:lastModifiedBy>
  <cp:revision>296</cp:revision>
  <dcterms:created xsi:type="dcterms:W3CDTF">2016-07-15T17:25:41Z</dcterms:created>
  <dcterms:modified xsi:type="dcterms:W3CDTF">2016-12-20T06:21:48Z</dcterms:modified>
</cp:coreProperties>
</file>