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7" r:id="rId1"/>
  </p:sldMasterIdLst>
  <p:notesMasterIdLst>
    <p:notesMasterId r:id="rId38"/>
  </p:notesMasterIdLst>
  <p:sldIdLst>
    <p:sldId id="256" r:id="rId2"/>
    <p:sldId id="257" r:id="rId3"/>
    <p:sldId id="269" r:id="rId4"/>
    <p:sldId id="313" r:id="rId5"/>
    <p:sldId id="270" r:id="rId6"/>
    <p:sldId id="342" r:id="rId7"/>
    <p:sldId id="343" r:id="rId8"/>
    <p:sldId id="344" r:id="rId9"/>
    <p:sldId id="271" r:id="rId10"/>
    <p:sldId id="272" r:id="rId11"/>
    <p:sldId id="345" r:id="rId12"/>
    <p:sldId id="273" r:id="rId13"/>
    <p:sldId id="346" r:id="rId14"/>
    <p:sldId id="274" r:id="rId15"/>
    <p:sldId id="275" r:id="rId16"/>
    <p:sldId id="314" r:id="rId17"/>
    <p:sldId id="276" r:id="rId18"/>
    <p:sldId id="277" r:id="rId19"/>
    <p:sldId id="278" r:id="rId20"/>
    <p:sldId id="347" r:id="rId21"/>
    <p:sldId id="280" r:id="rId22"/>
    <p:sldId id="281" r:id="rId23"/>
    <p:sldId id="348" r:id="rId24"/>
    <p:sldId id="282" r:id="rId25"/>
    <p:sldId id="349" r:id="rId26"/>
    <p:sldId id="350" r:id="rId27"/>
    <p:sldId id="315" r:id="rId28"/>
    <p:sldId id="283" r:id="rId29"/>
    <p:sldId id="316" r:id="rId30"/>
    <p:sldId id="284" r:id="rId31"/>
    <p:sldId id="285" r:id="rId32"/>
    <p:sldId id="286" r:id="rId33"/>
    <p:sldId id="317" r:id="rId34"/>
    <p:sldId id="292" r:id="rId35"/>
    <p:sldId id="287" r:id="rId36"/>
    <p:sldId id="31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6535" autoAdjust="0"/>
  </p:normalViewPr>
  <p:slideViewPr>
    <p:cSldViewPr snapToGrid="0">
      <p:cViewPr varScale="1">
        <p:scale>
          <a:sx n="63" d="100"/>
          <a:sy n="63" d="100"/>
        </p:scale>
        <p:origin x="1032" y="78"/>
      </p:cViewPr>
      <p:guideLst/>
    </p:cSldViewPr>
  </p:slideViewPr>
  <p:outlineViewPr>
    <p:cViewPr>
      <p:scale>
        <a:sx n="33" d="100"/>
        <a:sy n="33" d="100"/>
      </p:scale>
      <p:origin x="0" y="-207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E48CB-8CBA-480E-8179-B43A7BBB5451}" type="datetimeFigureOut">
              <a:rPr lang="ru-RU" smtClean="0"/>
              <a:t>22.10.2016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5260E-8876-4F4E-A5C8-695073D2F9F6}" type="slidenum">
              <a:rPr lang="ru-RU" smtClean="0"/>
              <a:t>‹#›</a:t>
            </a:fld>
            <a:endParaRPr lang="ru-RU"/>
          </a:p>
        </p:txBody>
      </p:sp>
    </p:spTree>
    <p:extLst>
      <p:ext uri="{BB962C8B-B14F-4D97-AF65-F5344CB8AC3E}">
        <p14:creationId xmlns:p14="http://schemas.microsoft.com/office/powerpoint/2010/main" val="307403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7</a:t>
            </a:fld>
            <a:endParaRPr lang="ru-RU"/>
          </a:p>
        </p:txBody>
      </p:sp>
    </p:spTree>
    <p:extLst>
      <p:ext uri="{BB962C8B-B14F-4D97-AF65-F5344CB8AC3E}">
        <p14:creationId xmlns:p14="http://schemas.microsoft.com/office/powerpoint/2010/main" val="281572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8</a:t>
            </a:fld>
            <a:endParaRPr lang="ru-RU"/>
          </a:p>
        </p:txBody>
      </p:sp>
    </p:spTree>
    <p:extLst>
      <p:ext uri="{BB962C8B-B14F-4D97-AF65-F5344CB8AC3E}">
        <p14:creationId xmlns:p14="http://schemas.microsoft.com/office/powerpoint/2010/main" val="239657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12</a:t>
            </a:fld>
            <a:endParaRPr lang="ru-RU"/>
          </a:p>
        </p:txBody>
      </p:sp>
    </p:spTree>
    <p:extLst>
      <p:ext uri="{BB962C8B-B14F-4D97-AF65-F5344CB8AC3E}">
        <p14:creationId xmlns:p14="http://schemas.microsoft.com/office/powerpoint/2010/main" val="40431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29</a:t>
            </a:fld>
            <a:endParaRPr lang="ru-RU"/>
          </a:p>
        </p:txBody>
      </p:sp>
    </p:spTree>
    <p:extLst>
      <p:ext uri="{BB962C8B-B14F-4D97-AF65-F5344CB8AC3E}">
        <p14:creationId xmlns:p14="http://schemas.microsoft.com/office/powerpoint/2010/main" val="413056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33</a:t>
            </a:fld>
            <a:endParaRPr lang="ru-RU"/>
          </a:p>
        </p:txBody>
      </p:sp>
    </p:spTree>
    <p:extLst>
      <p:ext uri="{BB962C8B-B14F-4D97-AF65-F5344CB8AC3E}">
        <p14:creationId xmlns:p14="http://schemas.microsoft.com/office/powerpoint/2010/main" val="258428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68734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36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00438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5729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7518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75919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1760223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9492367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6189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43044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659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E59FD0C-5451-4CA0-86AF-E70AE3279989}" type="datetimeFigureOut">
              <a:rPr lang="en-US" smtClean="0"/>
              <a:t>10/22/2016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37325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3108071"/>
            <a:ext cx="9950361" cy="686592"/>
          </a:xfrm>
        </p:spPr>
        <p:txBody>
          <a:bodyPr>
            <a:normAutofit fontScale="90000"/>
          </a:bodyPr>
          <a:lstStyle/>
          <a:p>
            <a:pPr algn="ctr"/>
            <a:r>
              <a:rPr lang="en-US" dirty="0" smtClean="0">
                <a:solidFill>
                  <a:schemeClr val="accent5"/>
                </a:solidFill>
              </a:rPr>
              <a:t>Selections</a:t>
            </a:r>
            <a:endParaRPr lang="ru-RU"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8" name="Подзаголовок 2"/>
          <p:cNvSpPr txBox="1">
            <a:spLocks/>
          </p:cNvSpPr>
          <p:nvPr/>
        </p:nvSpPr>
        <p:spPr>
          <a:xfrm>
            <a:off x="3997772" y="3794663"/>
            <a:ext cx="4172674" cy="20040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6000" b="1" dirty="0" smtClean="0">
                <a:solidFill>
                  <a:srgbClr val="002060"/>
                </a:solidFill>
              </a:rPr>
              <a:t>Lecture #3</a:t>
            </a:r>
          </a:p>
          <a:p>
            <a:r>
              <a:rPr lang="en-US" sz="6000" b="1" dirty="0" smtClean="0">
                <a:solidFill>
                  <a:srgbClr val="002060"/>
                </a:solidFill>
              </a:rPr>
              <a:t>II – part</a:t>
            </a:r>
            <a:endParaRPr lang="ru-RU" sz="6000" b="1" dirty="0">
              <a:solidFill>
                <a:srgbClr val="002060"/>
              </a:solidFill>
            </a:endParaRPr>
          </a:p>
        </p:txBody>
      </p:sp>
    </p:spTree>
    <p:extLst>
      <p:ext uri="{BB962C8B-B14F-4D97-AF65-F5344CB8AC3E}">
        <p14:creationId xmlns:p14="http://schemas.microsoft.com/office/powerpoint/2010/main" val="55408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70179" y="297810"/>
            <a:ext cx="6065417"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Generating Random Numbers</a:t>
            </a:r>
            <a:endParaRPr lang="ru-RU" dirty="0">
              <a:solidFill>
                <a:schemeClr val="accent5"/>
              </a:solidFill>
            </a:endParaRPr>
          </a:p>
        </p:txBody>
      </p:sp>
      <p:sp>
        <p:nvSpPr>
          <p:cNvPr id="10" name="Подзаголовок 4"/>
          <p:cNvSpPr txBox="1">
            <a:spLocks/>
          </p:cNvSpPr>
          <p:nvPr/>
        </p:nvSpPr>
        <p:spPr>
          <a:xfrm>
            <a:off x="332627" y="1572322"/>
            <a:ext cx="11502968" cy="8928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2900" dirty="0" smtClean="0">
                <a:solidFill>
                  <a:schemeClr val="accent5">
                    <a:lumMod val="75000"/>
                  </a:schemeClr>
                </a:solidFill>
                <a:latin typeface="+mj-lt"/>
              </a:rPr>
              <a:t>	You can use the </a:t>
            </a:r>
            <a:r>
              <a:rPr lang="en-US" sz="2900" b="1" dirty="0" smtClean="0">
                <a:solidFill>
                  <a:schemeClr val="accent5">
                    <a:lumMod val="75000"/>
                  </a:schemeClr>
                </a:solidFill>
                <a:latin typeface="+mj-lt"/>
              </a:rPr>
              <a:t>rand() </a:t>
            </a:r>
            <a:r>
              <a:rPr lang="en-US" sz="2900" dirty="0" smtClean="0">
                <a:solidFill>
                  <a:schemeClr val="accent5">
                    <a:lumMod val="75000"/>
                  </a:schemeClr>
                </a:solidFill>
                <a:latin typeface="+mj-lt"/>
              </a:rPr>
              <a:t> function to obtain a random integer.  Suppose you want to develop a program for a first – grader to practice subtraction.</a:t>
            </a:r>
            <a:endParaRPr lang="en-US" sz="2900" dirty="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4.bp.blogspot.com/-8QEk_svTo4Q/UIdYgfxosFI/AAAAAAAADYk/B7fHhdQaR_g/s1600/V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282" y="2430120"/>
            <a:ext cx="5750313" cy="43458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lidesharecdn.com/fingerssubtract-130921054018-phpapp02/95/fingerssubtract-10-638.jpg?cb=1379742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27" y="2800288"/>
            <a:ext cx="5169539" cy="388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13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70179" y="297810"/>
            <a:ext cx="6065417"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Generating Random Numbers</a:t>
            </a:r>
            <a:endParaRPr lang="ru-RU" dirty="0">
              <a:solidFill>
                <a:schemeClr val="accent5"/>
              </a:solidFill>
            </a:endParaRPr>
          </a:p>
        </p:txBody>
      </p:sp>
      <mc:AlternateContent xmlns:mc="http://schemas.openxmlformats.org/markup-compatibility/2006" xmlns:a14="http://schemas.microsoft.com/office/drawing/2010/main">
        <mc:Choice Requires="a14">
          <p:sp>
            <p:nvSpPr>
              <p:cNvPr id="10" name="Подзаголовок 4"/>
              <p:cNvSpPr txBox="1">
                <a:spLocks/>
              </p:cNvSpPr>
              <p:nvPr/>
            </p:nvSpPr>
            <p:spPr>
              <a:xfrm>
                <a:off x="332627" y="1367368"/>
                <a:ext cx="11502968" cy="5285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514350" indent="-514350" algn="just">
                  <a:buFont typeface="Wingdings" panose="05000000000000000000" pitchFamily="2" charset="2"/>
                  <a:buChar char="q"/>
                </a:pPr>
                <a:r>
                  <a:rPr lang="en-US" sz="2900" b="1" dirty="0" smtClean="0">
                    <a:solidFill>
                      <a:schemeClr val="accent5">
                        <a:lumMod val="75000"/>
                      </a:schemeClr>
                    </a:solidFill>
                    <a:latin typeface="+mj-lt"/>
                  </a:rPr>
                  <a:t>rand() </a:t>
                </a:r>
                <a:r>
                  <a:rPr lang="en-US" sz="2900" dirty="0" smtClean="0">
                    <a:solidFill>
                      <a:schemeClr val="accent5">
                        <a:lumMod val="75000"/>
                      </a:schemeClr>
                    </a:solidFill>
                    <a:latin typeface="+mj-lt"/>
                  </a:rPr>
                  <a:t>function is in the </a:t>
                </a:r>
                <a:r>
                  <a:rPr lang="en-US" sz="2900" b="1" dirty="0" err="1" smtClean="0">
                    <a:solidFill>
                      <a:schemeClr val="accent5">
                        <a:lumMod val="75000"/>
                      </a:schemeClr>
                    </a:solidFill>
                    <a:latin typeface="+mj-lt"/>
                  </a:rPr>
                  <a:t>cstdlib</a:t>
                </a:r>
                <a:r>
                  <a:rPr lang="en-US" sz="2900" b="1" dirty="0" smtClean="0">
                    <a:solidFill>
                      <a:schemeClr val="accent5">
                        <a:lumMod val="75000"/>
                      </a:schemeClr>
                    </a:solidFill>
                    <a:latin typeface="+mj-lt"/>
                  </a:rPr>
                  <a:t> </a:t>
                </a:r>
                <a:r>
                  <a:rPr lang="en-US" sz="2900" dirty="0" smtClean="0">
                    <a:solidFill>
                      <a:schemeClr val="accent5">
                        <a:lumMod val="75000"/>
                      </a:schemeClr>
                    </a:solidFill>
                    <a:latin typeface="+mj-lt"/>
                  </a:rPr>
                  <a:t>header file;</a:t>
                </a:r>
              </a:p>
              <a:p>
                <a:pPr marL="514350" indent="-514350" algn="just">
                  <a:buFont typeface="Wingdings" panose="05000000000000000000" pitchFamily="2" charset="2"/>
                  <a:buChar char="q"/>
                </a:pPr>
                <a:r>
                  <a:rPr lang="en-US" sz="2900" b="1" dirty="0" smtClean="0">
                    <a:solidFill>
                      <a:schemeClr val="accent5">
                        <a:lumMod val="75000"/>
                      </a:schemeClr>
                    </a:solidFill>
                    <a:latin typeface="+mj-lt"/>
                  </a:rPr>
                  <a:t>RAND_MAX </a:t>
                </a:r>
                <a:r>
                  <a:rPr lang="en-US" sz="2900" dirty="0" smtClean="0">
                    <a:solidFill>
                      <a:schemeClr val="accent5">
                        <a:lumMod val="75000"/>
                      </a:schemeClr>
                    </a:solidFill>
                    <a:latin typeface="+mj-lt"/>
                  </a:rPr>
                  <a:t>is maximal random number (32767);</a:t>
                </a:r>
              </a:p>
              <a:p>
                <a:pPr marL="514350" indent="-514350" algn="just">
                  <a:buFont typeface="Wingdings" panose="05000000000000000000" pitchFamily="2" charset="2"/>
                  <a:buChar char="q"/>
                </a:pPr>
                <a:r>
                  <a:rPr lang="en-US" sz="2900" b="1" dirty="0" smtClean="0">
                    <a:solidFill>
                      <a:schemeClr val="accent5">
                        <a:lumMod val="75000"/>
                      </a:schemeClr>
                    </a:solidFill>
                    <a:latin typeface="+mj-lt"/>
                  </a:rPr>
                  <a:t>0 </a:t>
                </a:r>
                <a14:m>
                  <m:oMath xmlns:m="http://schemas.openxmlformats.org/officeDocument/2006/math">
                    <m:r>
                      <a:rPr lang="en-US" sz="2900" b="1" i="1" smtClean="0">
                        <a:solidFill>
                          <a:schemeClr val="accent5">
                            <a:lumMod val="75000"/>
                          </a:schemeClr>
                        </a:solidFill>
                        <a:latin typeface="Cambria Math" panose="02040503050406030204" pitchFamily="18" charset="0"/>
                        <a:ea typeface="Cambria Math" panose="02040503050406030204" pitchFamily="18" charset="0"/>
                      </a:rPr>
                      <m:t>≤ </m:t>
                    </m:r>
                  </m:oMath>
                </a14:m>
                <a:r>
                  <a:rPr lang="en-US" sz="2900" b="1" dirty="0" smtClean="0">
                    <a:solidFill>
                      <a:schemeClr val="accent5">
                        <a:lumMod val="75000"/>
                      </a:schemeClr>
                    </a:solidFill>
                    <a:latin typeface="+mj-lt"/>
                  </a:rPr>
                  <a:t>rand() </a:t>
                </a:r>
                <a14:m>
                  <m:oMath xmlns:m="http://schemas.openxmlformats.org/officeDocument/2006/math">
                    <m:r>
                      <a:rPr lang="en-US" sz="2900" b="1" i="1" dirty="0" smtClean="0">
                        <a:solidFill>
                          <a:schemeClr val="accent5">
                            <a:lumMod val="75000"/>
                          </a:schemeClr>
                        </a:solidFill>
                        <a:latin typeface="Cambria Math" panose="02040503050406030204" pitchFamily="18" charset="0"/>
                        <a:ea typeface="Cambria Math" panose="02040503050406030204" pitchFamily="18" charset="0"/>
                      </a:rPr>
                      <m:t>≤</m:t>
                    </m:r>
                  </m:oMath>
                </a14:m>
                <a:r>
                  <a:rPr lang="en-US" sz="2900" b="1" dirty="0" smtClean="0">
                    <a:solidFill>
                      <a:schemeClr val="accent5">
                        <a:lumMod val="75000"/>
                      </a:schemeClr>
                    </a:solidFill>
                    <a:latin typeface="+mj-lt"/>
                  </a:rPr>
                  <a:t> RAND_MAX</a:t>
                </a:r>
              </a:p>
              <a:p>
                <a:pPr marL="514350" indent="-514350" algn="just">
                  <a:buFont typeface="Wingdings" panose="05000000000000000000" pitchFamily="2" charset="2"/>
                  <a:buChar char="q"/>
                </a:pPr>
                <a:r>
                  <a:rPr lang="en-US" sz="2900" dirty="0" smtClean="0">
                    <a:solidFill>
                      <a:schemeClr val="accent5">
                        <a:lumMod val="75000"/>
                      </a:schemeClr>
                    </a:solidFill>
                    <a:latin typeface="+mj-lt"/>
                  </a:rPr>
                  <a:t>The numbers </a:t>
                </a:r>
                <a:r>
                  <a:rPr lang="en-US" sz="2900" b="1" dirty="0" smtClean="0">
                    <a:solidFill>
                      <a:schemeClr val="accent5">
                        <a:lumMod val="75000"/>
                      </a:schemeClr>
                    </a:solidFill>
                    <a:latin typeface="+mj-lt"/>
                  </a:rPr>
                  <a:t>rand() </a:t>
                </a:r>
                <a:r>
                  <a:rPr lang="en-US" sz="2900" dirty="0" smtClean="0">
                    <a:solidFill>
                      <a:schemeClr val="accent5">
                        <a:lumMod val="75000"/>
                      </a:schemeClr>
                    </a:solidFill>
                    <a:latin typeface="+mj-lt"/>
                  </a:rPr>
                  <a:t>produces are pseudorandom.</a:t>
                </a:r>
              </a:p>
              <a:p>
                <a:pPr marL="514350" indent="-514350" algn="just">
                  <a:buFont typeface="Wingdings" panose="05000000000000000000" pitchFamily="2" charset="2"/>
                  <a:buChar char="q"/>
                </a:pPr>
                <a:r>
                  <a:rPr lang="en-US" sz="2900" dirty="0" smtClean="0">
                    <a:solidFill>
                      <a:schemeClr val="accent5">
                        <a:lumMod val="75000"/>
                      </a:schemeClr>
                    </a:solidFill>
                    <a:latin typeface="+mj-lt"/>
                  </a:rPr>
                  <a:t>Random numbers changed by </a:t>
                </a:r>
                <a:r>
                  <a:rPr lang="en-US" sz="2900" b="1" dirty="0" err="1" smtClean="0">
                    <a:solidFill>
                      <a:schemeClr val="accent5">
                        <a:lumMod val="75000"/>
                      </a:schemeClr>
                    </a:solidFill>
                    <a:latin typeface="+mj-lt"/>
                  </a:rPr>
                  <a:t>srand</a:t>
                </a:r>
                <a:r>
                  <a:rPr lang="en-US" sz="2900" dirty="0" smtClean="0">
                    <a:solidFill>
                      <a:schemeClr val="accent5">
                        <a:lumMod val="75000"/>
                      </a:schemeClr>
                    </a:solidFill>
                    <a:latin typeface="+mj-lt"/>
                  </a:rPr>
                  <a:t>(seed) function in the </a:t>
                </a:r>
                <a:r>
                  <a:rPr lang="en-US" sz="2900" b="1" dirty="0" err="1" smtClean="0">
                    <a:solidFill>
                      <a:schemeClr val="accent5">
                        <a:lumMod val="75000"/>
                      </a:schemeClr>
                    </a:solidFill>
                    <a:latin typeface="+mj-lt"/>
                  </a:rPr>
                  <a:t>cstdlib</a:t>
                </a:r>
                <a:r>
                  <a:rPr lang="en-US" sz="2900" b="1" dirty="0" smtClean="0">
                    <a:solidFill>
                      <a:schemeClr val="accent5">
                        <a:lumMod val="75000"/>
                      </a:schemeClr>
                    </a:solidFill>
                    <a:latin typeface="+mj-lt"/>
                  </a:rPr>
                  <a:t>.</a:t>
                </a:r>
              </a:p>
              <a:p>
                <a:pPr marL="514350" indent="-514350" algn="just">
                  <a:buFont typeface="Wingdings" panose="05000000000000000000" pitchFamily="2" charset="2"/>
                  <a:buChar char="q"/>
                </a:pPr>
                <a:r>
                  <a:rPr lang="en-US" sz="2900" dirty="0" smtClean="0">
                    <a:solidFill>
                      <a:schemeClr val="accent5">
                        <a:lumMod val="75000"/>
                      </a:schemeClr>
                    </a:solidFill>
                    <a:latin typeface="+mj-lt"/>
                  </a:rPr>
                  <a:t>By default, the </a:t>
                </a:r>
                <a:r>
                  <a:rPr lang="en-US" sz="2900" b="1" dirty="0" smtClean="0">
                    <a:solidFill>
                      <a:schemeClr val="accent5">
                        <a:lumMod val="75000"/>
                      </a:schemeClr>
                    </a:solidFill>
                    <a:latin typeface="+mj-lt"/>
                  </a:rPr>
                  <a:t>seed</a:t>
                </a:r>
                <a:r>
                  <a:rPr lang="en-US" sz="2900" dirty="0" smtClean="0">
                    <a:solidFill>
                      <a:schemeClr val="accent5">
                        <a:lumMod val="75000"/>
                      </a:schemeClr>
                    </a:solidFill>
                    <a:latin typeface="+mj-lt"/>
                  </a:rPr>
                  <a:t> value is </a:t>
                </a:r>
                <a:r>
                  <a:rPr lang="en-US" sz="2900" b="1" dirty="0" smtClean="0">
                    <a:solidFill>
                      <a:schemeClr val="accent5">
                        <a:lumMod val="75000"/>
                      </a:schemeClr>
                    </a:solidFill>
                    <a:latin typeface="+mj-lt"/>
                  </a:rPr>
                  <a:t>1. </a:t>
                </a:r>
                <a:r>
                  <a:rPr lang="en-US" sz="2900" dirty="0" smtClean="0">
                    <a:solidFill>
                      <a:schemeClr val="accent5">
                        <a:lumMod val="75000"/>
                      </a:schemeClr>
                    </a:solidFill>
                    <a:latin typeface="+mj-lt"/>
                  </a:rPr>
                  <a:t>If you change the seed to a different value, the sequence of random numbers will be different.</a:t>
                </a:r>
                <a:endParaRPr lang="en-US" sz="2900" b="1" dirty="0" smtClean="0">
                  <a:solidFill>
                    <a:schemeClr val="accent5">
                      <a:lumMod val="75000"/>
                    </a:schemeClr>
                  </a:solidFill>
                  <a:latin typeface="+mj-lt"/>
                </a:endParaRPr>
              </a:p>
              <a:p>
                <a:pPr marL="514350" indent="-514350" algn="just">
                  <a:buFont typeface="Wingdings" panose="05000000000000000000" pitchFamily="2" charset="2"/>
                  <a:buChar char="q"/>
                </a:pPr>
                <a:r>
                  <a:rPr lang="en-US" sz="2900" b="1" dirty="0" smtClean="0">
                    <a:solidFill>
                      <a:schemeClr val="accent5">
                        <a:lumMod val="75000"/>
                      </a:schemeClr>
                    </a:solidFill>
                    <a:latin typeface="+mj-lt"/>
                  </a:rPr>
                  <a:t>time(0) </a:t>
                </a:r>
                <a:r>
                  <a:rPr lang="en-US" sz="2900" dirty="0" smtClean="0">
                    <a:solidFill>
                      <a:schemeClr val="accent5">
                        <a:lumMod val="75000"/>
                      </a:schemeClr>
                    </a:solidFill>
                    <a:latin typeface="+mj-lt"/>
                  </a:rPr>
                  <a:t>returns the current time in seconds elapsed since the time 00:00:00 on January 1, 1970 GMT.</a:t>
                </a:r>
              </a:p>
              <a:p>
                <a:pPr marL="514350" indent="-514350" algn="just">
                  <a:buFont typeface="Wingdings" panose="05000000000000000000" pitchFamily="2" charset="2"/>
                  <a:buChar char="q"/>
                </a:pPr>
                <a:r>
                  <a:rPr lang="en-US" sz="2900" dirty="0" smtClean="0">
                    <a:solidFill>
                      <a:schemeClr val="accent5">
                        <a:lumMod val="75000"/>
                      </a:schemeClr>
                    </a:solidFill>
                    <a:latin typeface="+mj-lt"/>
                  </a:rPr>
                  <a:t>To obtain a random integer between </a:t>
                </a:r>
                <a:r>
                  <a:rPr lang="en-US" sz="2900" b="1" dirty="0" smtClean="0">
                    <a:solidFill>
                      <a:schemeClr val="accent5">
                        <a:lumMod val="75000"/>
                      </a:schemeClr>
                    </a:solidFill>
                    <a:latin typeface="+mj-lt"/>
                  </a:rPr>
                  <a:t> 0 </a:t>
                </a:r>
                <a:r>
                  <a:rPr lang="en-US" sz="2900" dirty="0" smtClean="0">
                    <a:solidFill>
                      <a:schemeClr val="accent5">
                        <a:lumMod val="75000"/>
                      </a:schemeClr>
                    </a:solidFill>
                    <a:latin typeface="+mj-lt"/>
                  </a:rPr>
                  <a:t> and </a:t>
                </a:r>
                <a:r>
                  <a:rPr lang="en-US" sz="2900" b="1" dirty="0" smtClean="0">
                    <a:solidFill>
                      <a:schemeClr val="accent5">
                        <a:lumMod val="75000"/>
                      </a:schemeClr>
                    </a:solidFill>
                    <a:latin typeface="+mj-lt"/>
                  </a:rPr>
                  <a:t>9, </a:t>
                </a:r>
                <a:r>
                  <a:rPr lang="en-US" sz="2900" dirty="0" smtClean="0">
                    <a:solidFill>
                      <a:schemeClr val="accent5">
                        <a:lumMod val="75000"/>
                      </a:schemeClr>
                    </a:solidFill>
                    <a:latin typeface="+mj-lt"/>
                  </a:rPr>
                  <a:t> use </a:t>
                </a:r>
                <a:r>
                  <a:rPr lang="en-US" sz="2900" b="1" dirty="0" smtClean="0">
                    <a:solidFill>
                      <a:schemeClr val="accent5">
                        <a:lumMod val="75000"/>
                      </a:schemeClr>
                    </a:solidFill>
                    <a:latin typeface="+mj-lt"/>
                  </a:rPr>
                  <a:t>rand() % 10.</a:t>
                </a:r>
                <a:endParaRPr lang="en-US" sz="2900" dirty="0">
                  <a:solidFill>
                    <a:schemeClr val="accent5">
                      <a:lumMod val="75000"/>
                    </a:schemeClr>
                  </a:solidFill>
                  <a:latin typeface="+mj-lt"/>
                </a:endParaRPr>
              </a:p>
            </p:txBody>
          </p:sp>
        </mc:Choice>
        <mc:Fallback xmlns="">
          <p:sp>
            <p:nvSpPr>
              <p:cNvPr id="10" name="Подзаголовок 4"/>
              <p:cNvSpPr txBox="1">
                <a:spLocks noRot="1" noChangeAspect="1" noMove="1" noResize="1" noEditPoints="1" noAdjustHandles="1" noChangeArrowheads="1" noChangeShapeType="1" noTextEdit="1"/>
              </p:cNvSpPr>
              <p:nvPr/>
            </p:nvSpPr>
            <p:spPr>
              <a:xfrm>
                <a:off x="332627" y="1367368"/>
                <a:ext cx="11502968" cy="5285678"/>
              </a:xfrm>
              <a:prstGeom prst="rect">
                <a:avLst/>
              </a:prstGeom>
              <a:blipFill rotWithShape="0">
                <a:blip r:embed="rId2"/>
                <a:stretch>
                  <a:fillRect l="-1007" t="-2076" r="-1113"/>
                </a:stretch>
              </a:blipFill>
            </p:spPr>
            <p:txBody>
              <a:bodyPr/>
              <a:lstStyle/>
              <a:p>
                <a:r>
                  <a:rPr lang="ru-RU">
                    <a:noFill/>
                  </a:rPr>
                  <a:t> </a:t>
                </a:r>
              </a:p>
            </p:txBody>
          </p:sp>
        </mc:Fallback>
      </mc:AlternateContent>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37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226629" y="297810"/>
            <a:ext cx="560896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SubtractionQuiz.cpp</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5" y="520367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2502744219"/>
              </p:ext>
            </p:extLst>
          </p:nvPr>
        </p:nvGraphicFramePr>
        <p:xfrm>
          <a:off x="54043" y="5234151"/>
          <a:ext cx="10928112" cy="579120"/>
        </p:xfrm>
        <a:graphic>
          <a:graphicData uri="http://schemas.openxmlformats.org/drawingml/2006/table">
            <a:tbl>
              <a:tblPr firstRow="1" bandRow="1">
                <a:tableStyleId>{3B4B98B0-60AC-42C2-AFA5-B58CD77FA1E5}</a:tableStyleId>
              </a:tblPr>
              <a:tblGrid>
                <a:gridCol w="10928112">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What is 5 – 2? 3</a:t>
                      </a:r>
                    </a:p>
                    <a:p>
                      <a:r>
                        <a:rPr lang="en-US" sz="1600" b="0" dirty="0" smtClean="0">
                          <a:latin typeface="Courier New" panose="02070309020205020404" pitchFamily="49" charset="0"/>
                          <a:cs typeface="Courier New" panose="02070309020205020404" pitchFamily="49" charset="0"/>
                        </a:rPr>
                        <a:t>You are correct! </a:t>
                      </a:r>
                    </a:p>
                  </a:txBody>
                  <a:tcPr>
                    <a:solidFill>
                      <a:schemeClr val="bg2"/>
                    </a:solidFill>
                  </a:tcPr>
                </a:tc>
                <a:extLst>
                  <a:ext uri="{0D108BD9-81ED-4DB2-BD59-A6C34878D82A}">
                    <a16:rowId xmlns:a16="http://schemas.microsoft.com/office/drawing/2014/main" val="10000"/>
                  </a:ext>
                </a:extLst>
              </a:tr>
            </a:tbl>
          </a:graphicData>
        </a:graphic>
      </p:graphicFrame>
      <p:pic>
        <p:nvPicPr>
          <p:cNvPr id="3" name="Рисунок 2"/>
          <p:cNvPicPr>
            <a:picLocks noChangeAspect="1"/>
          </p:cNvPicPr>
          <p:nvPr/>
        </p:nvPicPr>
        <p:blipFill rotWithShape="1">
          <a:blip r:embed="rId5"/>
          <a:srcRect l="12356" t="16272" r="55897" b="46228"/>
          <a:stretch/>
        </p:blipFill>
        <p:spPr>
          <a:xfrm>
            <a:off x="54043" y="1319503"/>
            <a:ext cx="5894469" cy="3914648"/>
          </a:xfrm>
          <a:prstGeom prst="rect">
            <a:avLst/>
          </a:prstGeom>
        </p:spPr>
      </p:pic>
      <p:pic>
        <p:nvPicPr>
          <p:cNvPr id="5" name="Рисунок 4"/>
          <p:cNvPicPr>
            <a:picLocks noChangeAspect="1"/>
          </p:cNvPicPr>
          <p:nvPr/>
        </p:nvPicPr>
        <p:blipFill rotWithShape="1">
          <a:blip r:embed="rId5"/>
          <a:srcRect l="12091" t="53125" r="49135" b="16703"/>
          <a:stretch/>
        </p:blipFill>
        <p:spPr>
          <a:xfrm>
            <a:off x="5948511" y="1319502"/>
            <a:ext cx="6209071" cy="2716470"/>
          </a:xfrm>
          <a:prstGeom prst="rect">
            <a:avLst/>
          </a:prstGeom>
        </p:spPr>
      </p:pic>
      <p:pic>
        <p:nvPicPr>
          <p:cNvPr id="13" name="Picture 4" descr="http://www.clipartpal.com/_thumbs/pd/computer/computer/computer_key_En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6010" y="525832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8252" y="592257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3775641290"/>
              </p:ext>
            </p:extLst>
          </p:nvPr>
        </p:nvGraphicFramePr>
        <p:xfrm>
          <a:off x="54043" y="5898402"/>
          <a:ext cx="10928112" cy="822960"/>
        </p:xfrm>
        <a:graphic>
          <a:graphicData uri="http://schemas.openxmlformats.org/drawingml/2006/table">
            <a:tbl>
              <a:tblPr firstRow="1" bandRow="1">
                <a:tableStyleId>{3B4B98B0-60AC-42C2-AFA5-B58CD77FA1E5}</a:tableStyleId>
              </a:tblPr>
              <a:tblGrid>
                <a:gridCol w="10928112">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What is 4 – 2?</a:t>
                      </a:r>
                      <a:r>
                        <a:rPr lang="en-US" sz="1600" b="0" baseline="0" dirty="0" smtClean="0">
                          <a:latin typeface="Courier New" panose="02070309020205020404" pitchFamily="49" charset="0"/>
                          <a:cs typeface="Courier New" panose="02070309020205020404" pitchFamily="49" charset="0"/>
                        </a:rPr>
                        <a:t> 1</a:t>
                      </a:r>
                      <a:endParaRPr lang="en-US" sz="1600" b="0" dirty="0" smtClean="0">
                        <a:latin typeface="Courier New" panose="02070309020205020404" pitchFamily="49" charset="0"/>
                        <a:cs typeface="Courier New" panose="02070309020205020404" pitchFamily="49" charset="0"/>
                      </a:endParaRPr>
                    </a:p>
                    <a:p>
                      <a:r>
                        <a:rPr lang="en-US" sz="1600" b="0" dirty="0" smtClean="0">
                          <a:latin typeface="Courier New" panose="02070309020205020404" pitchFamily="49" charset="0"/>
                          <a:cs typeface="Courier New" panose="02070309020205020404" pitchFamily="49" charset="0"/>
                        </a:rPr>
                        <a:t>You answer is wrong.</a:t>
                      </a:r>
                    </a:p>
                    <a:p>
                      <a:r>
                        <a:rPr lang="en-US" sz="1600" b="0" dirty="0" smtClean="0">
                          <a:latin typeface="Courier New" panose="02070309020205020404" pitchFamily="49" charset="0"/>
                          <a:cs typeface="Courier New" panose="02070309020205020404" pitchFamily="49" charset="0"/>
                        </a:rPr>
                        <a:t>4 – 2 should be 2 </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6010" y="5922573"/>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255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Заголовок 1"/>
              <p:cNvSpPr txBox="1">
                <a:spLocks/>
              </p:cNvSpPr>
              <p:nvPr/>
            </p:nvSpPr>
            <p:spPr>
              <a:xfrm>
                <a:off x="332627" y="2187559"/>
                <a:ext cx="11502968" cy="587523"/>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600" dirty="0" smtClean="0">
                    <a:solidFill>
                      <a:schemeClr val="accent5"/>
                    </a:solidFill>
                  </a:rPr>
                  <a:t>1. How do you generate a random integer </a:t>
                </a:r>
                <a:r>
                  <a:rPr lang="en-US" sz="3600" b="1" dirty="0" smtClean="0">
                    <a:solidFill>
                      <a:schemeClr val="accent5"/>
                    </a:solidFill>
                  </a:rPr>
                  <a:t> </a:t>
                </a:r>
                <a:r>
                  <a:rPr lang="en-US" sz="3600" b="1" dirty="0" err="1" smtClean="0">
                    <a:solidFill>
                      <a:schemeClr val="accent5"/>
                    </a:solidFill>
                  </a:rPr>
                  <a:t>i</a:t>
                </a:r>
                <a:r>
                  <a:rPr lang="en-US" sz="3600" b="1" dirty="0" smtClean="0">
                    <a:solidFill>
                      <a:schemeClr val="accent5"/>
                    </a:solidFill>
                  </a:rPr>
                  <a:t> </a:t>
                </a:r>
                <a:r>
                  <a:rPr lang="en-US" sz="3600" dirty="0" smtClean="0">
                    <a:solidFill>
                      <a:schemeClr val="accent5"/>
                    </a:solidFill>
                  </a:rPr>
                  <a:t> such that </a:t>
                </a:r>
                <a14:m>
                  <m:oMath xmlns:m="http://schemas.openxmlformats.org/officeDocument/2006/math">
                    <m:r>
                      <a:rPr lang="en-US" sz="3600" b="0" i="1" smtClean="0">
                        <a:solidFill>
                          <a:schemeClr val="accent5"/>
                        </a:solidFill>
                        <a:latin typeface="Cambria Math" panose="02040503050406030204" pitchFamily="18" charset="0"/>
                      </a:rPr>
                      <m:t>0</m:t>
                    </m:r>
                    <m:r>
                      <a:rPr lang="en-US" sz="3600" b="0" i="1" smtClean="0">
                        <a:solidFill>
                          <a:schemeClr val="accent5"/>
                        </a:solidFill>
                        <a:latin typeface="Cambria Math" panose="02040503050406030204" pitchFamily="18" charset="0"/>
                        <a:ea typeface="Cambria Math" panose="02040503050406030204" pitchFamily="18" charset="0"/>
                      </a:rPr>
                      <m:t>≤</m:t>
                    </m:r>
                    <m:r>
                      <a:rPr lang="en-US" sz="3600" b="0" i="1" smtClean="0">
                        <a:solidFill>
                          <a:schemeClr val="accent5"/>
                        </a:solidFill>
                        <a:latin typeface="Cambria Math" panose="02040503050406030204" pitchFamily="18" charset="0"/>
                        <a:ea typeface="Cambria Math" panose="02040503050406030204" pitchFamily="18" charset="0"/>
                      </a:rPr>
                      <m:t>𝑖</m:t>
                    </m:r>
                    <m:r>
                      <a:rPr lang="en-US" sz="3600" b="0" i="1" smtClean="0">
                        <a:solidFill>
                          <a:schemeClr val="accent5"/>
                        </a:solidFill>
                        <a:latin typeface="Cambria Math" panose="02040503050406030204" pitchFamily="18" charset="0"/>
                        <a:ea typeface="Cambria Math" panose="02040503050406030204" pitchFamily="18" charset="0"/>
                      </a:rPr>
                      <m:t>≤20</m:t>
                    </m:r>
                  </m:oMath>
                </a14:m>
                <a:r>
                  <a:rPr lang="en-US" sz="3600" dirty="0" smtClean="0">
                    <a:solidFill>
                      <a:schemeClr val="accent5"/>
                    </a:solidFill>
                  </a:rPr>
                  <a:t>?</a:t>
                </a:r>
                <a:endParaRPr lang="ru-RU" sz="3600" dirty="0">
                  <a:solidFill>
                    <a:schemeClr val="accent5"/>
                  </a:solidFill>
                </a:endParaRPr>
              </a:p>
            </p:txBody>
          </p:sp>
        </mc:Choice>
        <mc:Fallback xmlns="">
          <p:sp>
            <p:nvSpPr>
              <p:cNvPr id="11" name="Заголовок 1"/>
              <p:cNvSpPr txBox="1">
                <a:spLocks noRot="1" noChangeAspect="1" noMove="1" noResize="1" noEditPoints="1" noAdjustHandles="1" noChangeArrowheads="1" noChangeShapeType="1" noTextEdit="1"/>
              </p:cNvSpPr>
              <p:nvPr/>
            </p:nvSpPr>
            <p:spPr>
              <a:xfrm>
                <a:off x="332627" y="2187559"/>
                <a:ext cx="11502968" cy="587523"/>
              </a:xfrm>
              <a:prstGeom prst="rect">
                <a:avLst/>
              </a:prstGeom>
              <a:blipFill rotWithShape="0">
                <a:blip r:embed="rId3"/>
                <a:stretch>
                  <a:fillRect l="-1378" t="-20833" b="-2604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Заголовок 1"/>
              <p:cNvSpPr txBox="1">
                <a:spLocks/>
              </p:cNvSpPr>
              <p:nvPr/>
            </p:nvSpPr>
            <p:spPr>
              <a:xfrm>
                <a:off x="332627" y="4142338"/>
                <a:ext cx="11502968" cy="587523"/>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600" dirty="0" smtClean="0">
                    <a:solidFill>
                      <a:schemeClr val="accent5"/>
                    </a:solidFill>
                  </a:rPr>
                  <a:t>2. How do you generate a random integer </a:t>
                </a:r>
                <a:r>
                  <a:rPr lang="en-US" sz="3600" b="1" dirty="0" smtClean="0">
                    <a:solidFill>
                      <a:schemeClr val="accent5"/>
                    </a:solidFill>
                  </a:rPr>
                  <a:t> </a:t>
                </a:r>
                <a:r>
                  <a:rPr lang="en-US" sz="3600" b="1" dirty="0" err="1" smtClean="0">
                    <a:solidFill>
                      <a:schemeClr val="accent5"/>
                    </a:solidFill>
                  </a:rPr>
                  <a:t>i</a:t>
                </a:r>
                <a:r>
                  <a:rPr lang="en-US" sz="3600" b="1" dirty="0" smtClean="0">
                    <a:solidFill>
                      <a:schemeClr val="accent5"/>
                    </a:solidFill>
                  </a:rPr>
                  <a:t> </a:t>
                </a:r>
                <a:r>
                  <a:rPr lang="en-US" sz="3600" dirty="0" smtClean="0">
                    <a:solidFill>
                      <a:schemeClr val="accent5"/>
                    </a:solidFill>
                  </a:rPr>
                  <a:t> such that </a:t>
                </a:r>
                <a14:m>
                  <m:oMath xmlns:m="http://schemas.openxmlformats.org/officeDocument/2006/math">
                    <m:r>
                      <a:rPr lang="en-US" sz="3600" b="0" i="0" smtClean="0">
                        <a:solidFill>
                          <a:schemeClr val="accent5"/>
                        </a:solidFill>
                        <a:latin typeface="Cambria Math" panose="02040503050406030204" pitchFamily="18" charset="0"/>
                      </a:rPr>
                      <m:t>1</m:t>
                    </m:r>
                    <m:r>
                      <a:rPr lang="en-US" sz="3600" b="0" i="1" smtClean="0">
                        <a:solidFill>
                          <a:schemeClr val="accent5"/>
                        </a:solidFill>
                        <a:latin typeface="Cambria Math" panose="02040503050406030204" pitchFamily="18" charset="0"/>
                      </a:rPr>
                      <m:t>0</m:t>
                    </m:r>
                    <m:r>
                      <a:rPr lang="en-US" sz="3600" b="0" i="1" smtClean="0">
                        <a:solidFill>
                          <a:schemeClr val="accent5"/>
                        </a:solidFill>
                        <a:latin typeface="Cambria Math" panose="02040503050406030204" pitchFamily="18" charset="0"/>
                        <a:ea typeface="Cambria Math" panose="02040503050406030204" pitchFamily="18" charset="0"/>
                      </a:rPr>
                      <m:t>≤</m:t>
                    </m:r>
                    <m:r>
                      <a:rPr lang="en-US" sz="3600" b="0" i="1" smtClean="0">
                        <a:solidFill>
                          <a:schemeClr val="accent5"/>
                        </a:solidFill>
                        <a:latin typeface="Cambria Math" panose="02040503050406030204" pitchFamily="18" charset="0"/>
                        <a:ea typeface="Cambria Math" panose="02040503050406030204" pitchFamily="18" charset="0"/>
                      </a:rPr>
                      <m:t>𝑖</m:t>
                    </m:r>
                    <m:r>
                      <a:rPr lang="en-US" sz="3600" b="0" i="1" smtClean="0">
                        <a:solidFill>
                          <a:schemeClr val="accent5"/>
                        </a:solidFill>
                        <a:latin typeface="Cambria Math" panose="02040503050406030204" pitchFamily="18" charset="0"/>
                        <a:ea typeface="Cambria Math" panose="02040503050406030204" pitchFamily="18" charset="0"/>
                      </a:rPr>
                      <m:t>≤20</m:t>
                    </m:r>
                  </m:oMath>
                </a14:m>
                <a:r>
                  <a:rPr lang="en-US" sz="3600" dirty="0" smtClean="0">
                    <a:solidFill>
                      <a:schemeClr val="accent5"/>
                    </a:solidFill>
                  </a:rPr>
                  <a:t>?</a:t>
                </a:r>
                <a:endParaRPr lang="ru-RU" sz="3600" dirty="0">
                  <a:solidFill>
                    <a:schemeClr val="accent5"/>
                  </a:solidFill>
                </a:endParaRPr>
              </a:p>
            </p:txBody>
          </p:sp>
        </mc:Choice>
        <mc:Fallback xmlns="">
          <p:sp>
            <p:nvSpPr>
              <p:cNvPr id="13" name="Заголовок 1"/>
              <p:cNvSpPr txBox="1">
                <a:spLocks noRot="1" noChangeAspect="1" noMove="1" noResize="1" noEditPoints="1" noAdjustHandles="1" noChangeArrowheads="1" noChangeShapeType="1" noTextEdit="1"/>
              </p:cNvSpPr>
              <p:nvPr/>
            </p:nvSpPr>
            <p:spPr>
              <a:xfrm>
                <a:off x="332627" y="4142338"/>
                <a:ext cx="11502968" cy="587523"/>
              </a:xfrm>
              <a:prstGeom prst="rect">
                <a:avLst/>
              </a:prstGeom>
              <a:blipFill rotWithShape="0">
                <a:blip r:embed="rId4"/>
                <a:stretch>
                  <a:fillRect l="-1378" t="-20833" b="-26042"/>
                </a:stretch>
              </a:blipFill>
            </p:spPr>
            <p:txBody>
              <a:bodyPr/>
              <a:lstStyle/>
              <a:p>
                <a:r>
                  <a:rPr lang="ru-RU">
                    <a:noFill/>
                  </a:rPr>
                  <a:t> </a:t>
                </a:r>
              </a:p>
            </p:txBody>
          </p:sp>
        </mc:Fallback>
      </mc:AlternateContent>
    </p:spTree>
    <p:extLst>
      <p:ext uri="{BB962C8B-B14F-4D97-AF65-F5344CB8AC3E}">
        <p14:creationId xmlns:p14="http://schemas.microsoft.com/office/powerpoint/2010/main" val="2443414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407572" y="297810"/>
            <a:ext cx="64280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Logical Operators</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647507"/>
            <a:ext cx="11502968" cy="90650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b="1" dirty="0" smtClean="0">
                <a:solidFill>
                  <a:schemeClr val="accent5"/>
                </a:solidFill>
              </a:rPr>
              <a:t>	</a:t>
            </a:r>
            <a:r>
              <a:rPr lang="en-US" sz="3000" dirty="0" smtClean="0">
                <a:solidFill>
                  <a:schemeClr val="accent5"/>
                </a:solidFill>
              </a:rPr>
              <a:t>The logical operators </a:t>
            </a:r>
            <a:r>
              <a:rPr lang="en-US" sz="3000" b="1" dirty="0" smtClean="0">
                <a:solidFill>
                  <a:schemeClr val="accent5"/>
                </a:solidFill>
              </a:rPr>
              <a:t>!, &amp;&amp;, </a:t>
            </a:r>
            <a:r>
              <a:rPr lang="en-US" sz="3000" dirty="0" smtClean="0">
                <a:solidFill>
                  <a:schemeClr val="accent5"/>
                </a:solidFill>
              </a:rPr>
              <a:t> and </a:t>
            </a:r>
            <a:r>
              <a:rPr lang="en-US" sz="3000" b="1" dirty="0" smtClean="0">
                <a:solidFill>
                  <a:schemeClr val="accent5"/>
                </a:solidFill>
              </a:rPr>
              <a:t>|| </a:t>
            </a:r>
            <a:r>
              <a:rPr lang="en-US" sz="3000" dirty="0" smtClean="0">
                <a:solidFill>
                  <a:schemeClr val="accent5"/>
                </a:solidFill>
              </a:rPr>
              <a:t> can be used to create a compound Boolean expression.</a:t>
            </a:r>
          </a:p>
          <a:p>
            <a:pPr algn="just"/>
            <a:endParaRPr lang="en-US" sz="3000" b="1" dirty="0" smtClean="0">
              <a:solidFill>
                <a:schemeClr val="accent5"/>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433221372"/>
              </p:ext>
            </p:extLst>
          </p:nvPr>
        </p:nvGraphicFramePr>
        <p:xfrm>
          <a:off x="332627" y="3689173"/>
          <a:ext cx="11502969" cy="2396316"/>
        </p:xfrm>
        <a:graphic>
          <a:graphicData uri="http://schemas.openxmlformats.org/drawingml/2006/table">
            <a:tbl>
              <a:tblPr firstRow="1" bandRow="1">
                <a:tableStyleId>{5C22544A-7EE6-4342-B048-85BDC9FD1C3A}</a:tableStyleId>
              </a:tblPr>
              <a:tblGrid>
                <a:gridCol w="3834323">
                  <a:extLst>
                    <a:ext uri="{9D8B030D-6E8A-4147-A177-3AD203B41FA5}">
                      <a16:colId xmlns:a16="http://schemas.microsoft.com/office/drawing/2014/main" val="20000"/>
                    </a:ext>
                  </a:extLst>
                </a:gridCol>
                <a:gridCol w="3834323">
                  <a:extLst>
                    <a:ext uri="{9D8B030D-6E8A-4147-A177-3AD203B41FA5}">
                      <a16:colId xmlns:a16="http://schemas.microsoft.com/office/drawing/2014/main" val="20001"/>
                    </a:ext>
                  </a:extLst>
                </a:gridCol>
                <a:gridCol w="3834323">
                  <a:extLst>
                    <a:ext uri="{9D8B030D-6E8A-4147-A177-3AD203B41FA5}">
                      <a16:colId xmlns:a16="http://schemas.microsoft.com/office/drawing/2014/main" val="20002"/>
                    </a:ext>
                  </a:extLst>
                </a:gridCol>
              </a:tblGrid>
              <a:tr h="599079">
                <a:tc>
                  <a:txBody>
                    <a:bodyPr/>
                    <a:lstStyle/>
                    <a:p>
                      <a:r>
                        <a:rPr lang="en-US" sz="3200" dirty="0" smtClean="0"/>
                        <a:t>operator</a:t>
                      </a:r>
                      <a:endParaRPr lang="ru-RU" sz="3200" dirty="0"/>
                    </a:p>
                  </a:txBody>
                  <a:tcPr/>
                </a:tc>
                <a:tc>
                  <a:txBody>
                    <a:bodyPr/>
                    <a:lstStyle/>
                    <a:p>
                      <a:r>
                        <a:rPr lang="en-US" sz="3200" dirty="0" smtClean="0"/>
                        <a:t>name</a:t>
                      </a:r>
                      <a:endParaRPr lang="ru-RU" sz="3200" dirty="0"/>
                    </a:p>
                  </a:txBody>
                  <a:tcPr/>
                </a:tc>
                <a:tc>
                  <a:txBody>
                    <a:bodyPr/>
                    <a:lstStyle/>
                    <a:p>
                      <a:r>
                        <a:rPr lang="en-US" sz="3200" dirty="0" smtClean="0"/>
                        <a:t>descriptor</a:t>
                      </a:r>
                      <a:endParaRPr lang="ru-RU" sz="3200" dirty="0"/>
                    </a:p>
                  </a:txBody>
                  <a:tcPr/>
                </a:tc>
                <a:extLst>
                  <a:ext uri="{0D108BD9-81ED-4DB2-BD59-A6C34878D82A}">
                    <a16:rowId xmlns:a16="http://schemas.microsoft.com/office/drawing/2014/main" val="10000"/>
                  </a:ext>
                </a:extLst>
              </a:tr>
              <a:tr h="599079">
                <a:tc>
                  <a:txBody>
                    <a:bodyPr/>
                    <a:lstStyle/>
                    <a:p>
                      <a:r>
                        <a:rPr lang="en-US" sz="3200" dirty="0" smtClean="0"/>
                        <a:t>!</a:t>
                      </a:r>
                      <a:endParaRPr lang="ru-RU" sz="3200" dirty="0"/>
                    </a:p>
                  </a:txBody>
                  <a:tcPr/>
                </a:tc>
                <a:tc>
                  <a:txBody>
                    <a:bodyPr/>
                    <a:lstStyle/>
                    <a:p>
                      <a:r>
                        <a:rPr lang="en-US" sz="3200" dirty="0" smtClean="0"/>
                        <a:t>not</a:t>
                      </a:r>
                      <a:endParaRPr lang="ru-RU" sz="3200" dirty="0"/>
                    </a:p>
                  </a:txBody>
                  <a:tcPr/>
                </a:tc>
                <a:tc>
                  <a:txBody>
                    <a:bodyPr/>
                    <a:lstStyle/>
                    <a:p>
                      <a:r>
                        <a:rPr lang="en-US" sz="3200" dirty="0" smtClean="0"/>
                        <a:t>logical</a:t>
                      </a:r>
                      <a:r>
                        <a:rPr lang="en-US" sz="3200" baseline="0" dirty="0" smtClean="0"/>
                        <a:t> negation</a:t>
                      </a:r>
                      <a:endParaRPr lang="ru-RU" sz="3200" dirty="0"/>
                    </a:p>
                  </a:txBody>
                  <a:tcPr/>
                </a:tc>
                <a:extLst>
                  <a:ext uri="{0D108BD9-81ED-4DB2-BD59-A6C34878D82A}">
                    <a16:rowId xmlns:a16="http://schemas.microsoft.com/office/drawing/2014/main" val="10001"/>
                  </a:ext>
                </a:extLst>
              </a:tr>
              <a:tr h="599079">
                <a:tc>
                  <a:txBody>
                    <a:bodyPr/>
                    <a:lstStyle/>
                    <a:p>
                      <a:r>
                        <a:rPr lang="en-US" sz="3200" dirty="0" smtClean="0"/>
                        <a:t>&amp;&amp;</a:t>
                      </a:r>
                      <a:endParaRPr lang="ru-RU" sz="3200" dirty="0"/>
                    </a:p>
                  </a:txBody>
                  <a:tcPr/>
                </a:tc>
                <a:tc>
                  <a:txBody>
                    <a:bodyPr/>
                    <a:lstStyle/>
                    <a:p>
                      <a:r>
                        <a:rPr lang="en-US" sz="3200" dirty="0" smtClean="0"/>
                        <a:t>and </a:t>
                      </a:r>
                      <a:endParaRPr lang="ru-RU" sz="3200" dirty="0"/>
                    </a:p>
                  </a:txBody>
                  <a:tcPr/>
                </a:tc>
                <a:tc>
                  <a:txBody>
                    <a:bodyPr/>
                    <a:lstStyle/>
                    <a:p>
                      <a:r>
                        <a:rPr lang="en-US" sz="3200" dirty="0" smtClean="0"/>
                        <a:t>logical</a:t>
                      </a:r>
                      <a:r>
                        <a:rPr lang="en-US" sz="3200" baseline="0" dirty="0" smtClean="0"/>
                        <a:t> conjunction</a:t>
                      </a:r>
                      <a:endParaRPr lang="ru-RU" sz="3200" dirty="0"/>
                    </a:p>
                  </a:txBody>
                  <a:tcPr/>
                </a:tc>
                <a:extLst>
                  <a:ext uri="{0D108BD9-81ED-4DB2-BD59-A6C34878D82A}">
                    <a16:rowId xmlns:a16="http://schemas.microsoft.com/office/drawing/2014/main" val="10002"/>
                  </a:ext>
                </a:extLst>
              </a:tr>
              <a:tr h="599079">
                <a:tc>
                  <a:txBody>
                    <a:bodyPr/>
                    <a:lstStyle/>
                    <a:p>
                      <a:r>
                        <a:rPr lang="en-US" sz="3200" dirty="0" smtClean="0"/>
                        <a:t>||</a:t>
                      </a:r>
                      <a:endParaRPr lang="ru-RU" sz="3200" dirty="0"/>
                    </a:p>
                  </a:txBody>
                  <a:tcPr/>
                </a:tc>
                <a:tc>
                  <a:txBody>
                    <a:bodyPr/>
                    <a:lstStyle/>
                    <a:p>
                      <a:r>
                        <a:rPr lang="en-US" sz="3200" dirty="0" smtClean="0"/>
                        <a:t>or</a:t>
                      </a:r>
                      <a:endParaRPr lang="ru-RU" sz="3200" dirty="0"/>
                    </a:p>
                  </a:txBody>
                  <a:tcPr/>
                </a:tc>
                <a:tc>
                  <a:txBody>
                    <a:bodyPr/>
                    <a:lstStyle/>
                    <a:p>
                      <a:r>
                        <a:rPr lang="en-US" sz="3200" dirty="0" smtClean="0"/>
                        <a:t>logical disjunction</a:t>
                      </a:r>
                      <a:endParaRPr lang="ru-RU" sz="3200" dirty="0"/>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749853" y="3042842"/>
            <a:ext cx="3697935" cy="646331"/>
          </a:xfrm>
          <a:prstGeom prst="rect">
            <a:avLst/>
          </a:prstGeom>
          <a:noFill/>
        </p:spPr>
        <p:txBody>
          <a:bodyPr wrap="none" rtlCol="0">
            <a:spAutoFit/>
          </a:bodyPr>
          <a:lstStyle/>
          <a:p>
            <a:r>
              <a:rPr lang="en-US" sz="3600" dirty="0" smtClean="0">
                <a:solidFill>
                  <a:schemeClr val="accent5"/>
                </a:solidFill>
              </a:rPr>
              <a:t>Boolean Operators</a:t>
            </a:r>
            <a:endParaRPr lang="ru-RU" sz="3600" dirty="0">
              <a:solidFill>
                <a:schemeClr val="accent5"/>
              </a:solidFill>
            </a:endParaRPr>
          </a:p>
        </p:txBody>
      </p:sp>
    </p:spTree>
    <p:extLst>
      <p:ext uri="{BB962C8B-B14F-4D97-AF65-F5344CB8AC3E}">
        <p14:creationId xmlns:p14="http://schemas.microsoft.com/office/powerpoint/2010/main" val="3561770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76952" y="297810"/>
            <a:ext cx="705864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Boolean Operators</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18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Таблица 1"/>
          <p:cNvGraphicFramePr>
            <a:graphicFrameLocks noGrp="1"/>
          </p:cNvGraphicFramePr>
          <p:nvPr>
            <p:extLst>
              <p:ext uri="{D42A27DB-BD31-4B8C-83A1-F6EECF244321}">
                <p14:modId xmlns:p14="http://schemas.microsoft.com/office/powerpoint/2010/main" val="69256422"/>
              </p:ext>
            </p:extLst>
          </p:nvPr>
        </p:nvGraphicFramePr>
        <p:xfrm>
          <a:off x="332626" y="1514762"/>
          <a:ext cx="11502968" cy="1097280"/>
        </p:xfrm>
        <a:graphic>
          <a:graphicData uri="http://schemas.openxmlformats.org/drawingml/2006/table">
            <a:tbl>
              <a:tblPr firstRow="1" bandRow="1">
                <a:tableStyleId>{5C22544A-7EE6-4342-B048-85BDC9FD1C3A}</a:tableStyleId>
              </a:tblPr>
              <a:tblGrid>
                <a:gridCol w="1496174">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gridCol w="8524835">
                  <a:extLst>
                    <a:ext uri="{9D8B030D-6E8A-4147-A177-3AD203B41FA5}">
                      <a16:colId xmlns:a16="http://schemas.microsoft.com/office/drawing/2014/main" val="20002"/>
                    </a:ext>
                  </a:extLst>
                </a:gridCol>
              </a:tblGrid>
              <a:tr h="314972">
                <a:tc>
                  <a:txBody>
                    <a:bodyPr/>
                    <a:lstStyle/>
                    <a:p>
                      <a:r>
                        <a:rPr lang="en-US" sz="1800" dirty="0" smtClean="0"/>
                        <a:t>p</a:t>
                      </a:r>
                      <a:endParaRPr lang="ru-RU" sz="1800" dirty="0"/>
                    </a:p>
                  </a:txBody>
                  <a:tcPr/>
                </a:tc>
                <a:tc>
                  <a:txBody>
                    <a:bodyPr/>
                    <a:lstStyle/>
                    <a:p>
                      <a:r>
                        <a:rPr lang="en-US" sz="1800" dirty="0" smtClean="0"/>
                        <a:t>!p</a:t>
                      </a:r>
                      <a:endParaRPr lang="ru-RU" sz="1800" dirty="0"/>
                    </a:p>
                  </a:txBody>
                  <a:tcPr/>
                </a:tc>
                <a:tc>
                  <a:txBody>
                    <a:bodyPr/>
                    <a:lstStyle/>
                    <a:p>
                      <a:r>
                        <a:rPr lang="en-US" sz="1800" dirty="0" smtClean="0"/>
                        <a:t>Example (assume age = 24, weight = 140)</a:t>
                      </a:r>
                      <a:endParaRPr lang="ru-RU" sz="1800" dirty="0"/>
                    </a:p>
                  </a:txBody>
                  <a:tcPr/>
                </a:tc>
                <a:extLst>
                  <a:ext uri="{0D108BD9-81ED-4DB2-BD59-A6C34878D82A}">
                    <a16:rowId xmlns:a16="http://schemas.microsoft.com/office/drawing/2014/main" val="10000"/>
                  </a:ext>
                </a:extLst>
              </a:tr>
              <a:tr h="314972">
                <a:tc>
                  <a:txBody>
                    <a:bodyPr/>
                    <a:lstStyle/>
                    <a:p>
                      <a:r>
                        <a:rPr lang="en-US" sz="1800" b="1" dirty="0" smtClean="0"/>
                        <a:t>true</a:t>
                      </a:r>
                      <a:endParaRPr lang="ru-RU" sz="1800" b="1" dirty="0"/>
                    </a:p>
                  </a:txBody>
                  <a:tcPr/>
                </a:tc>
                <a:tc>
                  <a:txBody>
                    <a:bodyPr/>
                    <a:lstStyle/>
                    <a:p>
                      <a:r>
                        <a:rPr lang="en-US" sz="1800" b="1" dirty="0" smtClean="0"/>
                        <a:t>false</a:t>
                      </a:r>
                      <a:r>
                        <a:rPr lang="en-US" sz="1800" dirty="0" smtClean="0"/>
                        <a:t> </a:t>
                      </a:r>
                      <a:endParaRPr lang="ru-RU" sz="1800" dirty="0"/>
                    </a:p>
                  </a:txBody>
                  <a:tcPr/>
                </a:tc>
                <a:tc>
                  <a:txBody>
                    <a:bodyPr/>
                    <a:lstStyle/>
                    <a:p>
                      <a:r>
                        <a:rPr lang="en-US" sz="1800" b="1" dirty="0" smtClean="0"/>
                        <a:t>!(age &gt; 18) </a:t>
                      </a:r>
                      <a:r>
                        <a:rPr lang="en-US" sz="1800" b="0" dirty="0" smtClean="0"/>
                        <a:t> is </a:t>
                      </a:r>
                      <a:r>
                        <a:rPr lang="en-US" sz="1800" b="1" dirty="0" smtClean="0"/>
                        <a:t> false, </a:t>
                      </a:r>
                      <a:r>
                        <a:rPr lang="en-US" sz="1800" b="0" dirty="0" smtClean="0"/>
                        <a:t> because </a:t>
                      </a:r>
                      <a:r>
                        <a:rPr lang="en-US" sz="1800" b="1" dirty="0" smtClean="0"/>
                        <a:t>(age &gt; 18) </a:t>
                      </a:r>
                      <a:r>
                        <a:rPr lang="en-US" sz="1800" b="0" dirty="0" smtClean="0"/>
                        <a:t> is </a:t>
                      </a:r>
                      <a:r>
                        <a:rPr lang="en-US" sz="1800" b="1" dirty="0" smtClean="0"/>
                        <a:t>true.</a:t>
                      </a:r>
                      <a:endParaRPr lang="ru-RU" sz="1800" b="1" dirty="0"/>
                    </a:p>
                  </a:txBody>
                  <a:tcPr/>
                </a:tc>
                <a:extLst>
                  <a:ext uri="{0D108BD9-81ED-4DB2-BD59-A6C34878D82A}">
                    <a16:rowId xmlns:a16="http://schemas.microsoft.com/office/drawing/2014/main" val="10001"/>
                  </a:ext>
                </a:extLst>
              </a:tr>
              <a:tr h="314972">
                <a:tc>
                  <a:txBody>
                    <a:bodyPr/>
                    <a:lstStyle/>
                    <a:p>
                      <a:r>
                        <a:rPr lang="en-US" sz="1800" b="1" dirty="0" smtClean="0"/>
                        <a:t>false</a:t>
                      </a:r>
                      <a:endParaRPr lang="ru-RU" sz="1800" b="1" dirty="0"/>
                    </a:p>
                  </a:txBody>
                  <a:tcPr/>
                </a:tc>
                <a:tc>
                  <a:txBody>
                    <a:bodyPr/>
                    <a:lstStyle/>
                    <a:p>
                      <a:r>
                        <a:rPr lang="en-US" sz="1800" b="1" dirty="0" smtClean="0"/>
                        <a:t>true </a:t>
                      </a:r>
                      <a:endParaRPr lang="ru-RU" sz="1800" b="1" dirty="0"/>
                    </a:p>
                  </a:txBody>
                  <a:tcPr/>
                </a:tc>
                <a:tc>
                  <a:txBody>
                    <a:bodyPr/>
                    <a:lstStyle/>
                    <a:p>
                      <a:r>
                        <a:rPr lang="en-US" sz="1800" b="1" dirty="0" smtClean="0"/>
                        <a:t>!(weight == 150) </a:t>
                      </a:r>
                      <a:r>
                        <a:rPr lang="en-US" sz="1800" b="0" dirty="0" smtClean="0"/>
                        <a:t> is </a:t>
                      </a:r>
                      <a:r>
                        <a:rPr lang="en-US" sz="1800" b="1" dirty="0" smtClean="0"/>
                        <a:t> true, </a:t>
                      </a:r>
                      <a:r>
                        <a:rPr lang="en-US" sz="1800" b="0" dirty="0" smtClean="0"/>
                        <a:t> because </a:t>
                      </a:r>
                      <a:r>
                        <a:rPr lang="en-US" sz="1800" b="1" dirty="0" smtClean="0"/>
                        <a:t>(weight == 150) </a:t>
                      </a:r>
                      <a:r>
                        <a:rPr lang="en-US" sz="1800" b="0" dirty="0" smtClean="0"/>
                        <a:t> is false</a:t>
                      </a:r>
                      <a:endParaRPr lang="ru-RU" sz="1800" b="1"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332626" y="1177884"/>
            <a:ext cx="2628733" cy="369332"/>
          </a:xfrm>
          <a:prstGeom prst="rect">
            <a:avLst/>
          </a:prstGeom>
          <a:noFill/>
        </p:spPr>
        <p:txBody>
          <a:bodyPr wrap="none" rtlCol="0">
            <a:spAutoFit/>
          </a:bodyPr>
          <a:lstStyle/>
          <a:p>
            <a:r>
              <a:rPr lang="en-US" b="1" dirty="0" smtClean="0">
                <a:solidFill>
                  <a:schemeClr val="accent5"/>
                </a:solidFill>
              </a:rPr>
              <a:t>Truth Table for Operator !</a:t>
            </a:r>
            <a:endParaRPr lang="ru-RU" b="1" dirty="0">
              <a:solidFill>
                <a:schemeClr val="accent5"/>
              </a:solidFill>
            </a:endParaRPr>
          </a:p>
        </p:txBody>
      </p:sp>
      <p:graphicFrame>
        <p:nvGraphicFramePr>
          <p:cNvPr id="24" name="Таблица 23"/>
          <p:cNvGraphicFramePr>
            <a:graphicFrameLocks noGrp="1"/>
          </p:cNvGraphicFramePr>
          <p:nvPr>
            <p:extLst>
              <p:ext uri="{D42A27DB-BD31-4B8C-83A1-F6EECF244321}">
                <p14:modId xmlns:p14="http://schemas.microsoft.com/office/powerpoint/2010/main" val="2184901449"/>
              </p:ext>
            </p:extLst>
          </p:nvPr>
        </p:nvGraphicFramePr>
        <p:xfrm>
          <a:off x="345348" y="2873825"/>
          <a:ext cx="11490247" cy="1828800"/>
        </p:xfrm>
        <a:graphic>
          <a:graphicData uri="http://schemas.openxmlformats.org/drawingml/2006/table">
            <a:tbl>
              <a:tblPr firstRow="1" bandRow="1">
                <a:tableStyleId>{5C22544A-7EE6-4342-B048-85BDC9FD1C3A}</a:tableStyleId>
              </a:tblPr>
              <a:tblGrid>
                <a:gridCol w="1483452">
                  <a:extLst>
                    <a:ext uri="{9D8B030D-6E8A-4147-A177-3AD203B41FA5}">
                      <a16:colId xmlns:a16="http://schemas.microsoft.com/office/drawing/2014/main" val="20000"/>
                    </a:ext>
                  </a:extLst>
                </a:gridCol>
                <a:gridCol w="1466193">
                  <a:extLst>
                    <a:ext uri="{9D8B030D-6E8A-4147-A177-3AD203B41FA5}">
                      <a16:colId xmlns:a16="http://schemas.microsoft.com/office/drawing/2014/main" val="20001"/>
                    </a:ext>
                  </a:extLst>
                </a:gridCol>
                <a:gridCol w="1277007">
                  <a:extLst>
                    <a:ext uri="{9D8B030D-6E8A-4147-A177-3AD203B41FA5}">
                      <a16:colId xmlns:a16="http://schemas.microsoft.com/office/drawing/2014/main" val="20002"/>
                    </a:ext>
                  </a:extLst>
                </a:gridCol>
                <a:gridCol w="7263595">
                  <a:extLst>
                    <a:ext uri="{9D8B030D-6E8A-4147-A177-3AD203B41FA5}">
                      <a16:colId xmlns:a16="http://schemas.microsoft.com/office/drawing/2014/main" val="20003"/>
                    </a:ext>
                  </a:extLst>
                </a:gridCol>
              </a:tblGrid>
              <a:tr h="308201">
                <a:tc>
                  <a:txBody>
                    <a:bodyPr/>
                    <a:lstStyle/>
                    <a:p>
                      <a:r>
                        <a:rPr lang="en-US" sz="1800" dirty="0" smtClean="0"/>
                        <a:t>p1</a:t>
                      </a:r>
                      <a:endParaRPr lang="ru-RU" sz="1800" dirty="0"/>
                    </a:p>
                  </a:txBody>
                  <a:tcPr/>
                </a:tc>
                <a:tc>
                  <a:txBody>
                    <a:bodyPr/>
                    <a:lstStyle/>
                    <a:p>
                      <a:r>
                        <a:rPr lang="en-US" sz="1800" dirty="0" smtClean="0"/>
                        <a:t>p2</a:t>
                      </a:r>
                      <a:endParaRPr lang="ru-RU" sz="1800" dirty="0"/>
                    </a:p>
                  </a:txBody>
                  <a:tcPr/>
                </a:tc>
                <a:tc>
                  <a:txBody>
                    <a:bodyPr/>
                    <a:lstStyle/>
                    <a:p>
                      <a:r>
                        <a:rPr lang="en-US" sz="1800" dirty="0" smtClean="0"/>
                        <a:t>p1&amp;&amp;p2</a:t>
                      </a:r>
                      <a:endParaRPr lang="ru-RU" sz="1800" dirty="0"/>
                    </a:p>
                  </a:txBody>
                  <a:tcPr/>
                </a:tc>
                <a:tc>
                  <a:txBody>
                    <a:bodyPr/>
                    <a:lstStyle/>
                    <a:p>
                      <a:r>
                        <a:rPr lang="en-US" sz="1800" dirty="0" smtClean="0"/>
                        <a:t>Example (assume age = 24, weight = 140)</a:t>
                      </a:r>
                      <a:endParaRPr lang="ru-RU" sz="1800" dirty="0"/>
                    </a:p>
                  </a:txBody>
                  <a:tcPr/>
                </a:tc>
                <a:extLst>
                  <a:ext uri="{0D108BD9-81ED-4DB2-BD59-A6C34878D82A}">
                    <a16:rowId xmlns:a16="http://schemas.microsoft.com/office/drawing/2014/main" val="10000"/>
                  </a:ext>
                </a:extLst>
              </a:tr>
              <a:tr h="308201">
                <a:tc>
                  <a:txBody>
                    <a:bodyPr/>
                    <a:lstStyle/>
                    <a:p>
                      <a:r>
                        <a:rPr lang="en-US" sz="1800" b="1" dirty="0" smtClean="0"/>
                        <a:t>false</a:t>
                      </a:r>
                      <a:endParaRPr lang="ru-RU" sz="1800" b="1" dirty="0"/>
                    </a:p>
                  </a:txBody>
                  <a:tcPr/>
                </a:tc>
                <a:tc>
                  <a:txBody>
                    <a:bodyPr/>
                    <a:lstStyle/>
                    <a:p>
                      <a:r>
                        <a:rPr lang="en-US" sz="1800" b="1" dirty="0" smtClean="0"/>
                        <a:t>false</a:t>
                      </a:r>
                      <a:r>
                        <a:rPr lang="en-US" sz="1800" dirty="0" smtClean="0"/>
                        <a:t> </a:t>
                      </a:r>
                      <a:endParaRPr lang="ru-RU" sz="1800" dirty="0"/>
                    </a:p>
                  </a:txBody>
                  <a:tcPr/>
                </a:tc>
                <a:tc>
                  <a:txBody>
                    <a:bodyPr/>
                    <a:lstStyle/>
                    <a:p>
                      <a:r>
                        <a:rPr lang="en-US" sz="1800" b="1" dirty="0" smtClean="0"/>
                        <a:t>false</a:t>
                      </a:r>
                      <a:endParaRPr lang="ru-RU" sz="1800" b="1" dirty="0"/>
                    </a:p>
                  </a:txBody>
                  <a:tcPr/>
                </a:tc>
                <a:tc rowSpan="4">
                  <a:txBody>
                    <a:bodyPr/>
                    <a:lstStyle/>
                    <a:p>
                      <a:r>
                        <a:rPr lang="en-US" sz="1800" b="1" dirty="0" smtClean="0"/>
                        <a:t>(age &gt; 18) &amp;&amp; (weight &lt;=140) </a:t>
                      </a:r>
                      <a:r>
                        <a:rPr lang="en-US" sz="1800" b="0" dirty="0" smtClean="0"/>
                        <a:t> is </a:t>
                      </a:r>
                      <a:r>
                        <a:rPr lang="en-US" sz="1800" b="1" dirty="0" smtClean="0"/>
                        <a:t> true, </a:t>
                      </a:r>
                      <a:r>
                        <a:rPr lang="en-US" sz="1800" b="0" dirty="0" smtClean="0"/>
                        <a:t> because </a:t>
                      </a:r>
                      <a:r>
                        <a:rPr lang="en-US" sz="1800" b="1" dirty="0" smtClean="0"/>
                        <a:t>(age &gt; 18) </a:t>
                      </a:r>
                      <a:r>
                        <a:rPr lang="en-US" sz="1800" b="0" dirty="0" smtClean="0"/>
                        <a:t>and</a:t>
                      </a:r>
                      <a:r>
                        <a:rPr lang="en-US" sz="1800" b="0" baseline="0" dirty="0" smtClean="0"/>
                        <a:t> </a:t>
                      </a:r>
                      <a:r>
                        <a:rPr lang="en-US" sz="1800" b="1" baseline="0" dirty="0" smtClean="0"/>
                        <a:t>(weight &lt;=140)</a:t>
                      </a:r>
                      <a:r>
                        <a:rPr lang="en-US" sz="1800" b="0" dirty="0" smtClean="0"/>
                        <a:t> are both </a:t>
                      </a:r>
                      <a:r>
                        <a:rPr lang="en-US" sz="1800" b="1" dirty="0" smtClean="0"/>
                        <a:t>true.</a:t>
                      </a:r>
                      <a:endParaRPr lang="ru-RU" sz="1800" b="1" dirty="0"/>
                    </a:p>
                    <a:p>
                      <a:endParaRPr lang="en-US" sz="1800" b="1" dirty="0" smtClean="0"/>
                    </a:p>
                    <a:p>
                      <a:r>
                        <a:rPr lang="en-US" sz="1800" b="1" dirty="0" smtClean="0"/>
                        <a:t>(age &gt; 18) </a:t>
                      </a:r>
                      <a:r>
                        <a:rPr lang="en-US" sz="1800" b="0" dirty="0" smtClean="0"/>
                        <a:t> and </a:t>
                      </a:r>
                      <a:r>
                        <a:rPr lang="en-US" sz="1800" b="1" dirty="0" smtClean="0"/>
                        <a:t>(weight &gt; 140) </a:t>
                      </a:r>
                      <a:r>
                        <a:rPr lang="en-US" sz="1800" b="0" dirty="0" smtClean="0"/>
                        <a:t> is </a:t>
                      </a:r>
                      <a:r>
                        <a:rPr lang="en-US" sz="1800" b="1" dirty="0" smtClean="0"/>
                        <a:t> false,</a:t>
                      </a:r>
                      <a:r>
                        <a:rPr lang="en-US" sz="1800" b="1" baseline="0" dirty="0" smtClean="0"/>
                        <a:t> </a:t>
                      </a:r>
                      <a:r>
                        <a:rPr lang="en-US" sz="1800" b="0" baseline="0" dirty="0" smtClean="0"/>
                        <a:t>because </a:t>
                      </a:r>
                      <a:r>
                        <a:rPr lang="en-US" sz="1800" b="1" baseline="0" dirty="0" smtClean="0"/>
                        <a:t>(weight &gt; 140) </a:t>
                      </a:r>
                      <a:r>
                        <a:rPr lang="en-US" sz="1800" b="0" baseline="0" dirty="0" smtClean="0"/>
                        <a:t> is </a:t>
                      </a:r>
                      <a:r>
                        <a:rPr lang="en-US" sz="1800" b="1" baseline="0" dirty="0" smtClean="0"/>
                        <a:t>false.</a:t>
                      </a:r>
                      <a:endParaRPr lang="ru-RU" sz="1800" b="1" dirty="0"/>
                    </a:p>
                  </a:txBody>
                  <a:tcPr/>
                </a:tc>
                <a:extLst>
                  <a:ext uri="{0D108BD9-81ED-4DB2-BD59-A6C34878D82A}">
                    <a16:rowId xmlns:a16="http://schemas.microsoft.com/office/drawing/2014/main" val="10001"/>
                  </a:ext>
                </a:extLst>
              </a:tr>
              <a:tr h="308201">
                <a:tc>
                  <a:txBody>
                    <a:bodyPr/>
                    <a:lstStyle/>
                    <a:p>
                      <a:r>
                        <a:rPr lang="en-US" sz="1800" b="1" dirty="0" smtClean="0"/>
                        <a:t>false</a:t>
                      </a:r>
                      <a:endParaRPr lang="ru-RU" sz="1800" b="1" dirty="0"/>
                    </a:p>
                  </a:txBody>
                  <a:tcPr/>
                </a:tc>
                <a:tc>
                  <a:txBody>
                    <a:bodyPr/>
                    <a:lstStyle/>
                    <a:p>
                      <a:r>
                        <a:rPr lang="en-US" sz="1800" b="1" dirty="0" smtClean="0"/>
                        <a:t>true </a:t>
                      </a:r>
                      <a:endParaRPr lang="ru-RU" sz="1800" b="1" dirty="0"/>
                    </a:p>
                  </a:txBody>
                  <a:tcPr/>
                </a:tc>
                <a:tc>
                  <a:txBody>
                    <a:bodyPr/>
                    <a:lstStyle/>
                    <a:p>
                      <a:r>
                        <a:rPr lang="en-US" sz="1800" b="1" dirty="0" smtClean="0"/>
                        <a:t>false</a:t>
                      </a:r>
                      <a:endParaRPr lang="ru-RU" sz="1800" b="1" dirty="0"/>
                    </a:p>
                  </a:txBody>
                  <a:tcPr/>
                </a:tc>
                <a:tc vMerge="1">
                  <a:txBody>
                    <a:bodyPr/>
                    <a:lstStyle/>
                    <a:p>
                      <a:endParaRPr lang="ru-RU" sz="1800" b="1" dirty="0"/>
                    </a:p>
                  </a:txBody>
                  <a:tcPr/>
                </a:tc>
                <a:extLst>
                  <a:ext uri="{0D108BD9-81ED-4DB2-BD59-A6C34878D82A}">
                    <a16:rowId xmlns:a16="http://schemas.microsoft.com/office/drawing/2014/main" val="10002"/>
                  </a:ext>
                </a:extLst>
              </a:tr>
              <a:tr h="308201">
                <a:tc>
                  <a:txBody>
                    <a:bodyPr/>
                    <a:lstStyle/>
                    <a:p>
                      <a:r>
                        <a:rPr lang="en-US" sz="1800" b="1" dirty="0" smtClean="0"/>
                        <a:t>true</a:t>
                      </a:r>
                      <a:endParaRPr lang="ru-RU" sz="1800" b="1" dirty="0"/>
                    </a:p>
                  </a:txBody>
                  <a:tcPr/>
                </a:tc>
                <a:tc>
                  <a:txBody>
                    <a:bodyPr/>
                    <a:lstStyle/>
                    <a:p>
                      <a:r>
                        <a:rPr lang="en-US" sz="1800" b="1" dirty="0" smtClean="0"/>
                        <a:t>false</a:t>
                      </a:r>
                      <a:endParaRPr lang="ru-RU" sz="1800" b="1" dirty="0"/>
                    </a:p>
                  </a:txBody>
                  <a:tcPr/>
                </a:tc>
                <a:tc>
                  <a:txBody>
                    <a:bodyPr/>
                    <a:lstStyle/>
                    <a:p>
                      <a:r>
                        <a:rPr lang="en-US" sz="1800" b="1" dirty="0" smtClean="0"/>
                        <a:t>false</a:t>
                      </a:r>
                      <a:endParaRPr lang="ru-RU" sz="1800" b="1" dirty="0"/>
                    </a:p>
                  </a:txBody>
                  <a:tcPr/>
                </a:tc>
                <a:tc vMerge="1">
                  <a:txBody>
                    <a:bodyPr/>
                    <a:lstStyle/>
                    <a:p>
                      <a:endParaRPr lang="ru-RU" sz="1800" b="1" dirty="0"/>
                    </a:p>
                  </a:txBody>
                  <a:tcPr/>
                </a:tc>
                <a:extLst>
                  <a:ext uri="{0D108BD9-81ED-4DB2-BD59-A6C34878D82A}">
                    <a16:rowId xmlns:a16="http://schemas.microsoft.com/office/drawing/2014/main" val="10003"/>
                  </a:ext>
                </a:extLst>
              </a:tr>
              <a:tr h="308201">
                <a:tc>
                  <a:txBody>
                    <a:bodyPr/>
                    <a:lstStyle/>
                    <a:p>
                      <a:r>
                        <a:rPr lang="en-US" sz="1800" b="1" dirty="0" smtClean="0"/>
                        <a:t>true</a:t>
                      </a:r>
                      <a:endParaRPr lang="ru-RU" sz="1800" b="1" dirty="0"/>
                    </a:p>
                  </a:txBody>
                  <a:tcPr/>
                </a:tc>
                <a:tc>
                  <a:txBody>
                    <a:bodyPr/>
                    <a:lstStyle/>
                    <a:p>
                      <a:r>
                        <a:rPr lang="en-US" sz="1800" b="1" dirty="0" smtClean="0"/>
                        <a:t>true</a:t>
                      </a:r>
                      <a:endParaRPr lang="ru-RU" sz="1800" b="1" dirty="0"/>
                    </a:p>
                  </a:txBody>
                  <a:tcPr/>
                </a:tc>
                <a:tc>
                  <a:txBody>
                    <a:bodyPr/>
                    <a:lstStyle/>
                    <a:p>
                      <a:r>
                        <a:rPr lang="en-US" sz="1800" b="1" dirty="0" smtClean="0"/>
                        <a:t>true</a:t>
                      </a:r>
                      <a:endParaRPr lang="ru-RU" sz="1800" b="1" dirty="0"/>
                    </a:p>
                  </a:txBody>
                  <a:tcPr/>
                </a:tc>
                <a:tc vMerge="1">
                  <a:txBody>
                    <a:bodyPr/>
                    <a:lstStyle/>
                    <a:p>
                      <a:endParaRPr lang="ru-RU" sz="1800" b="1" dirty="0"/>
                    </a:p>
                  </a:txBody>
                  <a:tcPr/>
                </a:tc>
                <a:extLst>
                  <a:ext uri="{0D108BD9-81ED-4DB2-BD59-A6C34878D82A}">
                    <a16:rowId xmlns:a16="http://schemas.microsoft.com/office/drawing/2014/main" val="10004"/>
                  </a:ext>
                </a:extLst>
              </a:tr>
            </a:tbl>
          </a:graphicData>
        </a:graphic>
      </p:graphicFrame>
      <p:sp>
        <p:nvSpPr>
          <p:cNvPr id="25" name="TextBox 24"/>
          <p:cNvSpPr txBox="1"/>
          <p:nvPr/>
        </p:nvSpPr>
        <p:spPr>
          <a:xfrm>
            <a:off x="268505" y="2523305"/>
            <a:ext cx="2877198" cy="369332"/>
          </a:xfrm>
          <a:prstGeom prst="rect">
            <a:avLst/>
          </a:prstGeom>
          <a:noFill/>
        </p:spPr>
        <p:txBody>
          <a:bodyPr wrap="none" rtlCol="0">
            <a:spAutoFit/>
          </a:bodyPr>
          <a:lstStyle/>
          <a:p>
            <a:r>
              <a:rPr lang="en-US" b="1" dirty="0" smtClean="0">
                <a:solidFill>
                  <a:schemeClr val="accent5"/>
                </a:solidFill>
              </a:rPr>
              <a:t>Truth Table for Operator &amp;&amp;</a:t>
            </a:r>
            <a:endParaRPr lang="ru-RU" b="1" dirty="0">
              <a:solidFill>
                <a:schemeClr val="accent5"/>
              </a:solidFill>
            </a:endParaRPr>
          </a:p>
        </p:txBody>
      </p:sp>
      <p:graphicFrame>
        <p:nvGraphicFramePr>
          <p:cNvPr id="28" name="Таблица 27"/>
          <p:cNvGraphicFramePr>
            <a:graphicFrameLocks noGrp="1"/>
          </p:cNvGraphicFramePr>
          <p:nvPr>
            <p:extLst>
              <p:ext uri="{D42A27DB-BD31-4B8C-83A1-F6EECF244321}">
                <p14:modId xmlns:p14="http://schemas.microsoft.com/office/powerpoint/2010/main" val="2224559787"/>
              </p:ext>
            </p:extLst>
          </p:nvPr>
        </p:nvGraphicFramePr>
        <p:xfrm>
          <a:off x="316859" y="5006107"/>
          <a:ext cx="11502970" cy="1828800"/>
        </p:xfrm>
        <a:graphic>
          <a:graphicData uri="http://schemas.openxmlformats.org/drawingml/2006/table">
            <a:tbl>
              <a:tblPr firstRow="1" bandRow="1">
                <a:tableStyleId>{5C22544A-7EE6-4342-B048-85BDC9FD1C3A}</a:tableStyleId>
              </a:tblPr>
              <a:tblGrid>
                <a:gridCol w="1511941">
                  <a:extLst>
                    <a:ext uri="{9D8B030D-6E8A-4147-A177-3AD203B41FA5}">
                      <a16:colId xmlns:a16="http://schemas.microsoft.com/office/drawing/2014/main" val="20000"/>
                    </a:ext>
                  </a:extLst>
                </a:gridCol>
                <a:gridCol w="1450427">
                  <a:extLst>
                    <a:ext uri="{9D8B030D-6E8A-4147-A177-3AD203B41FA5}">
                      <a16:colId xmlns:a16="http://schemas.microsoft.com/office/drawing/2014/main" val="20001"/>
                    </a:ext>
                  </a:extLst>
                </a:gridCol>
                <a:gridCol w="1277007">
                  <a:extLst>
                    <a:ext uri="{9D8B030D-6E8A-4147-A177-3AD203B41FA5}">
                      <a16:colId xmlns:a16="http://schemas.microsoft.com/office/drawing/2014/main" val="20002"/>
                    </a:ext>
                  </a:extLst>
                </a:gridCol>
                <a:gridCol w="7263595">
                  <a:extLst>
                    <a:ext uri="{9D8B030D-6E8A-4147-A177-3AD203B41FA5}">
                      <a16:colId xmlns:a16="http://schemas.microsoft.com/office/drawing/2014/main" val="20003"/>
                    </a:ext>
                  </a:extLst>
                </a:gridCol>
              </a:tblGrid>
              <a:tr h="344027">
                <a:tc>
                  <a:txBody>
                    <a:bodyPr/>
                    <a:lstStyle/>
                    <a:p>
                      <a:r>
                        <a:rPr lang="en-US" sz="1800" dirty="0" smtClean="0"/>
                        <a:t>p1</a:t>
                      </a:r>
                      <a:endParaRPr lang="ru-RU" sz="1800" dirty="0"/>
                    </a:p>
                  </a:txBody>
                  <a:tcPr/>
                </a:tc>
                <a:tc>
                  <a:txBody>
                    <a:bodyPr/>
                    <a:lstStyle/>
                    <a:p>
                      <a:r>
                        <a:rPr lang="en-US" sz="1800" dirty="0" smtClean="0"/>
                        <a:t>P2</a:t>
                      </a:r>
                      <a:endParaRPr lang="ru-RU" sz="1800" dirty="0"/>
                    </a:p>
                  </a:txBody>
                  <a:tcPr/>
                </a:tc>
                <a:tc>
                  <a:txBody>
                    <a:bodyPr/>
                    <a:lstStyle/>
                    <a:p>
                      <a:r>
                        <a:rPr lang="en-US" sz="1800" b="1" dirty="0" smtClean="0"/>
                        <a:t>p1||p2</a:t>
                      </a:r>
                      <a:endParaRPr lang="ru-RU" sz="1800" b="1" dirty="0"/>
                    </a:p>
                  </a:txBody>
                  <a:tcPr/>
                </a:tc>
                <a:tc>
                  <a:txBody>
                    <a:bodyPr/>
                    <a:lstStyle/>
                    <a:p>
                      <a:r>
                        <a:rPr lang="en-US" sz="1800" dirty="0" smtClean="0"/>
                        <a:t>Example (assume age = 24, weight = 140)</a:t>
                      </a:r>
                      <a:endParaRPr lang="ru-RU" sz="1800" dirty="0"/>
                    </a:p>
                  </a:txBody>
                  <a:tcPr/>
                </a:tc>
                <a:extLst>
                  <a:ext uri="{0D108BD9-81ED-4DB2-BD59-A6C34878D82A}">
                    <a16:rowId xmlns:a16="http://schemas.microsoft.com/office/drawing/2014/main" val="10000"/>
                  </a:ext>
                </a:extLst>
              </a:tr>
              <a:tr h="344027">
                <a:tc>
                  <a:txBody>
                    <a:bodyPr/>
                    <a:lstStyle/>
                    <a:p>
                      <a:r>
                        <a:rPr lang="en-US" sz="1800" b="1" dirty="0" smtClean="0"/>
                        <a:t>false</a:t>
                      </a:r>
                      <a:endParaRPr lang="ru-RU" sz="1800" b="1" dirty="0"/>
                    </a:p>
                  </a:txBody>
                  <a:tcPr/>
                </a:tc>
                <a:tc>
                  <a:txBody>
                    <a:bodyPr/>
                    <a:lstStyle/>
                    <a:p>
                      <a:r>
                        <a:rPr lang="en-US" sz="1800" b="1" dirty="0" smtClean="0"/>
                        <a:t>false</a:t>
                      </a:r>
                      <a:r>
                        <a:rPr lang="en-US" sz="1800" dirty="0" smtClean="0"/>
                        <a:t> </a:t>
                      </a:r>
                      <a:endParaRPr lang="ru-RU" sz="1800" dirty="0"/>
                    </a:p>
                  </a:txBody>
                  <a:tcPr/>
                </a:tc>
                <a:tc>
                  <a:txBody>
                    <a:bodyPr/>
                    <a:lstStyle/>
                    <a:p>
                      <a:r>
                        <a:rPr lang="en-US" sz="1800" b="1" dirty="0" smtClean="0"/>
                        <a:t>false</a:t>
                      </a:r>
                      <a:endParaRPr lang="ru-RU" sz="1800" b="1" dirty="0"/>
                    </a:p>
                  </a:txBody>
                  <a:tcPr/>
                </a:tc>
                <a:tc rowSpan="4">
                  <a:txBody>
                    <a:bodyPr/>
                    <a:lstStyle/>
                    <a:p>
                      <a:r>
                        <a:rPr lang="en-US" b="1" dirty="0" smtClean="0"/>
                        <a:t>(age &gt; 34) || (weight &lt;= 140) </a:t>
                      </a:r>
                      <a:r>
                        <a:rPr lang="en-US" b="0" baseline="0" dirty="0" smtClean="0"/>
                        <a:t> is </a:t>
                      </a:r>
                      <a:r>
                        <a:rPr lang="en-US" b="1" baseline="0" dirty="0" smtClean="0"/>
                        <a:t> true, </a:t>
                      </a:r>
                      <a:r>
                        <a:rPr lang="en-US" b="0" baseline="0" dirty="0" smtClean="0"/>
                        <a:t> because </a:t>
                      </a:r>
                      <a:r>
                        <a:rPr lang="en-US" b="1" baseline="0" dirty="0" smtClean="0"/>
                        <a:t>(weight &lt;= 140) </a:t>
                      </a:r>
                      <a:r>
                        <a:rPr lang="en-US" b="0" baseline="0" dirty="0" smtClean="0"/>
                        <a:t> is </a:t>
                      </a:r>
                      <a:r>
                        <a:rPr lang="en-US" b="1" baseline="0" dirty="0" smtClean="0"/>
                        <a:t> true</a:t>
                      </a:r>
                    </a:p>
                    <a:p>
                      <a:endParaRPr lang="en-US" b="1" baseline="0" dirty="0" smtClean="0"/>
                    </a:p>
                    <a:p>
                      <a:r>
                        <a:rPr lang="en-US" b="1" baseline="0" dirty="0" smtClean="0"/>
                        <a:t>(age &gt; 34) || (weight &gt;= 150) </a:t>
                      </a:r>
                      <a:r>
                        <a:rPr lang="en-US" b="0" baseline="0" dirty="0" smtClean="0"/>
                        <a:t> is </a:t>
                      </a:r>
                      <a:r>
                        <a:rPr lang="en-US" b="1" baseline="0" dirty="0" smtClean="0"/>
                        <a:t> false, </a:t>
                      </a:r>
                      <a:r>
                        <a:rPr lang="en-US" b="0" baseline="0" dirty="0" smtClean="0"/>
                        <a:t> because </a:t>
                      </a:r>
                      <a:r>
                        <a:rPr lang="en-US" b="1" baseline="0" dirty="0" smtClean="0"/>
                        <a:t>(age &gt; 34) </a:t>
                      </a:r>
                      <a:r>
                        <a:rPr lang="en-US" b="0" baseline="0" dirty="0" smtClean="0"/>
                        <a:t> and </a:t>
                      </a:r>
                      <a:r>
                        <a:rPr lang="en-US" b="1" baseline="0" dirty="0" smtClean="0"/>
                        <a:t>(weight &gt;= 150) </a:t>
                      </a:r>
                      <a:r>
                        <a:rPr lang="en-US" b="0" baseline="0" dirty="0" smtClean="0"/>
                        <a:t> are both </a:t>
                      </a:r>
                      <a:r>
                        <a:rPr lang="en-US" b="1" baseline="0" dirty="0" smtClean="0"/>
                        <a:t> false</a:t>
                      </a:r>
                      <a:endParaRPr lang="ru-RU" b="1" dirty="0"/>
                    </a:p>
                  </a:txBody>
                  <a:tcPr/>
                </a:tc>
                <a:extLst>
                  <a:ext uri="{0D108BD9-81ED-4DB2-BD59-A6C34878D82A}">
                    <a16:rowId xmlns:a16="http://schemas.microsoft.com/office/drawing/2014/main" val="10001"/>
                  </a:ext>
                </a:extLst>
              </a:tr>
              <a:tr h="344027">
                <a:tc>
                  <a:txBody>
                    <a:bodyPr/>
                    <a:lstStyle/>
                    <a:p>
                      <a:r>
                        <a:rPr lang="en-US" sz="1800" b="1" dirty="0" smtClean="0"/>
                        <a:t>false</a:t>
                      </a:r>
                      <a:endParaRPr lang="ru-RU" sz="1800" b="1" dirty="0"/>
                    </a:p>
                  </a:txBody>
                  <a:tcPr/>
                </a:tc>
                <a:tc>
                  <a:txBody>
                    <a:bodyPr/>
                    <a:lstStyle/>
                    <a:p>
                      <a:r>
                        <a:rPr lang="en-US" sz="1800" b="1" dirty="0" smtClean="0"/>
                        <a:t>true </a:t>
                      </a:r>
                      <a:endParaRPr lang="ru-RU" sz="1800" b="1" dirty="0"/>
                    </a:p>
                  </a:txBody>
                  <a:tcPr/>
                </a:tc>
                <a:tc>
                  <a:txBody>
                    <a:bodyPr/>
                    <a:lstStyle/>
                    <a:p>
                      <a:r>
                        <a:rPr lang="en-US" sz="1800" b="1" dirty="0" smtClean="0"/>
                        <a:t>true</a:t>
                      </a:r>
                      <a:endParaRPr lang="ru-RU" sz="1800" b="1" dirty="0"/>
                    </a:p>
                  </a:txBody>
                  <a:tcPr/>
                </a:tc>
                <a:tc vMerge="1">
                  <a:txBody>
                    <a:bodyPr/>
                    <a:lstStyle/>
                    <a:p>
                      <a:endParaRPr lang="ru-RU" dirty="0"/>
                    </a:p>
                  </a:txBody>
                  <a:tcPr/>
                </a:tc>
                <a:extLst>
                  <a:ext uri="{0D108BD9-81ED-4DB2-BD59-A6C34878D82A}">
                    <a16:rowId xmlns:a16="http://schemas.microsoft.com/office/drawing/2014/main" val="10002"/>
                  </a:ext>
                </a:extLst>
              </a:tr>
              <a:tr h="344027">
                <a:tc>
                  <a:txBody>
                    <a:bodyPr/>
                    <a:lstStyle/>
                    <a:p>
                      <a:r>
                        <a:rPr lang="en-US" sz="1800" b="1" dirty="0" smtClean="0"/>
                        <a:t>true</a:t>
                      </a:r>
                      <a:endParaRPr lang="ru-RU" sz="1800" b="1" dirty="0"/>
                    </a:p>
                  </a:txBody>
                  <a:tcPr/>
                </a:tc>
                <a:tc>
                  <a:txBody>
                    <a:bodyPr/>
                    <a:lstStyle/>
                    <a:p>
                      <a:r>
                        <a:rPr lang="en-US" sz="1800" b="1" dirty="0" smtClean="0"/>
                        <a:t>false</a:t>
                      </a:r>
                      <a:endParaRPr lang="ru-RU" sz="1800" b="1" dirty="0"/>
                    </a:p>
                  </a:txBody>
                  <a:tcPr/>
                </a:tc>
                <a:tc>
                  <a:txBody>
                    <a:bodyPr/>
                    <a:lstStyle/>
                    <a:p>
                      <a:r>
                        <a:rPr lang="en-US" sz="1800" b="1" dirty="0" smtClean="0"/>
                        <a:t>true</a:t>
                      </a:r>
                      <a:endParaRPr lang="ru-RU" sz="1800" b="1" dirty="0"/>
                    </a:p>
                  </a:txBody>
                  <a:tcPr/>
                </a:tc>
                <a:tc vMerge="1">
                  <a:txBody>
                    <a:bodyPr/>
                    <a:lstStyle/>
                    <a:p>
                      <a:endParaRPr lang="ru-RU" sz="1800" b="1" dirty="0"/>
                    </a:p>
                  </a:txBody>
                  <a:tcPr/>
                </a:tc>
                <a:extLst>
                  <a:ext uri="{0D108BD9-81ED-4DB2-BD59-A6C34878D82A}">
                    <a16:rowId xmlns:a16="http://schemas.microsoft.com/office/drawing/2014/main" val="10003"/>
                  </a:ext>
                </a:extLst>
              </a:tr>
              <a:tr h="344027">
                <a:tc>
                  <a:txBody>
                    <a:bodyPr/>
                    <a:lstStyle/>
                    <a:p>
                      <a:r>
                        <a:rPr lang="en-US" sz="1800" b="1" dirty="0" smtClean="0"/>
                        <a:t>true</a:t>
                      </a:r>
                      <a:endParaRPr lang="ru-RU" sz="1800" b="1" dirty="0"/>
                    </a:p>
                  </a:txBody>
                  <a:tcPr/>
                </a:tc>
                <a:tc>
                  <a:txBody>
                    <a:bodyPr/>
                    <a:lstStyle/>
                    <a:p>
                      <a:r>
                        <a:rPr lang="en-US" sz="1800" b="1" dirty="0" smtClean="0"/>
                        <a:t>true</a:t>
                      </a:r>
                      <a:endParaRPr lang="ru-RU" sz="1800" b="1" dirty="0"/>
                    </a:p>
                  </a:txBody>
                  <a:tcPr/>
                </a:tc>
                <a:tc>
                  <a:txBody>
                    <a:bodyPr/>
                    <a:lstStyle/>
                    <a:p>
                      <a:r>
                        <a:rPr lang="en-US" sz="1800" b="1" dirty="0" smtClean="0"/>
                        <a:t>true</a:t>
                      </a:r>
                      <a:endParaRPr lang="ru-RU" sz="1800" b="1" dirty="0"/>
                    </a:p>
                  </a:txBody>
                  <a:tcPr/>
                </a:tc>
                <a:tc vMerge="1">
                  <a:txBody>
                    <a:bodyPr/>
                    <a:lstStyle/>
                    <a:p>
                      <a:endParaRPr lang="ru-RU" sz="1800" b="1" dirty="0"/>
                    </a:p>
                  </a:txBody>
                  <a:tcPr/>
                </a:tc>
                <a:extLst>
                  <a:ext uri="{0D108BD9-81ED-4DB2-BD59-A6C34878D82A}">
                    <a16:rowId xmlns:a16="http://schemas.microsoft.com/office/drawing/2014/main" val="10004"/>
                  </a:ext>
                </a:extLst>
              </a:tr>
            </a:tbl>
          </a:graphicData>
        </a:graphic>
      </p:graphicFrame>
      <p:sp>
        <p:nvSpPr>
          <p:cNvPr id="29" name="TextBox 28"/>
          <p:cNvSpPr txBox="1"/>
          <p:nvPr/>
        </p:nvSpPr>
        <p:spPr>
          <a:xfrm>
            <a:off x="332625" y="4651366"/>
            <a:ext cx="2771400" cy="369332"/>
          </a:xfrm>
          <a:prstGeom prst="rect">
            <a:avLst/>
          </a:prstGeom>
          <a:noFill/>
        </p:spPr>
        <p:txBody>
          <a:bodyPr wrap="none" rtlCol="0">
            <a:spAutoFit/>
          </a:bodyPr>
          <a:lstStyle/>
          <a:p>
            <a:r>
              <a:rPr lang="en-US" b="1" dirty="0" smtClean="0">
                <a:solidFill>
                  <a:schemeClr val="accent5"/>
                </a:solidFill>
              </a:rPr>
              <a:t>Truth Table for Operator ||</a:t>
            </a:r>
            <a:endParaRPr lang="ru-RU" b="1" dirty="0">
              <a:solidFill>
                <a:schemeClr val="accent5"/>
              </a:solidFill>
            </a:endParaRPr>
          </a:p>
        </p:txBody>
      </p:sp>
    </p:spTree>
    <p:extLst>
      <p:ext uri="{BB962C8B-B14F-4D97-AF65-F5344CB8AC3E}">
        <p14:creationId xmlns:p14="http://schemas.microsoft.com/office/powerpoint/2010/main" val="193091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8" name="Заголовок 1"/>
          <p:cNvSpPr txBox="1">
            <a:spLocks/>
          </p:cNvSpPr>
          <p:nvPr/>
        </p:nvSpPr>
        <p:spPr>
          <a:xfrm>
            <a:off x="4776952" y="297810"/>
            <a:ext cx="705864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Boolean Operators</a:t>
            </a:r>
            <a:endParaRPr lang="ru-RU" dirty="0">
              <a:solidFill>
                <a:schemeClr val="accent5"/>
              </a:solidFill>
            </a:endParaRPr>
          </a:p>
        </p:txBody>
      </p:sp>
      <p:pic>
        <p:nvPicPr>
          <p:cNvPr id="2" name="Рисунок 1"/>
          <p:cNvPicPr>
            <a:picLocks noChangeAspect="1"/>
          </p:cNvPicPr>
          <p:nvPr/>
        </p:nvPicPr>
        <p:blipFill rotWithShape="1">
          <a:blip r:embed="rId3"/>
          <a:srcRect l="12236" t="15625" r="23666" b="17780"/>
          <a:stretch/>
        </p:blipFill>
        <p:spPr>
          <a:xfrm>
            <a:off x="332627" y="1284136"/>
            <a:ext cx="9408676" cy="5495805"/>
          </a:xfrm>
          <a:prstGeom prst="rect">
            <a:avLst/>
          </a:prstGeom>
        </p:spPr>
      </p:pic>
      <p:pic>
        <p:nvPicPr>
          <p:cNvPr id="1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1067" y="133870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Таблица 20"/>
          <p:cNvGraphicFramePr>
            <a:graphicFrameLocks noGrp="1"/>
          </p:cNvGraphicFramePr>
          <p:nvPr>
            <p:extLst>
              <p:ext uri="{D42A27DB-BD31-4B8C-83A1-F6EECF244321}">
                <p14:modId xmlns:p14="http://schemas.microsoft.com/office/powerpoint/2010/main" val="663541224"/>
              </p:ext>
            </p:extLst>
          </p:nvPr>
        </p:nvGraphicFramePr>
        <p:xfrm>
          <a:off x="5854389" y="1338703"/>
          <a:ext cx="5105590" cy="822960"/>
        </p:xfrm>
        <a:graphic>
          <a:graphicData uri="http://schemas.openxmlformats.org/drawingml/2006/table">
            <a:tbl>
              <a:tblPr firstRow="1" bandRow="1">
                <a:tableStyleId>{3B4B98B0-60AC-42C2-AFA5-B58CD77FA1E5}</a:tableStyleId>
              </a:tblPr>
              <a:tblGrid>
                <a:gridCol w="5105590">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an integer: 4</a:t>
                      </a:r>
                    </a:p>
                    <a:p>
                      <a:r>
                        <a:rPr lang="en-US" sz="1600" b="0" baseline="0" dirty="0" smtClean="0">
                          <a:latin typeface="Courier New" panose="02070309020205020404" pitchFamily="49" charset="0"/>
                          <a:cs typeface="Courier New" panose="02070309020205020404" pitchFamily="49" charset="0"/>
                        </a:rPr>
                        <a:t>4 is divisible by 2 or 3.</a:t>
                      </a:r>
                    </a:p>
                    <a:p>
                      <a:r>
                        <a:rPr lang="en-US" sz="1600" b="0" baseline="0" dirty="0" smtClean="0">
                          <a:latin typeface="Courier New" panose="02070309020205020404" pitchFamily="49" charset="0"/>
                          <a:cs typeface="Courier New" panose="02070309020205020404" pitchFamily="49" charset="0"/>
                        </a:rPr>
                        <a:t>4 is divisible by 2 or 3, but not both.</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2"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9858" y="137322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5" y="219618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Таблица 25"/>
          <p:cNvGraphicFramePr>
            <a:graphicFrameLocks noGrp="1"/>
          </p:cNvGraphicFramePr>
          <p:nvPr>
            <p:extLst>
              <p:ext uri="{D42A27DB-BD31-4B8C-83A1-F6EECF244321}">
                <p14:modId xmlns:p14="http://schemas.microsoft.com/office/powerpoint/2010/main" val="3410224144"/>
              </p:ext>
            </p:extLst>
          </p:nvPr>
        </p:nvGraphicFramePr>
        <p:xfrm>
          <a:off x="5865477" y="2196189"/>
          <a:ext cx="5105590" cy="822960"/>
        </p:xfrm>
        <a:graphic>
          <a:graphicData uri="http://schemas.openxmlformats.org/drawingml/2006/table">
            <a:tbl>
              <a:tblPr firstRow="1" bandRow="1">
                <a:tableStyleId>{3B4B98B0-60AC-42C2-AFA5-B58CD77FA1E5}</a:tableStyleId>
              </a:tblPr>
              <a:tblGrid>
                <a:gridCol w="5105590">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an integer: 18</a:t>
                      </a:r>
                    </a:p>
                    <a:p>
                      <a:r>
                        <a:rPr lang="en-US" sz="1600" b="0" baseline="0" dirty="0" smtClean="0">
                          <a:latin typeface="Courier New" panose="02070309020205020404" pitchFamily="49" charset="0"/>
                          <a:cs typeface="Courier New" panose="02070309020205020404" pitchFamily="49" charset="0"/>
                        </a:rPr>
                        <a:t>18 is divisible by 2 and 3.</a:t>
                      </a:r>
                    </a:p>
                    <a:p>
                      <a:r>
                        <a:rPr lang="en-US" sz="1600" b="0" baseline="0" dirty="0" smtClean="0">
                          <a:latin typeface="Courier New" panose="02070309020205020404" pitchFamily="49" charset="0"/>
                          <a:cs typeface="Courier New" panose="02070309020205020404" pitchFamily="49" charset="0"/>
                        </a:rPr>
                        <a:t>18 is divisible by 2 or 3.</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7"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946" y="2230715"/>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47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604945" y="297810"/>
            <a:ext cx="6230651"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332626" y="1443123"/>
            <a:ext cx="4302436" cy="63792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b="1" dirty="0" smtClean="0">
                <a:solidFill>
                  <a:schemeClr val="accent5"/>
                </a:solidFill>
              </a:rPr>
              <a:t>	De Morgan’s law.</a:t>
            </a:r>
          </a:p>
        </p:txBody>
      </p:sp>
      <p:sp>
        <p:nvSpPr>
          <p:cNvPr id="14" name="Заголовок 1"/>
          <p:cNvSpPr txBox="1">
            <a:spLocks/>
          </p:cNvSpPr>
          <p:nvPr/>
        </p:nvSpPr>
        <p:spPr>
          <a:xfrm>
            <a:off x="8911090" y="3750548"/>
            <a:ext cx="2924504" cy="689234"/>
          </a:xfrm>
          <a:prstGeom prst="rect">
            <a:avLst/>
          </a:prstGeom>
        </p:spPr>
        <p:txBody>
          <a:bodyPr vert="horz" lIns="91440" tIns="45720" rIns="91440" bIns="45720" rtlCol="0" anchor="t">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smtClean="0">
                <a:solidFill>
                  <a:schemeClr val="accent5"/>
                </a:solidFill>
              </a:rPr>
              <a:t>Augustus De Morgan</a:t>
            </a:r>
          </a:p>
          <a:p>
            <a:r>
              <a:rPr lang="en-US" sz="3000" b="1" dirty="0" smtClean="0">
                <a:solidFill>
                  <a:schemeClr val="accent5"/>
                </a:solidFill>
              </a:rPr>
              <a:t>(1806 - 1871)</a:t>
            </a:r>
          </a:p>
        </p:txBody>
      </p:sp>
      <p:sp>
        <p:nvSpPr>
          <p:cNvPr id="2" name="Прямоугольник 1"/>
          <p:cNvSpPr/>
          <p:nvPr/>
        </p:nvSpPr>
        <p:spPr>
          <a:xfrm>
            <a:off x="332624" y="2054473"/>
            <a:ext cx="7991567" cy="1569660"/>
          </a:xfrm>
          <a:prstGeom prst="rect">
            <a:avLst/>
          </a:prstGeom>
        </p:spPr>
        <p:txBody>
          <a:bodyPr wrap="square">
            <a:spAutoFit/>
          </a:bodyPr>
          <a:lstStyle/>
          <a:p>
            <a:r>
              <a:rPr lang="ru-RU" sz="3200" b="1" dirty="0">
                <a:latin typeface="Courier New" panose="02070309020205020404" pitchFamily="49" charset="0"/>
                <a:cs typeface="Courier New" panose="02070309020205020404" pitchFamily="49" charset="0"/>
              </a:rPr>
              <a:t>!(condition1 &amp;&amp; condition2) </a:t>
            </a:r>
            <a:r>
              <a:rPr lang="ru-RU" sz="3200" dirty="0" err="1">
                <a:latin typeface="Courier New" panose="02070309020205020404" pitchFamily="49" charset="0"/>
                <a:cs typeface="Courier New" panose="02070309020205020404" pitchFamily="49" charset="0"/>
              </a:rPr>
              <a:t>is</a:t>
            </a:r>
            <a:r>
              <a:rPr lang="ru-RU" sz="3200" dirty="0">
                <a:latin typeface="Courier New" panose="02070309020205020404" pitchFamily="49" charset="0"/>
                <a:cs typeface="Courier New" panose="02070309020205020404" pitchFamily="49" charset="0"/>
              </a:rPr>
              <a:t> </a:t>
            </a:r>
            <a:r>
              <a:rPr lang="ru-RU" sz="3200" dirty="0" err="1">
                <a:latin typeface="Courier New" panose="02070309020205020404" pitchFamily="49" charset="0"/>
                <a:cs typeface="Courier New" panose="02070309020205020404" pitchFamily="49" charset="0"/>
              </a:rPr>
              <a:t>the</a:t>
            </a:r>
            <a:r>
              <a:rPr lang="ru-RU" sz="3200" dirty="0">
                <a:latin typeface="Courier New" panose="02070309020205020404" pitchFamily="49" charset="0"/>
                <a:cs typeface="Courier New" panose="02070309020205020404" pitchFamily="49" charset="0"/>
              </a:rPr>
              <a:t> </a:t>
            </a:r>
            <a:r>
              <a:rPr lang="ru-RU" sz="3200" dirty="0" err="1">
                <a:latin typeface="Courier New" panose="02070309020205020404" pitchFamily="49" charset="0"/>
                <a:cs typeface="Courier New" panose="02070309020205020404" pitchFamily="49" charset="0"/>
              </a:rPr>
              <a:t>same</a:t>
            </a:r>
            <a:r>
              <a:rPr lang="ru-RU" sz="3200" dirty="0">
                <a:latin typeface="Courier New" panose="02070309020205020404" pitchFamily="49" charset="0"/>
                <a:cs typeface="Courier New" panose="02070309020205020404" pitchFamily="49" charset="0"/>
              </a:rPr>
              <a:t> </a:t>
            </a:r>
            <a:r>
              <a:rPr lang="ru-RU" sz="3200" dirty="0" err="1">
                <a:latin typeface="Courier New" panose="02070309020205020404" pitchFamily="49" charset="0"/>
                <a:cs typeface="Courier New" panose="02070309020205020404" pitchFamily="49" charset="0"/>
              </a:rPr>
              <a:t>as</a:t>
            </a:r>
            <a:r>
              <a:rPr lang="ru-RU" sz="3200" dirty="0">
                <a:latin typeface="Courier New" panose="02070309020205020404" pitchFamily="49" charset="0"/>
                <a:cs typeface="Courier New" panose="02070309020205020404" pitchFamily="49" charset="0"/>
              </a:rPr>
              <a:t> </a:t>
            </a:r>
            <a:r>
              <a:rPr lang="ru-RU" sz="3200" b="1" dirty="0">
                <a:latin typeface="Courier New" panose="02070309020205020404" pitchFamily="49" charset="0"/>
                <a:cs typeface="Courier New" panose="02070309020205020404" pitchFamily="49" charset="0"/>
              </a:rPr>
              <a:t>!condition1 || !condition2</a:t>
            </a:r>
          </a:p>
        </p:txBody>
      </p:sp>
      <p:sp>
        <p:nvSpPr>
          <p:cNvPr id="15" name="Прямоугольник 14"/>
          <p:cNvSpPr/>
          <p:nvPr/>
        </p:nvSpPr>
        <p:spPr>
          <a:xfrm>
            <a:off x="332622" y="3517694"/>
            <a:ext cx="7991568" cy="1569660"/>
          </a:xfrm>
          <a:prstGeom prst="rect">
            <a:avLst/>
          </a:prstGeom>
        </p:spPr>
        <p:txBody>
          <a:bodyPr wrap="square">
            <a:spAutoFit/>
          </a:bodyPr>
          <a:lstStyle/>
          <a:p>
            <a:r>
              <a:rPr lang="ru-RU" sz="3200" b="1" dirty="0">
                <a:latin typeface="Courier New" panose="02070309020205020404" pitchFamily="49" charset="0"/>
                <a:cs typeface="Courier New" panose="02070309020205020404" pitchFamily="49" charset="0"/>
              </a:rPr>
              <a:t>!(condition1 </a:t>
            </a:r>
            <a:r>
              <a:rPr lang="en-US" sz="3200" b="1" dirty="0" smtClean="0">
                <a:latin typeface="Courier New" panose="02070309020205020404" pitchFamily="49" charset="0"/>
                <a:cs typeface="Courier New" panose="02070309020205020404" pitchFamily="49" charset="0"/>
              </a:rPr>
              <a:t>||</a:t>
            </a:r>
            <a:r>
              <a:rPr lang="ru-RU" sz="3200" b="1" dirty="0" smtClean="0">
                <a:latin typeface="Courier New" panose="02070309020205020404" pitchFamily="49" charset="0"/>
                <a:cs typeface="Courier New" panose="02070309020205020404" pitchFamily="49" charset="0"/>
              </a:rPr>
              <a:t> </a:t>
            </a:r>
            <a:r>
              <a:rPr lang="ru-RU" sz="3200" b="1" dirty="0">
                <a:latin typeface="Courier New" panose="02070309020205020404" pitchFamily="49" charset="0"/>
                <a:cs typeface="Courier New" panose="02070309020205020404" pitchFamily="49" charset="0"/>
              </a:rPr>
              <a:t>condition2) </a:t>
            </a:r>
            <a:r>
              <a:rPr lang="ru-RU" sz="3200" dirty="0" err="1">
                <a:latin typeface="Courier New" panose="02070309020205020404" pitchFamily="49" charset="0"/>
                <a:cs typeface="Courier New" panose="02070309020205020404" pitchFamily="49" charset="0"/>
              </a:rPr>
              <a:t>is</a:t>
            </a:r>
            <a:r>
              <a:rPr lang="ru-RU" sz="3200" dirty="0">
                <a:latin typeface="Courier New" panose="02070309020205020404" pitchFamily="49" charset="0"/>
                <a:cs typeface="Courier New" panose="02070309020205020404" pitchFamily="49" charset="0"/>
              </a:rPr>
              <a:t> </a:t>
            </a:r>
            <a:r>
              <a:rPr lang="ru-RU" sz="3200" dirty="0" err="1">
                <a:latin typeface="Courier New" panose="02070309020205020404" pitchFamily="49" charset="0"/>
                <a:cs typeface="Courier New" panose="02070309020205020404" pitchFamily="49" charset="0"/>
              </a:rPr>
              <a:t>the</a:t>
            </a:r>
            <a:r>
              <a:rPr lang="ru-RU" sz="3200" dirty="0">
                <a:latin typeface="Courier New" panose="02070309020205020404" pitchFamily="49" charset="0"/>
                <a:cs typeface="Courier New" panose="02070309020205020404" pitchFamily="49" charset="0"/>
              </a:rPr>
              <a:t> </a:t>
            </a:r>
            <a:r>
              <a:rPr lang="ru-RU" sz="3200" dirty="0" err="1">
                <a:latin typeface="Courier New" panose="02070309020205020404" pitchFamily="49" charset="0"/>
                <a:cs typeface="Courier New" panose="02070309020205020404" pitchFamily="49" charset="0"/>
              </a:rPr>
              <a:t>same</a:t>
            </a:r>
            <a:r>
              <a:rPr lang="ru-RU" sz="3200" dirty="0">
                <a:latin typeface="Courier New" panose="02070309020205020404" pitchFamily="49" charset="0"/>
                <a:cs typeface="Courier New" panose="02070309020205020404" pitchFamily="49" charset="0"/>
              </a:rPr>
              <a:t> </a:t>
            </a:r>
            <a:r>
              <a:rPr lang="ru-RU" sz="3200" dirty="0" err="1">
                <a:latin typeface="Courier New" panose="02070309020205020404" pitchFamily="49" charset="0"/>
                <a:cs typeface="Courier New" panose="02070309020205020404" pitchFamily="49" charset="0"/>
              </a:rPr>
              <a:t>as</a:t>
            </a:r>
            <a:r>
              <a:rPr lang="ru-RU" sz="3200" dirty="0">
                <a:latin typeface="Courier New" panose="02070309020205020404" pitchFamily="49" charset="0"/>
                <a:cs typeface="Courier New" panose="02070309020205020404" pitchFamily="49" charset="0"/>
              </a:rPr>
              <a:t> </a:t>
            </a:r>
            <a:r>
              <a:rPr lang="ru-RU" sz="3200" b="1" dirty="0">
                <a:latin typeface="Courier New" panose="02070309020205020404" pitchFamily="49" charset="0"/>
                <a:cs typeface="Courier New" panose="02070309020205020404" pitchFamily="49" charset="0"/>
              </a:rPr>
              <a:t>!condition1 </a:t>
            </a:r>
            <a:r>
              <a:rPr lang="en-US" sz="3200" b="1" dirty="0" smtClean="0">
                <a:latin typeface="Courier New" panose="02070309020205020404" pitchFamily="49" charset="0"/>
                <a:cs typeface="Courier New" panose="02070309020205020404" pitchFamily="49" charset="0"/>
              </a:rPr>
              <a:t>&amp;&amp;</a:t>
            </a:r>
            <a:r>
              <a:rPr lang="ru-RU" sz="3200" b="1" dirty="0" smtClean="0">
                <a:latin typeface="Courier New" panose="02070309020205020404" pitchFamily="49" charset="0"/>
                <a:cs typeface="Courier New" panose="02070309020205020404" pitchFamily="49" charset="0"/>
              </a:rPr>
              <a:t> </a:t>
            </a:r>
            <a:r>
              <a:rPr lang="ru-RU" sz="3200" b="1" dirty="0">
                <a:latin typeface="Courier New" panose="02070309020205020404" pitchFamily="49" charset="0"/>
                <a:cs typeface="Courier New" panose="02070309020205020404" pitchFamily="49" charset="0"/>
              </a:rPr>
              <a:t>!condition2</a:t>
            </a:r>
          </a:p>
        </p:txBody>
      </p:sp>
      <p:sp>
        <p:nvSpPr>
          <p:cNvPr id="16" name="Заголовок 1"/>
          <p:cNvSpPr txBox="1">
            <a:spLocks/>
          </p:cNvSpPr>
          <p:nvPr/>
        </p:nvSpPr>
        <p:spPr>
          <a:xfrm>
            <a:off x="332626" y="4976760"/>
            <a:ext cx="4302436" cy="63792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b="1" dirty="0" smtClean="0">
                <a:solidFill>
                  <a:schemeClr val="accent5"/>
                </a:solidFill>
              </a:rPr>
              <a:t>Example</a:t>
            </a:r>
          </a:p>
        </p:txBody>
      </p:sp>
      <p:sp>
        <p:nvSpPr>
          <p:cNvPr id="17" name="Прямоугольник 16"/>
          <p:cNvSpPr/>
          <p:nvPr/>
        </p:nvSpPr>
        <p:spPr>
          <a:xfrm>
            <a:off x="332626" y="5422456"/>
            <a:ext cx="11502969" cy="1077218"/>
          </a:xfrm>
          <a:prstGeom prst="rect">
            <a:avLst/>
          </a:prstGeom>
        </p:spPr>
        <p:txBody>
          <a:bodyPr wrap="square">
            <a:spAutoFit/>
          </a:bodyPr>
          <a:lstStyle/>
          <a:p>
            <a:r>
              <a:rPr lang="en-US" sz="3200" b="1" dirty="0" smtClean="0">
                <a:latin typeface="Courier New" panose="02070309020205020404" pitchFamily="49" charset="0"/>
                <a:cs typeface="Courier New" panose="02070309020205020404" pitchFamily="49" charset="0"/>
              </a:rPr>
              <a:t>!(number % 2 == 0 &amp;&amp; number % 3 == 0)</a:t>
            </a:r>
          </a:p>
          <a:p>
            <a:r>
              <a:rPr lang="en-US" sz="3200" b="1" dirty="0" smtClean="0">
                <a:latin typeface="Courier New" panose="02070309020205020404" pitchFamily="49" charset="0"/>
                <a:cs typeface="Courier New" panose="02070309020205020404" pitchFamily="49" charset="0"/>
              </a:rPr>
              <a:t>(number % 2 != 0 || number % 3 != 0)</a:t>
            </a:r>
            <a:endParaRPr lang="ru-RU" sz="3200" b="1" dirty="0">
              <a:latin typeface="Courier New" panose="02070309020205020404" pitchFamily="49" charset="0"/>
              <a:cs typeface="Courier New" panose="02070309020205020404" pitchFamily="49" charset="0"/>
            </a:endParaRPr>
          </a:p>
        </p:txBody>
      </p:sp>
      <p:pic>
        <p:nvPicPr>
          <p:cNvPr id="19" name="Рисунок 18"/>
          <p:cNvPicPr>
            <a:picLocks noChangeAspect="1"/>
          </p:cNvPicPr>
          <p:nvPr/>
        </p:nvPicPr>
        <p:blipFill>
          <a:blip r:embed="rId3"/>
          <a:stretch>
            <a:fillRect/>
          </a:stretch>
        </p:blipFill>
        <p:spPr>
          <a:xfrm>
            <a:off x="9430367" y="1319504"/>
            <a:ext cx="1885950" cy="2428875"/>
          </a:xfrm>
          <a:prstGeom prst="rect">
            <a:avLst/>
          </a:prstGeom>
        </p:spPr>
      </p:pic>
    </p:spTree>
    <p:extLst>
      <p:ext uri="{BB962C8B-B14F-4D97-AF65-F5344CB8AC3E}">
        <p14:creationId xmlns:p14="http://schemas.microsoft.com/office/powerpoint/2010/main" val="220874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803931" y="297810"/>
            <a:ext cx="403166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204466" y="1572324"/>
            <a:ext cx="11759289" cy="871332"/>
          </a:xfrm>
          <a:prstGeom prst="rect">
            <a:avLst/>
          </a:prstGeom>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rPr>
              <a:t>	Assuming that  x is 1, show the result of the following Boolean expressions:</a:t>
            </a:r>
          </a:p>
        </p:txBody>
      </p:sp>
      <p:sp>
        <p:nvSpPr>
          <p:cNvPr id="12" name="Заголовок 1"/>
          <p:cNvSpPr txBox="1">
            <a:spLocks/>
          </p:cNvSpPr>
          <p:nvPr/>
        </p:nvSpPr>
        <p:spPr>
          <a:xfrm>
            <a:off x="332627" y="2443656"/>
            <a:ext cx="11759289" cy="4414344"/>
          </a:xfrm>
          <a:prstGeom prst="rect">
            <a:avLst/>
          </a:prstGeom>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970088" algn="just"/>
            <a:r>
              <a:rPr lang="en-US" sz="3000" dirty="0" smtClean="0">
                <a:latin typeface="Courier New" panose="02070309020205020404" pitchFamily="49" charset="0"/>
                <a:cs typeface="Courier New" panose="02070309020205020404" pitchFamily="49" charset="0"/>
              </a:rPr>
              <a:t>(</a:t>
            </a:r>
            <a:r>
              <a:rPr lang="en-US" sz="3000" b="1" dirty="0" smtClean="0">
                <a:latin typeface="Courier New" panose="02070309020205020404" pitchFamily="49" charset="0"/>
                <a:cs typeface="Courier New" panose="02070309020205020404" pitchFamily="49" charset="0"/>
              </a:rPr>
              <a:t>true</a:t>
            </a:r>
            <a:r>
              <a:rPr lang="en-US" sz="3000" dirty="0" smtClean="0">
                <a:latin typeface="Courier New" panose="02070309020205020404" pitchFamily="49" charset="0"/>
                <a:cs typeface="Courier New" panose="02070309020205020404" pitchFamily="49" charset="0"/>
              </a:rPr>
              <a:t>) &amp;&amp; (3 &gt; 4)</a:t>
            </a:r>
          </a:p>
          <a:p>
            <a:pPr marL="1970088" algn="just"/>
            <a:endParaRPr lang="en-US" sz="3000" dirty="0" smtClean="0">
              <a:latin typeface="Courier New" panose="02070309020205020404" pitchFamily="49" charset="0"/>
              <a:cs typeface="Courier New" panose="02070309020205020404" pitchFamily="49" charset="0"/>
            </a:endParaRPr>
          </a:p>
          <a:p>
            <a:pPr marL="1970088" algn="just"/>
            <a:r>
              <a:rPr lang="en-US" sz="3000" dirty="0" smtClean="0">
                <a:latin typeface="Courier New" panose="02070309020205020404" pitchFamily="49" charset="0"/>
                <a:cs typeface="Courier New" panose="02070309020205020404" pitchFamily="49" charset="0"/>
              </a:rPr>
              <a:t>!(x &gt; 0) &amp;&amp; (x &gt; 0)</a:t>
            </a:r>
          </a:p>
          <a:p>
            <a:pPr marL="1970088" algn="just"/>
            <a:endParaRPr lang="en-US" sz="3000" dirty="0" smtClean="0">
              <a:latin typeface="Courier New" panose="02070309020205020404" pitchFamily="49" charset="0"/>
              <a:cs typeface="Courier New" panose="02070309020205020404" pitchFamily="49" charset="0"/>
            </a:endParaRPr>
          </a:p>
          <a:p>
            <a:pPr marL="1970088" algn="just"/>
            <a:r>
              <a:rPr lang="en-US" sz="3000" dirty="0" smtClean="0">
                <a:latin typeface="Courier New" panose="02070309020205020404" pitchFamily="49" charset="0"/>
                <a:cs typeface="Courier New" panose="02070309020205020404" pitchFamily="49" charset="0"/>
              </a:rPr>
              <a:t>(x &gt; 0) || (x &lt; 0)</a:t>
            </a:r>
          </a:p>
          <a:p>
            <a:pPr marL="1970088" algn="just"/>
            <a:endParaRPr lang="en-US" sz="3000" dirty="0" smtClean="0">
              <a:latin typeface="Courier New" panose="02070309020205020404" pitchFamily="49" charset="0"/>
              <a:cs typeface="Courier New" panose="02070309020205020404" pitchFamily="49" charset="0"/>
            </a:endParaRPr>
          </a:p>
          <a:p>
            <a:pPr marL="1970088" algn="just"/>
            <a:r>
              <a:rPr lang="en-US" sz="3000" dirty="0" smtClean="0">
                <a:latin typeface="Courier New" panose="02070309020205020404" pitchFamily="49" charset="0"/>
                <a:cs typeface="Courier New" panose="02070309020205020404" pitchFamily="49" charset="0"/>
              </a:rPr>
              <a:t>(x != 0) || (x == 0)</a:t>
            </a:r>
          </a:p>
          <a:p>
            <a:pPr marL="1970088" algn="just"/>
            <a:endParaRPr lang="en-US" sz="3000" dirty="0" smtClean="0">
              <a:latin typeface="Courier New" panose="02070309020205020404" pitchFamily="49" charset="0"/>
              <a:cs typeface="Courier New" panose="02070309020205020404" pitchFamily="49" charset="0"/>
            </a:endParaRPr>
          </a:p>
          <a:p>
            <a:pPr marL="1970088" algn="just"/>
            <a:r>
              <a:rPr lang="en-US" sz="3000" dirty="0" smtClean="0">
                <a:latin typeface="Courier New" panose="02070309020205020404" pitchFamily="49" charset="0"/>
                <a:cs typeface="Courier New" panose="02070309020205020404" pitchFamily="49" charset="0"/>
              </a:rPr>
              <a:t>(x &gt;= 0) || (x &lt; 0)</a:t>
            </a:r>
          </a:p>
          <a:p>
            <a:pPr marL="1970088" algn="just"/>
            <a:endParaRPr lang="en-US" sz="3000" dirty="0" smtClean="0">
              <a:latin typeface="Courier New" panose="02070309020205020404" pitchFamily="49" charset="0"/>
              <a:cs typeface="Courier New" panose="02070309020205020404" pitchFamily="49" charset="0"/>
            </a:endParaRPr>
          </a:p>
          <a:p>
            <a:pPr marL="1970088" algn="just"/>
            <a:r>
              <a:rPr lang="en-US" sz="3000" dirty="0" smtClean="0">
                <a:latin typeface="Courier New" panose="02070309020205020404" pitchFamily="49" charset="0"/>
                <a:cs typeface="Courier New" panose="02070309020205020404" pitchFamily="49" charset="0"/>
              </a:rPr>
              <a:t>(x != 1) == (x == 1)</a:t>
            </a:r>
          </a:p>
          <a:p>
            <a:pPr algn="just"/>
            <a:endParaRPr lang="en-US" sz="3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7043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8263054" y="297810"/>
            <a:ext cx="357254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2466374"/>
            <a:ext cx="11502968" cy="76814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5"/>
                </a:solidFill>
              </a:rPr>
              <a:t>	(a)Write a Boolean expression for |x – 5| &lt; 4.5</a:t>
            </a:r>
          </a:p>
        </p:txBody>
      </p:sp>
      <p:sp>
        <p:nvSpPr>
          <p:cNvPr id="9" name="Заголовок 1"/>
          <p:cNvSpPr txBox="1">
            <a:spLocks/>
          </p:cNvSpPr>
          <p:nvPr/>
        </p:nvSpPr>
        <p:spPr>
          <a:xfrm>
            <a:off x="332627" y="4176132"/>
            <a:ext cx="11502968" cy="76814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5"/>
                </a:solidFill>
              </a:rPr>
              <a:t>	(b)Write a Boolean expression for |x – 5| &gt; 4.5</a:t>
            </a:r>
          </a:p>
        </p:txBody>
      </p:sp>
    </p:spTree>
    <p:extLst>
      <p:ext uri="{BB962C8B-B14F-4D97-AF65-F5344CB8AC3E}">
        <p14:creationId xmlns:p14="http://schemas.microsoft.com/office/powerpoint/2010/main" val="4190085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90908" y="1738859"/>
            <a:ext cx="11339757" cy="8894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smtClean="0">
                <a:solidFill>
                  <a:schemeClr val="accent5"/>
                </a:solidFill>
              </a:rPr>
              <a:t>Last week we covered</a:t>
            </a:r>
          </a:p>
          <a:p>
            <a:pPr marL="857250" indent="-857250" algn="l">
              <a:buFont typeface="Arial" panose="020B0604020202020204" pitchFamily="34" charset="0"/>
              <a:buChar char="•"/>
            </a:pPr>
            <a:r>
              <a:rPr lang="en-US" sz="3000" dirty="0" smtClean="0">
                <a:solidFill>
                  <a:schemeClr val="accent5"/>
                </a:solidFill>
              </a:rPr>
              <a:t>Elementary Programming</a:t>
            </a:r>
          </a:p>
          <a:p>
            <a:pPr algn="l"/>
            <a:r>
              <a:rPr lang="en-US" sz="3000" dirty="0" smtClean="0">
                <a:solidFill>
                  <a:schemeClr val="accent5"/>
                </a:solidFill>
              </a:rPr>
              <a:t>This week we will learn </a:t>
            </a:r>
            <a:endParaRPr lang="ru-RU" sz="3000" dirty="0">
              <a:solidFill>
                <a:schemeClr val="accent5"/>
              </a:solidFill>
            </a:endParaRPr>
          </a:p>
        </p:txBody>
      </p:sp>
      <p:sp>
        <p:nvSpPr>
          <p:cNvPr id="9" name="Заголовок 1"/>
          <p:cNvSpPr txBox="1">
            <a:spLocks/>
          </p:cNvSpPr>
          <p:nvPr/>
        </p:nvSpPr>
        <p:spPr>
          <a:xfrm>
            <a:off x="9222059" y="297810"/>
            <a:ext cx="261353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Roadmap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998671" y="2608084"/>
            <a:ext cx="5575550" cy="4060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a:solidFill>
                  <a:schemeClr val="accent5">
                    <a:lumMod val="75000"/>
                  </a:schemeClr>
                </a:solidFill>
              </a:rPr>
              <a:t>Case Study: Computing Body Mass Index</a:t>
            </a:r>
          </a:p>
          <a:p>
            <a:pPr marL="342900" indent="-342900" algn="l">
              <a:buFont typeface="Arial" panose="020B0604020202020204" pitchFamily="34" charset="0"/>
              <a:buChar char="•"/>
            </a:pPr>
            <a:r>
              <a:rPr lang="en-US" sz="2200" dirty="0">
                <a:solidFill>
                  <a:schemeClr val="accent5">
                    <a:lumMod val="75000"/>
                  </a:schemeClr>
                </a:solidFill>
              </a:rPr>
              <a:t>Case Study: Computing Taxes</a:t>
            </a:r>
          </a:p>
          <a:p>
            <a:pPr marL="342900" indent="-342900" algn="l">
              <a:buFont typeface="Arial" panose="020B0604020202020204" pitchFamily="34" charset="0"/>
              <a:buChar char="•"/>
            </a:pPr>
            <a:r>
              <a:rPr lang="en-US" sz="2200" dirty="0" smtClean="0">
                <a:solidFill>
                  <a:schemeClr val="accent5">
                    <a:lumMod val="75000"/>
                  </a:schemeClr>
                </a:solidFill>
              </a:rPr>
              <a:t>Generating Random Numbers</a:t>
            </a:r>
          </a:p>
          <a:p>
            <a:pPr marL="342900" indent="-342900" algn="l">
              <a:buFont typeface="Arial" panose="020B0604020202020204" pitchFamily="34" charset="0"/>
              <a:buChar char="•"/>
            </a:pPr>
            <a:r>
              <a:rPr lang="en-US" sz="2200" dirty="0" smtClean="0">
                <a:solidFill>
                  <a:schemeClr val="accent5">
                    <a:lumMod val="75000"/>
                  </a:schemeClr>
                </a:solidFill>
              </a:rPr>
              <a:t>Logical Operators</a:t>
            </a:r>
            <a:endParaRPr lang="en-US" sz="2200" dirty="0">
              <a:solidFill>
                <a:schemeClr val="accent5">
                  <a:lumMod val="75000"/>
                </a:schemeClr>
              </a:solidFill>
            </a:endParaRPr>
          </a:p>
          <a:p>
            <a:pPr marL="342900" indent="-342900" algn="l">
              <a:buFont typeface="Arial" panose="020B0604020202020204" pitchFamily="34" charset="0"/>
              <a:buChar char="•"/>
            </a:pPr>
            <a:r>
              <a:rPr lang="en-US" sz="2200" dirty="0" smtClean="0">
                <a:solidFill>
                  <a:schemeClr val="accent5">
                    <a:lumMod val="75000"/>
                  </a:schemeClr>
                </a:solidFill>
              </a:rPr>
              <a:t>Case Study: Determining Leap Year</a:t>
            </a:r>
          </a:p>
          <a:p>
            <a:pPr marL="342900" indent="-342900" algn="l">
              <a:buFont typeface="Arial" panose="020B0604020202020204" pitchFamily="34" charset="0"/>
              <a:buChar char="•"/>
            </a:pPr>
            <a:r>
              <a:rPr lang="en-US" sz="2200" dirty="0" smtClean="0">
                <a:solidFill>
                  <a:schemeClr val="accent5">
                    <a:lumMod val="75000"/>
                  </a:schemeClr>
                </a:solidFill>
              </a:rPr>
              <a:t>Case Study: Lottery</a:t>
            </a:r>
          </a:p>
          <a:p>
            <a:pPr marL="342900" indent="-342900" algn="l">
              <a:buFont typeface="Arial" panose="020B0604020202020204" pitchFamily="34" charset="0"/>
              <a:buChar char="•"/>
            </a:pPr>
            <a:r>
              <a:rPr lang="en-US" sz="2200" dirty="0">
                <a:solidFill>
                  <a:schemeClr val="accent5">
                    <a:lumMod val="75000"/>
                  </a:schemeClr>
                </a:solidFill>
              </a:rPr>
              <a:t>s</a:t>
            </a:r>
            <a:r>
              <a:rPr lang="en-US" sz="2200" dirty="0" smtClean="0">
                <a:solidFill>
                  <a:schemeClr val="accent5">
                    <a:lumMod val="75000"/>
                  </a:schemeClr>
                </a:solidFill>
              </a:rPr>
              <a:t>witch Statements</a:t>
            </a:r>
          </a:p>
          <a:p>
            <a:pPr marL="342900" indent="-342900" algn="l">
              <a:buFont typeface="Arial" panose="020B0604020202020204" pitchFamily="34" charset="0"/>
              <a:buChar char="•"/>
            </a:pPr>
            <a:r>
              <a:rPr lang="en-US" sz="2200" dirty="0" smtClean="0">
                <a:solidFill>
                  <a:schemeClr val="accent5">
                    <a:lumMod val="75000"/>
                  </a:schemeClr>
                </a:solidFill>
              </a:rPr>
              <a:t>Conditional Expressions</a:t>
            </a:r>
          </a:p>
          <a:p>
            <a:pPr marL="342900" indent="-342900" algn="l">
              <a:buFont typeface="Arial" panose="020B0604020202020204" pitchFamily="34" charset="0"/>
              <a:buChar char="•"/>
            </a:pPr>
            <a:r>
              <a:rPr lang="en-US" sz="2200" dirty="0" smtClean="0">
                <a:solidFill>
                  <a:schemeClr val="accent5">
                    <a:lumMod val="75000"/>
                  </a:schemeClr>
                </a:solidFill>
              </a:rPr>
              <a:t>Operator Precedence and Associativity</a:t>
            </a:r>
          </a:p>
          <a:p>
            <a:pPr marL="342900" indent="-342900" algn="l">
              <a:buFont typeface="Arial" panose="020B0604020202020204" pitchFamily="34" charset="0"/>
              <a:buChar char="•"/>
            </a:pPr>
            <a:r>
              <a:rPr lang="en-US" sz="2200" dirty="0" smtClean="0">
                <a:solidFill>
                  <a:schemeClr val="accent5">
                    <a:lumMod val="75000"/>
                  </a:schemeClr>
                </a:solidFill>
              </a:rPr>
              <a:t>Debugging</a:t>
            </a:r>
          </a:p>
        </p:txBody>
      </p:sp>
    </p:spTree>
    <p:extLst>
      <p:ext uri="{BB962C8B-B14F-4D97-AF65-F5344CB8AC3E}">
        <p14:creationId xmlns:p14="http://schemas.microsoft.com/office/powerpoint/2010/main" val="3194669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8263054" y="297810"/>
            <a:ext cx="357254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624406"/>
            <a:ext cx="11502968" cy="768148"/>
          </a:xfrm>
          <a:prstGeom prst="rect">
            <a:avLst/>
          </a:prstGeom>
        </p:spPr>
        <p:txBody>
          <a:bodyPr vert="horz" lIns="91440" tIns="45720" rIns="91440" bIns="45720" rtlCol="0" anchor="t">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5"/>
                </a:solidFill>
              </a:rPr>
              <a:t>	To test whether x is between </a:t>
            </a:r>
            <a:r>
              <a:rPr lang="en-US" sz="4000" b="1" dirty="0" smtClean="0">
                <a:solidFill>
                  <a:schemeClr val="accent5"/>
                </a:solidFill>
              </a:rPr>
              <a:t>10 </a:t>
            </a:r>
            <a:r>
              <a:rPr lang="en-US" sz="4000" dirty="0" smtClean="0">
                <a:solidFill>
                  <a:schemeClr val="accent5"/>
                </a:solidFill>
              </a:rPr>
              <a:t> and </a:t>
            </a:r>
            <a:r>
              <a:rPr lang="en-US" sz="4000" b="1" dirty="0" smtClean="0">
                <a:solidFill>
                  <a:schemeClr val="accent5"/>
                </a:solidFill>
              </a:rPr>
              <a:t> 100, </a:t>
            </a:r>
            <a:r>
              <a:rPr lang="en-US" sz="4000" dirty="0" smtClean="0">
                <a:solidFill>
                  <a:schemeClr val="accent5"/>
                </a:solidFill>
              </a:rPr>
              <a:t>which of the following expressions are correct?</a:t>
            </a:r>
          </a:p>
        </p:txBody>
      </p:sp>
      <p:sp>
        <p:nvSpPr>
          <p:cNvPr id="9" name="Заголовок 1"/>
          <p:cNvSpPr txBox="1">
            <a:spLocks/>
          </p:cNvSpPr>
          <p:nvPr/>
        </p:nvSpPr>
        <p:spPr>
          <a:xfrm>
            <a:off x="332627" y="2395664"/>
            <a:ext cx="11502968" cy="4336211"/>
          </a:xfrm>
          <a:prstGeom prst="rect">
            <a:avLst/>
          </a:prstGeom>
        </p:spPr>
        <p:txBody>
          <a:bodyPr vert="horz" lIns="91440" tIns="45720" rIns="91440" bIns="45720" rtlCol="0" anchor="t">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buFont typeface="+mj-lt"/>
              <a:buAutoNum type="alphaLcParenR"/>
            </a:pPr>
            <a:r>
              <a:rPr lang="en-US" sz="4000" dirty="0" smtClean="0">
                <a:solidFill>
                  <a:schemeClr val="accent5"/>
                </a:solidFill>
              </a:rPr>
              <a:t>	100 &gt; x &gt; 10</a:t>
            </a:r>
          </a:p>
          <a:p>
            <a:pPr marL="742950" indent="-742950" algn="l">
              <a:buFont typeface="+mj-lt"/>
              <a:buAutoNum type="alphaLcParenR"/>
            </a:pPr>
            <a:endParaRPr lang="en-US" sz="4000" dirty="0" smtClean="0">
              <a:solidFill>
                <a:schemeClr val="accent5"/>
              </a:solidFill>
            </a:endParaRPr>
          </a:p>
          <a:p>
            <a:pPr marL="742950" indent="-742950" algn="l">
              <a:buFont typeface="+mj-lt"/>
              <a:buAutoNum type="alphaLcParenR"/>
            </a:pPr>
            <a:r>
              <a:rPr lang="en-US" sz="4000" dirty="0">
                <a:solidFill>
                  <a:schemeClr val="accent5"/>
                </a:solidFill>
              </a:rPr>
              <a:t>	</a:t>
            </a:r>
            <a:r>
              <a:rPr lang="en-US" sz="4000" dirty="0" smtClean="0">
                <a:solidFill>
                  <a:schemeClr val="accent5"/>
                </a:solidFill>
              </a:rPr>
              <a:t>(100 &gt; x) &amp;&amp; (x &gt; 10)</a:t>
            </a:r>
          </a:p>
          <a:p>
            <a:pPr marL="742950" indent="-742950" algn="l">
              <a:buFont typeface="+mj-lt"/>
              <a:buAutoNum type="alphaLcParenR"/>
            </a:pPr>
            <a:endParaRPr lang="en-US" sz="4000" dirty="0" smtClean="0">
              <a:solidFill>
                <a:schemeClr val="accent5"/>
              </a:solidFill>
            </a:endParaRPr>
          </a:p>
          <a:p>
            <a:pPr marL="742950" indent="-742950" algn="l">
              <a:buFont typeface="+mj-lt"/>
              <a:buAutoNum type="alphaLcParenR"/>
            </a:pPr>
            <a:r>
              <a:rPr lang="en-US" sz="4000" dirty="0">
                <a:solidFill>
                  <a:schemeClr val="accent5"/>
                </a:solidFill>
              </a:rPr>
              <a:t>	</a:t>
            </a:r>
            <a:r>
              <a:rPr lang="en-US" sz="4000" dirty="0" smtClean="0">
                <a:solidFill>
                  <a:schemeClr val="accent5"/>
                </a:solidFill>
              </a:rPr>
              <a:t>(100 &gt; x) || (x &gt; 10)</a:t>
            </a:r>
          </a:p>
          <a:p>
            <a:pPr marL="742950" indent="-742950" algn="l">
              <a:buFont typeface="+mj-lt"/>
              <a:buAutoNum type="alphaLcParenR"/>
            </a:pPr>
            <a:endParaRPr lang="en-US" sz="4000" dirty="0" smtClean="0">
              <a:solidFill>
                <a:schemeClr val="accent5"/>
              </a:solidFill>
            </a:endParaRPr>
          </a:p>
          <a:p>
            <a:pPr marL="742950" indent="-742950" algn="l">
              <a:buFont typeface="+mj-lt"/>
              <a:buAutoNum type="alphaLcParenR"/>
            </a:pPr>
            <a:r>
              <a:rPr lang="en-US" sz="4000" dirty="0">
                <a:solidFill>
                  <a:schemeClr val="accent5"/>
                </a:solidFill>
              </a:rPr>
              <a:t>	(100 &gt; x) and (x &gt; 10)</a:t>
            </a:r>
          </a:p>
          <a:p>
            <a:pPr marL="742950" indent="-742950" algn="l">
              <a:buFont typeface="+mj-lt"/>
              <a:buAutoNum type="alphaLcParenR"/>
            </a:pPr>
            <a:endParaRPr lang="en-US" sz="4000" dirty="0" smtClean="0">
              <a:solidFill>
                <a:schemeClr val="accent5"/>
              </a:solidFill>
            </a:endParaRPr>
          </a:p>
          <a:p>
            <a:pPr marL="742950" indent="-742950" algn="l">
              <a:buFont typeface="+mj-lt"/>
              <a:buAutoNum type="alphaLcParenR"/>
            </a:pPr>
            <a:r>
              <a:rPr lang="en-US" sz="4000" dirty="0">
                <a:solidFill>
                  <a:schemeClr val="accent5"/>
                </a:solidFill>
              </a:rPr>
              <a:t>	(100 &gt; x) </a:t>
            </a:r>
            <a:r>
              <a:rPr lang="en-US" sz="4000" dirty="0" smtClean="0">
                <a:solidFill>
                  <a:schemeClr val="accent5"/>
                </a:solidFill>
              </a:rPr>
              <a:t>or </a:t>
            </a:r>
            <a:r>
              <a:rPr lang="en-US" sz="4000" dirty="0">
                <a:solidFill>
                  <a:schemeClr val="accent5"/>
                </a:solidFill>
              </a:rPr>
              <a:t>(x &gt; 10</a:t>
            </a:r>
            <a:r>
              <a:rPr lang="en-US" sz="4000" dirty="0" smtClean="0">
                <a:solidFill>
                  <a:schemeClr val="accent5"/>
                </a:solidFill>
              </a:rPr>
              <a:t>)</a:t>
            </a:r>
            <a:r>
              <a:rPr lang="en-US" sz="4000" dirty="0">
                <a:solidFill>
                  <a:schemeClr val="accent5"/>
                </a:solidFill>
              </a:rPr>
              <a:t>	</a:t>
            </a:r>
            <a:endParaRPr lang="en-US" sz="4000" dirty="0" smtClean="0">
              <a:solidFill>
                <a:schemeClr val="accent5"/>
              </a:solidFill>
            </a:endParaRPr>
          </a:p>
        </p:txBody>
      </p:sp>
    </p:spTree>
    <p:extLst>
      <p:ext uri="{BB962C8B-B14F-4D97-AF65-F5344CB8AC3E}">
        <p14:creationId xmlns:p14="http://schemas.microsoft.com/office/powerpoint/2010/main" val="2208113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871545" y="297810"/>
            <a:ext cx="6964051"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Determining Leap Year</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7" name="Заголовок 1"/>
          <p:cNvSpPr txBox="1">
            <a:spLocks/>
          </p:cNvSpPr>
          <p:nvPr/>
        </p:nvSpPr>
        <p:spPr>
          <a:xfrm>
            <a:off x="332627" y="1284136"/>
            <a:ext cx="11502968" cy="8586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rPr>
              <a:t>	A year is a leap year if it is divisible by 4 but not by 100, or if it is divisible by 400. </a:t>
            </a:r>
          </a:p>
        </p:txBody>
      </p:sp>
      <p:pic>
        <p:nvPicPr>
          <p:cNvPr id="2" name="Рисунок 1"/>
          <p:cNvPicPr>
            <a:picLocks noChangeAspect="1"/>
          </p:cNvPicPr>
          <p:nvPr/>
        </p:nvPicPr>
        <p:blipFill rotWithShape="1">
          <a:blip r:embed="rId3"/>
          <a:srcRect l="12356" t="16272" r="30936" b="17565"/>
          <a:stretch/>
        </p:blipFill>
        <p:spPr>
          <a:xfrm>
            <a:off x="332627" y="2142780"/>
            <a:ext cx="7031248" cy="4612379"/>
          </a:xfrm>
          <a:prstGeom prst="rect">
            <a:avLst/>
          </a:prstGeom>
        </p:spPr>
      </p:pic>
      <p:pic>
        <p:nvPicPr>
          <p:cNvPr id="2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5219" y="212701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Таблица 30"/>
          <p:cNvGraphicFramePr>
            <a:graphicFrameLocks noGrp="1"/>
          </p:cNvGraphicFramePr>
          <p:nvPr>
            <p:extLst>
              <p:ext uri="{D42A27DB-BD31-4B8C-83A1-F6EECF244321}">
                <p14:modId xmlns:p14="http://schemas.microsoft.com/office/powerpoint/2010/main" val="3586048171"/>
              </p:ext>
            </p:extLst>
          </p:nvPr>
        </p:nvGraphicFramePr>
        <p:xfrm>
          <a:off x="5865477" y="2111248"/>
          <a:ext cx="5105590" cy="579120"/>
        </p:xfrm>
        <a:graphic>
          <a:graphicData uri="http://schemas.openxmlformats.org/drawingml/2006/table">
            <a:tbl>
              <a:tblPr firstRow="1" bandRow="1">
                <a:tableStyleId>{3B4B98B0-60AC-42C2-AFA5-B58CD77FA1E5}</a:tableStyleId>
              </a:tblPr>
              <a:tblGrid>
                <a:gridCol w="5105590">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 leap year: 2008</a:t>
                      </a:r>
                    </a:p>
                    <a:p>
                      <a:r>
                        <a:rPr lang="en-US" sz="1600" b="0" baseline="0" dirty="0" smtClean="0">
                          <a:latin typeface="Courier New" panose="02070309020205020404" pitchFamily="49" charset="0"/>
                          <a:cs typeface="Courier New" panose="02070309020205020404" pitchFamily="49" charset="0"/>
                        </a:rPr>
                        <a:t>2008 is a leap year</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38"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7415" y="216613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5219" y="278286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Таблица 39"/>
          <p:cNvGraphicFramePr>
            <a:graphicFrameLocks noGrp="1"/>
          </p:cNvGraphicFramePr>
          <p:nvPr>
            <p:extLst>
              <p:ext uri="{D42A27DB-BD31-4B8C-83A1-F6EECF244321}">
                <p14:modId xmlns:p14="http://schemas.microsoft.com/office/powerpoint/2010/main" val="487578207"/>
              </p:ext>
            </p:extLst>
          </p:nvPr>
        </p:nvGraphicFramePr>
        <p:xfrm>
          <a:off x="5865477" y="2767094"/>
          <a:ext cx="5105590" cy="579120"/>
        </p:xfrm>
        <a:graphic>
          <a:graphicData uri="http://schemas.openxmlformats.org/drawingml/2006/table">
            <a:tbl>
              <a:tblPr firstRow="1" bandRow="1">
                <a:tableStyleId>{3B4B98B0-60AC-42C2-AFA5-B58CD77FA1E5}</a:tableStyleId>
              </a:tblPr>
              <a:tblGrid>
                <a:gridCol w="5105590">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 year: 1900</a:t>
                      </a:r>
                    </a:p>
                    <a:p>
                      <a:r>
                        <a:rPr lang="en-US" sz="1600" b="0" baseline="0" dirty="0" smtClean="0">
                          <a:latin typeface="Courier New" panose="02070309020205020404" pitchFamily="49" charset="0"/>
                          <a:cs typeface="Courier New" panose="02070309020205020404" pitchFamily="49" charset="0"/>
                        </a:rPr>
                        <a:t>1900 is not a leap year</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41"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1754" y="279268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5219" y="344047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 name="Таблица 42"/>
          <p:cNvGraphicFramePr>
            <a:graphicFrameLocks noGrp="1"/>
          </p:cNvGraphicFramePr>
          <p:nvPr>
            <p:extLst>
              <p:ext uri="{D42A27DB-BD31-4B8C-83A1-F6EECF244321}">
                <p14:modId xmlns:p14="http://schemas.microsoft.com/office/powerpoint/2010/main" val="1341138205"/>
              </p:ext>
            </p:extLst>
          </p:nvPr>
        </p:nvGraphicFramePr>
        <p:xfrm>
          <a:off x="5865477" y="3424710"/>
          <a:ext cx="5105590" cy="579120"/>
        </p:xfrm>
        <a:graphic>
          <a:graphicData uri="http://schemas.openxmlformats.org/drawingml/2006/table">
            <a:tbl>
              <a:tblPr firstRow="1" bandRow="1">
                <a:tableStyleId>{3B4B98B0-60AC-42C2-AFA5-B58CD77FA1E5}</a:tableStyleId>
              </a:tblPr>
              <a:tblGrid>
                <a:gridCol w="5105590">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 year: 2002</a:t>
                      </a:r>
                    </a:p>
                    <a:p>
                      <a:r>
                        <a:rPr lang="en-US" sz="1600" b="0" baseline="0" dirty="0" smtClean="0">
                          <a:latin typeface="Courier New" panose="02070309020205020404" pitchFamily="49" charset="0"/>
                          <a:cs typeface="Courier New" panose="02070309020205020404" pitchFamily="49" charset="0"/>
                        </a:rPr>
                        <a:t>2002 is not a leap year</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44"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1754" y="345029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729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831307" y="297810"/>
            <a:ext cx="700428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Lottery</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4" name="Заголовок 1"/>
          <p:cNvSpPr txBox="1">
            <a:spLocks/>
          </p:cNvSpPr>
          <p:nvPr/>
        </p:nvSpPr>
        <p:spPr>
          <a:xfrm>
            <a:off x="332627" y="1572323"/>
            <a:ext cx="11502968" cy="49236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rPr>
              <a:t>	The lottery program involves generating random numbers, comparing digits, and using  Boolean operators.  The program randomly generates a lottery of a two – digit number, prompts the user to enter a two – digit number, and determines whether the user wins according to the following rule:</a:t>
            </a:r>
          </a:p>
          <a:p>
            <a:pPr marL="514350" indent="-514350" algn="just">
              <a:buAutoNum type="arabicPeriod"/>
            </a:pPr>
            <a:r>
              <a:rPr lang="en-US" sz="3000" dirty="0" smtClean="0">
                <a:solidFill>
                  <a:schemeClr val="accent5"/>
                </a:solidFill>
              </a:rPr>
              <a:t>If the user input matches the lottery number in the exact order, the award is  $10 000.</a:t>
            </a:r>
          </a:p>
          <a:p>
            <a:pPr marL="514350" indent="-514350" algn="just">
              <a:buAutoNum type="arabicPeriod"/>
            </a:pPr>
            <a:r>
              <a:rPr lang="en-US" sz="3000" dirty="0" smtClean="0">
                <a:solidFill>
                  <a:schemeClr val="accent5"/>
                </a:solidFill>
              </a:rPr>
              <a:t>If all the digits in the user input match all the digits in the lottery number, the award is $3 000.</a:t>
            </a:r>
          </a:p>
          <a:p>
            <a:pPr marL="514350" indent="-514350" algn="just">
              <a:buAutoNum type="arabicPeriod"/>
            </a:pPr>
            <a:r>
              <a:rPr lang="en-US" sz="3000" dirty="0" smtClean="0">
                <a:solidFill>
                  <a:schemeClr val="accent5"/>
                </a:solidFill>
              </a:rPr>
              <a:t>If one digit in the user input matches a digit in the lottery number, the award is $1 000.</a:t>
            </a:r>
          </a:p>
        </p:txBody>
      </p:sp>
    </p:spTree>
    <p:extLst>
      <p:ext uri="{BB962C8B-B14F-4D97-AF65-F5344CB8AC3E}">
        <p14:creationId xmlns:p14="http://schemas.microsoft.com/office/powerpoint/2010/main" val="71272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831307" y="297810"/>
            <a:ext cx="700428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Lottery</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rotWithShape="1">
          <a:blip r:embed="rId3"/>
          <a:srcRect l="12114" t="16057" r="38570" b="8512"/>
          <a:stretch/>
        </p:blipFill>
        <p:spPr>
          <a:xfrm>
            <a:off x="332628" y="1284136"/>
            <a:ext cx="5913284" cy="5085133"/>
          </a:xfrm>
          <a:prstGeom prst="rect">
            <a:avLst/>
          </a:prstGeom>
        </p:spPr>
      </p:pic>
      <p:pic>
        <p:nvPicPr>
          <p:cNvPr id="3" name="Рисунок 2"/>
          <p:cNvPicPr>
            <a:picLocks noChangeAspect="1"/>
          </p:cNvPicPr>
          <p:nvPr/>
        </p:nvPicPr>
        <p:blipFill rotWithShape="1">
          <a:blip r:embed="rId4"/>
          <a:srcRect l="12114" t="35022" r="35056" b="8513"/>
          <a:stretch/>
        </p:blipFill>
        <p:spPr>
          <a:xfrm>
            <a:off x="6245912" y="1319504"/>
            <a:ext cx="5678255" cy="3412162"/>
          </a:xfrm>
          <a:prstGeom prst="rect">
            <a:avLst/>
          </a:prstGeom>
        </p:spPr>
      </p:pic>
      <p:pic>
        <p:nvPicPr>
          <p:cNvPr id="11" name="Picture 2" descr="https://cdn3.vox-cdn.com/thumbor/jGLnhh0oTpF0oU_zA2CAIaw3uLY=/cdn0.vox-cdn.com/uploads/chorus_asset/file/3916794/xps13-4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0727" y="482971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1705712535"/>
              </p:ext>
            </p:extLst>
          </p:nvPr>
        </p:nvGraphicFramePr>
        <p:xfrm>
          <a:off x="5323427" y="4835449"/>
          <a:ext cx="5658728" cy="822960"/>
        </p:xfrm>
        <a:graphic>
          <a:graphicData uri="http://schemas.openxmlformats.org/drawingml/2006/table">
            <a:tbl>
              <a:tblPr firstRow="1" bandRow="1">
                <a:tableStyleId>{3B4B98B0-60AC-42C2-AFA5-B58CD77FA1E5}</a:tableStyleId>
              </a:tblPr>
              <a:tblGrid>
                <a:gridCol w="565872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 your lottery pick</a:t>
                      </a:r>
                      <a:r>
                        <a:rPr lang="en-US" sz="1600" b="0" baseline="0" dirty="0" smtClean="0">
                          <a:latin typeface="Courier New" panose="02070309020205020404" pitchFamily="49" charset="0"/>
                          <a:cs typeface="Courier New" panose="02070309020205020404" pitchFamily="49" charset="0"/>
                        </a:rPr>
                        <a:t> (two digits): 00</a:t>
                      </a:r>
                    </a:p>
                    <a:p>
                      <a:r>
                        <a:rPr lang="en-US" sz="1600" b="0" baseline="0" dirty="0" smtClean="0">
                          <a:latin typeface="Courier New" panose="02070309020205020404" pitchFamily="49" charset="0"/>
                          <a:cs typeface="Courier New" panose="02070309020205020404" pitchFamily="49" charset="0"/>
                        </a:rPr>
                        <a:t>The lottery number is 0</a:t>
                      </a:r>
                    </a:p>
                    <a:p>
                      <a:r>
                        <a:rPr lang="en-US" sz="1600" b="0" baseline="0" dirty="0" smtClean="0">
                          <a:latin typeface="Courier New" panose="02070309020205020404" pitchFamily="49" charset="0"/>
                          <a:cs typeface="Courier New" panose="02070309020205020404" pitchFamily="49" charset="0"/>
                        </a:rPr>
                        <a:t>Exact match: you win $10,000</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4794" y="487959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dn3.vox-cdn.com/thumbor/jGLnhh0oTpF0oU_zA2CAIaw3uLY=/cdn0.vox-cdn.com/uploads/chorus_asset/file/3916794/xps13-4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5112" y="572261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5"/>
          <p:cNvGraphicFramePr>
            <a:graphicFrameLocks noGrp="1"/>
          </p:cNvGraphicFramePr>
          <p:nvPr>
            <p:extLst>
              <p:ext uri="{D42A27DB-BD31-4B8C-83A1-F6EECF244321}">
                <p14:modId xmlns:p14="http://schemas.microsoft.com/office/powerpoint/2010/main" val="2777166461"/>
              </p:ext>
            </p:extLst>
          </p:nvPr>
        </p:nvGraphicFramePr>
        <p:xfrm>
          <a:off x="5327812" y="5728348"/>
          <a:ext cx="5658728" cy="822960"/>
        </p:xfrm>
        <a:graphic>
          <a:graphicData uri="http://schemas.openxmlformats.org/drawingml/2006/table">
            <a:tbl>
              <a:tblPr firstRow="1" bandRow="1">
                <a:tableStyleId>{3B4B98B0-60AC-42C2-AFA5-B58CD77FA1E5}</a:tableStyleId>
              </a:tblPr>
              <a:tblGrid>
                <a:gridCol w="565872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 your lottery pick</a:t>
                      </a:r>
                      <a:r>
                        <a:rPr lang="en-US" sz="1600" b="0" baseline="0" dirty="0" smtClean="0">
                          <a:latin typeface="Courier New" panose="02070309020205020404" pitchFamily="49" charset="0"/>
                          <a:cs typeface="Courier New" panose="02070309020205020404" pitchFamily="49" charset="0"/>
                        </a:rPr>
                        <a:t> (two digits): 23</a:t>
                      </a:r>
                    </a:p>
                    <a:p>
                      <a:r>
                        <a:rPr lang="en-US" sz="1600" b="0" baseline="0" dirty="0" smtClean="0">
                          <a:latin typeface="Courier New" panose="02070309020205020404" pitchFamily="49" charset="0"/>
                          <a:cs typeface="Courier New" panose="02070309020205020404" pitchFamily="49" charset="0"/>
                        </a:rPr>
                        <a:t>The lottery number is 14</a:t>
                      </a:r>
                    </a:p>
                    <a:p>
                      <a:r>
                        <a:rPr lang="en-US" sz="1600" b="0" baseline="0" dirty="0" smtClean="0">
                          <a:latin typeface="Courier New" panose="02070309020205020404" pitchFamily="49" charset="0"/>
                          <a:cs typeface="Courier New" panose="02070309020205020404" pitchFamily="49" charset="0"/>
                        </a:rPr>
                        <a:t>Sorry, no match</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505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81433" y="297810"/>
            <a:ext cx="685416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Switch Statements</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7" name="Заголовок 1"/>
          <p:cNvSpPr txBox="1">
            <a:spLocks/>
          </p:cNvSpPr>
          <p:nvPr/>
        </p:nvSpPr>
        <p:spPr>
          <a:xfrm>
            <a:off x="332627" y="1572323"/>
            <a:ext cx="11502968" cy="98169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rPr>
              <a:t>	A </a:t>
            </a:r>
            <a:r>
              <a:rPr lang="en-US" sz="3000" b="1" dirty="0" smtClean="0">
                <a:solidFill>
                  <a:schemeClr val="accent5"/>
                </a:solidFill>
              </a:rPr>
              <a:t>switch </a:t>
            </a:r>
            <a:r>
              <a:rPr lang="en-US" sz="3000" dirty="0" smtClean="0">
                <a:solidFill>
                  <a:schemeClr val="accent5"/>
                </a:solidFill>
              </a:rPr>
              <a:t>statement executes statements based on the value of a variable or an expression.</a:t>
            </a:r>
          </a:p>
        </p:txBody>
      </p:sp>
      <p:pic>
        <p:nvPicPr>
          <p:cNvPr id="2" name="Рисунок 1"/>
          <p:cNvPicPr>
            <a:picLocks noChangeAspect="1"/>
          </p:cNvPicPr>
          <p:nvPr/>
        </p:nvPicPr>
        <p:blipFill rotWithShape="1">
          <a:blip r:embed="rId3"/>
          <a:srcRect l="12356" t="16272" r="22818" b="44720"/>
          <a:stretch/>
        </p:blipFill>
        <p:spPr>
          <a:xfrm>
            <a:off x="332627" y="2554014"/>
            <a:ext cx="11510134" cy="3894083"/>
          </a:xfrm>
          <a:prstGeom prst="rect">
            <a:avLst/>
          </a:prstGeom>
        </p:spPr>
      </p:pic>
    </p:spTree>
    <p:extLst>
      <p:ext uri="{BB962C8B-B14F-4D97-AF65-F5344CB8AC3E}">
        <p14:creationId xmlns:p14="http://schemas.microsoft.com/office/powerpoint/2010/main" val="1782508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81433" y="297810"/>
            <a:ext cx="685416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Switch Statements</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tutorialspoint.com/cprogramming/images/switch_stat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194" y="1319504"/>
            <a:ext cx="4983985" cy="549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86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81433" y="297810"/>
            <a:ext cx="685416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572323"/>
            <a:ext cx="11502968" cy="143889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rPr>
              <a:t>	Do not forget to use a </a:t>
            </a:r>
            <a:r>
              <a:rPr lang="en-US" sz="3000" b="1" dirty="0" smtClean="0">
                <a:solidFill>
                  <a:schemeClr val="accent5"/>
                </a:solidFill>
              </a:rPr>
              <a:t> break </a:t>
            </a:r>
            <a:r>
              <a:rPr lang="en-US" sz="3000" dirty="0" smtClean="0">
                <a:solidFill>
                  <a:schemeClr val="accent5"/>
                </a:solidFill>
              </a:rPr>
              <a:t> statement when necessary. For example, the following code displays </a:t>
            </a:r>
            <a:r>
              <a:rPr lang="en-US" sz="3000" b="1" dirty="0" smtClean="0">
                <a:solidFill>
                  <a:schemeClr val="accent5"/>
                </a:solidFill>
              </a:rPr>
              <a:t>Weekdays </a:t>
            </a:r>
            <a:r>
              <a:rPr lang="en-US" sz="3000" dirty="0" smtClean="0">
                <a:solidFill>
                  <a:schemeClr val="accent5"/>
                </a:solidFill>
              </a:rPr>
              <a:t> for days </a:t>
            </a:r>
            <a:r>
              <a:rPr lang="en-US" sz="3000" b="1" dirty="0" smtClean="0">
                <a:solidFill>
                  <a:schemeClr val="accent5"/>
                </a:solidFill>
              </a:rPr>
              <a:t>1 </a:t>
            </a:r>
            <a:r>
              <a:rPr lang="en-US" sz="3000" dirty="0" smtClean="0">
                <a:solidFill>
                  <a:schemeClr val="accent5"/>
                </a:solidFill>
              </a:rPr>
              <a:t> to </a:t>
            </a:r>
            <a:r>
              <a:rPr lang="en-US" sz="3000" b="1" dirty="0" smtClean="0">
                <a:solidFill>
                  <a:schemeClr val="accent5"/>
                </a:solidFill>
              </a:rPr>
              <a:t>5 </a:t>
            </a:r>
            <a:r>
              <a:rPr lang="en-US" sz="3000" dirty="0" smtClean="0">
                <a:solidFill>
                  <a:schemeClr val="accent5"/>
                </a:solidFill>
              </a:rPr>
              <a:t> and </a:t>
            </a:r>
            <a:r>
              <a:rPr lang="en-US" sz="3000" b="1" dirty="0" smtClean="0">
                <a:solidFill>
                  <a:schemeClr val="accent5"/>
                </a:solidFill>
              </a:rPr>
              <a:t> Weekends </a:t>
            </a:r>
            <a:r>
              <a:rPr lang="en-US" sz="3000" dirty="0" smtClean="0">
                <a:solidFill>
                  <a:schemeClr val="accent5"/>
                </a:solidFill>
              </a:rPr>
              <a:t> for </a:t>
            </a:r>
            <a:r>
              <a:rPr lang="en-US" sz="3000" b="1" dirty="0" smtClean="0">
                <a:solidFill>
                  <a:schemeClr val="accent5"/>
                </a:solidFill>
              </a:rPr>
              <a:t> 0 </a:t>
            </a:r>
            <a:r>
              <a:rPr lang="en-US" sz="3000" dirty="0" smtClean="0">
                <a:solidFill>
                  <a:schemeClr val="accent5"/>
                </a:solidFill>
              </a:rPr>
              <a:t> and </a:t>
            </a:r>
            <a:r>
              <a:rPr lang="en-US" sz="3000" b="1" dirty="0" smtClean="0">
                <a:solidFill>
                  <a:schemeClr val="accent5"/>
                </a:solidFill>
              </a:rPr>
              <a:t>6.</a:t>
            </a:r>
            <a:r>
              <a:rPr lang="en-US" sz="3000" dirty="0" smtClean="0">
                <a:solidFill>
                  <a:schemeClr val="accent5"/>
                </a:solidFill>
              </a:rPr>
              <a:t> </a:t>
            </a:r>
          </a:p>
        </p:txBody>
      </p:sp>
      <p:pic>
        <p:nvPicPr>
          <p:cNvPr id="2" name="Рисунок 1"/>
          <p:cNvPicPr>
            <a:picLocks noChangeAspect="1"/>
          </p:cNvPicPr>
          <p:nvPr/>
        </p:nvPicPr>
        <p:blipFill rotWithShape="1">
          <a:blip r:embed="rId3"/>
          <a:srcRect l="12356" t="16272" r="41478" b="51616"/>
          <a:stretch/>
        </p:blipFill>
        <p:spPr>
          <a:xfrm>
            <a:off x="1252755" y="2996019"/>
            <a:ext cx="9662711" cy="3778857"/>
          </a:xfrm>
          <a:prstGeom prst="rect">
            <a:avLst/>
          </a:prstGeom>
        </p:spPr>
      </p:pic>
    </p:spTree>
    <p:extLst>
      <p:ext uri="{BB962C8B-B14F-4D97-AF65-F5344CB8AC3E}">
        <p14:creationId xmlns:p14="http://schemas.microsoft.com/office/powerpoint/2010/main" val="3748705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81433" y="297810"/>
            <a:ext cx="685416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Chinese Zodiac</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14745" y="3689131"/>
            <a:ext cx="1265475" cy="369332"/>
          </a:xfrm>
          <a:prstGeom prst="rect">
            <a:avLst/>
          </a:prstGeom>
          <a:noFill/>
        </p:spPr>
        <p:txBody>
          <a:bodyPr wrap="none" rtlCol="0">
            <a:spAutoFit/>
          </a:bodyPr>
          <a:lstStyle/>
          <a:p>
            <a:r>
              <a:rPr lang="en-US" dirty="0"/>
              <a:t>y</a:t>
            </a:r>
            <a:r>
              <a:rPr lang="en-US" dirty="0" smtClean="0"/>
              <a:t>ear % 12 =</a:t>
            </a:r>
            <a:endParaRPr lang="ru-RU" dirty="0"/>
          </a:p>
        </p:txBody>
      </p:sp>
      <p:sp>
        <p:nvSpPr>
          <p:cNvPr id="9" name="Левая фигурная скобка 8"/>
          <p:cNvSpPr/>
          <p:nvPr/>
        </p:nvSpPr>
        <p:spPr>
          <a:xfrm>
            <a:off x="8880220" y="2165636"/>
            <a:ext cx="815573" cy="3416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9695793" y="2165636"/>
            <a:ext cx="1159998" cy="3416320"/>
          </a:xfrm>
          <a:prstGeom prst="rect">
            <a:avLst/>
          </a:prstGeom>
          <a:noFill/>
        </p:spPr>
        <p:txBody>
          <a:bodyPr wrap="none" rtlCol="0">
            <a:spAutoFit/>
          </a:bodyPr>
          <a:lstStyle/>
          <a:p>
            <a:r>
              <a:rPr lang="en-US" dirty="0" smtClean="0"/>
              <a:t>0: monkey</a:t>
            </a:r>
          </a:p>
          <a:p>
            <a:r>
              <a:rPr lang="en-US" dirty="0" smtClean="0"/>
              <a:t>1: rooster</a:t>
            </a:r>
          </a:p>
          <a:p>
            <a:r>
              <a:rPr lang="en-US" dirty="0" smtClean="0"/>
              <a:t>2: dog</a:t>
            </a:r>
          </a:p>
          <a:p>
            <a:r>
              <a:rPr lang="en-US" dirty="0" smtClean="0"/>
              <a:t>3: pig</a:t>
            </a:r>
          </a:p>
          <a:p>
            <a:r>
              <a:rPr lang="en-US" dirty="0" smtClean="0"/>
              <a:t>4: rat</a:t>
            </a:r>
          </a:p>
          <a:p>
            <a:r>
              <a:rPr lang="en-US" dirty="0" smtClean="0"/>
              <a:t>5: ox</a:t>
            </a:r>
          </a:p>
          <a:p>
            <a:r>
              <a:rPr lang="en-US" dirty="0" smtClean="0"/>
              <a:t>6: tiger</a:t>
            </a:r>
          </a:p>
          <a:p>
            <a:r>
              <a:rPr lang="en-US" dirty="0" smtClean="0"/>
              <a:t>7: rabbit</a:t>
            </a:r>
          </a:p>
          <a:p>
            <a:r>
              <a:rPr lang="en-US" dirty="0" smtClean="0"/>
              <a:t>8: dragon</a:t>
            </a:r>
          </a:p>
          <a:p>
            <a:r>
              <a:rPr lang="en-US" dirty="0" smtClean="0"/>
              <a:t>9: snake</a:t>
            </a:r>
          </a:p>
          <a:p>
            <a:r>
              <a:rPr lang="en-US" dirty="0" smtClean="0"/>
              <a:t>10:horse</a:t>
            </a:r>
          </a:p>
          <a:p>
            <a:r>
              <a:rPr lang="en-US" dirty="0" smtClean="0"/>
              <a:t>11:sheep</a:t>
            </a:r>
            <a:endParaRPr lang="ru-RU" dirty="0"/>
          </a:p>
        </p:txBody>
      </p:sp>
      <p:pic>
        <p:nvPicPr>
          <p:cNvPr id="2052" name="Picture 4" descr="http://www.allchinanet.com/chinese_culture/images/chinese_zodiac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627" y="1368901"/>
            <a:ext cx="5547911" cy="548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55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Chinese Zodiac</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483730"/>
            <a:ext cx="11502968" cy="51324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600" b="1" dirty="0" smtClean="0">
              <a:solidFill>
                <a:schemeClr val="accent5"/>
              </a:solidFill>
              <a:cs typeface="Courier New" panose="02070309020205020404" pitchFamily="49" charset="0"/>
            </a:endParaRPr>
          </a:p>
        </p:txBody>
      </p:sp>
      <p:pic>
        <p:nvPicPr>
          <p:cNvPr id="3" name="Рисунок 2"/>
          <p:cNvPicPr>
            <a:picLocks noChangeAspect="1"/>
          </p:cNvPicPr>
          <p:nvPr/>
        </p:nvPicPr>
        <p:blipFill rotWithShape="1">
          <a:blip r:embed="rId3"/>
          <a:srcRect l="11994" t="16272" r="53958" b="12823"/>
          <a:stretch/>
        </p:blipFill>
        <p:spPr>
          <a:xfrm>
            <a:off x="332627" y="1318987"/>
            <a:ext cx="4665042" cy="5461919"/>
          </a:xfrm>
          <a:prstGeom prst="rect">
            <a:avLst/>
          </a:prstGeom>
        </p:spPr>
      </p:pic>
      <p:pic>
        <p:nvPicPr>
          <p:cNvPr id="12"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5" y="147703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2"/>
          <p:cNvGraphicFramePr>
            <a:graphicFrameLocks noGrp="1"/>
          </p:cNvGraphicFramePr>
          <p:nvPr>
            <p:extLst>
              <p:ext uri="{D42A27DB-BD31-4B8C-83A1-F6EECF244321}">
                <p14:modId xmlns:p14="http://schemas.microsoft.com/office/powerpoint/2010/main" val="1277647455"/>
              </p:ext>
            </p:extLst>
          </p:nvPr>
        </p:nvGraphicFramePr>
        <p:xfrm>
          <a:off x="5234855" y="1482765"/>
          <a:ext cx="5658728" cy="579120"/>
        </p:xfrm>
        <a:graphic>
          <a:graphicData uri="http://schemas.openxmlformats.org/drawingml/2006/table">
            <a:tbl>
              <a:tblPr firstRow="1" bandRow="1">
                <a:tableStyleId>{3B4B98B0-60AC-42C2-AFA5-B58CD77FA1E5}</a:tableStyleId>
              </a:tblPr>
              <a:tblGrid>
                <a:gridCol w="565872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 year: 1963</a:t>
                      </a:r>
                    </a:p>
                    <a:p>
                      <a:r>
                        <a:rPr lang="en-US" sz="1600" b="0" baseline="0" dirty="0" smtClean="0">
                          <a:latin typeface="Courier New" panose="02070309020205020404" pitchFamily="49" charset="0"/>
                          <a:cs typeface="Courier New" panose="02070309020205020404" pitchFamily="49" charset="0"/>
                        </a:rPr>
                        <a:t>rabbit</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4"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3150" y="154679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5" y="217444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5"/>
          <p:cNvGraphicFramePr>
            <a:graphicFrameLocks noGrp="1"/>
          </p:cNvGraphicFramePr>
          <p:nvPr>
            <p:extLst>
              <p:ext uri="{D42A27DB-BD31-4B8C-83A1-F6EECF244321}">
                <p14:modId xmlns:p14="http://schemas.microsoft.com/office/powerpoint/2010/main" val="420667713"/>
              </p:ext>
            </p:extLst>
          </p:nvPr>
        </p:nvGraphicFramePr>
        <p:xfrm>
          <a:off x="5234855" y="2180175"/>
          <a:ext cx="5658728" cy="579120"/>
        </p:xfrm>
        <a:graphic>
          <a:graphicData uri="http://schemas.openxmlformats.org/drawingml/2006/table">
            <a:tbl>
              <a:tblPr firstRow="1" bandRow="1">
                <a:tableStyleId>{3B4B98B0-60AC-42C2-AFA5-B58CD77FA1E5}</a:tableStyleId>
              </a:tblPr>
              <a:tblGrid>
                <a:gridCol w="565872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Enter</a:t>
                      </a:r>
                      <a:r>
                        <a:rPr lang="en-US" sz="1600" b="0" baseline="0" dirty="0" smtClean="0">
                          <a:latin typeface="Courier New" panose="02070309020205020404" pitchFamily="49" charset="0"/>
                          <a:cs typeface="Courier New" panose="02070309020205020404" pitchFamily="49" charset="0"/>
                        </a:rPr>
                        <a:t> a year: 1877</a:t>
                      </a:r>
                    </a:p>
                    <a:p>
                      <a:r>
                        <a:rPr lang="en-US" sz="1600" b="0" baseline="0" dirty="0" smtClean="0">
                          <a:latin typeface="Courier New" panose="02070309020205020404" pitchFamily="49" charset="0"/>
                          <a:cs typeface="Courier New" panose="02070309020205020404" pitchFamily="49" charset="0"/>
                        </a:rPr>
                        <a:t>ox</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7"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3150" y="224420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7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483731"/>
            <a:ext cx="11502968" cy="9441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200" dirty="0" smtClean="0">
                <a:solidFill>
                  <a:schemeClr val="accent5"/>
                </a:solidFill>
                <a:cs typeface="Courier New" panose="02070309020205020404" pitchFamily="49" charset="0"/>
              </a:rPr>
              <a:t>	What is </a:t>
            </a:r>
            <a:r>
              <a:rPr lang="en-US" sz="3200" b="1" dirty="0" smtClean="0">
                <a:solidFill>
                  <a:schemeClr val="accent5"/>
                </a:solidFill>
                <a:cs typeface="Courier New" panose="02070309020205020404" pitchFamily="49" charset="0"/>
              </a:rPr>
              <a:t>y </a:t>
            </a:r>
            <a:r>
              <a:rPr lang="en-US" sz="3200" dirty="0" smtClean="0">
                <a:solidFill>
                  <a:schemeClr val="accent5"/>
                </a:solidFill>
                <a:cs typeface="Courier New" panose="02070309020205020404" pitchFamily="49" charset="0"/>
              </a:rPr>
              <a:t>after the following </a:t>
            </a:r>
            <a:r>
              <a:rPr lang="en-US" sz="3200" b="1" dirty="0" smtClean="0">
                <a:solidFill>
                  <a:schemeClr val="accent5"/>
                </a:solidFill>
                <a:cs typeface="Courier New" panose="02070309020205020404" pitchFamily="49" charset="0"/>
              </a:rPr>
              <a:t>switch </a:t>
            </a:r>
            <a:r>
              <a:rPr lang="en-US" sz="3200" dirty="0" smtClean="0">
                <a:solidFill>
                  <a:schemeClr val="accent5"/>
                </a:solidFill>
                <a:cs typeface="Courier New" panose="02070309020205020404" pitchFamily="49" charset="0"/>
              </a:rPr>
              <a:t> statement is executed? Rewrite the code using an </a:t>
            </a:r>
            <a:r>
              <a:rPr lang="en-US" sz="3200" b="1" dirty="0" smtClean="0">
                <a:solidFill>
                  <a:schemeClr val="accent5"/>
                </a:solidFill>
                <a:cs typeface="Courier New" panose="02070309020205020404" pitchFamily="49" charset="0"/>
              </a:rPr>
              <a:t> if </a:t>
            </a:r>
            <a:r>
              <a:rPr lang="en-US" sz="3200" dirty="0" smtClean="0">
                <a:solidFill>
                  <a:schemeClr val="accent5"/>
                </a:solidFill>
                <a:cs typeface="Courier New" panose="02070309020205020404" pitchFamily="49" charset="0"/>
              </a:rPr>
              <a:t>statement.</a:t>
            </a:r>
          </a:p>
        </p:txBody>
      </p:sp>
      <p:pic>
        <p:nvPicPr>
          <p:cNvPr id="2" name="Рисунок 1"/>
          <p:cNvPicPr>
            <a:picLocks noChangeAspect="1"/>
          </p:cNvPicPr>
          <p:nvPr/>
        </p:nvPicPr>
        <p:blipFill rotWithShape="1">
          <a:blip r:embed="rId4"/>
          <a:srcRect l="15507" t="16056" r="71180" b="66918"/>
          <a:stretch/>
        </p:blipFill>
        <p:spPr>
          <a:xfrm>
            <a:off x="3481137" y="2674401"/>
            <a:ext cx="4007484" cy="2881524"/>
          </a:xfrm>
          <a:prstGeom prst="rect">
            <a:avLst/>
          </a:prstGeom>
        </p:spPr>
      </p:pic>
    </p:spTree>
    <p:extLst>
      <p:ext uri="{BB962C8B-B14F-4D97-AF65-F5344CB8AC3E}">
        <p14:creationId xmlns:p14="http://schemas.microsoft.com/office/powerpoint/2010/main" val="3735466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430111" y="297810"/>
            <a:ext cx="7405486"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Body Mass Index</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572322"/>
            <a:ext cx="11502968" cy="21010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You can use nested </a:t>
            </a:r>
            <a:r>
              <a:rPr lang="en-US" sz="3000" b="1" dirty="0" smtClean="0">
                <a:solidFill>
                  <a:schemeClr val="accent5"/>
                </a:solidFill>
                <a:latin typeface="+mj-lt"/>
                <a:cs typeface="Courier New" panose="02070309020205020404" pitchFamily="49" charset="0"/>
              </a:rPr>
              <a:t>if </a:t>
            </a:r>
            <a:r>
              <a:rPr lang="en-US" sz="3000" dirty="0" smtClean="0">
                <a:solidFill>
                  <a:schemeClr val="accent5"/>
                </a:solidFill>
                <a:latin typeface="+mj-lt"/>
                <a:cs typeface="Courier New" panose="02070309020205020404" pitchFamily="49" charset="0"/>
              </a:rPr>
              <a:t>statements to write a program that interprets Body Mass Index. Body Mass Index (BMI) is a measure of health based on height and weight. You can calculate your BMI by taking your weight in kilograms and dividing it by the square of your height in meters. The interpretation  of BMI for people 20 years or older is as follows:  </a:t>
            </a: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4220169091"/>
                  </p:ext>
                </p:extLst>
              </p:nvPr>
            </p:nvGraphicFramePr>
            <p:xfrm>
              <a:off x="1938555" y="3673365"/>
              <a:ext cx="8291112" cy="2362200"/>
            </p:xfrm>
            <a:graphic>
              <a:graphicData uri="http://schemas.openxmlformats.org/drawingml/2006/table">
                <a:tbl>
                  <a:tblPr firstRow="1" bandRow="1">
                    <a:tableStyleId>{5C22544A-7EE6-4342-B048-85BDC9FD1C3A}</a:tableStyleId>
                  </a:tblPr>
                  <a:tblGrid>
                    <a:gridCol w="4145556">
                      <a:extLst>
                        <a:ext uri="{9D8B030D-6E8A-4147-A177-3AD203B41FA5}">
                          <a16:colId xmlns:a16="http://schemas.microsoft.com/office/drawing/2014/main" val="20000"/>
                        </a:ext>
                      </a:extLst>
                    </a:gridCol>
                    <a:gridCol w="4145556">
                      <a:extLst>
                        <a:ext uri="{9D8B030D-6E8A-4147-A177-3AD203B41FA5}">
                          <a16:colId xmlns:a16="http://schemas.microsoft.com/office/drawing/2014/main" val="20001"/>
                        </a:ext>
                      </a:extLst>
                    </a:gridCol>
                  </a:tblGrid>
                  <a:tr h="392978">
                    <a:tc>
                      <a:txBody>
                        <a:bodyPr/>
                        <a:lstStyle/>
                        <a:p>
                          <a:pPr algn="ctr"/>
                          <a:r>
                            <a:rPr lang="en-US" sz="2500" b="1" dirty="0" smtClean="0"/>
                            <a:t>BMI</a:t>
                          </a:r>
                          <a:endParaRPr lang="ru-RU" sz="2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Interpretation</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2978">
                    <a:tc>
                      <a:txBody>
                        <a:bodyPr/>
                        <a:lstStyle/>
                        <a:p>
                          <a:r>
                            <a:rPr lang="en-US" sz="2500" dirty="0" smtClean="0"/>
                            <a:t>BMI &lt; 18.5</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Underweight</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2978">
                    <a:tc>
                      <a:txBody>
                        <a:bodyPr/>
                        <a:lstStyle/>
                        <a:p>
                          <a:r>
                            <a:rPr lang="en-US" sz="2500" dirty="0" smtClean="0"/>
                            <a:t>18.5 </a:t>
                          </a:r>
                          <a14:m>
                            <m:oMath xmlns:m="http://schemas.openxmlformats.org/officeDocument/2006/math">
                              <m:r>
                                <a:rPr lang="en-US" sz="2500" i="1" smtClean="0">
                                  <a:latin typeface="Cambria Math" panose="02040503050406030204" pitchFamily="18" charset="0"/>
                                  <a:ea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 </m:t>
                              </m:r>
                            </m:oMath>
                          </a14:m>
                          <a:r>
                            <a:rPr lang="en-US" sz="2500" dirty="0" smtClean="0"/>
                            <a:t> BMI </a:t>
                          </a:r>
                          <a14:m>
                            <m:oMath xmlns:m="http://schemas.openxmlformats.org/officeDocument/2006/math">
                              <m:r>
                                <a:rPr lang="en-US" sz="2500" i="1" smtClean="0">
                                  <a:latin typeface="Cambria Math" panose="02040503050406030204" pitchFamily="18" charset="0"/>
                                  <a:ea typeface="Cambria Math" panose="02040503050406030204" pitchFamily="18" charset="0"/>
                                </a:rPr>
                                <m:t>≤</m:t>
                              </m:r>
                            </m:oMath>
                          </a14:m>
                          <a:r>
                            <a:rPr lang="en-US" sz="2500" dirty="0" smtClean="0"/>
                            <a:t> 25.0</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Normal</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2978">
                    <a:tc>
                      <a:txBody>
                        <a:bodyPr/>
                        <a:lstStyle/>
                        <a:p>
                          <a:r>
                            <a:rPr lang="en-US" sz="2500" dirty="0" smtClean="0"/>
                            <a:t>25.0 </a:t>
                          </a:r>
                          <a14:m>
                            <m:oMath xmlns:m="http://schemas.openxmlformats.org/officeDocument/2006/math">
                              <m:r>
                                <a:rPr lang="en-US" sz="2500" i="1" smtClean="0">
                                  <a:latin typeface="Cambria Math" panose="02040503050406030204" pitchFamily="18" charset="0"/>
                                  <a:ea typeface="Cambria Math" panose="02040503050406030204" pitchFamily="18" charset="0"/>
                                </a:rPr>
                                <m:t>≤</m:t>
                              </m:r>
                            </m:oMath>
                          </a14:m>
                          <a:r>
                            <a:rPr lang="en-US" sz="2500" dirty="0" smtClean="0"/>
                            <a:t> BMI </a:t>
                          </a:r>
                          <a14:m>
                            <m:oMath xmlns:m="http://schemas.openxmlformats.org/officeDocument/2006/math">
                              <m:r>
                                <a:rPr lang="en-US" sz="2500" i="1" smtClean="0">
                                  <a:latin typeface="Cambria Math" panose="02040503050406030204" pitchFamily="18" charset="0"/>
                                  <a:ea typeface="Cambria Math" panose="02040503050406030204" pitchFamily="18" charset="0"/>
                                </a:rPr>
                                <m:t>≤</m:t>
                              </m:r>
                            </m:oMath>
                          </a14:m>
                          <a:r>
                            <a:rPr lang="en-US" sz="2500" dirty="0" smtClean="0"/>
                            <a:t> 30.0</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Overweight</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2978">
                    <a:tc>
                      <a:txBody>
                        <a:bodyPr/>
                        <a:lstStyle/>
                        <a:p>
                          <a:r>
                            <a:rPr lang="en-US" sz="2500" dirty="0" smtClean="0"/>
                            <a:t>30.0 </a:t>
                          </a:r>
                          <a14:m>
                            <m:oMath xmlns:m="http://schemas.openxmlformats.org/officeDocument/2006/math">
                              <m:r>
                                <a:rPr lang="en-US" sz="2500" i="1" smtClean="0">
                                  <a:latin typeface="Cambria Math" panose="02040503050406030204" pitchFamily="18" charset="0"/>
                                  <a:ea typeface="Cambria Math" panose="02040503050406030204" pitchFamily="18" charset="0"/>
                                </a:rPr>
                                <m:t>≤</m:t>
                              </m:r>
                            </m:oMath>
                          </a14:m>
                          <a:r>
                            <a:rPr lang="en-US" sz="2500" dirty="0" smtClean="0"/>
                            <a:t> BMI</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Obese</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4220169091"/>
                  </p:ext>
                </p:extLst>
              </p:nvPr>
            </p:nvGraphicFramePr>
            <p:xfrm>
              <a:off x="1938555" y="3673365"/>
              <a:ext cx="8291112" cy="2362200"/>
            </p:xfrm>
            <a:graphic>
              <a:graphicData uri="http://schemas.openxmlformats.org/drawingml/2006/table">
                <a:tbl>
                  <a:tblPr firstRow="1" bandRow="1">
                    <a:tableStyleId>{5C22544A-7EE6-4342-B048-85BDC9FD1C3A}</a:tableStyleId>
                  </a:tblPr>
                  <a:tblGrid>
                    <a:gridCol w="4145556"/>
                    <a:gridCol w="4145556"/>
                  </a:tblGrid>
                  <a:tr h="472440">
                    <a:tc>
                      <a:txBody>
                        <a:bodyPr/>
                        <a:lstStyle/>
                        <a:p>
                          <a:pPr algn="ctr"/>
                          <a:r>
                            <a:rPr lang="en-US" sz="2500" b="1" dirty="0" smtClean="0"/>
                            <a:t>BMI</a:t>
                          </a:r>
                          <a:endParaRPr lang="ru-RU" sz="2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Interpretation</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440">
                    <a:tc>
                      <a:txBody>
                        <a:bodyPr/>
                        <a:lstStyle/>
                        <a:p>
                          <a:r>
                            <a:rPr lang="en-US" sz="2500" dirty="0" smtClean="0"/>
                            <a:t>BMI &lt; 18.5</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500" dirty="0" smtClean="0"/>
                            <a:t>Underweight</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440">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94" t="-211688" r="-100147" b="-233766"/>
                          </a:stretch>
                        </a:blipFill>
                      </a:tcPr>
                    </a:tc>
                    <a:tc>
                      <a:txBody>
                        <a:bodyPr/>
                        <a:lstStyle/>
                        <a:p>
                          <a:r>
                            <a:rPr lang="en-US" sz="2500" dirty="0" smtClean="0"/>
                            <a:t>Normal</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440">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94" t="-307692" r="-100147" b="-130769"/>
                          </a:stretch>
                        </a:blipFill>
                      </a:tcPr>
                    </a:tc>
                    <a:tc>
                      <a:txBody>
                        <a:bodyPr/>
                        <a:lstStyle/>
                        <a:p>
                          <a:r>
                            <a:rPr lang="en-US" sz="2500" dirty="0" smtClean="0"/>
                            <a:t>Overweight</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440">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94" t="-407692" r="-100147" b="-30769"/>
                          </a:stretch>
                        </a:blipFill>
                      </a:tcPr>
                    </a:tc>
                    <a:tc>
                      <a:txBody>
                        <a:bodyPr/>
                        <a:lstStyle/>
                        <a:p>
                          <a:r>
                            <a:rPr lang="en-US" sz="2500" dirty="0" smtClean="0"/>
                            <a:t>Obese</a:t>
                          </a:r>
                          <a:endParaRPr lang="ru-RU"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3" name="TextBox 2"/>
          <p:cNvSpPr txBox="1"/>
          <p:nvPr/>
        </p:nvSpPr>
        <p:spPr>
          <a:xfrm>
            <a:off x="107154" y="6256721"/>
            <a:ext cx="1195391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 inch = 0.0254 meter, 		1 pound = 0.45359237 kilogram</a:t>
            </a:r>
            <a:endParaRPr lang="ru-RU"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1157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855779" y="297810"/>
            <a:ext cx="697981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Conditional Expressions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07605" y="1280455"/>
            <a:ext cx="11502968" cy="10528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smtClean="0">
                <a:solidFill>
                  <a:schemeClr val="accent5">
                    <a:lumMod val="75000"/>
                  </a:schemeClr>
                </a:solidFill>
                <a:latin typeface="+mj-lt"/>
              </a:rPr>
              <a:t>	A conditional expression evaluates an expression based on a condition.</a:t>
            </a:r>
          </a:p>
        </p:txBody>
      </p:sp>
      <p:pic>
        <p:nvPicPr>
          <p:cNvPr id="3" name="Рисунок 2"/>
          <p:cNvPicPr>
            <a:picLocks noChangeAspect="1"/>
          </p:cNvPicPr>
          <p:nvPr/>
        </p:nvPicPr>
        <p:blipFill rotWithShape="1">
          <a:blip r:embed="rId3"/>
          <a:srcRect l="15386" t="16056" r="74557" b="70151"/>
          <a:stretch/>
        </p:blipFill>
        <p:spPr>
          <a:xfrm>
            <a:off x="967438" y="2763111"/>
            <a:ext cx="2513700" cy="1938276"/>
          </a:xfrm>
          <a:prstGeom prst="rect">
            <a:avLst/>
          </a:prstGeom>
        </p:spPr>
      </p:pic>
      <p:sp>
        <p:nvSpPr>
          <p:cNvPr id="5" name="Прямоугольник 4"/>
          <p:cNvSpPr/>
          <p:nvPr/>
        </p:nvSpPr>
        <p:spPr>
          <a:xfrm>
            <a:off x="771333" y="2619072"/>
            <a:ext cx="2917798" cy="2268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p:cNvPicPr>
            <a:picLocks noChangeAspect="1"/>
          </p:cNvPicPr>
          <p:nvPr/>
        </p:nvPicPr>
        <p:blipFill rotWithShape="1">
          <a:blip r:embed="rId4"/>
          <a:srcRect l="15508" t="16056" r="66317" b="79633"/>
          <a:stretch/>
        </p:blipFill>
        <p:spPr>
          <a:xfrm>
            <a:off x="6448193" y="3454703"/>
            <a:ext cx="4477311" cy="596976"/>
          </a:xfrm>
          <a:prstGeom prst="rect">
            <a:avLst/>
          </a:prstGeom>
        </p:spPr>
      </p:pic>
      <p:sp>
        <p:nvSpPr>
          <p:cNvPr id="12" name="Прямоугольник 11"/>
          <p:cNvSpPr/>
          <p:nvPr/>
        </p:nvSpPr>
        <p:spPr>
          <a:xfrm>
            <a:off x="6132883" y="2619072"/>
            <a:ext cx="5107932" cy="2268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дзаголовок 4"/>
          <p:cNvSpPr txBox="1">
            <a:spLocks/>
          </p:cNvSpPr>
          <p:nvPr/>
        </p:nvSpPr>
        <p:spPr>
          <a:xfrm>
            <a:off x="332627" y="2164295"/>
            <a:ext cx="11420667" cy="60140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err="1">
                <a:solidFill>
                  <a:schemeClr val="tx1"/>
                </a:solidFill>
                <a:latin typeface="Courier New" panose="02070309020205020404" pitchFamily="49" charset="0"/>
                <a:cs typeface="Courier New" panose="02070309020205020404" pitchFamily="49" charset="0"/>
              </a:rPr>
              <a:t>b</a:t>
            </a:r>
            <a:r>
              <a:rPr lang="en-US" sz="3600" dirty="0" err="1" smtClean="0">
                <a:solidFill>
                  <a:schemeClr val="tx1"/>
                </a:solidFill>
                <a:latin typeface="Courier New" panose="02070309020205020404" pitchFamily="49" charset="0"/>
                <a:cs typeface="Courier New" panose="02070309020205020404" pitchFamily="49" charset="0"/>
              </a:rPr>
              <a:t>oolean</a:t>
            </a:r>
            <a:r>
              <a:rPr lang="en-US" sz="3600" dirty="0" smtClean="0">
                <a:solidFill>
                  <a:schemeClr val="tx1"/>
                </a:solidFill>
                <a:latin typeface="Courier New" panose="02070309020205020404" pitchFamily="49" charset="0"/>
                <a:cs typeface="Courier New" panose="02070309020205020404" pitchFamily="49" charset="0"/>
              </a:rPr>
              <a:t>-expression ? expression1 : expression2;</a:t>
            </a:r>
          </a:p>
        </p:txBody>
      </p:sp>
      <p:sp>
        <p:nvSpPr>
          <p:cNvPr id="14" name="Подзаголовок 4"/>
          <p:cNvSpPr txBox="1">
            <a:spLocks/>
          </p:cNvSpPr>
          <p:nvPr/>
        </p:nvSpPr>
        <p:spPr>
          <a:xfrm>
            <a:off x="373777" y="5004424"/>
            <a:ext cx="11420667" cy="6014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3600" dirty="0" smtClean="0">
                <a:solidFill>
                  <a:schemeClr val="tx1"/>
                </a:solidFill>
                <a:latin typeface="Courier New" panose="02070309020205020404" pitchFamily="49" charset="0"/>
                <a:cs typeface="Courier New" panose="02070309020205020404" pitchFamily="49" charset="0"/>
              </a:rPr>
              <a:t>max = num1 &gt; num2 ? num1 : num2;</a:t>
            </a:r>
          </a:p>
        </p:txBody>
      </p:sp>
      <p:sp>
        <p:nvSpPr>
          <p:cNvPr id="15" name="Подзаголовок 4"/>
          <p:cNvSpPr txBox="1">
            <a:spLocks/>
          </p:cNvSpPr>
          <p:nvPr/>
        </p:nvSpPr>
        <p:spPr>
          <a:xfrm>
            <a:off x="373777" y="5870041"/>
            <a:ext cx="11420667" cy="4203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2300" dirty="0" err="1" smtClean="0">
                <a:solidFill>
                  <a:schemeClr val="tx1"/>
                </a:solidFill>
                <a:latin typeface="Courier New" panose="02070309020205020404" pitchFamily="49" charset="0"/>
                <a:cs typeface="Courier New" panose="02070309020205020404" pitchFamily="49" charset="0"/>
              </a:rPr>
              <a:t>cout</a:t>
            </a:r>
            <a:r>
              <a:rPr lang="en-US" sz="2300" dirty="0" smtClean="0">
                <a:solidFill>
                  <a:schemeClr val="tx1"/>
                </a:solidFill>
                <a:latin typeface="Courier New" panose="02070309020205020404" pitchFamily="49" charset="0"/>
                <a:cs typeface="Courier New" panose="02070309020205020404" pitchFamily="49" charset="0"/>
              </a:rPr>
              <a:t> &lt;&lt; (</a:t>
            </a:r>
            <a:r>
              <a:rPr lang="en-US" sz="2300" dirty="0" err="1" smtClean="0">
                <a:solidFill>
                  <a:schemeClr val="tx1"/>
                </a:solidFill>
                <a:latin typeface="Courier New" panose="02070309020205020404" pitchFamily="49" charset="0"/>
                <a:cs typeface="Courier New" panose="02070309020205020404" pitchFamily="49" charset="0"/>
              </a:rPr>
              <a:t>num</a:t>
            </a:r>
            <a:r>
              <a:rPr lang="en-US" sz="2300" dirty="0" smtClean="0">
                <a:solidFill>
                  <a:schemeClr val="tx1"/>
                </a:solidFill>
                <a:latin typeface="Courier New" panose="02070309020205020404" pitchFamily="49" charset="0"/>
                <a:cs typeface="Courier New" panose="02070309020205020404" pitchFamily="49" charset="0"/>
              </a:rPr>
              <a:t> % 2 == 0 ? “</a:t>
            </a:r>
            <a:r>
              <a:rPr lang="en-US" sz="2300" dirty="0" err="1" smtClean="0">
                <a:solidFill>
                  <a:schemeClr val="tx1"/>
                </a:solidFill>
                <a:latin typeface="Courier New" panose="02070309020205020404" pitchFamily="49" charset="0"/>
                <a:cs typeface="Courier New" panose="02070309020205020404" pitchFamily="49" charset="0"/>
              </a:rPr>
              <a:t>num</a:t>
            </a:r>
            <a:r>
              <a:rPr lang="en-US" sz="2300" dirty="0" smtClean="0">
                <a:solidFill>
                  <a:schemeClr val="tx1"/>
                </a:solidFill>
                <a:latin typeface="Courier New" panose="02070309020205020404" pitchFamily="49" charset="0"/>
                <a:cs typeface="Courier New" panose="02070309020205020404" pitchFamily="49" charset="0"/>
              </a:rPr>
              <a:t> is even” : “</a:t>
            </a:r>
            <a:r>
              <a:rPr lang="en-US" sz="2300" dirty="0" err="1" smtClean="0">
                <a:solidFill>
                  <a:schemeClr val="tx1"/>
                </a:solidFill>
                <a:latin typeface="Courier New" panose="02070309020205020404" pitchFamily="49" charset="0"/>
                <a:cs typeface="Courier New" panose="02070309020205020404" pitchFamily="49" charset="0"/>
              </a:rPr>
              <a:t>num</a:t>
            </a:r>
            <a:r>
              <a:rPr lang="en-US" sz="2300" dirty="0" smtClean="0">
                <a:solidFill>
                  <a:schemeClr val="tx1"/>
                </a:solidFill>
                <a:latin typeface="Courier New" panose="02070309020205020404" pitchFamily="49" charset="0"/>
                <a:cs typeface="Courier New" panose="02070309020205020404" pitchFamily="49" charset="0"/>
              </a:rPr>
              <a:t> is odd”) &lt;&lt; </a:t>
            </a:r>
            <a:r>
              <a:rPr lang="en-US" sz="2300" dirty="0" err="1" smtClean="0">
                <a:solidFill>
                  <a:schemeClr val="tx1"/>
                </a:solidFill>
                <a:latin typeface="Courier New" panose="02070309020205020404" pitchFamily="49" charset="0"/>
                <a:cs typeface="Courier New" panose="02070309020205020404" pitchFamily="49" charset="0"/>
              </a:rPr>
              <a:t>endl</a:t>
            </a:r>
            <a:r>
              <a:rPr lang="en-US" sz="2300" dirty="0" smtClean="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4077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647506"/>
            <a:ext cx="11502968" cy="51324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600" b="1" dirty="0" smtClean="0">
              <a:solidFill>
                <a:schemeClr val="accent5"/>
              </a:solidFill>
              <a:cs typeface="Courier New" panose="02070309020205020404" pitchFamily="49" charset="0"/>
            </a:endParaRPr>
          </a:p>
        </p:txBody>
      </p:sp>
      <p:sp>
        <p:nvSpPr>
          <p:cNvPr id="9" name="Заголовок 1"/>
          <p:cNvSpPr txBox="1">
            <a:spLocks/>
          </p:cNvSpPr>
          <p:nvPr/>
        </p:nvSpPr>
        <p:spPr>
          <a:xfrm>
            <a:off x="328911" y="1296891"/>
            <a:ext cx="11502968" cy="969917"/>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cs typeface="Courier New" panose="02070309020205020404" pitchFamily="49" charset="0"/>
              </a:rPr>
              <a:t>	Suppose that, when you run the following program, you enter the input 2 3 6 from the console. What is the output?</a:t>
            </a:r>
          </a:p>
        </p:txBody>
      </p:sp>
      <p:sp>
        <p:nvSpPr>
          <p:cNvPr id="13" name="Заголовок 1"/>
          <p:cNvSpPr txBox="1">
            <a:spLocks/>
          </p:cNvSpPr>
          <p:nvPr/>
        </p:nvSpPr>
        <p:spPr>
          <a:xfrm>
            <a:off x="4694830" y="297810"/>
            <a:ext cx="714076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2" name="Рисунок 1"/>
          <p:cNvPicPr>
            <a:picLocks noChangeAspect="1"/>
          </p:cNvPicPr>
          <p:nvPr/>
        </p:nvPicPr>
        <p:blipFill rotWithShape="1">
          <a:blip r:embed="rId3"/>
          <a:srcRect l="12236" t="16056" r="28149" b="52047"/>
          <a:stretch/>
        </p:blipFill>
        <p:spPr>
          <a:xfrm>
            <a:off x="328911" y="2326478"/>
            <a:ext cx="11081107" cy="3333343"/>
          </a:xfrm>
          <a:prstGeom prst="rect">
            <a:avLst/>
          </a:prstGeom>
        </p:spPr>
      </p:pic>
    </p:spTree>
    <p:extLst>
      <p:ext uri="{BB962C8B-B14F-4D97-AF65-F5344CB8AC3E}">
        <p14:creationId xmlns:p14="http://schemas.microsoft.com/office/powerpoint/2010/main" val="2575850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13194" y="297810"/>
            <a:ext cx="692240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647506"/>
            <a:ext cx="11502968" cy="51324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600" b="1" dirty="0" smtClean="0">
              <a:solidFill>
                <a:schemeClr val="accent5"/>
              </a:solidFill>
              <a:cs typeface="Courier New" panose="02070309020205020404" pitchFamily="49" charset="0"/>
            </a:endParaRPr>
          </a:p>
        </p:txBody>
      </p:sp>
      <p:sp>
        <p:nvSpPr>
          <p:cNvPr id="2" name="Прямоугольник 1"/>
          <p:cNvSpPr/>
          <p:nvPr/>
        </p:nvSpPr>
        <p:spPr>
          <a:xfrm>
            <a:off x="2711669" y="2443665"/>
            <a:ext cx="4950372" cy="1986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2711669" y="4686698"/>
            <a:ext cx="4950372" cy="1986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70918" y="2621284"/>
            <a:ext cx="4031873" cy="1631216"/>
          </a:xfrm>
          <a:prstGeom prst="rect">
            <a:avLst/>
          </a:prstGeom>
          <a:noFill/>
        </p:spPr>
        <p:txBody>
          <a:bodyPr wrap="none" rtlCol="0">
            <a:spAutoFit/>
          </a:bodyPr>
          <a:lstStyle/>
          <a:p>
            <a:r>
              <a:rPr lang="en-US" sz="2500" b="1" dirty="0" smtClean="0">
                <a:latin typeface="Courier New" panose="02070309020205020404" pitchFamily="49" charset="0"/>
                <a:cs typeface="Courier New" panose="02070309020205020404" pitchFamily="49" charset="0"/>
              </a:rPr>
              <a:t>if </a:t>
            </a:r>
            <a:r>
              <a:rPr lang="en-US" sz="2500" dirty="0" smtClean="0">
                <a:latin typeface="Courier New" panose="02070309020205020404" pitchFamily="49" charset="0"/>
                <a:cs typeface="Courier New" panose="02070309020205020404" pitchFamily="49" charset="0"/>
              </a:rPr>
              <a:t>(ages &gt;= 16) </a:t>
            </a:r>
          </a:p>
          <a:p>
            <a:r>
              <a:rPr lang="en-US" sz="2500" b="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  </a:t>
            </a:r>
            <a:r>
              <a:rPr lang="en-US" sz="2500" dirty="0" err="1" smtClean="0">
                <a:latin typeface="Courier New" panose="02070309020205020404" pitchFamily="49" charset="0"/>
                <a:cs typeface="Courier New" panose="02070309020205020404" pitchFamily="49" charset="0"/>
              </a:rPr>
              <a:t>ticketPrice</a:t>
            </a:r>
            <a:r>
              <a:rPr lang="en-US" sz="2500" dirty="0" smtClean="0">
                <a:latin typeface="Courier New" panose="02070309020205020404" pitchFamily="49" charset="0"/>
                <a:cs typeface="Courier New" panose="02070309020205020404" pitchFamily="49" charset="0"/>
              </a:rPr>
              <a:t> = 20;</a:t>
            </a:r>
            <a:endParaRPr lang="en-US" sz="2500" b="1" dirty="0" smtClean="0">
              <a:latin typeface="Courier New" panose="02070309020205020404" pitchFamily="49" charset="0"/>
              <a:cs typeface="Courier New" panose="02070309020205020404" pitchFamily="49" charset="0"/>
            </a:endParaRPr>
          </a:p>
          <a:p>
            <a:r>
              <a:rPr lang="en-US" sz="2500" b="1" dirty="0">
                <a:latin typeface="Courier New" panose="02070309020205020404" pitchFamily="49" charset="0"/>
                <a:cs typeface="Courier New" panose="02070309020205020404" pitchFamily="49" charset="0"/>
              </a:rPr>
              <a:t>e</a:t>
            </a:r>
            <a:r>
              <a:rPr lang="en-US" sz="2500" b="1" dirty="0" smtClean="0">
                <a:latin typeface="Courier New" panose="02070309020205020404" pitchFamily="49" charset="0"/>
                <a:cs typeface="Courier New" panose="02070309020205020404" pitchFamily="49" charset="0"/>
              </a:rPr>
              <a:t>lse</a:t>
            </a:r>
          </a:p>
          <a:p>
            <a:r>
              <a:rPr lang="en-US" sz="2500" b="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  </a:t>
            </a:r>
            <a:r>
              <a:rPr lang="en-US" sz="2500" dirty="0" err="1" smtClean="0">
                <a:latin typeface="Courier New" panose="02070309020205020404" pitchFamily="49" charset="0"/>
                <a:cs typeface="Courier New" panose="02070309020205020404" pitchFamily="49" charset="0"/>
              </a:rPr>
              <a:t>ticketPrice</a:t>
            </a:r>
            <a:r>
              <a:rPr lang="en-US" sz="2500" dirty="0" smtClean="0">
                <a:latin typeface="Courier New" panose="02070309020205020404" pitchFamily="49" charset="0"/>
                <a:cs typeface="Courier New" panose="02070309020205020404" pitchFamily="49" charset="0"/>
              </a:rPr>
              <a:t> = 10;</a:t>
            </a:r>
          </a:p>
        </p:txBody>
      </p:sp>
      <p:sp>
        <p:nvSpPr>
          <p:cNvPr id="13" name="TextBox 12"/>
          <p:cNvSpPr txBox="1"/>
          <p:nvPr/>
        </p:nvSpPr>
        <p:spPr>
          <a:xfrm>
            <a:off x="2808302" y="4864317"/>
            <a:ext cx="4964098" cy="1631216"/>
          </a:xfrm>
          <a:prstGeom prst="rect">
            <a:avLst/>
          </a:prstGeom>
          <a:noFill/>
        </p:spPr>
        <p:txBody>
          <a:bodyPr wrap="square" rtlCol="0">
            <a:spAutoFit/>
          </a:bodyPr>
          <a:lstStyle/>
          <a:p>
            <a:r>
              <a:rPr lang="en-US" sz="2500" b="1" dirty="0" smtClean="0">
                <a:latin typeface="Courier New" panose="02070309020205020404" pitchFamily="49" charset="0"/>
                <a:cs typeface="Courier New" panose="02070309020205020404" pitchFamily="49" charset="0"/>
              </a:rPr>
              <a:t>if </a:t>
            </a:r>
            <a:r>
              <a:rPr lang="en-US" sz="2500" dirty="0" smtClean="0">
                <a:latin typeface="Courier New" panose="02070309020205020404" pitchFamily="49" charset="0"/>
                <a:cs typeface="Courier New" panose="02070309020205020404" pitchFamily="49" charset="0"/>
              </a:rPr>
              <a:t>(count % 10 == 0) </a:t>
            </a:r>
          </a:p>
          <a:p>
            <a:r>
              <a:rPr lang="en-US" sz="2500" b="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  </a:t>
            </a:r>
            <a:r>
              <a:rPr lang="en-US" sz="2500" dirty="0" err="1" smtClean="0">
                <a:latin typeface="Courier New" panose="02070309020205020404" pitchFamily="49" charset="0"/>
                <a:cs typeface="Courier New" panose="02070309020205020404" pitchFamily="49" charset="0"/>
              </a:rPr>
              <a:t>cout</a:t>
            </a:r>
            <a:r>
              <a:rPr lang="en-US" sz="2500" dirty="0" smtClean="0">
                <a:latin typeface="Courier New" panose="02070309020205020404" pitchFamily="49" charset="0"/>
                <a:cs typeface="Courier New" panose="02070309020205020404" pitchFamily="49" charset="0"/>
              </a:rPr>
              <a:t> &lt;&lt; count &lt;&lt; </a:t>
            </a:r>
            <a:r>
              <a:rPr lang="en-US" sz="2500" dirty="0" err="1" smtClean="0">
                <a:latin typeface="Courier New" panose="02070309020205020404" pitchFamily="49" charset="0"/>
                <a:cs typeface="Courier New" panose="02070309020205020404" pitchFamily="49" charset="0"/>
              </a:rPr>
              <a:t>endl</a:t>
            </a:r>
            <a:r>
              <a:rPr lang="en-US" sz="2500" dirty="0" smtClean="0">
                <a:latin typeface="Courier New" panose="02070309020205020404" pitchFamily="49" charset="0"/>
                <a:cs typeface="Courier New" panose="02070309020205020404" pitchFamily="49" charset="0"/>
              </a:rPr>
              <a:t>;</a:t>
            </a:r>
            <a:endParaRPr lang="en-US" sz="2500" b="1" dirty="0" smtClean="0">
              <a:latin typeface="Courier New" panose="02070309020205020404" pitchFamily="49" charset="0"/>
              <a:cs typeface="Courier New" panose="02070309020205020404" pitchFamily="49" charset="0"/>
            </a:endParaRPr>
          </a:p>
          <a:p>
            <a:r>
              <a:rPr lang="en-US" sz="2500" b="1" dirty="0">
                <a:latin typeface="Courier New" panose="02070309020205020404" pitchFamily="49" charset="0"/>
                <a:cs typeface="Courier New" panose="02070309020205020404" pitchFamily="49" charset="0"/>
              </a:rPr>
              <a:t>e</a:t>
            </a:r>
            <a:r>
              <a:rPr lang="en-US" sz="2500" b="1" dirty="0" smtClean="0">
                <a:latin typeface="Courier New" panose="02070309020205020404" pitchFamily="49" charset="0"/>
                <a:cs typeface="Courier New" panose="02070309020205020404" pitchFamily="49" charset="0"/>
              </a:rPr>
              <a:t>lse</a:t>
            </a:r>
          </a:p>
          <a:p>
            <a:r>
              <a:rPr lang="en-US" sz="2500" b="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  </a:t>
            </a:r>
            <a:r>
              <a:rPr lang="en-US" sz="2500" dirty="0" err="1" smtClean="0">
                <a:latin typeface="Courier New" panose="02070309020205020404" pitchFamily="49" charset="0"/>
                <a:cs typeface="Courier New" panose="02070309020205020404" pitchFamily="49" charset="0"/>
              </a:rPr>
              <a:t>cout</a:t>
            </a:r>
            <a:r>
              <a:rPr lang="en-US" sz="2500" dirty="0" smtClean="0">
                <a:latin typeface="Courier New" panose="02070309020205020404" pitchFamily="49" charset="0"/>
                <a:cs typeface="Courier New" panose="02070309020205020404" pitchFamily="49" charset="0"/>
              </a:rPr>
              <a:t> &lt;&lt; count &lt;&lt; “ “;</a:t>
            </a:r>
          </a:p>
        </p:txBody>
      </p:sp>
      <p:sp>
        <p:nvSpPr>
          <p:cNvPr id="14" name="Заголовок 1"/>
          <p:cNvSpPr txBox="1">
            <a:spLocks/>
          </p:cNvSpPr>
          <p:nvPr/>
        </p:nvSpPr>
        <p:spPr>
          <a:xfrm>
            <a:off x="332627" y="1560585"/>
            <a:ext cx="11502968" cy="68957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smtClean="0">
                <a:solidFill>
                  <a:schemeClr val="accent5"/>
                </a:solidFill>
                <a:cs typeface="Courier New" panose="02070309020205020404" pitchFamily="49" charset="0"/>
              </a:rPr>
              <a:t>	Rewrite the following </a:t>
            </a:r>
            <a:r>
              <a:rPr lang="en-US" sz="3000" b="1" dirty="0" smtClean="0">
                <a:solidFill>
                  <a:schemeClr val="accent5"/>
                </a:solidFill>
                <a:cs typeface="Courier New" panose="02070309020205020404" pitchFamily="49" charset="0"/>
              </a:rPr>
              <a:t> if </a:t>
            </a:r>
            <a:r>
              <a:rPr lang="en-US" sz="3000" dirty="0" smtClean="0">
                <a:solidFill>
                  <a:schemeClr val="accent5"/>
                </a:solidFill>
                <a:cs typeface="Courier New" panose="02070309020205020404" pitchFamily="49" charset="0"/>
              </a:rPr>
              <a:t> statements using the conditional operator:</a:t>
            </a:r>
          </a:p>
        </p:txBody>
      </p:sp>
    </p:spTree>
    <p:extLst>
      <p:ext uri="{BB962C8B-B14F-4D97-AF65-F5344CB8AC3E}">
        <p14:creationId xmlns:p14="http://schemas.microsoft.com/office/powerpoint/2010/main" val="633676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445876" y="297810"/>
            <a:ext cx="7389721"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Operator Precedence and Associativity</a:t>
            </a:r>
            <a:endParaRPr lang="ru-RU" dirty="0">
              <a:solidFill>
                <a:schemeClr val="accent5"/>
              </a:solidFill>
            </a:endParaRPr>
          </a:p>
        </p:txBody>
      </p:sp>
      <p:sp>
        <p:nvSpPr>
          <p:cNvPr id="10" name="Подзаголовок 4"/>
          <p:cNvSpPr txBox="1">
            <a:spLocks/>
          </p:cNvSpPr>
          <p:nvPr/>
        </p:nvSpPr>
        <p:spPr>
          <a:xfrm>
            <a:off x="332627" y="1284136"/>
            <a:ext cx="11502968" cy="89150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a:solidFill>
                  <a:schemeClr val="accent5">
                    <a:lumMod val="75000"/>
                  </a:schemeClr>
                </a:solidFill>
                <a:latin typeface="+mj-lt"/>
              </a:rPr>
              <a:t>	</a:t>
            </a:r>
            <a:r>
              <a:rPr lang="en-US" sz="3000" dirty="0" smtClean="0">
                <a:solidFill>
                  <a:schemeClr val="accent5">
                    <a:lumMod val="75000"/>
                  </a:schemeClr>
                </a:solidFill>
                <a:latin typeface="+mj-lt"/>
              </a:rPr>
              <a:t>Operator precedence and associativity determine the order in which operators are evaluated.</a:t>
            </a:r>
            <a:endParaRPr lang="en-US" sz="3000" dirty="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647506"/>
            <a:ext cx="11502968" cy="51324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600" b="1" dirty="0" smtClean="0">
              <a:solidFill>
                <a:schemeClr val="accent5"/>
              </a:solidFill>
              <a:cs typeface="Courier New" panose="02070309020205020404" pitchFamily="49"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020267489"/>
              </p:ext>
            </p:extLst>
          </p:nvPr>
        </p:nvGraphicFramePr>
        <p:xfrm>
          <a:off x="332627" y="2175641"/>
          <a:ext cx="11502968" cy="4461648"/>
        </p:xfrm>
        <a:graphic>
          <a:graphicData uri="http://schemas.openxmlformats.org/drawingml/2006/table">
            <a:tbl>
              <a:tblPr firstRow="1" bandRow="1">
                <a:tableStyleId>{5C22544A-7EE6-4342-B048-85BDC9FD1C3A}</a:tableStyleId>
              </a:tblPr>
              <a:tblGrid>
                <a:gridCol w="2678587">
                  <a:extLst>
                    <a:ext uri="{9D8B030D-6E8A-4147-A177-3AD203B41FA5}">
                      <a16:colId xmlns:a16="http://schemas.microsoft.com/office/drawing/2014/main" val="20000"/>
                    </a:ext>
                  </a:extLst>
                </a:gridCol>
                <a:gridCol w="8824381">
                  <a:extLst>
                    <a:ext uri="{9D8B030D-6E8A-4147-A177-3AD203B41FA5}">
                      <a16:colId xmlns:a16="http://schemas.microsoft.com/office/drawing/2014/main" val="20001"/>
                    </a:ext>
                  </a:extLst>
                </a:gridCol>
              </a:tblGrid>
              <a:tr h="371804">
                <a:tc>
                  <a:txBody>
                    <a:bodyPr/>
                    <a:lstStyle/>
                    <a:p>
                      <a:r>
                        <a:rPr lang="en-US" sz="1800" dirty="0" smtClean="0"/>
                        <a:t>Precedence</a:t>
                      </a:r>
                      <a:endParaRPr lang="ru-RU" sz="1800" dirty="0"/>
                    </a:p>
                  </a:txBody>
                  <a:tcPr/>
                </a:tc>
                <a:tc>
                  <a:txBody>
                    <a:bodyPr/>
                    <a:lstStyle/>
                    <a:p>
                      <a:r>
                        <a:rPr lang="en-US" sz="1800" dirty="0" smtClean="0"/>
                        <a:t>Operator</a:t>
                      </a:r>
                      <a:endParaRPr lang="ru-RU" sz="1800" dirty="0"/>
                    </a:p>
                  </a:txBody>
                  <a:tcPr/>
                </a:tc>
                <a:extLst>
                  <a:ext uri="{0D108BD9-81ED-4DB2-BD59-A6C34878D82A}">
                    <a16:rowId xmlns:a16="http://schemas.microsoft.com/office/drawing/2014/main" val="10000"/>
                  </a:ext>
                </a:extLst>
              </a:tr>
              <a:tr h="371804">
                <a:tc rowSpan="11">
                  <a:txBody>
                    <a:bodyPr/>
                    <a:lstStyle/>
                    <a:p>
                      <a:endParaRPr lang="ru-RU" sz="1800" dirty="0"/>
                    </a:p>
                  </a:txBody>
                  <a:tcPr/>
                </a:tc>
                <a:tc>
                  <a:txBody>
                    <a:bodyPr/>
                    <a:lstStyle/>
                    <a:p>
                      <a:r>
                        <a:rPr lang="en-US" sz="1800" b="1" dirty="0" err="1" smtClean="0"/>
                        <a:t>var</a:t>
                      </a:r>
                      <a:r>
                        <a:rPr lang="en-US" sz="1800" b="1" baseline="0" dirty="0" smtClean="0"/>
                        <a:t>++ </a:t>
                      </a:r>
                      <a:r>
                        <a:rPr lang="en-US" sz="1800" b="0" baseline="0" dirty="0" smtClean="0"/>
                        <a:t> and </a:t>
                      </a:r>
                      <a:r>
                        <a:rPr lang="en-US" sz="1800" b="1" baseline="0" dirty="0" smtClean="0"/>
                        <a:t> </a:t>
                      </a:r>
                      <a:r>
                        <a:rPr lang="en-US" sz="1800" b="1" baseline="0" dirty="0" err="1" smtClean="0"/>
                        <a:t>var</a:t>
                      </a:r>
                      <a:r>
                        <a:rPr lang="en-US" sz="1800" b="1" baseline="0" dirty="0" smtClean="0"/>
                        <a:t>-- </a:t>
                      </a:r>
                      <a:r>
                        <a:rPr lang="en-US" sz="1800" b="0" baseline="0" dirty="0" smtClean="0"/>
                        <a:t>(Postfix)</a:t>
                      </a:r>
                      <a:endParaRPr lang="ru-RU" sz="1800" b="1" dirty="0"/>
                    </a:p>
                  </a:txBody>
                  <a:tcPr/>
                </a:tc>
                <a:extLst>
                  <a:ext uri="{0D108BD9-81ED-4DB2-BD59-A6C34878D82A}">
                    <a16:rowId xmlns:a16="http://schemas.microsoft.com/office/drawing/2014/main" val="10001"/>
                  </a:ext>
                </a:extLst>
              </a:tr>
              <a:tr h="371804">
                <a:tc vMerge="1">
                  <a:txBody>
                    <a:bodyPr/>
                    <a:lstStyle/>
                    <a:p>
                      <a:endParaRPr lang="ru-RU" dirty="0"/>
                    </a:p>
                  </a:txBody>
                  <a:tcPr/>
                </a:tc>
                <a:tc>
                  <a:txBody>
                    <a:bodyPr/>
                    <a:lstStyle/>
                    <a:p>
                      <a:r>
                        <a:rPr lang="en-US" sz="1800" b="1" dirty="0" smtClean="0"/>
                        <a:t>+,  - </a:t>
                      </a:r>
                      <a:r>
                        <a:rPr lang="en-US" sz="1800" b="0" dirty="0" smtClean="0"/>
                        <a:t>(Unary plus and minus), </a:t>
                      </a:r>
                      <a:r>
                        <a:rPr lang="en-US" sz="1800" b="1" dirty="0" smtClean="0"/>
                        <a:t>++</a:t>
                      </a:r>
                      <a:r>
                        <a:rPr lang="en-US" sz="1800" b="1" dirty="0" err="1" smtClean="0"/>
                        <a:t>var</a:t>
                      </a:r>
                      <a:r>
                        <a:rPr lang="en-US" sz="1800" b="1" dirty="0" smtClean="0"/>
                        <a:t> </a:t>
                      </a:r>
                      <a:r>
                        <a:rPr lang="en-US" sz="1800" b="0" dirty="0" smtClean="0"/>
                        <a:t> and</a:t>
                      </a:r>
                      <a:r>
                        <a:rPr lang="en-US" sz="1800" b="0" baseline="0" dirty="0" smtClean="0"/>
                        <a:t> </a:t>
                      </a:r>
                      <a:r>
                        <a:rPr lang="en-US" sz="1800" b="1" baseline="0" dirty="0" smtClean="0"/>
                        <a:t>--</a:t>
                      </a:r>
                      <a:r>
                        <a:rPr lang="en-US" sz="1800" b="1" baseline="0" dirty="0" err="1" smtClean="0"/>
                        <a:t>var</a:t>
                      </a:r>
                      <a:r>
                        <a:rPr lang="en-US" sz="1800" b="1" baseline="0" dirty="0" smtClean="0"/>
                        <a:t> </a:t>
                      </a:r>
                      <a:r>
                        <a:rPr lang="en-US" sz="1800" b="0" baseline="0" dirty="0" smtClean="0"/>
                        <a:t>(Prefix)</a:t>
                      </a:r>
                      <a:r>
                        <a:rPr lang="en-US" sz="1800" b="1" baseline="0" dirty="0" smtClean="0"/>
                        <a:t> </a:t>
                      </a:r>
                      <a:endParaRPr lang="ru-RU" sz="1800" b="1" dirty="0"/>
                    </a:p>
                  </a:txBody>
                  <a:tcPr/>
                </a:tc>
                <a:extLst>
                  <a:ext uri="{0D108BD9-81ED-4DB2-BD59-A6C34878D82A}">
                    <a16:rowId xmlns:a16="http://schemas.microsoft.com/office/drawing/2014/main" val="10002"/>
                  </a:ext>
                </a:extLst>
              </a:tr>
              <a:tr h="371804">
                <a:tc vMerge="1">
                  <a:txBody>
                    <a:bodyPr/>
                    <a:lstStyle/>
                    <a:p>
                      <a:endParaRPr lang="ru-RU" dirty="0"/>
                    </a:p>
                  </a:txBody>
                  <a:tcPr/>
                </a:tc>
                <a:tc>
                  <a:txBody>
                    <a:bodyPr/>
                    <a:lstStyle/>
                    <a:p>
                      <a:r>
                        <a:rPr lang="en-US" sz="1800" b="1" dirty="0" err="1" smtClean="0"/>
                        <a:t>static_cast</a:t>
                      </a:r>
                      <a:r>
                        <a:rPr lang="en-US" sz="1800" b="0" dirty="0" smtClean="0"/>
                        <a:t>&lt;type&gt;(v), (type) (Casting)</a:t>
                      </a:r>
                      <a:endParaRPr lang="ru-RU" sz="1800" b="0" dirty="0"/>
                    </a:p>
                  </a:txBody>
                  <a:tcPr/>
                </a:tc>
                <a:extLst>
                  <a:ext uri="{0D108BD9-81ED-4DB2-BD59-A6C34878D82A}">
                    <a16:rowId xmlns:a16="http://schemas.microsoft.com/office/drawing/2014/main" val="10003"/>
                  </a:ext>
                </a:extLst>
              </a:tr>
              <a:tr h="371804">
                <a:tc vMerge="1">
                  <a:txBody>
                    <a:bodyPr/>
                    <a:lstStyle/>
                    <a:p>
                      <a:endParaRPr lang="ru-RU" dirty="0"/>
                    </a:p>
                  </a:txBody>
                  <a:tcPr/>
                </a:tc>
                <a:tc>
                  <a:txBody>
                    <a:bodyPr/>
                    <a:lstStyle/>
                    <a:p>
                      <a:r>
                        <a:rPr lang="en-US" sz="1800" b="1" dirty="0" smtClean="0"/>
                        <a:t>!</a:t>
                      </a:r>
                      <a:r>
                        <a:rPr lang="en-US" sz="1800" b="0" dirty="0" smtClean="0"/>
                        <a:t>(Not)</a:t>
                      </a:r>
                      <a:endParaRPr lang="ru-RU" sz="1800" b="0" dirty="0"/>
                    </a:p>
                  </a:txBody>
                  <a:tcPr/>
                </a:tc>
                <a:extLst>
                  <a:ext uri="{0D108BD9-81ED-4DB2-BD59-A6C34878D82A}">
                    <a16:rowId xmlns:a16="http://schemas.microsoft.com/office/drawing/2014/main" val="10004"/>
                  </a:ext>
                </a:extLst>
              </a:tr>
              <a:tr h="371804">
                <a:tc vMerge="1">
                  <a:txBody>
                    <a:bodyPr/>
                    <a:lstStyle/>
                    <a:p>
                      <a:endParaRPr lang="ru-RU" dirty="0"/>
                    </a:p>
                  </a:txBody>
                  <a:tcPr/>
                </a:tc>
                <a:tc>
                  <a:txBody>
                    <a:bodyPr/>
                    <a:lstStyle/>
                    <a:p>
                      <a:r>
                        <a:rPr lang="en-US" sz="1800" b="1" dirty="0" smtClean="0"/>
                        <a:t>*, /, %</a:t>
                      </a:r>
                      <a:r>
                        <a:rPr lang="en-US" sz="1800" b="0" dirty="0" smtClean="0"/>
                        <a:t>  (Multiplication, division, and remainder)</a:t>
                      </a:r>
                      <a:endParaRPr lang="ru-RU" sz="1800" b="0" dirty="0"/>
                    </a:p>
                  </a:txBody>
                  <a:tcPr/>
                </a:tc>
                <a:extLst>
                  <a:ext uri="{0D108BD9-81ED-4DB2-BD59-A6C34878D82A}">
                    <a16:rowId xmlns:a16="http://schemas.microsoft.com/office/drawing/2014/main" val="10005"/>
                  </a:ext>
                </a:extLst>
              </a:tr>
              <a:tr h="371804">
                <a:tc vMerge="1">
                  <a:txBody>
                    <a:bodyPr/>
                    <a:lstStyle/>
                    <a:p>
                      <a:endParaRPr lang="ru-RU" dirty="0"/>
                    </a:p>
                  </a:txBody>
                  <a:tcPr/>
                </a:tc>
                <a:tc>
                  <a:txBody>
                    <a:bodyPr/>
                    <a:lstStyle/>
                    <a:p>
                      <a:r>
                        <a:rPr lang="en-US" sz="1800" b="1" dirty="0" smtClean="0"/>
                        <a:t>+, -</a:t>
                      </a:r>
                      <a:r>
                        <a:rPr lang="en-US" sz="1800" b="0" dirty="0" smtClean="0"/>
                        <a:t> (Binary addition and subtraction)</a:t>
                      </a:r>
                      <a:endParaRPr lang="ru-RU" sz="1800" b="0" dirty="0"/>
                    </a:p>
                  </a:txBody>
                  <a:tcPr/>
                </a:tc>
                <a:extLst>
                  <a:ext uri="{0D108BD9-81ED-4DB2-BD59-A6C34878D82A}">
                    <a16:rowId xmlns:a16="http://schemas.microsoft.com/office/drawing/2014/main" val="10006"/>
                  </a:ext>
                </a:extLst>
              </a:tr>
              <a:tr h="371804">
                <a:tc vMerge="1">
                  <a:txBody>
                    <a:bodyPr/>
                    <a:lstStyle/>
                    <a:p>
                      <a:endParaRPr lang="ru-RU" dirty="0"/>
                    </a:p>
                  </a:txBody>
                  <a:tcPr/>
                </a:tc>
                <a:tc>
                  <a:txBody>
                    <a:bodyPr/>
                    <a:lstStyle/>
                    <a:p>
                      <a:r>
                        <a:rPr lang="en-US" sz="1800" b="1" dirty="0" smtClean="0"/>
                        <a:t>&lt;, &lt;=, &gt;, &gt;= </a:t>
                      </a:r>
                      <a:r>
                        <a:rPr lang="en-US" sz="1800" b="0" dirty="0" smtClean="0"/>
                        <a:t>(Relational)</a:t>
                      </a:r>
                      <a:endParaRPr lang="ru-RU" sz="1800" b="1" dirty="0"/>
                    </a:p>
                  </a:txBody>
                  <a:tcPr/>
                </a:tc>
                <a:extLst>
                  <a:ext uri="{0D108BD9-81ED-4DB2-BD59-A6C34878D82A}">
                    <a16:rowId xmlns:a16="http://schemas.microsoft.com/office/drawing/2014/main" val="10007"/>
                  </a:ext>
                </a:extLst>
              </a:tr>
              <a:tr h="371804">
                <a:tc vMerge="1">
                  <a:txBody>
                    <a:bodyPr/>
                    <a:lstStyle/>
                    <a:p>
                      <a:endParaRPr lang="ru-RU" dirty="0"/>
                    </a:p>
                  </a:txBody>
                  <a:tcPr/>
                </a:tc>
                <a:tc>
                  <a:txBody>
                    <a:bodyPr/>
                    <a:lstStyle/>
                    <a:p>
                      <a:r>
                        <a:rPr lang="en-US" sz="1800" b="1" dirty="0" smtClean="0"/>
                        <a:t>==,</a:t>
                      </a:r>
                      <a:r>
                        <a:rPr lang="en-US" sz="1800" b="1" baseline="0" dirty="0" smtClean="0"/>
                        <a:t> != </a:t>
                      </a:r>
                      <a:r>
                        <a:rPr lang="en-US" sz="1800" b="0" baseline="0" dirty="0" smtClean="0"/>
                        <a:t>(Equality)</a:t>
                      </a:r>
                      <a:endParaRPr lang="ru-RU" sz="1800" b="1" dirty="0"/>
                    </a:p>
                  </a:txBody>
                  <a:tcPr/>
                </a:tc>
                <a:extLst>
                  <a:ext uri="{0D108BD9-81ED-4DB2-BD59-A6C34878D82A}">
                    <a16:rowId xmlns:a16="http://schemas.microsoft.com/office/drawing/2014/main" val="10008"/>
                  </a:ext>
                </a:extLst>
              </a:tr>
              <a:tr h="371804">
                <a:tc vMerge="1">
                  <a:txBody>
                    <a:bodyPr/>
                    <a:lstStyle/>
                    <a:p>
                      <a:endParaRPr lang="ru-RU" dirty="0"/>
                    </a:p>
                  </a:txBody>
                  <a:tcPr/>
                </a:tc>
                <a:tc>
                  <a:txBody>
                    <a:bodyPr/>
                    <a:lstStyle/>
                    <a:p>
                      <a:r>
                        <a:rPr lang="en-US" sz="1800" b="1" dirty="0" smtClean="0"/>
                        <a:t>&amp;&amp;</a:t>
                      </a:r>
                      <a:r>
                        <a:rPr lang="en-US" sz="1800" b="0" dirty="0" smtClean="0"/>
                        <a:t> (AND)</a:t>
                      </a:r>
                      <a:endParaRPr lang="ru-RU" sz="1800" b="0" dirty="0"/>
                    </a:p>
                  </a:txBody>
                  <a:tcPr/>
                </a:tc>
                <a:extLst>
                  <a:ext uri="{0D108BD9-81ED-4DB2-BD59-A6C34878D82A}">
                    <a16:rowId xmlns:a16="http://schemas.microsoft.com/office/drawing/2014/main" val="10009"/>
                  </a:ext>
                </a:extLst>
              </a:tr>
              <a:tr h="371804">
                <a:tc vMerge="1">
                  <a:txBody>
                    <a:bodyPr/>
                    <a:lstStyle/>
                    <a:p>
                      <a:endParaRPr lang="ru-RU" dirty="0"/>
                    </a:p>
                  </a:txBody>
                  <a:tcPr/>
                </a:tc>
                <a:tc>
                  <a:txBody>
                    <a:bodyPr/>
                    <a:lstStyle/>
                    <a:p>
                      <a:r>
                        <a:rPr lang="en-US" sz="1800" b="1" dirty="0" smtClean="0"/>
                        <a:t>|| </a:t>
                      </a:r>
                      <a:r>
                        <a:rPr lang="en-US" sz="1800" b="0" dirty="0" smtClean="0"/>
                        <a:t>(OR)</a:t>
                      </a:r>
                      <a:endParaRPr lang="ru-RU" sz="1800" b="0" dirty="0"/>
                    </a:p>
                  </a:txBody>
                  <a:tcPr/>
                </a:tc>
                <a:extLst>
                  <a:ext uri="{0D108BD9-81ED-4DB2-BD59-A6C34878D82A}">
                    <a16:rowId xmlns:a16="http://schemas.microsoft.com/office/drawing/2014/main" val="10010"/>
                  </a:ext>
                </a:extLst>
              </a:tr>
              <a:tr h="371804">
                <a:tc vMerge="1">
                  <a:txBody>
                    <a:bodyPr/>
                    <a:lstStyle/>
                    <a:p>
                      <a:endParaRPr lang="ru-RU" dirty="0"/>
                    </a:p>
                  </a:txBody>
                  <a:tcPr/>
                </a:tc>
                <a:tc>
                  <a:txBody>
                    <a:bodyPr/>
                    <a:lstStyle/>
                    <a:p>
                      <a:r>
                        <a:rPr lang="en-US" sz="1800" b="1" dirty="0" smtClean="0"/>
                        <a:t>=, +=, -=, *=, /=, %= </a:t>
                      </a:r>
                      <a:r>
                        <a:rPr lang="en-US" sz="1800" b="0" dirty="0" smtClean="0"/>
                        <a:t>(Assignment operator)</a:t>
                      </a:r>
                      <a:endParaRPr lang="ru-RU" sz="1800" b="1" dirty="0"/>
                    </a:p>
                  </a:txBody>
                  <a:tcPr/>
                </a:tc>
                <a:extLst>
                  <a:ext uri="{0D108BD9-81ED-4DB2-BD59-A6C34878D82A}">
                    <a16:rowId xmlns:a16="http://schemas.microsoft.com/office/drawing/2014/main" val="10011"/>
                  </a:ext>
                </a:extLst>
              </a:tr>
            </a:tbl>
          </a:graphicData>
        </a:graphic>
      </p:graphicFrame>
      <p:cxnSp>
        <p:nvCxnSpPr>
          <p:cNvPr id="5" name="Прямая со стрелкой 4"/>
          <p:cNvCxnSpPr/>
          <p:nvPr/>
        </p:nvCxnSpPr>
        <p:spPr>
          <a:xfrm flipH="1">
            <a:off x="1700740" y="2703776"/>
            <a:ext cx="15766" cy="3898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2965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8686799" y="297810"/>
            <a:ext cx="3148797"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647506"/>
            <a:ext cx="11502968" cy="51324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US" sz="2600" b="1" dirty="0" smtClean="0">
              <a:solidFill>
                <a:schemeClr val="accent5"/>
              </a:solidFill>
              <a:cs typeface="Courier New" panose="02070309020205020404" pitchFamily="49" charset="0"/>
            </a:endParaRPr>
          </a:p>
        </p:txBody>
      </p:sp>
      <p:sp>
        <p:nvSpPr>
          <p:cNvPr id="12" name="Заголовок 1"/>
          <p:cNvSpPr txBox="1">
            <a:spLocks/>
          </p:cNvSpPr>
          <p:nvPr/>
        </p:nvSpPr>
        <p:spPr>
          <a:xfrm>
            <a:off x="332627" y="1304303"/>
            <a:ext cx="11502968" cy="11810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600" dirty="0" smtClean="0">
                <a:solidFill>
                  <a:schemeClr val="accent5"/>
                </a:solidFill>
                <a:cs typeface="Courier New" panose="02070309020205020404" pitchFamily="49" charset="0"/>
              </a:rPr>
              <a:t>	List the precedence order of the Boolean operators. Evaluate the following expressions:</a:t>
            </a:r>
          </a:p>
        </p:txBody>
      </p:sp>
      <p:sp>
        <p:nvSpPr>
          <p:cNvPr id="2" name="TextBox 1"/>
          <p:cNvSpPr txBox="1"/>
          <p:nvPr/>
        </p:nvSpPr>
        <p:spPr>
          <a:xfrm>
            <a:off x="3191138" y="2375931"/>
            <a:ext cx="5785945"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t</a:t>
            </a:r>
            <a:r>
              <a:rPr lang="en-US" sz="3200" b="1" dirty="0" smtClean="0">
                <a:latin typeface="Courier New" panose="02070309020205020404" pitchFamily="49" charset="0"/>
                <a:cs typeface="Courier New" panose="02070309020205020404" pitchFamily="49" charset="0"/>
              </a:rPr>
              <a:t>rue || true &amp;&amp; false</a:t>
            </a:r>
            <a:endParaRPr lang="ru-RU"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3191138" y="3291016"/>
            <a:ext cx="5785945"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t</a:t>
            </a:r>
            <a:r>
              <a:rPr lang="en-US" sz="3200" b="1" dirty="0" smtClean="0">
                <a:latin typeface="Courier New" panose="02070309020205020404" pitchFamily="49" charset="0"/>
                <a:cs typeface="Courier New" panose="02070309020205020404" pitchFamily="49" charset="0"/>
              </a:rPr>
              <a:t>rue &amp;&amp; true || false</a:t>
            </a:r>
            <a:endParaRPr lang="ru-RU" sz="3200" b="1" dirty="0">
              <a:latin typeface="Courier New" panose="02070309020205020404" pitchFamily="49" charset="0"/>
              <a:cs typeface="Courier New" panose="02070309020205020404" pitchFamily="49" charset="0"/>
            </a:endParaRPr>
          </a:p>
        </p:txBody>
      </p:sp>
      <p:sp>
        <p:nvSpPr>
          <p:cNvPr id="14" name="Заголовок 1"/>
          <p:cNvSpPr txBox="1">
            <a:spLocks/>
          </p:cNvSpPr>
          <p:nvPr/>
        </p:nvSpPr>
        <p:spPr>
          <a:xfrm>
            <a:off x="332627" y="3874325"/>
            <a:ext cx="11502968" cy="69767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600" dirty="0" smtClean="0">
                <a:solidFill>
                  <a:schemeClr val="accent5"/>
                </a:solidFill>
                <a:cs typeface="Courier New" panose="02070309020205020404" pitchFamily="49" charset="0"/>
              </a:rPr>
              <a:t>	Evaluate the following expressions:</a:t>
            </a:r>
          </a:p>
        </p:txBody>
      </p:sp>
      <p:sp>
        <p:nvSpPr>
          <p:cNvPr id="15" name="TextBox 14"/>
          <p:cNvSpPr txBox="1"/>
          <p:nvPr/>
        </p:nvSpPr>
        <p:spPr>
          <a:xfrm>
            <a:off x="2721423" y="4590606"/>
            <a:ext cx="6725373" cy="1569660"/>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2 * 2 – 3 &gt; 2 &amp;&amp; 4 – 2 &gt; 5</a:t>
            </a:r>
          </a:p>
          <a:p>
            <a:endParaRPr lang="en-US" sz="3200" b="1" dirty="0">
              <a:latin typeface="Courier New" panose="02070309020205020404" pitchFamily="49" charset="0"/>
              <a:cs typeface="Courier New" panose="02070309020205020404" pitchFamily="49" charset="0"/>
            </a:endParaRPr>
          </a:p>
          <a:p>
            <a:r>
              <a:rPr lang="en-US" sz="3200" b="1" dirty="0" smtClean="0">
                <a:latin typeface="Courier New" panose="02070309020205020404" pitchFamily="49" charset="0"/>
                <a:cs typeface="Courier New" panose="02070309020205020404" pitchFamily="49" charset="0"/>
              </a:rPr>
              <a:t>2 * 2 – 3 &gt; 2 || 4 – 2 &gt; 5</a:t>
            </a:r>
            <a:endParaRPr lang="ru-RU"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9553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72360" y="297810"/>
            <a:ext cx="716323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Debugging</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319503"/>
            <a:ext cx="11502968" cy="53808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600" dirty="0" smtClean="0">
                <a:solidFill>
                  <a:schemeClr val="accent5"/>
                </a:solidFill>
                <a:cs typeface="Courier New" panose="02070309020205020404" pitchFamily="49" charset="0"/>
              </a:rPr>
              <a:t>	Debugging is the process of finding and fixing errors in a program.</a:t>
            </a:r>
          </a:p>
          <a:p>
            <a:pPr algn="just"/>
            <a:r>
              <a:rPr lang="en-US" sz="3600" dirty="0" smtClean="0">
                <a:solidFill>
                  <a:schemeClr val="accent5"/>
                </a:solidFill>
                <a:cs typeface="Courier New" panose="02070309020205020404" pitchFamily="49" charset="0"/>
              </a:rPr>
              <a:t>	Syntax errors are easy to find and easy to correct because the compiler indicates where the errors came from and why they are wrong.</a:t>
            </a:r>
          </a:p>
          <a:p>
            <a:pPr algn="just"/>
            <a:r>
              <a:rPr lang="en-US" sz="3600" dirty="0" smtClean="0">
                <a:solidFill>
                  <a:schemeClr val="accent5"/>
                </a:solidFill>
                <a:cs typeface="Courier New" panose="02070309020205020404" pitchFamily="49" charset="0"/>
              </a:rPr>
              <a:t>	Runtime errors are not difficult to find either, since the operating system displays them on the console when the program aborts. </a:t>
            </a:r>
          </a:p>
          <a:p>
            <a:pPr algn="just"/>
            <a:r>
              <a:rPr lang="en-US" sz="3600" dirty="0">
                <a:solidFill>
                  <a:schemeClr val="accent5"/>
                </a:solidFill>
                <a:cs typeface="Courier New" panose="02070309020205020404" pitchFamily="49" charset="0"/>
              </a:rPr>
              <a:t>	</a:t>
            </a:r>
            <a:r>
              <a:rPr lang="en-US" sz="3600" dirty="0" smtClean="0">
                <a:solidFill>
                  <a:schemeClr val="accent5"/>
                </a:solidFill>
                <a:cs typeface="Courier New" panose="02070309020205020404" pitchFamily="49" charset="0"/>
              </a:rPr>
              <a:t>Finding logic errors, on the other hand, can be very challenging.</a:t>
            </a:r>
          </a:p>
        </p:txBody>
      </p:sp>
    </p:spTree>
    <p:extLst>
      <p:ext uri="{BB962C8B-B14F-4D97-AF65-F5344CB8AC3E}">
        <p14:creationId xmlns:p14="http://schemas.microsoft.com/office/powerpoint/2010/main" val="3703894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72360" y="297810"/>
            <a:ext cx="716323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Summary</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
          <p:cNvSpPr txBox="1">
            <a:spLocks/>
          </p:cNvSpPr>
          <p:nvPr/>
        </p:nvSpPr>
        <p:spPr>
          <a:xfrm>
            <a:off x="332627" y="1319503"/>
            <a:ext cx="11502968" cy="538084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just">
              <a:buFont typeface="Wingdings" panose="05000000000000000000" pitchFamily="2" charset="2"/>
              <a:buChar char="ü"/>
            </a:pPr>
            <a:r>
              <a:rPr lang="en-US" sz="3000" dirty="0" smtClean="0">
                <a:solidFill>
                  <a:schemeClr val="accent5"/>
                </a:solidFill>
                <a:cs typeface="Courier New" panose="02070309020205020404" pitchFamily="49" charset="0"/>
              </a:rPr>
              <a:t>A </a:t>
            </a:r>
            <a:r>
              <a:rPr lang="en-US" sz="3000" b="1" dirty="0" smtClean="0">
                <a:solidFill>
                  <a:schemeClr val="accent5"/>
                </a:solidFill>
                <a:cs typeface="Courier New" panose="02070309020205020404" pitchFamily="49" charset="0"/>
              </a:rPr>
              <a:t>bool </a:t>
            </a:r>
            <a:r>
              <a:rPr lang="en-US" sz="3000" dirty="0" smtClean="0">
                <a:solidFill>
                  <a:schemeClr val="accent5"/>
                </a:solidFill>
                <a:cs typeface="Courier New" panose="02070309020205020404" pitchFamily="49" charset="0"/>
              </a:rPr>
              <a:t> type variable can store a </a:t>
            </a:r>
            <a:r>
              <a:rPr lang="en-US" sz="3000" b="1" dirty="0" smtClean="0">
                <a:solidFill>
                  <a:schemeClr val="accent5"/>
                </a:solidFill>
                <a:cs typeface="Courier New" panose="02070309020205020404" pitchFamily="49" charset="0"/>
              </a:rPr>
              <a:t> true </a:t>
            </a:r>
            <a:r>
              <a:rPr lang="en-US" sz="3000" dirty="0" smtClean="0">
                <a:solidFill>
                  <a:schemeClr val="accent5"/>
                </a:solidFill>
                <a:cs typeface="Courier New" panose="02070309020205020404" pitchFamily="49" charset="0"/>
              </a:rPr>
              <a:t> or </a:t>
            </a:r>
            <a:r>
              <a:rPr lang="en-US" sz="3000" b="1" dirty="0" smtClean="0">
                <a:solidFill>
                  <a:schemeClr val="accent5"/>
                </a:solidFill>
                <a:cs typeface="Courier New" panose="02070309020205020404" pitchFamily="49" charset="0"/>
              </a:rPr>
              <a:t> false </a:t>
            </a:r>
            <a:r>
              <a:rPr lang="en-US" sz="3000" dirty="0" smtClean="0">
                <a:solidFill>
                  <a:schemeClr val="accent5"/>
                </a:solidFill>
                <a:cs typeface="Courier New" panose="02070309020205020404" pitchFamily="49" charset="0"/>
              </a:rPr>
              <a:t> value</a:t>
            </a:r>
          </a:p>
          <a:p>
            <a:pPr marL="571500" indent="-571500" algn="just">
              <a:buFont typeface="Wingdings" panose="05000000000000000000" pitchFamily="2" charset="2"/>
              <a:buChar char="ü"/>
            </a:pPr>
            <a:r>
              <a:rPr lang="en-US" sz="3000" dirty="0" smtClean="0">
                <a:solidFill>
                  <a:schemeClr val="accent5"/>
                </a:solidFill>
                <a:cs typeface="Courier New" panose="02070309020205020404" pitchFamily="49" charset="0"/>
              </a:rPr>
              <a:t>The relational operators </a:t>
            </a:r>
            <a:r>
              <a:rPr lang="en-US" sz="3000" b="1" dirty="0" smtClean="0">
                <a:solidFill>
                  <a:schemeClr val="accent5"/>
                </a:solidFill>
                <a:cs typeface="Courier New" panose="02070309020205020404" pitchFamily="49" charset="0"/>
              </a:rPr>
              <a:t>(&lt;, &lt;=, ==, !=, &gt;, &gt;=) </a:t>
            </a:r>
            <a:r>
              <a:rPr lang="en-US" sz="3000" dirty="0" smtClean="0">
                <a:solidFill>
                  <a:schemeClr val="accent5"/>
                </a:solidFill>
                <a:cs typeface="Courier New" panose="02070309020205020404" pitchFamily="49" charset="0"/>
              </a:rPr>
              <a:t> yield a Boolean value.</a:t>
            </a:r>
          </a:p>
          <a:p>
            <a:pPr marL="571500" indent="-571500" algn="just">
              <a:buFont typeface="Wingdings" panose="05000000000000000000" pitchFamily="2" charset="2"/>
              <a:buChar char="ü"/>
            </a:pPr>
            <a:r>
              <a:rPr lang="en-US" sz="3000" b="1" dirty="0" smtClean="0">
                <a:solidFill>
                  <a:schemeClr val="accent5"/>
                </a:solidFill>
                <a:cs typeface="Courier New" panose="02070309020205020404" pitchFamily="49" charset="0"/>
              </a:rPr>
              <a:t>Selection statements </a:t>
            </a:r>
            <a:r>
              <a:rPr lang="en-US" sz="3000" dirty="0" smtClean="0">
                <a:solidFill>
                  <a:schemeClr val="accent5"/>
                </a:solidFill>
                <a:cs typeface="Courier New" panose="02070309020205020404" pitchFamily="49" charset="0"/>
              </a:rPr>
              <a:t> are used for programming with alternative courses of actions. There are several types of selection statements: </a:t>
            </a:r>
            <a:r>
              <a:rPr lang="en-US" sz="3000" b="1" dirty="0" smtClean="0">
                <a:solidFill>
                  <a:schemeClr val="accent5"/>
                </a:solidFill>
                <a:cs typeface="Courier New" panose="02070309020205020404" pitchFamily="49" charset="0"/>
              </a:rPr>
              <a:t>if </a:t>
            </a:r>
            <a:r>
              <a:rPr lang="en-US" sz="3000" dirty="0" smtClean="0">
                <a:solidFill>
                  <a:schemeClr val="accent5"/>
                </a:solidFill>
                <a:cs typeface="Courier New" panose="02070309020205020404" pitchFamily="49" charset="0"/>
              </a:rPr>
              <a:t>statements, two – way </a:t>
            </a:r>
            <a:r>
              <a:rPr lang="en-US" sz="3000" b="1" dirty="0" smtClean="0">
                <a:solidFill>
                  <a:schemeClr val="accent5"/>
                </a:solidFill>
                <a:cs typeface="Courier New" panose="02070309020205020404" pitchFamily="49" charset="0"/>
              </a:rPr>
              <a:t>if – else </a:t>
            </a:r>
            <a:r>
              <a:rPr lang="en-US" sz="3000" dirty="0" smtClean="0">
                <a:solidFill>
                  <a:schemeClr val="accent5"/>
                </a:solidFill>
                <a:cs typeface="Courier New" panose="02070309020205020404" pitchFamily="49" charset="0"/>
              </a:rPr>
              <a:t>statements, nested </a:t>
            </a:r>
            <a:r>
              <a:rPr lang="en-US" sz="3000" b="1" dirty="0" smtClean="0">
                <a:solidFill>
                  <a:schemeClr val="accent5"/>
                </a:solidFill>
                <a:cs typeface="Courier New" panose="02070309020205020404" pitchFamily="49" charset="0"/>
              </a:rPr>
              <a:t> if </a:t>
            </a:r>
            <a:r>
              <a:rPr lang="en-US" sz="3000" dirty="0" smtClean="0">
                <a:solidFill>
                  <a:schemeClr val="accent5"/>
                </a:solidFill>
                <a:cs typeface="Courier New" panose="02070309020205020404" pitchFamily="49" charset="0"/>
              </a:rPr>
              <a:t>statements, multi – way </a:t>
            </a:r>
            <a:r>
              <a:rPr lang="en-US" sz="3000" b="1" dirty="0" smtClean="0">
                <a:solidFill>
                  <a:schemeClr val="accent5"/>
                </a:solidFill>
                <a:cs typeface="Courier New" panose="02070309020205020404" pitchFamily="49" charset="0"/>
              </a:rPr>
              <a:t>if – else </a:t>
            </a:r>
            <a:r>
              <a:rPr lang="en-US" sz="3000" dirty="0" smtClean="0">
                <a:solidFill>
                  <a:schemeClr val="accent5"/>
                </a:solidFill>
                <a:cs typeface="Courier New" panose="02070309020205020404" pitchFamily="49" charset="0"/>
              </a:rPr>
              <a:t>statements, </a:t>
            </a:r>
            <a:r>
              <a:rPr lang="en-US" sz="3000" b="1" dirty="0" smtClean="0">
                <a:solidFill>
                  <a:schemeClr val="accent5"/>
                </a:solidFill>
                <a:cs typeface="Courier New" panose="02070309020205020404" pitchFamily="49" charset="0"/>
              </a:rPr>
              <a:t>switch </a:t>
            </a:r>
            <a:r>
              <a:rPr lang="en-US" sz="3000" dirty="0" smtClean="0">
                <a:solidFill>
                  <a:schemeClr val="accent5"/>
                </a:solidFill>
                <a:cs typeface="Courier New" panose="02070309020205020404" pitchFamily="49" charset="0"/>
              </a:rPr>
              <a:t> statements, and conditional expressions.</a:t>
            </a:r>
          </a:p>
          <a:p>
            <a:pPr marL="571500" indent="-571500" algn="just">
              <a:buFont typeface="Wingdings" panose="05000000000000000000" pitchFamily="2" charset="2"/>
              <a:buChar char="ü"/>
            </a:pPr>
            <a:r>
              <a:rPr lang="en-US" sz="3000" dirty="0" smtClean="0">
                <a:solidFill>
                  <a:schemeClr val="accent5"/>
                </a:solidFill>
                <a:cs typeface="Courier New" panose="02070309020205020404" pitchFamily="49" charset="0"/>
              </a:rPr>
              <a:t>The Boolean operators </a:t>
            </a:r>
            <a:r>
              <a:rPr lang="en-US" sz="3000" b="1" dirty="0" smtClean="0">
                <a:solidFill>
                  <a:schemeClr val="accent5"/>
                </a:solidFill>
                <a:cs typeface="Courier New" panose="02070309020205020404" pitchFamily="49" charset="0"/>
              </a:rPr>
              <a:t>&amp;&amp;, ||, </a:t>
            </a:r>
            <a:r>
              <a:rPr lang="en-US" sz="3000" dirty="0" smtClean="0">
                <a:solidFill>
                  <a:schemeClr val="accent5"/>
                </a:solidFill>
                <a:cs typeface="Courier New" panose="02070309020205020404" pitchFamily="49" charset="0"/>
              </a:rPr>
              <a:t>and </a:t>
            </a: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 operate with Boolean values and variables.</a:t>
            </a:r>
          </a:p>
          <a:p>
            <a:pPr marL="571500" indent="-571500" algn="just">
              <a:buFont typeface="Wingdings" panose="05000000000000000000" pitchFamily="2" charset="2"/>
              <a:buChar char="ü"/>
            </a:pPr>
            <a:r>
              <a:rPr lang="en-US" sz="3000" dirty="0" smtClean="0">
                <a:solidFill>
                  <a:schemeClr val="accent5"/>
                </a:solidFill>
                <a:cs typeface="Courier New" panose="02070309020205020404" pitchFamily="49" charset="0"/>
              </a:rPr>
              <a:t>Operators with higher precedence are evaluated earlier. For operators of the same precedence, their associativity determines the order of evaluation.</a:t>
            </a:r>
          </a:p>
        </p:txBody>
      </p:sp>
    </p:spTree>
    <p:extLst>
      <p:ext uri="{BB962C8B-B14F-4D97-AF65-F5344CB8AC3E}">
        <p14:creationId xmlns:p14="http://schemas.microsoft.com/office/powerpoint/2010/main" val="132039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24703" y="297810"/>
            <a:ext cx="7310893"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Computing Body Mass Index</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rotWithShape="1">
          <a:blip r:embed="rId3"/>
          <a:srcRect l="12306" t="16272" r="53110" b="38789"/>
          <a:stretch/>
        </p:blipFill>
        <p:spPr>
          <a:xfrm>
            <a:off x="54043" y="1319502"/>
            <a:ext cx="7127976" cy="5207422"/>
          </a:xfrm>
          <a:prstGeom prst="rect">
            <a:avLst/>
          </a:prstGeom>
        </p:spPr>
      </p:pic>
      <p:pic>
        <p:nvPicPr>
          <p:cNvPr id="13" name="Рисунок 12"/>
          <p:cNvPicPr>
            <a:picLocks noChangeAspect="1"/>
          </p:cNvPicPr>
          <p:nvPr/>
        </p:nvPicPr>
        <p:blipFill rotWithShape="1">
          <a:blip r:embed="rId3"/>
          <a:srcRect l="12306" t="61302" r="65342" b="11099"/>
          <a:stretch/>
        </p:blipFill>
        <p:spPr>
          <a:xfrm>
            <a:off x="7182019" y="1319501"/>
            <a:ext cx="4653576" cy="3230491"/>
          </a:xfrm>
          <a:prstGeom prst="rect">
            <a:avLst/>
          </a:prstGeom>
        </p:spPr>
      </p:pic>
      <p:pic>
        <p:nvPicPr>
          <p:cNvPr id="14"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5" y="468422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1291276102"/>
              </p:ext>
            </p:extLst>
          </p:nvPr>
        </p:nvGraphicFramePr>
        <p:xfrm>
          <a:off x="7182019" y="5338204"/>
          <a:ext cx="4653576" cy="1188720"/>
        </p:xfrm>
        <a:graphic>
          <a:graphicData uri="http://schemas.openxmlformats.org/drawingml/2006/table">
            <a:tbl>
              <a:tblPr firstRow="1" bandRow="1">
                <a:tableStyleId>{3B4B98B0-60AC-42C2-AFA5-B58CD77FA1E5}</a:tableStyleId>
              </a:tblPr>
              <a:tblGrid>
                <a:gridCol w="4653576">
                  <a:extLst>
                    <a:ext uri="{9D8B030D-6E8A-4147-A177-3AD203B41FA5}">
                      <a16:colId xmlns:a16="http://schemas.microsoft.com/office/drawing/2014/main" val="20000"/>
                    </a:ext>
                  </a:extLst>
                </a:gridCol>
              </a:tblGrid>
              <a:tr h="587669">
                <a:tc>
                  <a:txBody>
                    <a:bodyPr/>
                    <a:lstStyle/>
                    <a:p>
                      <a:r>
                        <a:rPr lang="en-US" b="0" dirty="0" smtClean="0">
                          <a:latin typeface="Courier New" panose="02070309020205020404" pitchFamily="49" charset="0"/>
                          <a:cs typeface="Courier New" panose="02070309020205020404" pitchFamily="49" charset="0"/>
                        </a:rPr>
                        <a:t>Enter weight in pounds: 146 </a:t>
                      </a:r>
                    </a:p>
                    <a:p>
                      <a:r>
                        <a:rPr lang="en-US" b="0" dirty="0" smtClean="0">
                          <a:latin typeface="Courier New" panose="02070309020205020404" pitchFamily="49" charset="0"/>
                          <a:cs typeface="Courier New" panose="02070309020205020404" pitchFamily="49" charset="0"/>
                        </a:rPr>
                        <a:t>Enter height in inches: 70</a:t>
                      </a:r>
                    </a:p>
                    <a:p>
                      <a:r>
                        <a:rPr lang="en-US" b="0" dirty="0" smtClean="0">
                          <a:latin typeface="Courier New" panose="02070309020205020404" pitchFamily="49" charset="0"/>
                          <a:cs typeface="Courier New" panose="02070309020205020404" pitchFamily="49" charset="0"/>
                        </a:rPr>
                        <a:t>BMI is 20.9486</a:t>
                      </a:r>
                    </a:p>
                    <a:p>
                      <a:r>
                        <a:rPr lang="en-US" b="0" dirty="0" smtClean="0">
                          <a:latin typeface="Courier New" panose="02070309020205020404" pitchFamily="49" charset="0"/>
                          <a:cs typeface="Courier New" panose="02070309020205020404" pitchFamily="49" charset="0"/>
                        </a:rPr>
                        <a:t>Normal </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5059" y="542142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2155" y="566713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8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50828" y="297810"/>
            <a:ext cx="7184768"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Taxes</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319503"/>
            <a:ext cx="11502968" cy="15971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smtClean="0">
                <a:solidFill>
                  <a:schemeClr val="accent5"/>
                </a:solidFill>
                <a:latin typeface="+mj-lt"/>
                <a:cs typeface="Courier New" panose="02070309020205020404" pitchFamily="49" charset="0"/>
              </a:rPr>
              <a:t>	You can use nested </a:t>
            </a:r>
            <a:r>
              <a:rPr lang="en-US" sz="3600" b="1" dirty="0" smtClean="0">
                <a:solidFill>
                  <a:schemeClr val="accent5"/>
                </a:solidFill>
                <a:latin typeface="+mj-lt"/>
                <a:cs typeface="Courier New" panose="02070309020205020404" pitchFamily="49" charset="0"/>
              </a:rPr>
              <a:t>if </a:t>
            </a:r>
            <a:r>
              <a:rPr lang="en-US" sz="3600" dirty="0" smtClean="0">
                <a:solidFill>
                  <a:schemeClr val="accent5"/>
                </a:solidFill>
                <a:latin typeface="+mj-lt"/>
                <a:cs typeface="Courier New" panose="02070309020205020404" pitchFamily="49" charset="0"/>
              </a:rPr>
              <a:t>statements to write a program for computing taxes. The US federal personal income tax is calculated based on filing status and taxable income.</a:t>
            </a:r>
          </a:p>
        </p:txBody>
      </p:sp>
      <p:graphicFrame>
        <p:nvGraphicFramePr>
          <p:cNvPr id="2" name="Таблица 1"/>
          <p:cNvGraphicFramePr>
            <a:graphicFrameLocks noGrp="1"/>
          </p:cNvGraphicFramePr>
          <p:nvPr>
            <p:extLst>
              <p:ext uri="{D42A27DB-BD31-4B8C-83A1-F6EECF244321}">
                <p14:modId xmlns:p14="http://schemas.microsoft.com/office/powerpoint/2010/main" val="42291129"/>
              </p:ext>
            </p:extLst>
          </p:nvPr>
        </p:nvGraphicFramePr>
        <p:xfrm>
          <a:off x="332627" y="2916620"/>
          <a:ext cx="11523042" cy="3370323"/>
        </p:xfrm>
        <a:graphic>
          <a:graphicData uri="http://schemas.openxmlformats.org/drawingml/2006/table">
            <a:tbl>
              <a:tblPr firstRow="1" bandRow="1">
                <a:tableStyleId>{5C22544A-7EE6-4342-B048-85BDC9FD1C3A}</a:tableStyleId>
              </a:tblPr>
              <a:tblGrid>
                <a:gridCol w="1401580">
                  <a:extLst>
                    <a:ext uri="{9D8B030D-6E8A-4147-A177-3AD203B41FA5}">
                      <a16:colId xmlns:a16="http://schemas.microsoft.com/office/drawing/2014/main" val="20000"/>
                    </a:ext>
                  </a:extLst>
                </a:gridCol>
                <a:gridCol w="2380593">
                  <a:extLst>
                    <a:ext uri="{9D8B030D-6E8A-4147-A177-3AD203B41FA5}">
                      <a16:colId xmlns:a16="http://schemas.microsoft.com/office/drawing/2014/main" val="20001"/>
                    </a:ext>
                  </a:extLst>
                </a:gridCol>
                <a:gridCol w="2979683">
                  <a:extLst>
                    <a:ext uri="{9D8B030D-6E8A-4147-A177-3AD203B41FA5}">
                      <a16:colId xmlns:a16="http://schemas.microsoft.com/office/drawing/2014/main" val="20002"/>
                    </a:ext>
                  </a:extLst>
                </a:gridCol>
                <a:gridCol w="2364827">
                  <a:extLst>
                    <a:ext uri="{9D8B030D-6E8A-4147-A177-3AD203B41FA5}">
                      <a16:colId xmlns:a16="http://schemas.microsoft.com/office/drawing/2014/main" val="20003"/>
                    </a:ext>
                  </a:extLst>
                </a:gridCol>
                <a:gridCol w="2396359">
                  <a:extLst>
                    <a:ext uri="{9D8B030D-6E8A-4147-A177-3AD203B41FA5}">
                      <a16:colId xmlns:a16="http://schemas.microsoft.com/office/drawing/2014/main" val="20004"/>
                    </a:ext>
                  </a:extLst>
                </a:gridCol>
              </a:tblGrid>
              <a:tr h="786182">
                <a:tc>
                  <a:txBody>
                    <a:bodyPr/>
                    <a:lstStyle/>
                    <a:p>
                      <a:pPr algn="ctr"/>
                      <a:r>
                        <a:rPr lang="en-US" sz="2000" dirty="0" smtClean="0"/>
                        <a:t>Marginal</a:t>
                      </a:r>
                      <a:r>
                        <a:rPr lang="en-US" sz="2000" baseline="0" dirty="0" smtClean="0"/>
                        <a:t> Tax Rate</a:t>
                      </a:r>
                      <a:endParaRPr lang="ru-RU" sz="2000" dirty="0"/>
                    </a:p>
                  </a:txBody>
                  <a:tcPr anchor="ctr"/>
                </a:tc>
                <a:tc>
                  <a:txBody>
                    <a:bodyPr/>
                    <a:lstStyle/>
                    <a:p>
                      <a:pPr algn="ctr"/>
                      <a:r>
                        <a:rPr lang="en-US" sz="2000" dirty="0" smtClean="0"/>
                        <a:t>Single</a:t>
                      </a:r>
                      <a:endParaRPr lang="ru-RU" sz="2000" dirty="0"/>
                    </a:p>
                  </a:txBody>
                  <a:tcPr anchor="ctr"/>
                </a:tc>
                <a:tc>
                  <a:txBody>
                    <a:bodyPr/>
                    <a:lstStyle/>
                    <a:p>
                      <a:pPr algn="ctr"/>
                      <a:r>
                        <a:rPr lang="en-US" sz="2000" dirty="0" smtClean="0"/>
                        <a:t>Married Filing</a:t>
                      </a:r>
                      <a:r>
                        <a:rPr lang="en-US" sz="2000" baseline="0" dirty="0" smtClean="0"/>
                        <a:t> Jointly or Qualifying Window(</a:t>
                      </a:r>
                      <a:r>
                        <a:rPr lang="en-US" sz="2000" baseline="0" dirty="0" err="1" smtClean="0"/>
                        <a:t>er</a:t>
                      </a:r>
                      <a:r>
                        <a:rPr lang="en-US" sz="2000" baseline="0" dirty="0" smtClean="0"/>
                        <a:t>)</a:t>
                      </a:r>
                      <a:endParaRPr lang="ru-RU" sz="2000" dirty="0"/>
                    </a:p>
                  </a:txBody>
                  <a:tcPr anchor="ctr"/>
                </a:tc>
                <a:tc>
                  <a:txBody>
                    <a:bodyPr/>
                    <a:lstStyle/>
                    <a:p>
                      <a:pPr algn="ctr"/>
                      <a:r>
                        <a:rPr lang="en-US" sz="2000" dirty="0" smtClean="0"/>
                        <a:t>Married Filing Separately</a:t>
                      </a:r>
                      <a:endParaRPr lang="ru-RU" sz="2000" dirty="0"/>
                    </a:p>
                  </a:txBody>
                  <a:tcPr anchor="ctr"/>
                </a:tc>
                <a:tc>
                  <a:txBody>
                    <a:bodyPr/>
                    <a:lstStyle/>
                    <a:p>
                      <a:pPr algn="ctr"/>
                      <a:r>
                        <a:rPr lang="en-US" sz="2000" dirty="0" smtClean="0"/>
                        <a:t>Head of Household</a:t>
                      </a:r>
                      <a:endParaRPr lang="ru-RU" sz="2000" dirty="0"/>
                    </a:p>
                  </a:txBody>
                  <a:tcPr anchor="ctr"/>
                </a:tc>
                <a:extLst>
                  <a:ext uri="{0D108BD9-81ED-4DB2-BD59-A6C34878D82A}">
                    <a16:rowId xmlns:a16="http://schemas.microsoft.com/office/drawing/2014/main" val="10000"/>
                  </a:ext>
                </a:extLst>
              </a:tr>
              <a:tr h="265912">
                <a:tc>
                  <a:txBody>
                    <a:bodyPr/>
                    <a:lstStyle/>
                    <a:p>
                      <a:r>
                        <a:rPr lang="en-US" sz="2000" dirty="0" smtClean="0"/>
                        <a:t>10%</a:t>
                      </a:r>
                      <a:endParaRPr lang="ru-RU" sz="2000" dirty="0"/>
                    </a:p>
                  </a:txBody>
                  <a:tcPr/>
                </a:tc>
                <a:tc>
                  <a:txBody>
                    <a:bodyPr/>
                    <a:lstStyle/>
                    <a:p>
                      <a:r>
                        <a:rPr lang="en-US" sz="2000" dirty="0" smtClean="0"/>
                        <a:t>$0 - $8,350</a:t>
                      </a:r>
                      <a:endParaRPr lang="ru-RU" sz="2000" dirty="0"/>
                    </a:p>
                  </a:txBody>
                  <a:tcPr/>
                </a:tc>
                <a:tc>
                  <a:txBody>
                    <a:bodyPr/>
                    <a:lstStyle/>
                    <a:p>
                      <a:r>
                        <a:rPr lang="en-US" sz="2000" dirty="0" smtClean="0"/>
                        <a:t>$0 - $16,700</a:t>
                      </a:r>
                      <a:endParaRPr lang="ru-RU" sz="2000" dirty="0"/>
                    </a:p>
                  </a:txBody>
                  <a:tcPr/>
                </a:tc>
                <a:tc>
                  <a:txBody>
                    <a:bodyPr/>
                    <a:lstStyle/>
                    <a:p>
                      <a:r>
                        <a:rPr lang="en-US" sz="2000" dirty="0" smtClean="0"/>
                        <a:t>$0 – $8,350</a:t>
                      </a:r>
                      <a:endParaRPr lang="ru-RU" sz="2000" dirty="0"/>
                    </a:p>
                  </a:txBody>
                  <a:tcPr/>
                </a:tc>
                <a:tc>
                  <a:txBody>
                    <a:bodyPr/>
                    <a:lstStyle/>
                    <a:p>
                      <a:r>
                        <a:rPr lang="en-US" sz="2000" dirty="0" smtClean="0"/>
                        <a:t>$0</a:t>
                      </a:r>
                      <a:r>
                        <a:rPr lang="en-US" sz="2000" baseline="0" dirty="0" smtClean="0"/>
                        <a:t> - $11,950</a:t>
                      </a:r>
                      <a:endParaRPr lang="ru-RU" sz="2000" dirty="0"/>
                    </a:p>
                  </a:txBody>
                  <a:tcPr/>
                </a:tc>
                <a:extLst>
                  <a:ext uri="{0D108BD9-81ED-4DB2-BD59-A6C34878D82A}">
                    <a16:rowId xmlns:a16="http://schemas.microsoft.com/office/drawing/2014/main" val="10001"/>
                  </a:ext>
                </a:extLst>
              </a:tr>
              <a:tr h="184983">
                <a:tc>
                  <a:txBody>
                    <a:bodyPr/>
                    <a:lstStyle/>
                    <a:p>
                      <a:r>
                        <a:rPr lang="en-US" sz="2000" dirty="0" smtClean="0"/>
                        <a:t>15%</a:t>
                      </a:r>
                      <a:endParaRPr lang="ru-RU" sz="2000" dirty="0"/>
                    </a:p>
                  </a:txBody>
                  <a:tcPr/>
                </a:tc>
                <a:tc>
                  <a:txBody>
                    <a:bodyPr/>
                    <a:lstStyle/>
                    <a:p>
                      <a:r>
                        <a:rPr lang="en-US" sz="2000" dirty="0" smtClean="0"/>
                        <a:t>$8,351 - $33,950</a:t>
                      </a:r>
                      <a:endParaRPr lang="ru-RU" sz="2000" dirty="0"/>
                    </a:p>
                  </a:txBody>
                  <a:tcPr/>
                </a:tc>
                <a:tc>
                  <a:txBody>
                    <a:bodyPr/>
                    <a:lstStyle/>
                    <a:p>
                      <a:r>
                        <a:rPr lang="en-US" sz="2000" dirty="0" smtClean="0"/>
                        <a:t>$16,701 - $67,900</a:t>
                      </a:r>
                      <a:endParaRPr lang="ru-RU" sz="2000" dirty="0"/>
                    </a:p>
                  </a:txBody>
                  <a:tcPr/>
                </a:tc>
                <a:tc>
                  <a:txBody>
                    <a:bodyPr/>
                    <a:lstStyle/>
                    <a:p>
                      <a:r>
                        <a:rPr lang="en-US" sz="2000" dirty="0" smtClean="0"/>
                        <a:t>$8,351 - $33,950</a:t>
                      </a:r>
                    </a:p>
                  </a:txBody>
                  <a:tcPr/>
                </a:tc>
                <a:tc>
                  <a:txBody>
                    <a:bodyPr/>
                    <a:lstStyle/>
                    <a:p>
                      <a:r>
                        <a:rPr lang="en-US" sz="2000" dirty="0" smtClean="0"/>
                        <a:t>$11,951 - $45,500</a:t>
                      </a:r>
                      <a:endParaRPr lang="ru-RU" sz="2000" dirty="0"/>
                    </a:p>
                  </a:txBody>
                  <a:tcPr/>
                </a:tc>
                <a:extLst>
                  <a:ext uri="{0D108BD9-81ED-4DB2-BD59-A6C34878D82A}">
                    <a16:rowId xmlns:a16="http://schemas.microsoft.com/office/drawing/2014/main" val="10002"/>
                  </a:ext>
                </a:extLst>
              </a:tr>
              <a:tr h="0">
                <a:tc>
                  <a:txBody>
                    <a:bodyPr/>
                    <a:lstStyle/>
                    <a:p>
                      <a:r>
                        <a:rPr lang="en-US" sz="2000" dirty="0" smtClean="0"/>
                        <a:t>25%</a:t>
                      </a:r>
                      <a:endParaRPr lang="ru-RU" sz="2000" dirty="0"/>
                    </a:p>
                  </a:txBody>
                  <a:tcPr/>
                </a:tc>
                <a:tc>
                  <a:txBody>
                    <a:bodyPr/>
                    <a:lstStyle/>
                    <a:p>
                      <a:r>
                        <a:rPr lang="en-US" sz="2000" dirty="0" smtClean="0"/>
                        <a:t>$33,951 - $82,250</a:t>
                      </a:r>
                      <a:endParaRPr lang="ru-RU" sz="2000" dirty="0"/>
                    </a:p>
                  </a:txBody>
                  <a:tcPr/>
                </a:tc>
                <a:tc>
                  <a:txBody>
                    <a:bodyPr/>
                    <a:lstStyle/>
                    <a:p>
                      <a:r>
                        <a:rPr lang="en-US" sz="2000" dirty="0" smtClean="0"/>
                        <a:t>$67,901 - $137050</a:t>
                      </a:r>
                      <a:endParaRPr lang="ru-RU" sz="2000" dirty="0"/>
                    </a:p>
                  </a:txBody>
                  <a:tcPr/>
                </a:tc>
                <a:tc>
                  <a:txBody>
                    <a:bodyPr/>
                    <a:lstStyle/>
                    <a:p>
                      <a:r>
                        <a:rPr lang="en-US" sz="2000" dirty="0" smtClean="0"/>
                        <a:t>$33,951 - $68,525</a:t>
                      </a:r>
                      <a:endParaRPr lang="ru-RU" sz="2000" dirty="0"/>
                    </a:p>
                  </a:txBody>
                  <a:tcPr/>
                </a:tc>
                <a:tc>
                  <a:txBody>
                    <a:bodyPr/>
                    <a:lstStyle/>
                    <a:p>
                      <a:r>
                        <a:rPr lang="en-US" sz="2000" dirty="0" smtClean="0"/>
                        <a:t>$45,501 - $117,450</a:t>
                      </a:r>
                      <a:endParaRPr lang="ru-RU" sz="2000" dirty="0"/>
                    </a:p>
                  </a:txBody>
                  <a:tcPr/>
                </a:tc>
                <a:extLst>
                  <a:ext uri="{0D108BD9-81ED-4DB2-BD59-A6C34878D82A}">
                    <a16:rowId xmlns:a16="http://schemas.microsoft.com/office/drawing/2014/main" val="10003"/>
                  </a:ext>
                </a:extLst>
              </a:tr>
              <a:tr h="433027">
                <a:tc>
                  <a:txBody>
                    <a:bodyPr/>
                    <a:lstStyle/>
                    <a:p>
                      <a:r>
                        <a:rPr lang="en-US" sz="2000" dirty="0" smtClean="0"/>
                        <a:t>28%</a:t>
                      </a:r>
                      <a:endParaRPr lang="ru-RU" sz="2000" dirty="0"/>
                    </a:p>
                  </a:txBody>
                  <a:tcPr/>
                </a:tc>
                <a:tc>
                  <a:txBody>
                    <a:bodyPr/>
                    <a:lstStyle/>
                    <a:p>
                      <a:r>
                        <a:rPr lang="en-US" sz="2000" dirty="0" smtClean="0"/>
                        <a:t>$82,251</a:t>
                      </a:r>
                      <a:r>
                        <a:rPr lang="en-US" sz="2000" baseline="0" dirty="0" smtClean="0"/>
                        <a:t> - $171,550</a:t>
                      </a:r>
                      <a:endParaRPr lang="ru-RU" sz="2000" dirty="0"/>
                    </a:p>
                  </a:txBody>
                  <a:tcPr/>
                </a:tc>
                <a:tc>
                  <a:txBody>
                    <a:bodyPr/>
                    <a:lstStyle/>
                    <a:p>
                      <a:r>
                        <a:rPr lang="en-US" sz="2000" dirty="0" smtClean="0"/>
                        <a:t>$137051 - $208,850 </a:t>
                      </a:r>
                      <a:endParaRPr lang="ru-RU" sz="2000" dirty="0"/>
                    </a:p>
                  </a:txBody>
                  <a:tcPr/>
                </a:tc>
                <a:tc>
                  <a:txBody>
                    <a:bodyPr/>
                    <a:lstStyle/>
                    <a:p>
                      <a:r>
                        <a:rPr lang="en-US" sz="2000" dirty="0" smtClean="0"/>
                        <a:t>$68,526</a:t>
                      </a:r>
                      <a:r>
                        <a:rPr lang="en-US" sz="2000" baseline="0" dirty="0" smtClean="0"/>
                        <a:t> - $104,425</a:t>
                      </a:r>
                      <a:endParaRPr lang="ru-RU" sz="2000" dirty="0"/>
                    </a:p>
                  </a:txBody>
                  <a:tcPr/>
                </a:tc>
                <a:tc>
                  <a:txBody>
                    <a:bodyPr/>
                    <a:lstStyle/>
                    <a:p>
                      <a:r>
                        <a:rPr lang="en-US" sz="2000" dirty="0" smtClean="0"/>
                        <a:t>$117,451 - $190,200</a:t>
                      </a:r>
                      <a:endParaRPr lang="ru-RU" sz="2000" dirty="0"/>
                    </a:p>
                  </a:txBody>
                  <a:tcPr/>
                </a:tc>
                <a:extLst>
                  <a:ext uri="{0D108BD9-81ED-4DB2-BD59-A6C34878D82A}">
                    <a16:rowId xmlns:a16="http://schemas.microsoft.com/office/drawing/2014/main" val="10004"/>
                  </a:ext>
                </a:extLst>
              </a:tr>
              <a:tr h="481197">
                <a:tc>
                  <a:txBody>
                    <a:bodyPr/>
                    <a:lstStyle/>
                    <a:p>
                      <a:r>
                        <a:rPr lang="en-US" sz="2000" dirty="0" smtClean="0"/>
                        <a:t>33%</a:t>
                      </a:r>
                      <a:endParaRPr lang="ru-RU" sz="2000" dirty="0"/>
                    </a:p>
                  </a:txBody>
                  <a:tcPr/>
                </a:tc>
                <a:tc>
                  <a:txBody>
                    <a:bodyPr/>
                    <a:lstStyle/>
                    <a:p>
                      <a:r>
                        <a:rPr lang="en-US" sz="2000" dirty="0" smtClean="0"/>
                        <a:t>$171,551 - $372, 950</a:t>
                      </a:r>
                      <a:endParaRPr lang="ru-RU" sz="2000" dirty="0"/>
                    </a:p>
                  </a:txBody>
                  <a:tcPr/>
                </a:tc>
                <a:tc>
                  <a:txBody>
                    <a:bodyPr/>
                    <a:lstStyle/>
                    <a:p>
                      <a:r>
                        <a:rPr lang="en-US" sz="2000" dirty="0" smtClean="0"/>
                        <a:t>$208,851 - $372,950</a:t>
                      </a:r>
                      <a:endParaRPr lang="ru-RU" sz="2000" dirty="0"/>
                    </a:p>
                  </a:txBody>
                  <a:tcPr/>
                </a:tc>
                <a:tc>
                  <a:txBody>
                    <a:bodyPr/>
                    <a:lstStyle/>
                    <a:p>
                      <a:r>
                        <a:rPr lang="en-US" sz="2000" dirty="0" smtClean="0"/>
                        <a:t>$104,426 - $186,475</a:t>
                      </a:r>
                      <a:endParaRPr lang="ru-RU" sz="2000" dirty="0"/>
                    </a:p>
                  </a:txBody>
                  <a:tcPr/>
                </a:tc>
                <a:tc>
                  <a:txBody>
                    <a:bodyPr/>
                    <a:lstStyle/>
                    <a:p>
                      <a:r>
                        <a:rPr lang="en-US" sz="2000" dirty="0" smtClean="0"/>
                        <a:t>$190,201 - $372,950</a:t>
                      </a:r>
                      <a:endParaRPr lang="ru-RU" sz="2000" dirty="0"/>
                    </a:p>
                  </a:txBody>
                  <a:tcPr/>
                </a:tc>
                <a:extLst>
                  <a:ext uri="{0D108BD9-81ED-4DB2-BD59-A6C34878D82A}">
                    <a16:rowId xmlns:a16="http://schemas.microsoft.com/office/drawing/2014/main" val="10005"/>
                  </a:ext>
                </a:extLst>
              </a:tr>
              <a:tr h="481197">
                <a:tc>
                  <a:txBody>
                    <a:bodyPr/>
                    <a:lstStyle/>
                    <a:p>
                      <a:r>
                        <a:rPr lang="en-US" sz="2000" dirty="0" smtClean="0"/>
                        <a:t>35%</a:t>
                      </a:r>
                      <a:endParaRPr lang="ru-RU" sz="2000" dirty="0"/>
                    </a:p>
                  </a:txBody>
                  <a:tcPr/>
                </a:tc>
                <a:tc>
                  <a:txBody>
                    <a:bodyPr/>
                    <a:lstStyle/>
                    <a:p>
                      <a:r>
                        <a:rPr lang="en-US" sz="2000" dirty="0" smtClean="0"/>
                        <a:t>$372,951 +</a:t>
                      </a:r>
                      <a:endParaRPr lang="ru-RU" sz="2000" dirty="0"/>
                    </a:p>
                  </a:txBody>
                  <a:tcPr/>
                </a:tc>
                <a:tc>
                  <a:txBody>
                    <a:bodyPr/>
                    <a:lstStyle/>
                    <a:p>
                      <a:r>
                        <a:rPr lang="en-US" sz="2000" dirty="0" smtClean="0"/>
                        <a:t>$372,951 +</a:t>
                      </a:r>
                      <a:endParaRPr lang="ru-RU" sz="2000" dirty="0"/>
                    </a:p>
                  </a:txBody>
                  <a:tcPr/>
                </a:tc>
                <a:tc>
                  <a:txBody>
                    <a:bodyPr/>
                    <a:lstStyle/>
                    <a:p>
                      <a:r>
                        <a:rPr lang="en-US" sz="2000" dirty="0" smtClean="0"/>
                        <a:t>$186,476 +</a:t>
                      </a:r>
                      <a:endParaRPr lang="ru-RU" sz="2000" dirty="0"/>
                    </a:p>
                  </a:txBody>
                  <a:tcPr/>
                </a:tc>
                <a:tc>
                  <a:txBody>
                    <a:bodyPr/>
                    <a:lstStyle/>
                    <a:p>
                      <a:r>
                        <a:rPr lang="en-US" sz="2000" dirty="0" smtClean="0"/>
                        <a:t>$372,951 + </a:t>
                      </a:r>
                      <a:endParaRPr lang="ru-RU" sz="2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71211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50828" y="297810"/>
            <a:ext cx="7184768"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Taxes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319503"/>
            <a:ext cx="11502968" cy="15971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smtClean="0">
                <a:solidFill>
                  <a:schemeClr val="accent5"/>
                </a:solidFill>
                <a:latin typeface="+mj-lt"/>
                <a:cs typeface="Courier New" panose="02070309020205020404" pitchFamily="49" charset="0"/>
              </a:rPr>
              <a:t>	</a:t>
            </a:r>
          </a:p>
        </p:txBody>
      </p:sp>
      <p:pic>
        <p:nvPicPr>
          <p:cNvPr id="3" name="Рисунок 2"/>
          <p:cNvPicPr>
            <a:picLocks noChangeAspect="1"/>
          </p:cNvPicPr>
          <p:nvPr/>
        </p:nvPicPr>
        <p:blipFill rotWithShape="1">
          <a:blip r:embed="rId3"/>
          <a:srcRect l="15629" t="15841" r="22817" b="23600"/>
          <a:stretch/>
        </p:blipFill>
        <p:spPr>
          <a:xfrm>
            <a:off x="1436213" y="1319503"/>
            <a:ext cx="9773070" cy="5405969"/>
          </a:xfrm>
          <a:prstGeom prst="rect">
            <a:avLst/>
          </a:prstGeom>
        </p:spPr>
      </p:pic>
    </p:spTree>
    <p:extLst>
      <p:ext uri="{BB962C8B-B14F-4D97-AF65-F5344CB8AC3E}">
        <p14:creationId xmlns:p14="http://schemas.microsoft.com/office/powerpoint/2010/main" val="406459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50828" y="297810"/>
            <a:ext cx="7184768"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Taxes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319503"/>
            <a:ext cx="11502968" cy="15971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smtClean="0">
                <a:solidFill>
                  <a:schemeClr val="accent5"/>
                </a:solidFill>
                <a:latin typeface="+mj-lt"/>
                <a:cs typeface="Courier New" panose="02070309020205020404" pitchFamily="49" charset="0"/>
              </a:rPr>
              <a:t>	</a:t>
            </a:r>
          </a:p>
        </p:txBody>
      </p:sp>
      <p:pic>
        <p:nvPicPr>
          <p:cNvPr id="2" name="Рисунок 1"/>
          <p:cNvPicPr>
            <a:picLocks noChangeAspect="1"/>
          </p:cNvPicPr>
          <p:nvPr/>
        </p:nvPicPr>
        <p:blipFill rotWithShape="1">
          <a:blip r:embed="rId4"/>
          <a:srcRect l="12236" t="15841" r="52262" b="27052"/>
          <a:stretch/>
        </p:blipFill>
        <p:spPr>
          <a:xfrm>
            <a:off x="78718" y="1302494"/>
            <a:ext cx="6124272" cy="5538497"/>
          </a:xfrm>
          <a:prstGeom prst="rect">
            <a:avLst/>
          </a:prstGeom>
        </p:spPr>
      </p:pic>
      <p:grpSp>
        <p:nvGrpSpPr>
          <p:cNvPr id="9" name="Группа 8"/>
          <p:cNvGrpSpPr/>
          <p:nvPr/>
        </p:nvGrpSpPr>
        <p:grpSpPr>
          <a:xfrm>
            <a:off x="6211538" y="1319503"/>
            <a:ext cx="5869418" cy="4090662"/>
            <a:chOff x="6441132" y="1490039"/>
            <a:chExt cx="5412817" cy="3687408"/>
          </a:xfrm>
        </p:grpSpPr>
        <p:pic>
          <p:nvPicPr>
            <p:cNvPr id="5" name="Рисунок 4"/>
            <p:cNvPicPr>
              <a:picLocks noChangeAspect="1"/>
            </p:cNvPicPr>
            <p:nvPr/>
          </p:nvPicPr>
          <p:blipFill rotWithShape="1">
            <a:blip r:embed="rId5"/>
            <a:srcRect l="12114" t="16239" r="53579" b="54568"/>
            <a:stretch/>
          </p:blipFill>
          <p:spPr>
            <a:xfrm>
              <a:off x="6456899" y="2604129"/>
              <a:ext cx="5378696" cy="2573318"/>
            </a:xfrm>
            <a:prstGeom prst="rect">
              <a:avLst/>
            </a:prstGeom>
          </p:spPr>
        </p:pic>
        <p:pic>
          <p:nvPicPr>
            <p:cNvPr id="10" name="Рисунок 9"/>
            <p:cNvPicPr>
              <a:picLocks noChangeAspect="1"/>
            </p:cNvPicPr>
            <p:nvPr/>
          </p:nvPicPr>
          <p:blipFill rotWithShape="1">
            <a:blip r:embed="rId4"/>
            <a:srcRect l="12236" t="59347" r="56386" b="29116"/>
            <a:stretch/>
          </p:blipFill>
          <p:spPr>
            <a:xfrm>
              <a:off x="6441132" y="1490039"/>
              <a:ext cx="5412817" cy="1118898"/>
            </a:xfrm>
            <a:prstGeom prst="rect">
              <a:avLst/>
            </a:prstGeom>
          </p:spPr>
        </p:pic>
      </p:grpSp>
    </p:spTree>
    <p:extLst>
      <p:ext uri="{BB962C8B-B14F-4D97-AF65-F5344CB8AC3E}">
        <p14:creationId xmlns:p14="http://schemas.microsoft.com/office/powerpoint/2010/main" val="387213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50828" y="297810"/>
            <a:ext cx="7184768"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Case Study: Computing Taxes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319503"/>
            <a:ext cx="11502968" cy="15971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600" dirty="0" smtClean="0">
                <a:solidFill>
                  <a:schemeClr val="accent5"/>
                </a:solidFill>
                <a:latin typeface="+mj-lt"/>
                <a:cs typeface="Courier New" panose="02070309020205020404" pitchFamily="49" charset="0"/>
              </a:rPr>
              <a:t>	</a:t>
            </a:r>
          </a:p>
        </p:txBody>
      </p:sp>
      <p:pic>
        <p:nvPicPr>
          <p:cNvPr id="5" name="Рисунок 4"/>
          <p:cNvPicPr>
            <a:picLocks noChangeAspect="1"/>
          </p:cNvPicPr>
          <p:nvPr/>
        </p:nvPicPr>
        <p:blipFill rotWithShape="1">
          <a:blip r:embed="rId4"/>
          <a:srcRect l="12325" t="45720" r="49264" b="8729"/>
          <a:stretch/>
        </p:blipFill>
        <p:spPr>
          <a:xfrm>
            <a:off x="332628" y="1319503"/>
            <a:ext cx="6036641" cy="4024955"/>
          </a:xfrm>
          <a:prstGeom prst="rect">
            <a:avLst/>
          </a:prstGeom>
        </p:spPr>
      </p:pic>
      <p:pic>
        <p:nvPicPr>
          <p:cNvPr id="9" name="Picture 2" descr="https://cdn3.vox-cdn.com/thumbor/jGLnhh0oTpF0oU_zA2CAIaw3uLY=/cdn0.vox-cdn.com/uploads/chorus_asset/file/3916794/xps13-4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6280" y="534445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108574943"/>
              </p:ext>
            </p:extLst>
          </p:nvPr>
        </p:nvGraphicFramePr>
        <p:xfrm>
          <a:off x="332627" y="5349947"/>
          <a:ext cx="10649528" cy="1463040"/>
        </p:xfrm>
        <a:graphic>
          <a:graphicData uri="http://schemas.openxmlformats.org/drawingml/2006/table">
            <a:tbl>
              <a:tblPr firstRow="1" bandRow="1">
                <a:tableStyleId>{3B4B98B0-60AC-42C2-AFA5-B58CD77FA1E5}</a:tableStyleId>
              </a:tblPr>
              <a:tblGrid>
                <a:gridCol w="10649528">
                  <a:extLst>
                    <a:ext uri="{9D8B030D-6E8A-4147-A177-3AD203B41FA5}">
                      <a16:colId xmlns:a16="http://schemas.microsoft.com/office/drawing/2014/main" val="20000"/>
                    </a:ext>
                  </a:extLst>
                </a:gridCol>
              </a:tblGrid>
              <a:tr h="1047597">
                <a:tc>
                  <a:txBody>
                    <a:bodyPr/>
                    <a:lstStyle/>
                    <a:p>
                      <a:r>
                        <a:rPr lang="en-US" b="0" dirty="0" smtClean="0">
                          <a:latin typeface="Courier New" panose="02070309020205020404" pitchFamily="49" charset="0"/>
                          <a:cs typeface="Courier New" panose="02070309020205020404" pitchFamily="49" charset="0"/>
                        </a:rPr>
                        <a:t>(0 – single filer, 1 – married jointly or qualifying window(</a:t>
                      </a:r>
                      <a:r>
                        <a:rPr lang="en-US" b="0" dirty="0" err="1" smtClean="0">
                          <a:latin typeface="Courier New" panose="02070309020205020404" pitchFamily="49" charset="0"/>
                          <a:cs typeface="Courier New" panose="02070309020205020404" pitchFamily="49" charset="0"/>
                        </a:rPr>
                        <a:t>er</a:t>
                      </a:r>
                      <a:r>
                        <a:rPr lang="en-US" b="0" dirty="0" smtClean="0">
                          <a:latin typeface="Courier New" panose="02070309020205020404" pitchFamily="49" charset="0"/>
                          <a:cs typeface="Courier New" panose="02070309020205020404" pitchFamily="49" charset="0"/>
                        </a:rPr>
                        <a:t>), </a:t>
                      </a:r>
                    </a:p>
                    <a:p>
                      <a:r>
                        <a:rPr lang="en-US" b="0" dirty="0" smtClean="0">
                          <a:latin typeface="Courier New" panose="02070309020205020404" pitchFamily="49" charset="0"/>
                          <a:cs typeface="Courier New" panose="02070309020205020404" pitchFamily="49" charset="0"/>
                        </a:rPr>
                        <a:t>2 – married separately,</a:t>
                      </a:r>
                      <a:r>
                        <a:rPr lang="en-US" b="0" baseline="0" dirty="0" smtClean="0">
                          <a:latin typeface="Courier New" panose="02070309020205020404" pitchFamily="49" charset="0"/>
                          <a:cs typeface="Courier New" panose="02070309020205020404" pitchFamily="49" charset="0"/>
                        </a:rPr>
                        <a:t> 3 – head of household</a:t>
                      </a:r>
                      <a:r>
                        <a:rPr lang="en-US" b="0" dirty="0" smtClean="0">
                          <a:latin typeface="Courier New" panose="02070309020205020404" pitchFamily="49" charset="0"/>
                          <a:cs typeface="Courier New" panose="02070309020205020404" pitchFamily="49" charset="0"/>
                        </a:rPr>
                        <a:t>)</a:t>
                      </a:r>
                    </a:p>
                    <a:p>
                      <a:r>
                        <a:rPr lang="en-US" b="0" dirty="0" smtClean="0">
                          <a:latin typeface="Courier New" panose="02070309020205020404" pitchFamily="49" charset="0"/>
                          <a:cs typeface="Courier New" panose="02070309020205020404" pitchFamily="49" charset="0"/>
                        </a:rPr>
                        <a:t>Enter the filing</a:t>
                      </a:r>
                      <a:r>
                        <a:rPr lang="en-US" b="0" baseline="0" dirty="0" smtClean="0">
                          <a:latin typeface="Courier New" panose="02070309020205020404" pitchFamily="49" charset="0"/>
                          <a:cs typeface="Courier New" panose="02070309020205020404" pitchFamily="49" charset="0"/>
                        </a:rPr>
                        <a:t> status: 0</a:t>
                      </a:r>
                    </a:p>
                    <a:p>
                      <a:r>
                        <a:rPr lang="en-US" b="0" baseline="0" dirty="0" smtClean="0">
                          <a:latin typeface="Courier New" panose="02070309020205020404" pitchFamily="49" charset="0"/>
                          <a:cs typeface="Courier New" panose="02070309020205020404" pitchFamily="49" charset="0"/>
                        </a:rPr>
                        <a:t>Enter the taxable income: 400000</a:t>
                      </a:r>
                    </a:p>
                    <a:p>
                      <a:r>
                        <a:rPr lang="en-US" b="0" baseline="0" dirty="0" smtClean="0">
                          <a:latin typeface="Courier New" panose="02070309020205020404" pitchFamily="49" charset="0"/>
                          <a:cs typeface="Courier New" panose="02070309020205020404" pitchFamily="49" charset="0"/>
                        </a:rPr>
                        <a:t>Tax is 117684 </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3196" y="590007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8526" y="622011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67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
          <p:cNvSpPr txBox="1">
            <a:spLocks/>
          </p:cNvSpPr>
          <p:nvPr/>
        </p:nvSpPr>
        <p:spPr>
          <a:xfrm>
            <a:off x="332627" y="1525407"/>
            <a:ext cx="11502968" cy="587523"/>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600" dirty="0" smtClean="0">
                <a:solidFill>
                  <a:schemeClr val="accent5"/>
                </a:solidFill>
              </a:rPr>
              <a:t>	Are the following statements equivalent?</a:t>
            </a:r>
            <a:endParaRPr lang="ru-RU" sz="3600" dirty="0">
              <a:solidFill>
                <a:schemeClr val="accent5"/>
              </a:solidFill>
            </a:endParaRPr>
          </a:p>
        </p:txBody>
      </p:sp>
      <p:sp>
        <p:nvSpPr>
          <p:cNvPr id="3" name="Прямоугольник 2"/>
          <p:cNvSpPr/>
          <p:nvPr/>
        </p:nvSpPr>
        <p:spPr>
          <a:xfrm>
            <a:off x="332627" y="2617077"/>
            <a:ext cx="5374490" cy="1291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6461105" y="2617077"/>
            <a:ext cx="5374490" cy="1291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3"/>
          <a:srcRect l="15386" t="15625" r="48990" b="69505"/>
          <a:stretch/>
        </p:blipFill>
        <p:spPr>
          <a:xfrm>
            <a:off x="415996" y="2696287"/>
            <a:ext cx="5164997" cy="1212193"/>
          </a:xfrm>
          <a:prstGeom prst="rect">
            <a:avLst/>
          </a:prstGeom>
        </p:spPr>
      </p:pic>
      <p:pic>
        <p:nvPicPr>
          <p:cNvPr id="9" name="Рисунок 8"/>
          <p:cNvPicPr>
            <a:picLocks noChangeAspect="1"/>
          </p:cNvPicPr>
          <p:nvPr/>
        </p:nvPicPr>
        <p:blipFill rotWithShape="1">
          <a:blip r:embed="rId4"/>
          <a:srcRect l="15871" t="16057" r="45718" b="70366"/>
          <a:stretch/>
        </p:blipFill>
        <p:spPr>
          <a:xfrm>
            <a:off x="6555698" y="2782240"/>
            <a:ext cx="5185304" cy="1030519"/>
          </a:xfrm>
          <a:prstGeom prst="rect">
            <a:avLst/>
          </a:prstGeom>
        </p:spPr>
      </p:pic>
    </p:spTree>
    <p:extLst>
      <p:ext uri="{BB962C8B-B14F-4D97-AF65-F5344CB8AC3E}">
        <p14:creationId xmlns:p14="http://schemas.microsoft.com/office/powerpoint/2010/main" val="3474446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TM02900720[[fn=Интеграл]]</Template>
  <TotalTime>9968</TotalTime>
  <Words>1446</Words>
  <Application>Microsoft Office PowerPoint</Application>
  <PresentationFormat>Widescreen</PresentationFormat>
  <Paragraphs>353</Paragraphs>
  <Slides>36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Courier New</vt:lpstr>
      <vt:lpstr>Wingdings</vt:lpstr>
      <vt:lpstr>Wingdings 2</vt:lpstr>
      <vt:lpstr>HDOfficeLightV0</vt:lpstr>
      <vt:lpstr>Selections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 PC</cp:lastModifiedBy>
  <cp:revision>291</cp:revision>
  <dcterms:created xsi:type="dcterms:W3CDTF">2016-07-15T17:25:41Z</dcterms:created>
  <dcterms:modified xsi:type="dcterms:W3CDTF">2016-10-22T13:02:20Z</dcterms:modified>
</cp:coreProperties>
</file>