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7" r:id="rId1"/>
  </p:sldMasterIdLst>
  <p:notesMasterIdLst>
    <p:notesMasterId r:id="rId41"/>
  </p:notesMasterIdLst>
  <p:sldIdLst>
    <p:sldId id="256" r:id="rId2"/>
    <p:sldId id="257" r:id="rId3"/>
    <p:sldId id="258" r:id="rId4"/>
    <p:sldId id="328" r:id="rId5"/>
    <p:sldId id="259" r:id="rId6"/>
    <p:sldId id="301" r:id="rId7"/>
    <p:sldId id="302" r:id="rId8"/>
    <p:sldId id="303" r:id="rId9"/>
    <p:sldId id="329" r:id="rId10"/>
    <p:sldId id="351" r:id="rId11"/>
    <p:sldId id="260" r:id="rId12"/>
    <p:sldId id="330" r:id="rId13"/>
    <p:sldId id="331" r:id="rId14"/>
    <p:sldId id="332" r:id="rId15"/>
    <p:sldId id="333" r:id="rId16"/>
    <p:sldId id="334" r:id="rId17"/>
    <p:sldId id="261" r:id="rId18"/>
    <p:sldId id="262" r:id="rId19"/>
    <p:sldId id="353" r:id="rId20"/>
    <p:sldId id="352" r:id="rId21"/>
    <p:sldId id="335" r:id="rId22"/>
    <p:sldId id="355" r:id="rId23"/>
    <p:sldId id="336" r:id="rId24"/>
    <p:sldId id="304" r:id="rId25"/>
    <p:sldId id="356" r:id="rId26"/>
    <p:sldId id="337" r:id="rId27"/>
    <p:sldId id="357" r:id="rId28"/>
    <p:sldId id="358" r:id="rId29"/>
    <p:sldId id="359" r:id="rId30"/>
    <p:sldId id="360" r:id="rId31"/>
    <p:sldId id="338" r:id="rId32"/>
    <p:sldId id="361" r:id="rId33"/>
    <p:sldId id="362" r:id="rId34"/>
    <p:sldId id="264" r:id="rId35"/>
    <p:sldId id="363" r:id="rId36"/>
    <p:sldId id="364" r:id="rId37"/>
    <p:sldId id="339" r:id="rId38"/>
    <p:sldId id="265" r:id="rId39"/>
    <p:sldId id="27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6535" autoAdjust="0"/>
  </p:normalViewPr>
  <p:slideViewPr>
    <p:cSldViewPr snapToGrid="0">
      <p:cViewPr varScale="1">
        <p:scale>
          <a:sx n="63" d="100"/>
          <a:sy n="63" d="100"/>
        </p:scale>
        <p:origin x="1032" y="78"/>
      </p:cViewPr>
      <p:guideLst>
        <p:guide orient="horz" pos="2160"/>
        <p:guide pos="3840"/>
      </p:guideLst>
    </p:cSldViewPr>
  </p:slideViewPr>
  <p:outlineViewPr>
    <p:cViewPr>
      <p:scale>
        <a:sx n="33" d="100"/>
        <a:sy n="33" d="100"/>
      </p:scale>
      <p:origin x="0" y="-2071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E48CB-8CBA-480E-8179-B43A7BBB5451}" type="datetimeFigureOut">
              <a:rPr lang="ru-RU" smtClean="0"/>
              <a:t>14.12.2017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5260E-8876-4F4E-A5C8-695073D2F9F6}" type="slidenum">
              <a:rPr lang="ru-RU" smtClean="0"/>
              <a:t>‹#›</a:t>
            </a:fld>
            <a:endParaRPr lang="ru-RU"/>
          </a:p>
        </p:txBody>
      </p:sp>
    </p:spTree>
    <p:extLst>
      <p:ext uri="{BB962C8B-B14F-4D97-AF65-F5344CB8AC3E}">
        <p14:creationId xmlns:p14="http://schemas.microsoft.com/office/powerpoint/2010/main" val="307403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135260E-8876-4F4E-A5C8-695073D2F9F6}" type="slidenum">
              <a:rPr lang="ru-RU" smtClean="0"/>
              <a:t>2</a:t>
            </a:fld>
            <a:endParaRPr lang="ru-RU"/>
          </a:p>
        </p:txBody>
      </p:sp>
    </p:spTree>
    <p:extLst>
      <p:ext uri="{BB962C8B-B14F-4D97-AF65-F5344CB8AC3E}">
        <p14:creationId xmlns:p14="http://schemas.microsoft.com/office/powerpoint/2010/main" val="345190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2135260E-8876-4F4E-A5C8-695073D2F9F6}" type="slidenum">
              <a:rPr lang="ru-RU" smtClean="0"/>
              <a:t>8</a:t>
            </a:fld>
            <a:endParaRPr lang="ru-RU"/>
          </a:p>
        </p:txBody>
      </p:sp>
    </p:spTree>
    <p:extLst>
      <p:ext uri="{BB962C8B-B14F-4D97-AF65-F5344CB8AC3E}">
        <p14:creationId xmlns:p14="http://schemas.microsoft.com/office/powerpoint/2010/main" val="314385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68734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73653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0E59FD0C-5451-4CA0-86AF-E70AE3279989}" type="datetimeFigureOut">
              <a:rPr lang="en-US" smtClean="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004387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57290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E59FD0C-5451-4CA0-86AF-E70AE3279989}" type="datetimeFigureOut">
              <a:rPr lang="en-US" smtClean="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75188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E59FD0C-5451-4CA0-86AF-E70AE3279989}" type="datetimeFigureOut">
              <a:rPr lang="en-US" smtClean="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75919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45127" y="2507550"/>
            <a:ext cx="5156200"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7550"/>
            <a:ext cx="5181601"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0E59FD0C-5451-4CA0-86AF-E70AE3279989}" type="datetimeFigureOut">
              <a:rPr lang="en-US" smtClean="0"/>
              <a:t>12/14/2017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31760223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59FD0C-5451-4CA0-86AF-E70AE3279989}" type="datetimeFigureOut">
              <a:rPr lang="en-US" smtClean="0"/>
              <a:t>12/14/2017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6" name="Title 5"/>
          <p:cNvSpPr>
            <a:spLocks noGrp="1"/>
          </p:cNvSpPr>
          <p:nvPr>
            <p:ph type="title"/>
          </p:nvPr>
        </p:nvSpPr>
        <p:spPr/>
        <p:txBody>
          <a:bodyPr/>
          <a:lstStyle/>
          <a:p>
            <a:r>
              <a:rPr lang="ru-RU" smtClean="0"/>
              <a:t>Образец заголовка</a:t>
            </a:r>
            <a:endParaRPr lang="en-US"/>
          </a:p>
        </p:txBody>
      </p:sp>
    </p:spTree>
    <p:extLst>
      <p:ext uri="{BB962C8B-B14F-4D97-AF65-F5344CB8AC3E}">
        <p14:creationId xmlns:p14="http://schemas.microsoft.com/office/powerpoint/2010/main" val="29492367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9FD0C-5451-4CA0-86AF-E70AE3279989}" type="datetimeFigureOut">
              <a:rPr lang="en-US" smtClean="0"/>
              <a:t>12/14/2017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061897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ru-RU" smtClean="0"/>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E59FD0C-5451-4CA0-86AF-E70AE3279989}" type="datetimeFigureOut">
              <a:rPr lang="en-US" smtClean="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43044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E59FD0C-5451-4CA0-86AF-E70AE3279989}" type="datetimeFigureOut">
              <a:rPr lang="en-US" smtClean="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76591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E59FD0C-5451-4CA0-86AF-E70AE3279989}" type="datetimeFigureOut">
              <a:rPr lang="en-US" smtClean="0"/>
              <a:t>12/14/2017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1373251"/>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8929" y="2539458"/>
            <a:ext cx="9950361" cy="1462608"/>
          </a:xfrm>
        </p:spPr>
        <p:txBody>
          <a:bodyPr>
            <a:normAutofit fontScale="90000"/>
          </a:bodyPr>
          <a:lstStyle/>
          <a:p>
            <a:pPr algn="ctr"/>
            <a:r>
              <a:rPr lang="en-US" dirty="0" smtClean="0">
                <a:solidFill>
                  <a:schemeClr val="accent5"/>
                </a:solidFill>
              </a:rPr>
              <a:t>Mathematical Functions, Characters, and Strings</a:t>
            </a:r>
            <a:endParaRPr lang="ru-RU"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8" name="Подзаголовок 2"/>
          <p:cNvSpPr txBox="1">
            <a:spLocks/>
          </p:cNvSpPr>
          <p:nvPr/>
        </p:nvSpPr>
        <p:spPr>
          <a:xfrm>
            <a:off x="4150172" y="4254885"/>
            <a:ext cx="4172674" cy="206570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r>
              <a:rPr lang="en-US" sz="6000" b="1" dirty="0" smtClean="0">
                <a:solidFill>
                  <a:srgbClr val="002060"/>
                </a:solidFill>
              </a:rPr>
              <a:t>Lecture #4</a:t>
            </a:r>
          </a:p>
          <a:p>
            <a:r>
              <a:rPr lang="en-US" sz="6000" b="1" dirty="0" smtClean="0">
                <a:solidFill>
                  <a:srgbClr val="002060"/>
                </a:solidFill>
              </a:rPr>
              <a:t>I – part</a:t>
            </a:r>
            <a:endParaRPr lang="ru-RU" sz="6000" b="1" dirty="0">
              <a:solidFill>
                <a:srgbClr val="002060"/>
              </a:solidFill>
            </a:endParaRPr>
          </a:p>
        </p:txBody>
      </p:sp>
    </p:spTree>
    <p:extLst>
      <p:ext uri="{BB962C8B-B14F-4D97-AF65-F5344CB8AC3E}">
        <p14:creationId xmlns:p14="http://schemas.microsoft.com/office/powerpoint/2010/main" val="554082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97810"/>
            <a:ext cx="8354459"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Computing Angles of a Triangle</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rotWithShape="1">
          <a:blip r:embed="rId3"/>
          <a:srcRect l="12519" t="15417" r="39927" b="13958"/>
          <a:stretch/>
        </p:blipFill>
        <p:spPr>
          <a:xfrm>
            <a:off x="332627" y="1284136"/>
            <a:ext cx="6577264" cy="5491853"/>
          </a:xfrm>
          <a:prstGeom prst="rect">
            <a:avLst/>
          </a:prstGeom>
        </p:spPr>
      </p:pic>
      <p:pic>
        <p:nvPicPr>
          <p:cNvPr id="25"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6955" y="147479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Таблица 11"/>
          <p:cNvGraphicFramePr>
            <a:graphicFrameLocks noGrp="1"/>
          </p:cNvGraphicFramePr>
          <p:nvPr>
            <p:extLst>
              <p:ext uri="{D42A27DB-BD31-4B8C-83A1-F6EECF244321}">
                <p14:modId xmlns:p14="http://schemas.microsoft.com/office/powerpoint/2010/main" val="2657942032"/>
              </p:ext>
            </p:extLst>
          </p:nvPr>
        </p:nvGraphicFramePr>
        <p:xfrm>
          <a:off x="4983480" y="1496759"/>
          <a:ext cx="6303475" cy="640080"/>
        </p:xfrm>
        <a:graphic>
          <a:graphicData uri="http://schemas.openxmlformats.org/drawingml/2006/table">
            <a:tbl>
              <a:tblPr firstRow="1" bandRow="1">
                <a:tableStyleId>{3B4B98B0-60AC-42C2-AFA5-B58CD77FA1E5}</a:tableStyleId>
              </a:tblPr>
              <a:tblGrid>
                <a:gridCol w="630347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three points: 1 1 6.5 1 6.5 2.5</a:t>
                      </a:r>
                    </a:p>
                    <a:p>
                      <a:r>
                        <a:rPr lang="en-US" b="0" baseline="0" dirty="0" smtClean="0">
                          <a:latin typeface="Courier New" panose="02070309020205020404" pitchFamily="49" charset="0"/>
                          <a:cs typeface="Courier New" panose="02070309020205020404" pitchFamily="49" charset="0"/>
                        </a:rPr>
                        <a:t>The three angles are 15.2551 90.0001 74.7449</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7"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6443" y="1578457"/>
            <a:ext cx="487632" cy="19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028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466072"/>
            <a:ext cx="11502968" cy="9266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lvl="1" algn="just"/>
            <a:r>
              <a:rPr lang="en-US" sz="3000" dirty="0" smtClean="0">
                <a:solidFill>
                  <a:schemeClr val="accent5"/>
                </a:solidFill>
                <a:latin typeface="+mj-lt"/>
                <a:cs typeface="Courier New" panose="02070309020205020404" pitchFamily="49" charset="0"/>
              </a:rPr>
              <a:t>Assume </a:t>
            </a:r>
            <a:r>
              <a:rPr lang="en-US" sz="3000" b="1" dirty="0" smtClean="0">
                <a:solidFill>
                  <a:schemeClr val="accent5"/>
                </a:solidFill>
                <a:latin typeface="+mj-lt"/>
                <a:cs typeface="Courier New" panose="02070309020205020404" pitchFamily="49" charset="0"/>
              </a:rPr>
              <a:t>PI </a:t>
            </a:r>
            <a:r>
              <a:rPr lang="en-US" sz="3000" dirty="0" smtClean="0">
                <a:solidFill>
                  <a:schemeClr val="accent5"/>
                </a:solidFill>
                <a:latin typeface="+mj-lt"/>
                <a:cs typeface="Courier New" panose="02070309020205020404" pitchFamily="49" charset="0"/>
              </a:rPr>
              <a:t>is </a:t>
            </a:r>
            <a:r>
              <a:rPr lang="en-US" sz="3000" b="1" dirty="0" smtClean="0">
                <a:solidFill>
                  <a:schemeClr val="accent5"/>
                </a:solidFill>
                <a:latin typeface="+mj-lt"/>
                <a:cs typeface="Courier New" panose="02070309020205020404" pitchFamily="49" charset="0"/>
              </a:rPr>
              <a:t>3.14159 </a:t>
            </a:r>
            <a:r>
              <a:rPr lang="en-US" sz="3000" dirty="0" smtClean="0">
                <a:solidFill>
                  <a:schemeClr val="accent5"/>
                </a:solidFill>
                <a:latin typeface="+mj-lt"/>
                <a:cs typeface="Courier New" panose="02070309020205020404" pitchFamily="49" charset="0"/>
              </a:rPr>
              <a:t>and </a:t>
            </a:r>
            <a:r>
              <a:rPr lang="en-US" sz="3000" b="1" dirty="0" smtClean="0">
                <a:solidFill>
                  <a:schemeClr val="accent5"/>
                </a:solidFill>
                <a:latin typeface="+mj-lt"/>
                <a:cs typeface="Courier New" panose="02070309020205020404" pitchFamily="49" charset="0"/>
              </a:rPr>
              <a:t>E </a:t>
            </a:r>
            <a:r>
              <a:rPr lang="en-US" sz="3000" dirty="0" smtClean="0">
                <a:solidFill>
                  <a:schemeClr val="accent5"/>
                </a:solidFill>
                <a:latin typeface="+mj-lt"/>
                <a:cs typeface="Courier New" panose="02070309020205020404" pitchFamily="49" charset="0"/>
              </a:rPr>
              <a:t>is </a:t>
            </a:r>
            <a:r>
              <a:rPr lang="en-US" sz="3000" b="1" dirty="0" smtClean="0">
                <a:solidFill>
                  <a:schemeClr val="accent5"/>
                </a:solidFill>
                <a:latin typeface="+mj-lt"/>
                <a:cs typeface="Courier New" panose="02070309020205020404" pitchFamily="49" charset="0"/>
              </a:rPr>
              <a:t>2.71828, </a:t>
            </a:r>
            <a:r>
              <a:rPr lang="en-US" sz="3000" dirty="0" smtClean="0">
                <a:solidFill>
                  <a:schemeClr val="accent5"/>
                </a:solidFill>
                <a:latin typeface="+mj-lt"/>
                <a:cs typeface="Courier New" panose="02070309020205020404" pitchFamily="49" charset="0"/>
              </a:rPr>
              <a:t>evaluate the following function calls:</a:t>
            </a:r>
          </a:p>
        </p:txBody>
      </p:sp>
      <p:sp>
        <p:nvSpPr>
          <p:cNvPr id="10" name="Подзаголовок 4"/>
          <p:cNvSpPr txBox="1">
            <a:spLocks/>
          </p:cNvSpPr>
          <p:nvPr/>
        </p:nvSpPr>
        <p:spPr>
          <a:xfrm>
            <a:off x="332627" y="2621531"/>
            <a:ext cx="5656693" cy="42364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14400" lvl="1" indent="-457200" algn="just">
              <a:buAutoNum type="alphaLcParenBoth"/>
            </a:pPr>
            <a:r>
              <a:rPr lang="en-US" sz="2500" dirty="0" err="1" smtClean="0">
                <a:latin typeface="Courier New" panose="02070309020205020404" pitchFamily="49" charset="0"/>
                <a:cs typeface="Courier New" panose="02070309020205020404" pitchFamily="49" charset="0"/>
              </a:rPr>
              <a:t>sqrt</a:t>
            </a:r>
            <a:r>
              <a:rPr lang="en-US" sz="2500" dirty="0" smtClean="0">
                <a:latin typeface="Courier New" panose="02070309020205020404" pitchFamily="49" charset="0"/>
                <a:cs typeface="Courier New" panose="02070309020205020404" pitchFamily="49" charset="0"/>
              </a:rPr>
              <a:t>(4.0)</a:t>
            </a:r>
          </a:p>
          <a:p>
            <a:pPr marL="914400" lvl="1" indent="-457200" algn="just">
              <a:buAutoNum type="alphaLcParenBoth"/>
            </a:pPr>
            <a:r>
              <a:rPr lang="en-US" sz="2500" dirty="0">
                <a:latin typeface="Courier New" panose="02070309020205020404" pitchFamily="49" charset="0"/>
                <a:cs typeface="Courier New" panose="02070309020205020404" pitchFamily="49" charset="0"/>
              </a:rPr>
              <a:t>s</a:t>
            </a:r>
            <a:r>
              <a:rPr lang="en-US" sz="2500" dirty="0" smtClean="0">
                <a:latin typeface="Courier New" panose="02070309020205020404" pitchFamily="49" charset="0"/>
                <a:cs typeface="Courier New" panose="02070309020205020404" pitchFamily="49" charset="0"/>
              </a:rPr>
              <a:t>in(2 * PI)</a:t>
            </a:r>
          </a:p>
          <a:p>
            <a:pPr marL="914400" lvl="1" indent="-457200" algn="just">
              <a:buAutoNum type="alphaLcParenBoth"/>
            </a:pPr>
            <a:r>
              <a:rPr lang="en-US" sz="2500" dirty="0" smtClean="0">
                <a:latin typeface="Courier New" panose="02070309020205020404" pitchFamily="49" charset="0"/>
                <a:cs typeface="Courier New" panose="02070309020205020404" pitchFamily="49" charset="0"/>
              </a:rPr>
              <a:t>cos(2 * PI)</a:t>
            </a:r>
          </a:p>
          <a:p>
            <a:pPr marL="914400" lvl="1" indent="-457200" algn="just">
              <a:buAutoNum type="alphaLcParenBoth"/>
            </a:pPr>
            <a:r>
              <a:rPr lang="en-US" sz="2500" dirty="0" smtClean="0">
                <a:latin typeface="Courier New" panose="02070309020205020404" pitchFamily="49" charset="0"/>
                <a:cs typeface="Courier New" panose="02070309020205020404" pitchFamily="49" charset="0"/>
              </a:rPr>
              <a:t>pow(2.0, 2)</a:t>
            </a:r>
          </a:p>
          <a:p>
            <a:pPr marL="914400" lvl="1" indent="-457200" algn="just">
              <a:buAutoNum type="alphaLcParenBoth"/>
            </a:pPr>
            <a:r>
              <a:rPr lang="en-US" sz="2500" dirty="0" smtClean="0">
                <a:latin typeface="Courier New" panose="02070309020205020404" pitchFamily="49" charset="0"/>
                <a:cs typeface="Courier New" panose="02070309020205020404" pitchFamily="49" charset="0"/>
              </a:rPr>
              <a:t>log(E)</a:t>
            </a:r>
          </a:p>
          <a:p>
            <a:pPr marL="914400" lvl="1" indent="-457200" algn="just">
              <a:buAutoNum type="alphaLcParenBoth"/>
            </a:pPr>
            <a:r>
              <a:rPr lang="en-US" sz="2500" dirty="0" err="1" smtClean="0">
                <a:latin typeface="Courier New" panose="02070309020205020404" pitchFamily="49" charset="0"/>
                <a:cs typeface="Courier New" panose="02070309020205020404" pitchFamily="49" charset="0"/>
              </a:rPr>
              <a:t>exp</a:t>
            </a:r>
            <a:r>
              <a:rPr lang="en-US" sz="2500" dirty="0" smtClean="0">
                <a:latin typeface="Courier New" panose="02070309020205020404" pitchFamily="49" charset="0"/>
                <a:cs typeface="Courier New" panose="02070309020205020404" pitchFamily="49" charset="0"/>
              </a:rPr>
              <a:t>(1.0)</a:t>
            </a:r>
          </a:p>
          <a:p>
            <a:pPr marL="914400" lvl="1" indent="-457200" algn="just">
              <a:buAutoNum type="alphaLcParenBoth"/>
            </a:pPr>
            <a:r>
              <a:rPr lang="en-US" sz="2500" dirty="0">
                <a:latin typeface="Courier New" panose="02070309020205020404" pitchFamily="49" charset="0"/>
                <a:cs typeface="Courier New" panose="02070309020205020404" pitchFamily="49" charset="0"/>
              </a:rPr>
              <a:t>m</a:t>
            </a:r>
            <a:r>
              <a:rPr lang="en-US" sz="2500" dirty="0" smtClean="0">
                <a:latin typeface="Courier New" panose="02070309020205020404" pitchFamily="49" charset="0"/>
                <a:cs typeface="Courier New" panose="02070309020205020404" pitchFamily="49" charset="0"/>
              </a:rPr>
              <a:t>ax(2, min(3, 4))</a:t>
            </a:r>
          </a:p>
          <a:p>
            <a:pPr marL="914400" lvl="1" indent="-457200" algn="just">
              <a:buAutoNum type="alphaLcParenBoth"/>
            </a:pPr>
            <a:r>
              <a:rPr lang="en-US" sz="2500" dirty="0" err="1">
                <a:latin typeface="Courier New" panose="02070309020205020404" pitchFamily="49" charset="0"/>
                <a:cs typeface="Courier New" panose="02070309020205020404" pitchFamily="49" charset="0"/>
              </a:rPr>
              <a:t>s</a:t>
            </a:r>
            <a:r>
              <a:rPr lang="en-US" sz="2500" dirty="0" err="1" smtClean="0">
                <a:latin typeface="Courier New" panose="02070309020205020404" pitchFamily="49" charset="0"/>
                <a:cs typeface="Courier New" panose="02070309020205020404" pitchFamily="49" charset="0"/>
              </a:rPr>
              <a:t>qrt</a:t>
            </a:r>
            <a:r>
              <a:rPr lang="en-US" sz="2500" dirty="0" smtClean="0">
                <a:latin typeface="Courier New" panose="02070309020205020404" pitchFamily="49" charset="0"/>
                <a:cs typeface="Courier New" panose="02070309020205020404" pitchFamily="49" charset="0"/>
              </a:rPr>
              <a:t>(125.0)</a:t>
            </a:r>
          </a:p>
          <a:p>
            <a:pPr marL="914400" lvl="1" indent="-457200" algn="just">
              <a:buAutoNum type="alphaLcParenBoth"/>
            </a:pPr>
            <a:r>
              <a:rPr lang="en-US" sz="2500" dirty="0">
                <a:latin typeface="Courier New" panose="02070309020205020404" pitchFamily="49" charset="0"/>
                <a:cs typeface="Courier New" panose="02070309020205020404" pitchFamily="49" charset="0"/>
              </a:rPr>
              <a:t>c</a:t>
            </a:r>
            <a:r>
              <a:rPr lang="en-US" sz="2500" dirty="0" smtClean="0">
                <a:latin typeface="Courier New" panose="02070309020205020404" pitchFamily="49" charset="0"/>
                <a:cs typeface="Courier New" panose="02070309020205020404" pitchFamily="49" charset="0"/>
              </a:rPr>
              <a:t>eil(-2.5)</a:t>
            </a:r>
          </a:p>
          <a:p>
            <a:pPr marL="914400" lvl="1" indent="-457200" algn="just">
              <a:buAutoNum type="alphaLcParenBoth"/>
            </a:pPr>
            <a:endParaRPr lang="en-US" sz="2500" dirty="0" smtClean="0">
              <a:latin typeface="Courier New" panose="02070309020205020404" pitchFamily="49" charset="0"/>
              <a:cs typeface="Courier New" panose="02070309020205020404" pitchFamily="49" charset="0"/>
            </a:endParaRPr>
          </a:p>
          <a:p>
            <a:pPr marL="914400" lvl="1" indent="-457200" algn="just">
              <a:buAutoNum type="alphaLcParenBoth"/>
            </a:pPr>
            <a:endParaRPr lang="en-US" sz="2500" dirty="0" smtClean="0">
              <a:latin typeface="Courier New" panose="02070309020205020404" pitchFamily="49" charset="0"/>
              <a:cs typeface="Courier New" panose="02070309020205020404" pitchFamily="49" charset="0"/>
            </a:endParaRPr>
          </a:p>
        </p:txBody>
      </p:sp>
      <p:sp>
        <p:nvSpPr>
          <p:cNvPr id="11" name="Подзаголовок 4"/>
          <p:cNvSpPr txBox="1">
            <a:spLocks/>
          </p:cNvSpPr>
          <p:nvPr/>
        </p:nvSpPr>
        <p:spPr>
          <a:xfrm>
            <a:off x="6178902" y="2621531"/>
            <a:ext cx="5656693" cy="42364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lvl="1" algn="just"/>
            <a:r>
              <a:rPr lang="en-US" sz="2500" dirty="0" smtClean="0">
                <a:latin typeface="Courier New" panose="02070309020205020404" pitchFamily="49" charset="0"/>
                <a:cs typeface="Courier New" panose="02070309020205020404" pitchFamily="49" charset="0"/>
              </a:rPr>
              <a:t>(j) floor(-2.5)</a:t>
            </a:r>
          </a:p>
          <a:p>
            <a:pPr lvl="1" algn="just"/>
            <a:r>
              <a:rPr lang="en-US" sz="2500" dirty="0" smtClean="0">
                <a:latin typeface="Courier New" panose="02070309020205020404" pitchFamily="49" charset="0"/>
                <a:cs typeface="Courier New" panose="02070309020205020404" pitchFamily="49" charset="0"/>
              </a:rPr>
              <a:t>(k) </a:t>
            </a:r>
            <a:r>
              <a:rPr lang="en-US" sz="2500" dirty="0" err="1" smtClean="0">
                <a:latin typeface="Courier New" panose="02070309020205020404" pitchFamily="49" charset="0"/>
                <a:cs typeface="Courier New" panose="02070309020205020404" pitchFamily="49" charset="0"/>
              </a:rPr>
              <a:t>asin</a:t>
            </a:r>
            <a:r>
              <a:rPr lang="en-US" sz="2500" dirty="0" smtClean="0">
                <a:latin typeface="Courier New" panose="02070309020205020404" pitchFamily="49" charset="0"/>
                <a:cs typeface="Courier New" panose="02070309020205020404" pitchFamily="49" charset="0"/>
              </a:rPr>
              <a:t>(0.5)</a:t>
            </a:r>
          </a:p>
          <a:p>
            <a:pPr lvl="1" algn="just"/>
            <a:r>
              <a:rPr lang="en-US" sz="2500" dirty="0" smtClean="0">
                <a:latin typeface="Courier New" panose="02070309020205020404" pitchFamily="49" charset="0"/>
                <a:cs typeface="Courier New" panose="02070309020205020404" pitchFamily="49" charset="0"/>
              </a:rPr>
              <a:t>(l) </a:t>
            </a:r>
            <a:r>
              <a:rPr lang="en-US" sz="2500" dirty="0" err="1" smtClean="0">
                <a:latin typeface="Courier New" panose="02070309020205020404" pitchFamily="49" charset="0"/>
                <a:cs typeface="Courier New" panose="02070309020205020404" pitchFamily="49" charset="0"/>
              </a:rPr>
              <a:t>acos</a:t>
            </a:r>
            <a:r>
              <a:rPr lang="en-US" sz="2500" dirty="0" smtClean="0">
                <a:latin typeface="Courier New" panose="02070309020205020404" pitchFamily="49" charset="0"/>
                <a:cs typeface="Courier New" panose="02070309020205020404" pitchFamily="49" charset="0"/>
              </a:rPr>
              <a:t>(0.5)</a:t>
            </a:r>
          </a:p>
          <a:p>
            <a:pPr lvl="1" algn="just"/>
            <a:r>
              <a:rPr lang="en-US" sz="2500" dirty="0" smtClean="0">
                <a:latin typeface="Courier New" panose="02070309020205020404" pitchFamily="49" charset="0"/>
                <a:cs typeface="Courier New" panose="02070309020205020404" pitchFamily="49" charset="0"/>
              </a:rPr>
              <a:t>(m) </a:t>
            </a:r>
            <a:r>
              <a:rPr lang="en-US" sz="2500" dirty="0" err="1" smtClean="0">
                <a:latin typeface="Courier New" panose="02070309020205020404" pitchFamily="49" charset="0"/>
                <a:cs typeface="Courier New" panose="02070309020205020404" pitchFamily="49" charset="0"/>
              </a:rPr>
              <a:t>atan</a:t>
            </a:r>
            <a:r>
              <a:rPr lang="en-US" sz="2500" dirty="0" smtClean="0">
                <a:latin typeface="Courier New" panose="02070309020205020404" pitchFamily="49" charset="0"/>
                <a:cs typeface="Courier New" panose="02070309020205020404" pitchFamily="49" charset="0"/>
              </a:rPr>
              <a:t>(1.0)</a:t>
            </a:r>
          </a:p>
          <a:p>
            <a:pPr lvl="1" algn="just"/>
            <a:r>
              <a:rPr lang="en-US" sz="2500" dirty="0" smtClean="0">
                <a:latin typeface="Courier New" panose="02070309020205020404" pitchFamily="49" charset="0"/>
                <a:cs typeface="Courier New" panose="02070309020205020404" pitchFamily="49" charset="0"/>
              </a:rPr>
              <a:t>(n) ceil(2.5)</a:t>
            </a:r>
          </a:p>
          <a:p>
            <a:pPr lvl="1" algn="just"/>
            <a:r>
              <a:rPr lang="en-US" sz="2500" dirty="0" smtClean="0">
                <a:latin typeface="Courier New" panose="02070309020205020404" pitchFamily="49" charset="0"/>
                <a:cs typeface="Courier New" panose="02070309020205020404" pitchFamily="49" charset="0"/>
              </a:rPr>
              <a:t>(o) floor(2.5)</a:t>
            </a:r>
          </a:p>
          <a:p>
            <a:pPr lvl="1" algn="just"/>
            <a:r>
              <a:rPr lang="en-US" sz="2500" dirty="0" smtClean="0">
                <a:latin typeface="Courier New" panose="02070309020205020404" pitchFamily="49" charset="0"/>
                <a:cs typeface="Courier New" panose="02070309020205020404" pitchFamily="49" charset="0"/>
              </a:rPr>
              <a:t>(p) log10(10.0)</a:t>
            </a:r>
          </a:p>
          <a:p>
            <a:pPr lvl="1" algn="just"/>
            <a:r>
              <a:rPr lang="en-US" sz="2500" dirty="0" smtClean="0">
                <a:latin typeface="Courier New" panose="02070309020205020404" pitchFamily="49" charset="0"/>
                <a:cs typeface="Courier New" panose="02070309020205020404" pitchFamily="49" charset="0"/>
              </a:rPr>
              <a:t>(q) pow(2.0, 3)</a:t>
            </a:r>
          </a:p>
        </p:txBody>
      </p:sp>
    </p:spTree>
    <p:extLst>
      <p:ext uri="{BB962C8B-B14F-4D97-AF65-F5344CB8AC3E}">
        <p14:creationId xmlns:p14="http://schemas.microsoft.com/office/powerpoint/2010/main" val="1206682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430780" y="297810"/>
            <a:ext cx="5404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2075671"/>
            <a:ext cx="11502968" cy="37155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71550" lvl="1" indent="-514350" algn="just">
              <a:buAutoNum type="alphaLcParenBoth"/>
            </a:pPr>
            <a:r>
              <a:rPr lang="en-US" sz="3000" dirty="0" smtClean="0">
                <a:solidFill>
                  <a:schemeClr val="accent5"/>
                </a:solidFill>
                <a:latin typeface="+mj-lt"/>
                <a:cs typeface="Courier New" panose="02070309020205020404" pitchFamily="49" charset="0"/>
              </a:rPr>
              <a:t>True or false? The argument for trigonometric functions is an angle in radians.</a:t>
            </a:r>
          </a:p>
          <a:p>
            <a:pPr marL="971550" lvl="1" indent="-514350" algn="just">
              <a:buAutoNum type="alphaLcParenBoth"/>
            </a:pPr>
            <a:endParaRPr lang="en-US" sz="3000" dirty="0" smtClean="0">
              <a:solidFill>
                <a:schemeClr val="accent5"/>
              </a:solidFill>
              <a:latin typeface="+mj-lt"/>
              <a:cs typeface="Courier New" panose="02070309020205020404" pitchFamily="49" charset="0"/>
            </a:endParaRPr>
          </a:p>
          <a:p>
            <a:pPr marL="971550" lvl="1" indent="-514350" algn="just">
              <a:buAutoNum type="alphaLcParenBoth"/>
            </a:pPr>
            <a:r>
              <a:rPr lang="en-US" sz="3000" dirty="0" smtClean="0">
                <a:solidFill>
                  <a:schemeClr val="accent5"/>
                </a:solidFill>
                <a:latin typeface="+mj-lt"/>
                <a:cs typeface="Courier New" panose="02070309020205020404" pitchFamily="49" charset="0"/>
              </a:rPr>
              <a:t>Write a statement that converts </a:t>
            </a:r>
            <a:r>
              <a:rPr lang="en-US" sz="3000" b="1" dirty="0" smtClean="0">
                <a:solidFill>
                  <a:schemeClr val="accent5"/>
                </a:solidFill>
                <a:latin typeface="+mj-lt"/>
                <a:cs typeface="Courier New" panose="02070309020205020404" pitchFamily="49" charset="0"/>
              </a:rPr>
              <a:t>47 </a:t>
            </a:r>
            <a:r>
              <a:rPr lang="en-US" sz="3000" dirty="0" smtClean="0">
                <a:solidFill>
                  <a:schemeClr val="accent5"/>
                </a:solidFill>
                <a:latin typeface="+mj-lt"/>
                <a:cs typeface="Courier New" panose="02070309020205020404" pitchFamily="49" charset="0"/>
              </a:rPr>
              <a:t>degrees to radians and assigns the result to a variable.</a:t>
            </a:r>
          </a:p>
          <a:p>
            <a:pPr marL="971550" lvl="1" indent="-514350" algn="just">
              <a:buAutoNum type="alphaLcParenBoth"/>
            </a:pPr>
            <a:endParaRPr lang="en-US" sz="3000" dirty="0" smtClean="0">
              <a:solidFill>
                <a:schemeClr val="accent5"/>
              </a:solidFill>
              <a:latin typeface="+mj-lt"/>
              <a:cs typeface="Courier New" panose="02070309020205020404" pitchFamily="49" charset="0"/>
            </a:endParaRPr>
          </a:p>
          <a:p>
            <a:pPr marL="971550" lvl="1" indent="-514350" algn="just">
              <a:buAutoNum type="alphaLcParenBoth"/>
            </a:pPr>
            <a:r>
              <a:rPr lang="en-US" sz="3000" dirty="0" smtClean="0">
                <a:solidFill>
                  <a:schemeClr val="accent5"/>
                </a:solidFill>
                <a:latin typeface="+mj-lt"/>
                <a:cs typeface="Courier New" panose="02070309020205020404" pitchFamily="49" charset="0"/>
              </a:rPr>
              <a:t>Write a statement that converts </a:t>
            </a:r>
            <a:r>
              <a:rPr lang="el-GR" sz="3000" b="1" dirty="0" smtClean="0">
                <a:solidFill>
                  <a:schemeClr val="accent5"/>
                </a:solidFill>
                <a:latin typeface="+mj-lt"/>
                <a:cs typeface="Courier New" panose="02070309020205020404" pitchFamily="49" charset="0"/>
              </a:rPr>
              <a:t>π</a:t>
            </a:r>
            <a:r>
              <a:rPr lang="en-US" sz="3000" b="1" dirty="0" smtClean="0">
                <a:solidFill>
                  <a:schemeClr val="accent5"/>
                </a:solidFill>
                <a:latin typeface="+mj-lt"/>
                <a:cs typeface="Courier New" panose="02070309020205020404" pitchFamily="49" charset="0"/>
              </a:rPr>
              <a:t> / 7 </a:t>
            </a:r>
            <a:r>
              <a:rPr lang="en-US" sz="3000" dirty="0" smtClean="0">
                <a:solidFill>
                  <a:schemeClr val="accent5"/>
                </a:solidFill>
                <a:latin typeface="+mj-lt"/>
                <a:cs typeface="Courier New" panose="02070309020205020404" pitchFamily="49" charset="0"/>
              </a:rPr>
              <a:t>to an angle in degrees and assigns the result to a variable.</a:t>
            </a:r>
            <a:endParaRPr lang="en-US" sz="3000" b="1" dirty="0" smtClean="0">
              <a:solidFill>
                <a:schemeClr val="accent5"/>
              </a:solidFill>
              <a:latin typeface="+mj-lt"/>
              <a:cs typeface="Courier New" panose="02070309020205020404" pitchFamily="49" charset="0"/>
            </a:endParaRPr>
          </a:p>
          <a:p>
            <a:pPr lvl="1" algn="just"/>
            <a:endParaRPr lang="en-US" sz="3000" dirty="0" smtClean="0">
              <a:solidFill>
                <a:schemeClr val="accent5"/>
              </a:solidFill>
              <a:latin typeface="+mj-lt"/>
              <a:cs typeface="Courier New" panose="02070309020205020404" pitchFamily="49" charset="0"/>
            </a:endParaRPr>
          </a:p>
          <a:p>
            <a:pPr lvl="1" algn="just"/>
            <a:endParaRPr lang="en-US" sz="3000" dirty="0">
              <a:solidFill>
                <a:schemeClr val="accent5"/>
              </a:solidFill>
              <a:latin typeface="+mj-lt"/>
              <a:cs typeface="Courier New" panose="02070309020205020404" pitchFamily="49" charset="0"/>
            </a:endParaRPr>
          </a:p>
          <a:p>
            <a:pPr lvl="1" algn="just"/>
            <a:endParaRPr lang="en-US" sz="3000" dirty="0" smtClean="0">
              <a:solidFill>
                <a:schemeClr val="accent5"/>
              </a:solidFill>
              <a:latin typeface="+mj-lt"/>
              <a:cs typeface="Courier New" panose="02070309020205020404" pitchFamily="49" charset="0"/>
            </a:endParaRPr>
          </a:p>
        </p:txBody>
      </p:sp>
    </p:spTree>
    <p:extLst>
      <p:ext uri="{BB962C8B-B14F-4D97-AF65-F5344CB8AC3E}">
        <p14:creationId xmlns:p14="http://schemas.microsoft.com/office/powerpoint/2010/main" val="3559224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Character Data Type and Operations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466071"/>
            <a:ext cx="11502968" cy="52405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lvl="1" algn="just">
              <a:lnSpc>
                <a:spcPct val="150000"/>
              </a:lnSpc>
            </a:pPr>
            <a:r>
              <a:rPr lang="en-US" sz="3000" dirty="0" smtClean="0">
                <a:solidFill>
                  <a:schemeClr val="accent5"/>
                </a:solidFill>
                <a:latin typeface="+mj-lt"/>
                <a:cs typeface="Courier New" panose="02070309020205020404" pitchFamily="49" charset="0"/>
              </a:rPr>
              <a:t>	A character data type represents a single character. The character data type, </a:t>
            </a:r>
            <a:r>
              <a:rPr lang="en-US" sz="3000" b="1" dirty="0" smtClean="0">
                <a:solidFill>
                  <a:schemeClr val="accent5"/>
                </a:solidFill>
                <a:latin typeface="+mj-lt"/>
                <a:cs typeface="Courier New" panose="02070309020205020404" pitchFamily="49" charset="0"/>
              </a:rPr>
              <a:t>char, </a:t>
            </a:r>
            <a:r>
              <a:rPr lang="en-US" sz="3000" dirty="0" smtClean="0">
                <a:solidFill>
                  <a:schemeClr val="accent5"/>
                </a:solidFill>
                <a:latin typeface="+mj-lt"/>
                <a:cs typeface="Courier New" panose="02070309020205020404" pitchFamily="49" charset="0"/>
              </a:rPr>
              <a:t>is used to represent a single character. A character literal is enclosed in single quotation mark. Consider the following code:</a:t>
            </a:r>
          </a:p>
          <a:p>
            <a:pPr lvl="1" algn="just">
              <a:lnSpc>
                <a:spcPct val="150000"/>
              </a:lnSpc>
            </a:pPr>
            <a:endParaRPr lang="en-US" sz="3000" dirty="0" smtClean="0">
              <a:solidFill>
                <a:schemeClr val="accent5"/>
              </a:solidFill>
              <a:latin typeface="+mj-lt"/>
              <a:cs typeface="Courier New" panose="02070309020205020404" pitchFamily="49" charset="0"/>
            </a:endParaRPr>
          </a:p>
        </p:txBody>
      </p:sp>
      <p:sp>
        <p:nvSpPr>
          <p:cNvPr id="10" name="Подзаголовок 4"/>
          <p:cNvSpPr txBox="1">
            <a:spLocks/>
          </p:cNvSpPr>
          <p:nvPr/>
        </p:nvSpPr>
        <p:spPr>
          <a:xfrm>
            <a:off x="3883547" y="4724651"/>
            <a:ext cx="5656693" cy="11275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lvl="1" algn="just"/>
            <a:r>
              <a:rPr lang="en-US" sz="2500" b="1" dirty="0" smtClean="0">
                <a:latin typeface="Courier New" panose="02070309020205020404" pitchFamily="49" charset="0"/>
                <a:cs typeface="Courier New" panose="02070309020205020404" pitchFamily="49" charset="0"/>
              </a:rPr>
              <a:t>char </a:t>
            </a:r>
            <a:r>
              <a:rPr lang="en-US" sz="2500" dirty="0" smtClean="0">
                <a:latin typeface="Courier New" panose="02070309020205020404" pitchFamily="49" charset="0"/>
                <a:cs typeface="Courier New" panose="02070309020205020404" pitchFamily="49" charset="0"/>
              </a:rPr>
              <a:t>letter = </a:t>
            </a:r>
            <a:r>
              <a:rPr lang="en-US" sz="2500" b="1" dirty="0" smtClean="0">
                <a:latin typeface="Courier New" panose="02070309020205020404" pitchFamily="49" charset="0"/>
                <a:cs typeface="Courier New" panose="02070309020205020404" pitchFamily="49" charset="0"/>
              </a:rPr>
              <a:t>‘A’;</a:t>
            </a:r>
          </a:p>
          <a:p>
            <a:pPr lvl="1" algn="just"/>
            <a:r>
              <a:rPr lang="en-US" sz="2500" b="1" dirty="0" smtClean="0">
                <a:latin typeface="Courier New" panose="02070309020205020404" pitchFamily="49" charset="0"/>
                <a:cs typeface="Courier New" panose="02070309020205020404" pitchFamily="49" charset="0"/>
              </a:rPr>
              <a:t>char </a:t>
            </a:r>
            <a:r>
              <a:rPr lang="en-US" sz="2500" dirty="0" err="1" smtClean="0">
                <a:latin typeface="Courier New" panose="02070309020205020404" pitchFamily="49" charset="0"/>
                <a:cs typeface="Courier New" panose="02070309020205020404" pitchFamily="49" charset="0"/>
              </a:rPr>
              <a:t>numChar</a:t>
            </a:r>
            <a:r>
              <a:rPr lang="en-US" sz="2500" dirty="0" smtClean="0">
                <a:latin typeface="Courier New" panose="02070309020205020404" pitchFamily="49" charset="0"/>
                <a:cs typeface="Courier New" panose="02070309020205020404" pitchFamily="49" charset="0"/>
              </a:rPr>
              <a:t> = ‘</a:t>
            </a:r>
            <a:r>
              <a:rPr lang="en-US" sz="2500" b="1" dirty="0" smtClean="0">
                <a:latin typeface="Courier New" panose="02070309020205020404" pitchFamily="49" charset="0"/>
                <a:cs typeface="Courier New" panose="02070309020205020404" pitchFamily="49" charset="0"/>
              </a:rPr>
              <a:t>4</a:t>
            </a:r>
            <a:r>
              <a:rPr lang="en-US" sz="2500" dirty="0" smtClean="0">
                <a:latin typeface="Courier New" panose="02070309020205020404" pitchFamily="49" charset="0"/>
                <a:cs typeface="Courier New" panose="02070309020205020404" pitchFamily="49" charset="0"/>
              </a:rPr>
              <a:t>’;</a:t>
            </a:r>
            <a:endParaRPr lang="en-US" sz="25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0829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430780" y="297810"/>
            <a:ext cx="5404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Caution</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2654791"/>
            <a:ext cx="11502968" cy="2816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633413" lvl="3" algn="just">
              <a:lnSpc>
                <a:spcPct val="150000"/>
              </a:lnSpc>
            </a:pPr>
            <a:r>
              <a:rPr lang="en-US" sz="3000" dirty="0" smtClean="0">
                <a:solidFill>
                  <a:schemeClr val="accent5"/>
                </a:solidFill>
                <a:latin typeface="+mj-lt"/>
                <a:cs typeface="Courier New" panose="02070309020205020404" pitchFamily="49" charset="0"/>
              </a:rPr>
              <a:t>		A string literal must be enclosed in quotation marks (“ “). A character literal is a single character enclosed in single quotation marks (‘ ‘). Therefore, </a:t>
            </a:r>
            <a:r>
              <a:rPr lang="en-US" sz="3000" b="1" dirty="0" smtClean="0">
                <a:solidFill>
                  <a:schemeClr val="accent5"/>
                </a:solidFill>
                <a:latin typeface="+mj-lt"/>
                <a:cs typeface="Courier New" panose="02070309020205020404" pitchFamily="49" charset="0"/>
              </a:rPr>
              <a:t>“A” </a:t>
            </a:r>
            <a:r>
              <a:rPr lang="en-US" sz="3000" dirty="0" smtClean="0">
                <a:solidFill>
                  <a:schemeClr val="accent5"/>
                </a:solidFill>
                <a:latin typeface="+mj-lt"/>
                <a:cs typeface="Courier New" panose="02070309020205020404" pitchFamily="49" charset="0"/>
              </a:rPr>
              <a:t>is a string and </a:t>
            </a:r>
            <a:r>
              <a:rPr lang="en-US" sz="3000" b="1" dirty="0" smtClean="0">
                <a:solidFill>
                  <a:schemeClr val="accent5"/>
                </a:solidFill>
                <a:latin typeface="+mj-lt"/>
                <a:cs typeface="Courier New" panose="02070309020205020404" pitchFamily="49" charset="0"/>
              </a:rPr>
              <a:t>‘A’ </a:t>
            </a:r>
            <a:r>
              <a:rPr lang="en-US" sz="3000" dirty="0" smtClean="0">
                <a:solidFill>
                  <a:schemeClr val="accent5"/>
                </a:solidFill>
                <a:latin typeface="+mj-lt"/>
                <a:cs typeface="Courier New" panose="02070309020205020404" pitchFamily="49" charset="0"/>
              </a:rPr>
              <a:t>is a character.</a:t>
            </a:r>
            <a:endParaRPr lang="en-US" sz="3000" b="1" dirty="0" smtClean="0">
              <a:solidFill>
                <a:schemeClr val="accent5"/>
              </a:solidFill>
              <a:latin typeface="+mj-lt"/>
              <a:cs typeface="Courier New" panose="02070309020205020404" pitchFamily="49" charset="0"/>
            </a:endParaRPr>
          </a:p>
        </p:txBody>
      </p:sp>
    </p:spTree>
    <p:extLst>
      <p:ext uri="{BB962C8B-B14F-4D97-AF65-F5344CB8AC3E}">
        <p14:creationId xmlns:p14="http://schemas.microsoft.com/office/powerpoint/2010/main" val="925014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3134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40632"/>
            <a:ext cx="8354458" cy="80581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2500" dirty="0" smtClean="0">
                <a:solidFill>
                  <a:schemeClr val="accent5"/>
                </a:solidFill>
              </a:rPr>
              <a:t>ASCII(American Standard Code for Information Interchange) Code</a:t>
            </a:r>
            <a:endParaRPr lang="ru-RU" sz="2500"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466071"/>
            <a:ext cx="11502968" cy="23221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176213" lvl="3" algn="just"/>
            <a:r>
              <a:rPr lang="en-US" sz="3000" dirty="0" smtClean="0">
                <a:solidFill>
                  <a:schemeClr val="accent5"/>
                </a:solidFill>
                <a:latin typeface="+mj-lt"/>
                <a:cs typeface="Courier New" panose="02070309020205020404" pitchFamily="49" charset="0"/>
              </a:rPr>
              <a:t>	Most computers use ASCII, an 8-bit encoding scheme for representing all uppercase and lowercase letters, digits, punctuation marks, and control characters. On most systems, the size of the </a:t>
            </a:r>
            <a:r>
              <a:rPr lang="en-US" sz="3000" b="1" dirty="0" smtClean="0">
                <a:solidFill>
                  <a:schemeClr val="accent5"/>
                </a:solidFill>
                <a:latin typeface="+mj-lt"/>
                <a:cs typeface="Courier New" panose="02070309020205020404" pitchFamily="49" charset="0"/>
              </a:rPr>
              <a:t>char </a:t>
            </a:r>
            <a:r>
              <a:rPr lang="en-US" sz="3000" dirty="0" smtClean="0">
                <a:solidFill>
                  <a:schemeClr val="accent5"/>
                </a:solidFill>
                <a:latin typeface="+mj-lt"/>
                <a:cs typeface="Courier New" panose="02070309020205020404" pitchFamily="49" charset="0"/>
              </a:rPr>
              <a:t>type is 1 byte. </a:t>
            </a:r>
          </a:p>
        </p:txBody>
      </p:sp>
      <p:graphicFrame>
        <p:nvGraphicFramePr>
          <p:cNvPr id="16" name="Таблица 1"/>
          <p:cNvGraphicFramePr>
            <a:graphicFrameLocks noGrp="1"/>
          </p:cNvGraphicFramePr>
          <p:nvPr>
            <p:extLst>
              <p:ext uri="{D42A27DB-BD31-4B8C-83A1-F6EECF244321}">
                <p14:modId xmlns:p14="http://schemas.microsoft.com/office/powerpoint/2010/main" val="721153642"/>
              </p:ext>
            </p:extLst>
          </p:nvPr>
        </p:nvGraphicFramePr>
        <p:xfrm>
          <a:off x="526357" y="3185289"/>
          <a:ext cx="11502969" cy="1889760"/>
        </p:xfrm>
        <a:graphic>
          <a:graphicData uri="http://schemas.openxmlformats.org/drawingml/2006/table">
            <a:tbl>
              <a:tblPr firstRow="1" bandRow="1">
                <a:tableStyleId>{5C22544A-7EE6-4342-B048-85BDC9FD1C3A}</a:tableStyleId>
              </a:tblPr>
              <a:tblGrid>
                <a:gridCol w="5743814">
                  <a:extLst>
                    <a:ext uri="{9D8B030D-6E8A-4147-A177-3AD203B41FA5}">
                      <a16:colId xmlns:a16="http://schemas.microsoft.com/office/drawing/2014/main" val="20000"/>
                    </a:ext>
                  </a:extLst>
                </a:gridCol>
                <a:gridCol w="5759155">
                  <a:extLst>
                    <a:ext uri="{9D8B030D-6E8A-4147-A177-3AD203B41FA5}">
                      <a16:colId xmlns:a16="http://schemas.microsoft.com/office/drawing/2014/main" val="20001"/>
                    </a:ext>
                  </a:extLst>
                </a:gridCol>
              </a:tblGrid>
              <a:tr h="314655">
                <a:tc>
                  <a:txBody>
                    <a:bodyPr/>
                    <a:lstStyle/>
                    <a:p>
                      <a:r>
                        <a:rPr lang="en-US" sz="2500" dirty="0" smtClean="0"/>
                        <a:t>Function</a:t>
                      </a:r>
                      <a:endParaRPr lang="ru-RU" sz="2500" dirty="0"/>
                    </a:p>
                  </a:txBody>
                  <a:tcPr/>
                </a:tc>
                <a:tc>
                  <a:txBody>
                    <a:bodyPr/>
                    <a:lstStyle/>
                    <a:p>
                      <a:r>
                        <a:rPr lang="en-US" sz="2500" dirty="0" smtClean="0"/>
                        <a:t>Description</a:t>
                      </a:r>
                      <a:endParaRPr lang="ru-RU" sz="2500" dirty="0"/>
                    </a:p>
                  </a:txBody>
                  <a:tcPr/>
                </a:tc>
                <a:extLst>
                  <a:ext uri="{0D108BD9-81ED-4DB2-BD59-A6C34878D82A}">
                    <a16:rowId xmlns:a16="http://schemas.microsoft.com/office/drawing/2014/main" val="10000"/>
                  </a:ext>
                </a:extLst>
              </a:tr>
              <a:tr h="314655">
                <a:tc>
                  <a:txBody>
                    <a:bodyPr/>
                    <a:lstStyle/>
                    <a:p>
                      <a:r>
                        <a:rPr lang="en-US" sz="2500" b="0" dirty="0" smtClean="0"/>
                        <a:t>‘</a:t>
                      </a:r>
                      <a:r>
                        <a:rPr lang="en-US" sz="2500" b="1" dirty="0" smtClean="0"/>
                        <a:t>0</a:t>
                      </a:r>
                      <a:r>
                        <a:rPr lang="en-US" sz="2500" b="0" dirty="0" smtClean="0"/>
                        <a:t>’ to ‘</a:t>
                      </a:r>
                      <a:r>
                        <a:rPr lang="en-US" sz="2500" b="1" dirty="0" smtClean="0"/>
                        <a:t>9</a:t>
                      </a:r>
                      <a:r>
                        <a:rPr lang="en-US" sz="2500" b="0" dirty="0" smtClean="0"/>
                        <a:t>’</a:t>
                      </a:r>
                      <a:endParaRPr lang="ru-RU" sz="2500" b="0" dirty="0"/>
                    </a:p>
                  </a:txBody>
                  <a:tcPr/>
                </a:tc>
                <a:tc>
                  <a:txBody>
                    <a:bodyPr/>
                    <a:lstStyle/>
                    <a:p>
                      <a:r>
                        <a:rPr lang="en-US" sz="2500" dirty="0" smtClean="0"/>
                        <a:t>48 to 57</a:t>
                      </a:r>
                      <a:endParaRPr lang="ru-RU" sz="2500" dirty="0"/>
                    </a:p>
                  </a:txBody>
                  <a:tcPr/>
                </a:tc>
                <a:extLst>
                  <a:ext uri="{0D108BD9-81ED-4DB2-BD59-A6C34878D82A}">
                    <a16:rowId xmlns:a16="http://schemas.microsoft.com/office/drawing/2014/main" val="10001"/>
                  </a:ext>
                </a:extLst>
              </a:tr>
              <a:tr h="314655">
                <a:tc>
                  <a:txBody>
                    <a:bodyPr/>
                    <a:lstStyle/>
                    <a:p>
                      <a:r>
                        <a:rPr lang="en-US" sz="2500" b="1" dirty="0" smtClean="0"/>
                        <a:t>‘A’ </a:t>
                      </a:r>
                      <a:r>
                        <a:rPr lang="en-US" sz="2500" b="0" dirty="0" smtClean="0"/>
                        <a:t>to </a:t>
                      </a:r>
                      <a:r>
                        <a:rPr lang="en-US" sz="2500" b="1" dirty="0" smtClean="0"/>
                        <a:t>‘Z’</a:t>
                      </a:r>
                      <a:endParaRPr lang="ru-RU" sz="2500" b="1" dirty="0"/>
                    </a:p>
                  </a:txBody>
                  <a:tcPr/>
                </a:tc>
                <a:tc>
                  <a:txBody>
                    <a:bodyPr/>
                    <a:lstStyle/>
                    <a:p>
                      <a:r>
                        <a:rPr lang="en-US" sz="2500" dirty="0" smtClean="0"/>
                        <a:t>65 to 90</a:t>
                      </a:r>
                      <a:endParaRPr lang="ru-RU" sz="2500" dirty="0"/>
                    </a:p>
                  </a:txBody>
                  <a:tcPr/>
                </a:tc>
                <a:extLst>
                  <a:ext uri="{0D108BD9-81ED-4DB2-BD59-A6C34878D82A}">
                    <a16:rowId xmlns:a16="http://schemas.microsoft.com/office/drawing/2014/main" val="10002"/>
                  </a:ext>
                </a:extLst>
              </a:tr>
              <a:tr h="314655">
                <a:tc>
                  <a:txBody>
                    <a:bodyPr/>
                    <a:lstStyle/>
                    <a:p>
                      <a:r>
                        <a:rPr lang="en-US" sz="2500" dirty="0" smtClean="0"/>
                        <a:t>‘</a:t>
                      </a:r>
                      <a:r>
                        <a:rPr lang="en-US" sz="2500" b="1" dirty="0" smtClean="0"/>
                        <a:t>a</a:t>
                      </a:r>
                      <a:r>
                        <a:rPr lang="en-US" sz="2500" dirty="0" smtClean="0"/>
                        <a:t>’ </a:t>
                      </a:r>
                      <a:r>
                        <a:rPr lang="en-US" sz="2500" b="0" dirty="0" smtClean="0"/>
                        <a:t>to</a:t>
                      </a:r>
                      <a:r>
                        <a:rPr lang="en-US" sz="2500" b="0" baseline="0" dirty="0" smtClean="0"/>
                        <a:t> </a:t>
                      </a:r>
                      <a:r>
                        <a:rPr lang="en-US" sz="2500" b="1" baseline="0" dirty="0" smtClean="0"/>
                        <a:t>‘z’</a:t>
                      </a:r>
                      <a:endParaRPr lang="ru-RU" sz="2500" b="1" dirty="0"/>
                    </a:p>
                  </a:txBody>
                  <a:tcPr/>
                </a:tc>
                <a:tc>
                  <a:txBody>
                    <a:bodyPr/>
                    <a:lstStyle/>
                    <a:p>
                      <a:r>
                        <a:rPr lang="en-US" sz="2500" dirty="0" smtClean="0"/>
                        <a:t>97 to 122</a:t>
                      </a:r>
                      <a:endParaRPr lang="ru-RU" sz="25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39379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430780" y="297810"/>
            <a:ext cx="5404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490039"/>
            <a:ext cx="11502968" cy="41995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633413" lvl="3" algn="just">
              <a:lnSpc>
                <a:spcPct val="150000"/>
              </a:lnSpc>
            </a:pP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The increment and decrement operators can also be used on </a:t>
            </a:r>
            <a:r>
              <a:rPr lang="en-US" sz="3000" b="1" dirty="0" smtClean="0">
                <a:solidFill>
                  <a:schemeClr val="accent5"/>
                </a:solidFill>
                <a:latin typeface="+mj-lt"/>
                <a:cs typeface="Courier New" panose="02070309020205020404" pitchFamily="49" charset="0"/>
              </a:rPr>
              <a:t>char </a:t>
            </a:r>
            <a:r>
              <a:rPr lang="en-US" sz="3000" dirty="0" smtClean="0">
                <a:solidFill>
                  <a:schemeClr val="accent5"/>
                </a:solidFill>
                <a:latin typeface="+mj-lt"/>
                <a:cs typeface="Courier New" panose="02070309020205020404" pitchFamily="49" charset="0"/>
              </a:rPr>
              <a:t>variables to get the next or preceding ASCII code character. For example, the following statements display character b.</a:t>
            </a:r>
          </a:p>
          <a:p>
            <a:pPr marL="2462213" lvl="7" algn="just">
              <a:lnSpc>
                <a:spcPct val="150000"/>
              </a:lnSpc>
            </a:pPr>
            <a:r>
              <a:rPr lang="en-US" sz="3000" b="1" dirty="0">
                <a:solidFill>
                  <a:schemeClr val="accent5"/>
                </a:solidFill>
                <a:latin typeface="+mj-lt"/>
                <a:cs typeface="Courier New" panose="02070309020205020404" pitchFamily="49" charset="0"/>
              </a:rPr>
              <a:t>	</a:t>
            </a:r>
            <a:r>
              <a:rPr lang="en-US" sz="3000" b="1" dirty="0" smtClean="0">
                <a:solidFill>
                  <a:schemeClr val="accent5"/>
                </a:solidFill>
                <a:latin typeface="+mj-lt"/>
                <a:cs typeface="Courier New" panose="02070309020205020404" pitchFamily="49" charset="0"/>
              </a:rPr>
              <a:t>  </a:t>
            </a:r>
            <a:r>
              <a:rPr lang="en-US" sz="3000" b="1" dirty="0" smtClean="0">
                <a:latin typeface="Courier New" panose="02070309020205020404" pitchFamily="49" charset="0"/>
                <a:cs typeface="Courier New" panose="02070309020205020404" pitchFamily="49" charset="0"/>
              </a:rPr>
              <a:t>char </a:t>
            </a:r>
            <a:r>
              <a:rPr lang="en-US" sz="3000" dirty="0" err="1" smtClean="0">
                <a:latin typeface="Courier New" panose="02070309020205020404" pitchFamily="49" charset="0"/>
                <a:cs typeface="Courier New" panose="02070309020205020404" pitchFamily="49" charset="0"/>
              </a:rPr>
              <a:t>ch</a:t>
            </a:r>
            <a:r>
              <a:rPr lang="en-US" sz="3000" dirty="0" smtClean="0">
                <a:latin typeface="Courier New" panose="02070309020205020404" pitchFamily="49" charset="0"/>
                <a:cs typeface="Courier New" panose="02070309020205020404" pitchFamily="49" charset="0"/>
              </a:rPr>
              <a:t> = </a:t>
            </a:r>
            <a:r>
              <a:rPr lang="en-US" sz="3000" b="1" dirty="0" smtClean="0">
                <a:latin typeface="Courier New" panose="02070309020205020404" pitchFamily="49" charset="0"/>
                <a:cs typeface="Courier New" panose="02070309020205020404" pitchFamily="49" charset="0"/>
              </a:rPr>
              <a:t>‘a’;</a:t>
            </a:r>
          </a:p>
          <a:p>
            <a:pPr marL="2462213" lvl="7" algn="just">
              <a:lnSpc>
                <a:spcPct val="150000"/>
              </a:lnSpc>
            </a:pPr>
            <a:r>
              <a:rPr lang="en-US" sz="3000" dirty="0" smtClean="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cout</a:t>
            </a:r>
            <a:r>
              <a:rPr lang="en-US" sz="3000" dirty="0" smtClean="0">
                <a:latin typeface="Courier New" panose="02070309020205020404" pitchFamily="49" charset="0"/>
                <a:cs typeface="Courier New" panose="02070309020205020404" pitchFamily="49" charset="0"/>
              </a:rPr>
              <a:t> &lt;&lt; ++</a:t>
            </a:r>
            <a:r>
              <a:rPr lang="en-US" sz="3000" dirty="0" err="1" smtClean="0">
                <a:latin typeface="Courier New" panose="02070309020205020404" pitchFamily="49" charset="0"/>
                <a:cs typeface="Courier New" panose="02070309020205020404" pitchFamily="49" charset="0"/>
              </a:rPr>
              <a:t>ch</a:t>
            </a:r>
            <a:r>
              <a:rPr lang="en-US" sz="3000" dirty="0" smtClean="0">
                <a:latin typeface="Courier New" panose="02070309020205020404" pitchFamily="49" charset="0"/>
                <a:cs typeface="Courier New" panose="02070309020205020404" pitchFamily="49" charset="0"/>
              </a:rPr>
              <a:t>;</a:t>
            </a:r>
            <a:endParaRPr lang="en-US" sz="3000" dirty="0" smtClean="0">
              <a:latin typeface="+mj-lt"/>
              <a:cs typeface="Courier New" panose="02070309020205020404" pitchFamily="49" charset="0"/>
            </a:endParaRPr>
          </a:p>
        </p:txBody>
      </p:sp>
    </p:spTree>
    <p:extLst>
      <p:ext uri="{BB962C8B-B14F-4D97-AF65-F5344CB8AC3E}">
        <p14:creationId xmlns:p14="http://schemas.microsoft.com/office/powerpoint/2010/main" val="37678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26546" y="297810"/>
            <a:ext cx="7109050"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Reading a Character from the Keyboard</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685474"/>
            <a:ext cx="11502968" cy="5804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176213" lvl="3" algn="just"/>
            <a:r>
              <a:rPr lang="en-US" sz="3000" dirty="0" smtClean="0">
                <a:solidFill>
                  <a:schemeClr val="accent5"/>
                </a:solidFill>
                <a:latin typeface="+mj-lt"/>
                <a:cs typeface="Courier New" panose="02070309020205020404" pitchFamily="49" charset="0"/>
              </a:rPr>
              <a:t>To read a character from the keyboard, use:</a:t>
            </a:r>
          </a:p>
        </p:txBody>
      </p:sp>
      <p:pic>
        <p:nvPicPr>
          <p:cNvPr id="2" name="Picture 1"/>
          <p:cNvPicPr>
            <a:picLocks noChangeAspect="1"/>
          </p:cNvPicPr>
          <p:nvPr/>
        </p:nvPicPr>
        <p:blipFill rotWithShape="1">
          <a:blip r:embed="rId3"/>
          <a:srcRect l="15308" t="16419" r="53569" b="72669"/>
          <a:stretch/>
        </p:blipFill>
        <p:spPr>
          <a:xfrm>
            <a:off x="1463128" y="2714171"/>
            <a:ext cx="8246223" cy="1625600"/>
          </a:xfrm>
          <a:prstGeom prst="rect">
            <a:avLst/>
          </a:prstGeom>
        </p:spPr>
      </p:pic>
    </p:spTree>
    <p:extLst>
      <p:ext uri="{BB962C8B-B14F-4D97-AF65-F5344CB8AC3E}">
        <p14:creationId xmlns:p14="http://schemas.microsoft.com/office/powerpoint/2010/main" val="3268397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67048" y="297810"/>
            <a:ext cx="7468548"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Escape Sequences for Special Characters</a:t>
            </a:r>
            <a:endParaRPr lang="ru-RU" dirty="0">
              <a:solidFill>
                <a:schemeClr val="accent5"/>
              </a:solidFill>
            </a:endParaRPr>
          </a:p>
        </p:txBody>
      </p:sp>
      <p:sp>
        <p:nvSpPr>
          <p:cNvPr id="10" name="Подзаголовок 4"/>
          <p:cNvSpPr txBox="1">
            <a:spLocks/>
          </p:cNvSpPr>
          <p:nvPr/>
        </p:nvSpPr>
        <p:spPr>
          <a:xfrm>
            <a:off x="332627" y="1286843"/>
            <a:ext cx="11502968" cy="193532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000" dirty="0" smtClean="0">
                <a:solidFill>
                  <a:schemeClr val="tx1"/>
                </a:solidFill>
                <a:latin typeface="Courier New" panose="02070309020205020404" pitchFamily="49" charset="0"/>
                <a:cs typeface="Courier New" panose="02070309020205020404" pitchFamily="49" charset="0"/>
              </a:rPr>
              <a:t>	</a:t>
            </a:r>
            <a:r>
              <a:rPr lang="en-US" sz="3000" dirty="0" smtClean="0">
                <a:solidFill>
                  <a:schemeClr val="accent5"/>
                </a:solidFill>
                <a:latin typeface="+mj-lt"/>
                <a:cs typeface="Courier New" panose="02070309020205020404" pitchFamily="49" charset="0"/>
              </a:rPr>
              <a:t>Suppose you want to print a message with quotation marks in the output. Can you write a statement like this?</a:t>
            </a:r>
            <a:endParaRPr lang="en-US" sz="3000" dirty="0" smtClean="0">
              <a:solidFill>
                <a:schemeClr val="tx1"/>
              </a:solidFill>
              <a:latin typeface="Courier New" panose="02070309020205020404" pitchFamily="49" charset="0"/>
              <a:cs typeface="Courier New" panose="02070309020205020404" pitchFamily="49" charset="0"/>
            </a:endParaRPr>
          </a:p>
          <a:p>
            <a:pPr algn="just"/>
            <a:r>
              <a:rPr lang="en-US" sz="3000" dirty="0" err="1" smtClean="0">
                <a:solidFill>
                  <a:schemeClr val="tx1"/>
                </a:solidFill>
                <a:latin typeface="Courier New" panose="02070309020205020404" pitchFamily="49" charset="0"/>
                <a:cs typeface="Courier New" panose="02070309020205020404" pitchFamily="49" charset="0"/>
              </a:rPr>
              <a:t>cout</a:t>
            </a:r>
            <a:r>
              <a:rPr lang="en-US" sz="3000" dirty="0" smtClean="0">
                <a:solidFill>
                  <a:schemeClr val="tx1"/>
                </a:solidFill>
                <a:latin typeface="Courier New" panose="02070309020205020404" pitchFamily="49" charset="0"/>
                <a:cs typeface="Courier New" panose="02070309020205020404" pitchFamily="49" charset="0"/>
              </a:rPr>
              <a:t> &lt;&lt; </a:t>
            </a:r>
            <a:r>
              <a:rPr lang="en-US" sz="3000" b="1" dirty="0" smtClean="0">
                <a:solidFill>
                  <a:schemeClr val="tx1"/>
                </a:solidFill>
                <a:latin typeface="Courier New" panose="02070309020205020404" pitchFamily="49" charset="0"/>
                <a:cs typeface="Courier New" panose="02070309020205020404" pitchFamily="49" charset="0"/>
              </a:rPr>
              <a:t>“He said Programming is fun”” &lt;&lt; </a:t>
            </a:r>
            <a:r>
              <a:rPr lang="en-US" sz="3000" b="1" dirty="0" err="1" smtClean="0">
                <a:solidFill>
                  <a:schemeClr val="tx1"/>
                </a:solidFill>
                <a:latin typeface="Courier New" panose="02070309020205020404" pitchFamily="49" charset="0"/>
                <a:cs typeface="Courier New" panose="02070309020205020404" pitchFamily="49" charset="0"/>
              </a:rPr>
              <a:t>endl</a:t>
            </a:r>
            <a:r>
              <a:rPr lang="en-US" sz="3000" b="1" dirty="0" smtClean="0">
                <a:solidFill>
                  <a:schemeClr val="tx1"/>
                </a:solidFill>
                <a:latin typeface="Courier New" panose="02070309020205020404" pitchFamily="49" charset="0"/>
                <a:cs typeface="Courier New" panose="02070309020205020404" pitchFamily="49" charset="0"/>
              </a:rPr>
              <a:t>;</a:t>
            </a:r>
            <a:endParaRPr lang="en-US" sz="3000" dirty="0" smtClean="0">
              <a:solidFill>
                <a:schemeClr val="tx1"/>
              </a:solidFill>
              <a:latin typeface="Courier New" panose="02070309020205020404" pitchFamily="49" charset="0"/>
              <a:cs typeface="Courier New" panose="02070309020205020404" pitchFamily="49" charset="0"/>
            </a:endParaRPr>
          </a:p>
          <a:p>
            <a:pPr algn="just"/>
            <a:r>
              <a:rPr lang="en-US" sz="3000" dirty="0" smtClean="0">
                <a:solidFill>
                  <a:schemeClr val="accent5"/>
                </a:solidFill>
                <a:latin typeface="+mj-lt"/>
                <a:cs typeface="Courier New" panose="02070309020205020404" pitchFamily="49" charset="0"/>
              </a:rPr>
              <a:t>	No, this statement has a compile error. </a:t>
            </a:r>
            <a:endParaRPr lang="en-US" sz="3000" dirty="0" smtClean="0">
              <a:solidFill>
                <a:schemeClr val="tx1"/>
              </a:solidFill>
              <a:latin typeface="+mj-lt"/>
              <a:cs typeface="Courier New" panose="02070309020205020404" pitchFamily="49" charset="0"/>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Таблица 1"/>
          <p:cNvGraphicFramePr>
            <a:graphicFrameLocks noGrp="1"/>
          </p:cNvGraphicFramePr>
          <p:nvPr>
            <p:extLst>
              <p:ext uri="{D42A27DB-BD31-4B8C-83A1-F6EECF244321}">
                <p14:modId xmlns:p14="http://schemas.microsoft.com/office/powerpoint/2010/main" val="1767173559"/>
              </p:ext>
            </p:extLst>
          </p:nvPr>
        </p:nvGraphicFramePr>
        <p:xfrm>
          <a:off x="332627" y="3039563"/>
          <a:ext cx="11502968" cy="3779520"/>
        </p:xfrm>
        <a:graphic>
          <a:graphicData uri="http://schemas.openxmlformats.org/drawingml/2006/table">
            <a:tbl>
              <a:tblPr firstRow="1" bandRow="1">
                <a:tableStyleId>{5C22544A-7EE6-4342-B048-85BDC9FD1C3A}</a:tableStyleId>
              </a:tblPr>
              <a:tblGrid>
                <a:gridCol w="2860516">
                  <a:extLst>
                    <a:ext uri="{9D8B030D-6E8A-4147-A177-3AD203B41FA5}">
                      <a16:colId xmlns:a16="http://schemas.microsoft.com/office/drawing/2014/main" val="20000"/>
                    </a:ext>
                  </a:extLst>
                </a:gridCol>
                <a:gridCol w="4180114">
                  <a:extLst>
                    <a:ext uri="{9D8B030D-6E8A-4147-A177-3AD203B41FA5}">
                      <a16:colId xmlns:a16="http://schemas.microsoft.com/office/drawing/2014/main" val="20001"/>
                    </a:ext>
                  </a:extLst>
                </a:gridCol>
                <a:gridCol w="4462338">
                  <a:extLst>
                    <a:ext uri="{9D8B030D-6E8A-4147-A177-3AD203B41FA5}">
                      <a16:colId xmlns:a16="http://schemas.microsoft.com/office/drawing/2014/main" val="2539699731"/>
                    </a:ext>
                  </a:extLst>
                </a:gridCol>
              </a:tblGrid>
              <a:tr h="314655">
                <a:tc>
                  <a:txBody>
                    <a:bodyPr/>
                    <a:lstStyle/>
                    <a:p>
                      <a:r>
                        <a:rPr lang="en-US" sz="2500" dirty="0" smtClean="0"/>
                        <a:t>Escape Sequence</a:t>
                      </a:r>
                      <a:endParaRPr lang="ru-RU" sz="2500" dirty="0"/>
                    </a:p>
                  </a:txBody>
                  <a:tcPr/>
                </a:tc>
                <a:tc>
                  <a:txBody>
                    <a:bodyPr/>
                    <a:lstStyle/>
                    <a:p>
                      <a:r>
                        <a:rPr lang="en-US" sz="2500" dirty="0" smtClean="0"/>
                        <a:t>Name</a:t>
                      </a:r>
                      <a:endParaRPr lang="ru-RU" sz="2500" dirty="0"/>
                    </a:p>
                  </a:txBody>
                  <a:tcPr/>
                </a:tc>
                <a:tc>
                  <a:txBody>
                    <a:bodyPr/>
                    <a:lstStyle/>
                    <a:p>
                      <a:r>
                        <a:rPr lang="en-US" sz="2500" dirty="0" smtClean="0"/>
                        <a:t>ASCII</a:t>
                      </a:r>
                      <a:r>
                        <a:rPr lang="en-US" sz="2500" baseline="0" dirty="0" smtClean="0"/>
                        <a:t> Code</a:t>
                      </a:r>
                      <a:endParaRPr lang="ru-RU" sz="2500" dirty="0"/>
                    </a:p>
                  </a:txBody>
                  <a:tcPr/>
                </a:tc>
                <a:extLst>
                  <a:ext uri="{0D108BD9-81ED-4DB2-BD59-A6C34878D82A}">
                    <a16:rowId xmlns:a16="http://schemas.microsoft.com/office/drawing/2014/main" val="10000"/>
                  </a:ext>
                </a:extLst>
              </a:tr>
              <a:tr h="314655">
                <a:tc>
                  <a:txBody>
                    <a:bodyPr/>
                    <a:lstStyle/>
                    <a:p>
                      <a:r>
                        <a:rPr lang="en-US" sz="2500" b="0" dirty="0" smtClean="0"/>
                        <a:t>\b</a:t>
                      </a:r>
                      <a:endParaRPr lang="ru-RU" sz="2500" b="0" dirty="0"/>
                    </a:p>
                  </a:txBody>
                  <a:tcPr/>
                </a:tc>
                <a:tc>
                  <a:txBody>
                    <a:bodyPr/>
                    <a:lstStyle/>
                    <a:p>
                      <a:r>
                        <a:rPr lang="en-US" sz="2500" dirty="0" smtClean="0"/>
                        <a:t>Backspace</a:t>
                      </a:r>
                      <a:endParaRPr lang="ru-RU" sz="2500" dirty="0"/>
                    </a:p>
                  </a:txBody>
                  <a:tcPr/>
                </a:tc>
                <a:tc>
                  <a:txBody>
                    <a:bodyPr/>
                    <a:lstStyle/>
                    <a:p>
                      <a:r>
                        <a:rPr lang="en-US" sz="2500" dirty="0" smtClean="0"/>
                        <a:t>8</a:t>
                      </a:r>
                      <a:endParaRPr lang="ru-RU" sz="2500" dirty="0"/>
                    </a:p>
                  </a:txBody>
                  <a:tcPr/>
                </a:tc>
                <a:extLst>
                  <a:ext uri="{0D108BD9-81ED-4DB2-BD59-A6C34878D82A}">
                    <a16:rowId xmlns:a16="http://schemas.microsoft.com/office/drawing/2014/main" val="10001"/>
                  </a:ext>
                </a:extLst>
              </a:tr>
              <a:tr h="314655">
                <a:tc>
                  <a:txBody>
                    <a:bodyPr/>
                    <a:lstStyle/>
                    <a:p>
                      <a:r>
                        <a:rPr lang="en-US" sz="2500" b="1" dirty="0" smtClean="0"/>
                        <a:t>\t</a:t>
                      </a:r>
                      <a:endParaRPr lang="ru-RU" sz="2500" b="1" dirty="0"/>
                    </a:p>
                  </a:txBody>
                  <a:tcPr/>
                </a:tc>
                <a:tc>
                  <a:txBody>
                    <a:bodyPr/>
                    <a:lstStyle/>
                    <a:p>
                      <a:r>
                        <a:rPr lang="en-US" sz="2500" dirty="0" smtClean="0"/>
                        <a:t>Tab</a:t>
                      </a:r>
                      <a:endParaRPr lang="ru-RU" sz="2500" dirty="0"/>
                    </a:p>
                  </a:txBody>
                  <a:tcPr/>
                </a:tc>
                <a:tc>
                  <a:txBody>
                    <a:bodyPr/>
                    <a:lstStyle/>
                    <a:p>
                      <a:r>
                        <a:rPr lang="en-US" sz="2500" dirty="0" smtClean="0"/>
                        <a:t>9</a:t>
                      </a:r>
                      <a:endParaRPr lang="ru-RU" sz="2500" dirty="0"/>
                    </a:p>
                  </a:txBody>
                  <a:tcPr/>
                </a:tc>
                <a:extLst>
                  <a:ext uri="{0D108BD9-81ED-4DB2-BD59-A6C34878D82A}">
                    <a16:rowId xmlns:a16="http://schemas.microsoft.com/office/drawing/2014/main" val="10002"/>
                  </a:ext>
                </a:extLst>
              </a:tr>
              <a:tr h="314655">
                <a:tc>
                  <a:txBody>
                    <a:bodyPr/>
                    <a:lstStyle/>
                    <a:p>
                      <a:r>
                        <a:rPr lang="en-US" sz="2500" dirty="0" smtClean="0"/>
                        <a:t>\n</a:t>
                      </a:r>
                      <a:endParaRPr lang="ru-RU" sz="2500" b="1" dirty="0"/>
                    </a:p>
                  </a:txBody>
                  <a:tcPr/>
                </a:tc>
                <a:tc>
                  <a:txBody>
                    <a:bodyPr/>
                    <a:lstStyle/>
                    <a:p>
                      <a:r>
                        <a:rPr lang="en-US" sz="2500" dirty="0" smtClean="0"/>
                        <a:t>Linefeed</a:t>
                      </a:r>
                      <a:endParaRPr lang="ru-RU" sz="2500" dirty="0"/>
                    </a:p>
                  </a:txBody>
                  <a:tcPr/>
                </a:tc>
                <a:tc>
                  <a:txBody>
                    <a:bodyPr/>
                    <a:lstStyle/>
                    <a:p>
                      <a:r>
                        <a:rPr lang="en-US" sz="2500" dirty="0" smtClean="0"/>
                        <a:t>10</a:t>
                      </a:r>
                      <a:endParaRPr lang="ru-RU" sz="2500" dirty="0"/>
                    </a:p>
                  </a:txBody>
                  <a:tcPr/>
                </a:tc>
                <a:extLst>
                  <a:ext uri="{0D108BD9-81ED-4DB2-BD59-A6C34878D82A}">
                    <a16:rowId xmlns:a16="http://schemas.microsoft.com/office/drawing/2014/main" val="10003"/>
                  </a:ext>
                </a:extLst>
              </a:tr>
              <a:tr h="314655">
                <a:tc>
                  <a:txBody>
                    <a:bodyPr/>
                    <a:lstStyle/>
                    <a:p>
                      <a:r>
                        <a:rPr lang="en-US" sz="2500" b="1" dirty="0" smtClean="0"/>
                        <a:t>\f</a:t>
                      </a:r>
                      <a:endParaRPr lang="ru-RU" sz="2500" b="1" dirty="0"/>
                    </a:p>
                  </a:txBody>
                  <a:tcPr/>
                </a:tc>
                <a:tc>
                  <a:txBody>
                    <a:bodyPr/>
                    <a:lstStyle/>
                    <a:p>
                      <a:r>
                        <a:rPr lang="en-US" sz="2500" dirty="0" err="1" smtClean="0"/>
                        <a:t>Formfeed</a:t>
                      </a:r>
                      <a:endParaRPr lang="ru-RU" sz="2500" dirty="0"/>
                    </a:p>
                  </a:txBody>
                  <a:tcPr/>
                </a:tc>
                <a:tc>
                  <a:txBody>
                    <a:bodyPr/>
                    <a:lstStyle/>
                    <a:p>
                      <a:r>
                        <a:rPr lang="en-US" sz="2500" dirty="0" smtClean="0"/>
                        <a:t>12</a:t>
                      </a:r>
                      <a:endParaRPr lang="ru-RU" sz="2500" dirty="0"/>
                    </a:p>
                  </a:txBody>
                  <a:tcPr/>
                </a:tc>
                <a:extLst>
                  <a:ext uri="{0D108BD9-81ED-4DB2-BD59-A6C34878D82A}">
                    <a16:rowId xmlns:a16="http://schemas.microsoft.com/office/drawing/2014/main" val="1270507854"/>
                  </a:ext>
                </a:extLst>
              </a:tr>
              <a:tr h="314655">
                <a:tc>
                  <a:txBody>
                    <a:bodyPr/>
                    <a:lstStyle/>
                    <a:p>
                      <a:r>
                        <a:rPr lang="en-US" sz="2500" b="1" dirty="0" smtClean="0"/>
                        <a:t>\r</a:t>
                      </a:r>
                      <a:endParaRPr lang="ru-RU" sz="2500" b="1" dirty="0"/>
                    </a:p>
                  </a:txBody>
                  <a:tcPr/>
                </a:tc>
                <a:tc>
                  <a:txBody>
                    <a:bodyPr/>
                    <a:lstStyle/>
                    <a:p>
                      <a:r>
                        <a:rPr lang="en-US" sz="2500" dirty="0" smtClean="0"/>
                        <a:t>Carriage Return</a:t>
                      </a:r>
                      <a:endParaRPr lang="ru-RU" sz="2500" dirty="0"/>
                    </a:p>
                  </a:txBody>
                  <a:tcPr/>
                </a:tc>
                <a:tc>
                  <a:txBody>
                    <a:bodyPr/>
                    <a:lstStyle/>
                    <a:p>
                      <a:r>
                        <a:rPr lang="en-US" sz="2500" dirty="0" smtClean="0"/>
                        <a:t>13</a:t>
                      </a:r>
                      <a:endParaRPr lang="ru-RU" sz="2500" dirty="0"/>
                    </a:p>
                  </a:txBody>
                  <a:tcPr/>
                </a:tc>
                <a:extLst>
                  <a:ext uri="{0D108BD9-81ED-4DB2-BD59-A6C34878D82A}">
                    <a16:rowId xmlns:a16="http://schemas.microsoft.com/office/drawing/2014/main" val="3638597046"/>
                  </a:ext>
                </a:extLst>
              </a:tr>
              <a:tr h="314655">
                <a:tc>
                  <a:txBody>
                    <a:bodyPr/>
                    <a:lstStyle/>
                    <a:p>
                      <a:r>
                        <a:rPr lang="en-US" sz="2500" b="1" dirty="0" smtClean="0"/>
                        <a:t>\\</a:t>
                      </a:r>
                      <a:endParaRPr lang="ru-RU" sz="2500" b="1" dirty="0"/>
                    </a:p>
                  </a:txBody>
                  <a:tcPr/>
                </a:tc>
                <a:tc>
                  <a:txBody>
                    <a:bodyPr/>
                    <a:lstStyle/>
                    <a:p>
                      <a:r>
                        <a:rPr lang="en-US" sz="2500" dirty="0" smtClean="0"/>
                        <a:t>Backslash</a:t>
                      </a:r>
                      <a:endParaRPr lang="ru-RU" sz="2500" dirty="0"/>
                    </a:p>
                  </a:txBody>
                  <a:tcPr/>
                </a:tc>
                <a:tc>
                  <a:txBody>
                    <a:bodyPr/>
                    <a:lstStyle/>
                    <a:p>
                      <a:r>
                        <a:rPr lang="en-US" sz="2500" dirty="0" smtClean="0"/>
                        <a:t>92</a:t>
                      </a:r>
                      <a:endParaRPr lang="ru-RU" sz="2500" dirty="0"/>
                    </a:p>
                  </a:txBody>
                  <a:tcPr/>
                </a:tc>
                <a:extLst>
                  <a:ext uri="{0D108BD9-81ED-4DB2-BD59-A6C34878D82A}">
                    <a16:rowId xmlns:a16="http://schemas.microsoft.com/office/drawing/2014/main" val="4015144603"/>
                  </a:ext>
                </a:extLst>
              </a:tr>
              <a:tr h="314655">
                <a:tc>
                  <a:txBody>
                    <a:bodyPr/>
                    <a:lstStyle/>
                    <a:p>
                      <a:r>
                        <a:rPr lang="en-US" sz="2500" b="1" dirty="0" smtClean="0"/>
                        <a:t>\”</a:t>
                      </a:r>
                      <a:endParaRPr lang="ru-RU" sz="2500" b="1" dirty="0"/>
                    </a:p>
                  </a:txBody>
                  <a:tcPr/>
                </a:tc>
                <a:tc>
                  <a:txBody>
                    <a:bodyPr/>
                    <a:lstStyle/>
                    <a:p>
                      <a:r>
                        <a:rPr lang="en-US" sz="2500" dirty="0" smtClean="0"/>
                        <a:t>Double </a:t>
                      </a:r>
                      <a:r>
                        <a:rPr lang="en-US" sz="2500" dirty="0" err="1" smtClean="0"/>
                        <a:t>Qoute</a:t>
                      </a:r>
                      <a:endParaRPr lang="ru-RU" sz="2500" dirty="0"/>
                    </a:p>
                  </a:txBody>
                  <a:tcPr/>
                </a:tc>
                <a:tc>
                  <a:txBody>
                    <a:bodyPr/>
                    <a:lstStyle/>
                    <a:p>
                      <a:r>
                        <a:rPr lang="en-US" sz="2500" dirty="0" smtClean="0"/>
                        <a:t>34</a:t>
                      </a:r>
                      <a:endParaRPr lang="ru-RU" sz="2500" dirty="0"/>
                    </a:p>
                  </a:txBody>
                  <a:tcPr/>
                </a:tc>
                <a:extLst>
                  <a:ext uri="{0D108BD9-81ED-4DB2-BD59-A6C34878D82A}">
                    <a16:rowId xmlns:a16="http://schemas.microsoft.com/office/drawing/2014/main" val="3155150096"/>
                  </a:ext>
                </a:extLst>
              </a:tr>
            </a:tbl>
          </a:graphicData>
        </a:graphic>
      </p:graphicFrame>
    </p:spTree>
    <p:extLst>
      <p:ext uri="{BB962C8B-B14F-4D97-AF65-F5344CB8AC3E}">
        <p14:creationId xmlns:p14="http://schemas.microsoft.com/office/powerpoint/2010/main" val="4011774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67048" y="297810"/>
            <a:ext cx="7468548"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Escape Sequences for Special Characters</a:t>
            </a:r>
            <a:endParaRPr lang="ru-RU" dirty="0">
              <a:solidFill>
                <a:schemeClr val="accent5"/>
              </a:solidFill>
            </a:endParaRPr>
          </a:p>
        </p:txBody>
      </p:sp>
      <p:sp>
        <p:nvSpPr>
          <p:cNvPr id="10" name="Подзаголовок 4"/>
          <p:cNvSpPr txBox="1">
            <a:spLocks/>
          </p:cNvSpPr>
          <p:nvPr/>
        </p:nvSpPr>
        <p:spPr>
          <a:xfrm>
            <a:off x="332627" y="1925471"/>
            <a:ext cx="11502968" cy="39528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000" dirty="0" smtClean="0">
                <a:solidFill>
                  <a:schemeClr val="tx1"/>
                </a:solidFill>
                <a:latin typeface="Courier New" panose="02070309020205020404" pitchFamily="49" charset="0"/>
                <a:cs typeface="Courier New" panose="02070309020205020404" pitchFamily="49" charset="0"/>
              </a:rPr>
              <a:t>	</a:t>
            </a:r>
            <a:r>
              <a:rPr lang="en-US" sz="3000" dirty="0" smtClean="0">
                <a:solidFill>
                  <a:schemeClr val="accent5"/>
                </a:solidFill>
                <a:latin typeface="+mj-lt"/>
                <a:cs typeface="Courier New" panose="02070309020205020404" pitchFamily="49" charset="0"/>
              </a:rPr>
              <a:t>So, now you can print the quoted message using the following statement:</a:t>
            </a:r>
          </a:p>
          <a:p>
            <a:pPr algn="just"/>
            <a:r>
              <a:rPr lang="en-US" sz="3000" dirty="0" err="1">
                <a:solidFill>
                  <a:schemeClr val="tx1"/>
                </a:solidFill>
                <a:latin typeface="Courier New" panose="02070309020205020404" pitchFamily="49" charset="0"/>
                <a:cs typeface="Courier New" panose="02070309020205020404" pitchFamily="49" charset="0"/>
              </a:rPr>
              <a:t>c</a:t>
            </a:r>
            <a:r>
              <a:rPr lang="en-US" sz="3000" dirty="0" err="1" smtClean="0">
                <a:solidFill>
                  <a:schemeClr val="tx1"/>
                </a:solidFill>
                <a:latin typeface="Courier New" panose="02070309020205020404" pitchFamily="49" charset="0"/>
                <a:cs typeface="Courier New" panose="02070309020205020404" pitchFamily="49" charset="0"/>
              </a:rPr>
              <a:t>out</a:t>
            </a:r>
            <a:r>
              <a:rPr lang="en-US" sz="3000" dirty="0" smtClean="0">
                <a:solidFill>
                  <a:schemeClr val="tx1"/>
                </a:solidFill>
                <a:latin typeface="Courier New" panose="02070309020205020404" pitchFamily="49" charset="0"/>
                <a:cs typeface="Courier New" panose="02070309020205020404" pitchFamily="49" charset="0"/>
              </a:rPr>
              <a:t> &lt;&lt; </a:t>
            </a:r>
            <a:r>
              <a:rPr lang="en-US" sz="3000" b="1" dirty="0" smtClean="0">
                <a:solidFill>
                  <a:schemeClr val="tx1"/>
                </a:solidFill>
                <a:latin typeface="Courier New" panose="02070309020205020404" pitchFamily="49" charset="0"/>
                <a:cs typeface="Courier New" panose="02070309020205020404" pitchFamily="49" charset="0"/>
              </a:rPr>
              <a:t>“He said \”Programming is fun\”” </a:t>
            </a:r>
            <a:r>
              <a:rPr lang="en-US" sz="3000" dirty="0" smtClean="0">
                <a:solidFill>
                  <a:schemeClr val="tx1"/>
                </a:solidFill>
                <a:latin typeface="Courier New" panose="02070309020205020404" pitchFamily="49" charset="0"/>
                <a:cs typeface="Courier New" panose="02070309020205020404" pitchFamily="49" charset="0"/>
              </a:rPr>
              <a:t>&lt;&lt; </a:t>
            </a:r>
            <a:r>
              <a:rPr lang="en-US" sz="3000" dirty="0" err="1" smtClean="0">
                <a:solidFill>
                  <a:schemeClr val="tx1"/>
                </a:solidFill>
                <a:latin typeface="Courier New" panose="02070309020205020404" pitchFamily="49" charset="0"/>
                <a:cs typeface="Courier New" panose="02070309020205020404" pitchFamily="49" charset="0"/>
              </a:rPr>
              <a:t>endl</a:t>
            </a:r>
            <a:r>
              <a:rPr lang="en-US" sz="3000" dirty="0" smtClean="0">
                <a:solidFill>
                  <a:schemeClr val="tx1"/>
                </a:solidFill>
                <a:latin typeface="Courier New" panose="02070309020205020404" pitchFamily="49" charset="0"/>
                <a:cs typeface="Courier New" panose="02070309020205020404" pitchFamily="49" charset="0"/>
              </a:rPr>
              <a:t>;</a:t>
            </a:r>
          </a:p>
          <a:p>
            <a:pPr algn="just"/>
            <a:r>
              <a:rPr lang="en-US" sz="3000" dirty="0" smtClean="0">
                <a:solidFill>
                  <a:schemeClr val="tx1"/>
                </a:solidFill>
                <a:latin typeface="Courier New" panose="02070309020205020404" pitchFamily="49" charset="0"/>
                <a:cs typeface="Courier New" panose="02070309020205020404" pitchFamily="49" charset="0"/>
              </a:rPr>
              <a:t> </a:t>
            </a:r>
            <a:r>
              <a:rPr lang="en-US" sz="3000" dirty="0" smtClean="0">
                <a:solidFill>
                  <a:schemeClr val="accent5"/>
                </a:solidFill>
                <a:latin typeface="+mj-lt"/>
                <a:cs typeface="Courier New" panose="02070309020205020404" pitchFamily="49" charset="0"/>
              </a:rPr>
              <a:t>The output is </a:t>
            </a:r>
            <a:r>
              <a:rPr lang="en-US" sz="3000" b="1" dirty="0" smtClean="0">
                <a:solidFill>
                  <a:schemeClr val="accent5"/>
                </a:solidFill>
                <a:latin typeface="+mj-lt"/>
                <a:cs typeface="Courier New" panose="02070309020205020404" pitchFamily="49" charset="0"/>
              </a:rPr>
              <a:t>He said “Programming is fun”.</a:t>
            </a:r>
          </a:p>
          <a:p>
            <a:pPr algn="just"/>
            <a:r>
              <a:rPr lang="en-US" sz="3000" b="1" dirty="0" smtClean="0">
                <a:solidFill>
                  <a:schemeClr val="accent5"/>
                </a:solidFill>
                <a:latin typeface="+mj-lt"/>
                <a:cs typeface="Courier New" panose="02070309020205020404" pitchFamily="49" charset="0"/>
              </a:rPr>
              <a:t>	</a:t>
            </a:r>
          </a:p>
          <a:p>
            <a:pPr algn="just"/>
            <a:r>
              <a:rPr lang="en-US" sz="3000" b="1" dirty="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Note that the symbols </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 and </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 together represent one character. The backslash is called an </a:t>
            </a:r>
            <a:r>
              <a:rPr lang="en-US" sz="3000" b="1" dirty="0" smtClean="0">
                <a:solidFill>
                  <a:schemeClr val="accent5"/>
                </a:solidFill>
                <a:latin typeface="+mj-lt"/>
                <a:cs typeface="Courier New" panose="02070309020205020404" pitchFamily="49" charset="0"/>
              </a:rPr>
              <a:t>escape character. </a:t>
            </a:r>
            <a:r>
              <a:rPr lang="en-US" sz="3000" dirty="0" smtClean="0">
                <a:solidFill>
                  <a:schemeClr val="accent5"/>
                </a:solidFill>
                <a:latin typeface="+mj-lt"/>
                <a:cs typeface="Courier New" panose="02070309020205020404" pitchFamily="49" charset="0"/>
              </a:rPr>
              <a:t> </a:t>
            </a:r>
            <a:endParaRPr lang="en-US" sz="3000" dirty="0" smtClean="0">
              <a:solidFill>
                <a:schemeClr val="tx1"/>
              </a:solidFill>
              <a:latin typeface="+mj-lt"/>
              <a:cs typeface="Courier New" panose="02070309020205020404" pitchFamily="49" charset="0"/>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842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32627" y="1766334"/>
            <a:ext cx="11339757" cy="8894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dirty="0" smtClean="0">
                <a:solidFill>
                  <a:schemeClr val="accent5"/>
                </a:solidFill>
              </a:rPr>
              <a:t>Last week we covered</a:t>
            </a:r>
          </a:p>
          <a:p>
            <a:pPr marL="857250" indent="-857250" algn="l">
              <a:buFont typeface="Arial" panose="020B0604020202020204" pitchFamily="34" charset="0"/>
              <a:buChar char="•"/>
            </a:pPr>
            <a:r>
              <a:rPr lang="en-US" sz="3000" dirty="0" smtClean="0">
                <a:solidFill>
                  <a:schemeClr val="accent5"/>
                </a:solidFill>
              </a:rPr>
              <a:t>Selections</a:t>
            </a:r>
          </a:p>
          <a:p>
            <a:pPr algn="l"/>
            <a:r>
              <a:rPr lang="en-US" sz="3000" dirty="0" smtClean="0">
                <a:solidFill>
                  <a:schemeClr val="accent5"/>
                </a:solidFill>
              </a:rPr>
              <a:t>This week we will learn </a:t>
            </a:r>
            <a:endParaRPr lang="ru-RU" sz="3000" dirty="0">
              <a:solidFill>
                <a:schemeClr val="accent5"/>
              </a:solidFill>
            </a:endParaRPr>
          </a:p>
        </p:txBody>
      </p:sp>
      <p:sp>
        <p:nvSpPr>
          <p:cNvPr id="5" name="Подзаголовок 4"/>
          <p:cNvSpPr>
            <a:spLocks noGrp="1"/>
          </p:cNvSpPr>
          <p:nvPr>
            <p:ph type="subTitle" idx="1"/>
          </p:nvPr>
        </p:nvSpPr>
        <p:spPr>
          <a:xfrm>
            <a:off x="727812" y="2912495"/>
            <a:ext cx="7277198" cy="3359969"/>
          </a:xfrm>
        </p:spPr>
        <p:txBody>
          <a:bodyPr>
            <a:normAutofit/>
          </a:bodyPr>
          <a:lstStyle/>
          <a:p>
            <a:pPr marL="342900" indent="-342900" algn="l">
              <a:lnSpc>
                <a:spcPct val="100000"/>
              </a:lnSpc>
              <a:buFont typeface="Arial" panose="020B0604020202020204" pitchFamily="34" charset="0"/>
              <a:buChar char="•"/>
            </a:pPr>
            <a:r>
              <a:rPr lang="en-US" sz="2800" dirty="0" smtClean="0">
                <a:solidFill>
                  <a:schemeClr val="accent5">
                    <a:lumMod val="75000"/>
                  </a:schemeClr>
                </a:solidFill>
              </a:rPr>
              <a:t>Introduction</a:t>
            </a:r>
          </a:p>
          <a:p>
            <a:pPr marL="342900" indent="-342900" algn="l">
              <a:lnSpc>
                <a:spcPct val="100000"/>
              </a:lnSpc>
              <a:buFont typeface="Arial" panose="020B0604020202020204" pitchFamily="34" charset="0"/>
              <a:buChar char="•"/>
            </a:pPr>
            <a:r>
              <a:rPr lang="en-US" sz="2800" dirty="0" smtClean="0">
                <a:solidFill>
                  <a:schemeClr val="accent5">
                    <a:lumMod val="75000"/>
                  </a:schemeClr>
                </a:solidFill>
              </a:rPr>
              <a:t>Mathematical Functions</a:t>
            </a:r>
            <a:endParaRPr lang="uz-Cyrl-UZ" sz="2800" dirty="0" smtClean="0">
              <a:solidFill>
                <a:schemeClr val="accent5">
                  <a:lumMod val="75000"/>
                </a:schemeClr>
              </a:solidFill>
            </a:endParaRPr>
          </a:p>
          <a:p>
            <a:pPr marL="342900" indent="-342900" algn="l">
              <a:lnSpc>
                <a:spcPct val="100000"/>
              </a:lnSpc>
              <a:buFont typeface="Arial" panose="020B0604020202020204" pitchFamily="34" charset="0"/>
              <a:buChar char="•"/>
            </a:pPr>
            <a:r>
              <a:rPr lang="en-US" sz="2800" dirty="0" smtClean="0">
                <a:solidFill>
                  <a:schemeClr val="accent5">
                    <a:lumMod val="75000"/>
                  </a:schemeClr>
                </a:solidFill>
              </a:rPr>
              <a:t>Case Study: Computing Angles of a Triangle </a:t>
            </a:r>
          </a:p>
          <a:p>
            <a:pPr marL="342900" indent="-342900" algn="l">
              <a:lnSpc>
                <a:spcPct val="100000"/>
              </a:lnSpc>
              <a:buFont typeface="Arial" panose="020B0604020202020204" pitchFamily="34" charset="0"/>
              <a:buChar char="•"/>
            </a:pPr>
            <a:r>
              <a:rPr lang="en-US" sz="2800" dirty="0" smtClean="0">
                <a:solidFill>
                  <a:schemeClr val="accent5">
                    <a:lumMod val="75000"/>
                  </a:schemeClr>
                </a:solidFill>
              </a:rPr>
              <a:t>Character Data Type and Operations</a:t>
            </a:r>
          </a:p>
          <a:p>
            <a:pPr marL="342900" indent="-342900" algn="l">
              <a:lnSpc>
                <a:spcPct val="100000"/>
              </a:lnSpc>
              <a:buFont typeface="Arial" panose="020B0604020202020204" pitchFamily="34" charset="0"/>
              <a:buChar char="•"/>
            </a:pPr>
            <a:r>
              <a:rPr lang="en-US" sz="2800" dirty="0" smtClean="0">
                <a:solidFill>
                  <a:schemeClr val="accent5">
                    <a:lumMod val="75000"/>
                  </a:schemeClr>
                </a:solidFill>
              </a:rPr>
              <a:t>Case Study: Generating Random Characters</a:t>
            </a:r>
          </a:p>
          <a:p>
            <a:pPr marL="342900" indent="-342900" algn="l">
              <a:lnSpc>
                <a:spcPct val="100000"/>
              </a:lnSpc>
              <a:buFont typeface="Arial" panose="020B0604020202020204" pitchFamily="34" charset="0"/>
              <a:buChar char="•"/>
            </a:pPr>
            <a:r>
              <a:rPr lang="en-US" sz="2800" dirty="0" smtClean="0">
                <a:solidFill>
                  <a:schemeClr val="accent5">
                    <a:lumMod val="75000"/>
                  </a:schemeClr>
                </a:solidFill>
              </a:rPr>
              <a:t>Case Study: Guessing Birthdays</a:t>
            </a:r>
          </a:p>
        </p:txBody>
      </p:sp>
      <p:sp>
        <p:nvSpPr>
          <p:cNvPr id="9" name="Заголовок 1"/>
          <p:cNvSpPr txBox="1">
            <a:spLocks/>
          </p:cNvSpPr>
          <p:nvPr/>
        </p:nvSpPr>
        <p:spPr>
          <a:xfrm>
            <a:off x="9222059" y="297810"/>
            <a:ext cx="261353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Roadmap</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669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67048" y="297810"/>
            <a:ext cx="7468548"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649699"/>
            <a:ext cx="11502968" cy="493252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000" dirty="0" smtClean="0">
                <a:solidFill>
                  <a:schemeClr val="tx1"/>
                </a:solidFill>
                <a:latin typeface="Courier New" panose="02070309020205020404" pitchFamily="49" charset="0"/>
                <a:cs typeface="Courier New" panose="02070309020205020404" pitchFamily="49" charset="0"/>
              </a:rPr>
              <a:t>	</a:t>
            </a:r>
            <a:r>
              <a:rPr lang="en-US" sz="3000" dirty="0" smtClean="0">
                <a:solidFill>
                  <a:schemeClr val="accent5"/>
                </a:solidFill>
                <a:latin typeface="+mj-lt"/>
                <a:cs typeface="Courier New" panose="02070309020205020404" pitchFamily="49" charset="0"/>
              </a:rPr>
              <a:t>The characters </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 </a:t>
            </a:r>
            <a:r>
              <a:rPr lang="en-US" sz="3000" b="1" dirty="0" smtClean="0">
                <a:solidFill>
                  <a:schemeClr val="accent5"/>
                </a:solidFill>
                <a:latin typeface="+mj-lt"/>
                <a:cs typeface="Courier New" panose="02070309020205020404" pitchFamily="49" charset="0"/>
              </a:rPr>
              <a:t>‘\t’, ‘\f’, ‘\r’, </a:t>
            </a:r>
            <a:r>
              <a:rPr lang="en-US" sz="3000" dirty="0" smtClean="0">
                <a:solidFill>
                  <a:schemeClr val="accent5"/>
                </a:solidFill>
                <a:latin typeface="+mj-lt"/>
                <a:cs typeface="Courier New" panose="02070309020205020404" pitchFamily="49" charset="0"/>
              </a:rPr>
              <a:t>and </a:t>
            </a:r>
            <a:r>
              <a:rPr lang="en-US" sz="3000" b="1" dirty="0" smtClean="0">
                <a:solidFill>
                  <a:schemeClr val="accent5"/>
                </a:solidFill>
                <a:latin typeface="+mj-lt"/>
                <a:cs typeface="Courier New" panose="02070309020205020404" pitchFamily="49" charset="0"/>
              </a:rPr>
              <a:t>‘\n’ </a:t>
            </a:r>
            <a:r>
              <a:rPr lang="en-US" sz="3000" dirty="0" smtClean="0">
                <a:solidFill>
                  <a:schemeClr val="accent5"/>
                </a:solidFill>
                <a:latin typeface="+mj-lt"/>
                <a:cs typeface="Courier New" panose="02070309020205020404" pitchFamily="49" charset="0"/>
              </a:rPr>
              <a:t>are known as the </a:t>
            </a:r>
            <a:r>
              <a:rPr lang="en-US" sz="3000" b="1" dirty="0" smtClean="0">
                <a:solidFill>
                  <a:schemeClr val="accent5"/>
                </a:solidFill>
                <a:latin typeface="+mj-lt"/>
                <a:cs typeface="Courier New" panose="02070309020205020404" pitchFamily="49" charset="0"/>
              </a:rPr>
              <a:t>whitespace characters.</a:t>
            </a:r>
          </a:p>
          <a:p>
            <a:pPr algn="just"/>
            <a:endParaRPr lang="en-US" sz="3000" b="1" dirty="0">
              <a:solidFill>
                <a:schemeClr val="accent5"/>
              </a:solidFill>
              <a:latin typeface="+mj-lt"/>
              <a:cs typeface="Courier New" panose="02070309020205020404" pitchFamily="49" charset="0"/>
            </a:endParaRPr>
          </a:p>
          <a:p>
            <a:pPr algn="just"/>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Both of the following statements display a string and move the cursor to the next line:</a:t>
            </a:r>
          </a:p>
          <a:p>
            <a:pPr algn="just"/>
            <a:r>
              <a:rPr lang="en-US" sz="3000" dirty="0" smtClean="0">
                <a:solidFill>
                  <a:schemeClr val="accent5"/>
                </a:solidFill>
                <a:latin typeface="+mj-lt"/>
                <a:cs typeface="Courier New" panose="02070309020205020404" pitchFamily="49" charset="0"/>
              </a:rPr>
              <a:t>	</a:t>
            </a:r>
            <a:r>
              <a:rPr lang="en-US" sz="3000" dirty="0" err="1" smtClean="0">
                <a:solidFill>
                  <a:schemeClr val="tx1"/>
                </a:solidFill>
                <a:latin typeface="Courier New" panose="02070309020205020404" pitchFamily="49" charset="0"/>
                <a:cs typeface="Courier New" panose="02070309020205020404" pitchFamily="49" charset="0"/>
              </a:rPr>
              <a:t>cout</a:t>
            </a:r>
            <a:r>
              <a:rPr lang="en-US" sz="3000" dirty="0" smtClean="0">
                <a:solidFill>
                  <a:schemeClr val="tx1"/>
                </a:solidFill>
                <a:latin typeface="Courier New" panose="02070309020205020404" pitchFamily="49" charset="0"/>
                <a:cs typeface="Courier New" panose="02070309020205020404" pitchFamily="49" charset="0"/>
              </a:rPr>
              <a:t> &lt;&lt; “Welcome to C++\n”;</a:t>
            </a:r>
          </a:p>
          <a:p>
            <a:pPr algn="just"/>
            <a:r>
              <a:rPr lang="en-US" sz="3000" dirty="0">
                <a:solidFill>
                  <a:schemeClr val="tx1"/>
                </a:solidFill>
                <a:latin typeface="Courier New" panose="02070309020205020404" pitchFamily="49" charset="0"/>
                <a:cs typeface="Courier New" panose="02070309020205020404" pitchFamily="49" charset="0"/>
              </a:rPr>
              <a:t>	</a:t>
            </a:r>
            <a:r>
              <a:rPr lang="en-US" sz="3000" dirty="0" err="1" smtClean="0">
                <a:solidFill>
                  <a:schemeClr val="tx1"/>
                </a:solidFill>
                <a:latin typeface="Courier New" panose="02070309020205020404" pitchFamily="49" charset="0"/>
                <a:cs typeface="Courier New" panose="02070309020205020404" pitchFamily="49" charset="0"/>
              </a:rPr>
              <a:t>cout</a:t>
            </a:r>
            <a:r>
              <a:rPr lang="en-US" sz="3000" dirty="0" smtClean="0">
                <a:solidFill>
                  <a:schemeClr val="tx1"/>
                </a:solidFill>
                <a:latin typeface="Courier New" panose="02070309020205020404" pitchFamily="49" charset="0"/>
                <a:cs typeface="Courier New" panose="02070309020205020404" pitchFamily="49" charset="0"/>
              </a:rPr>
              <a:t> &lt;&lt; “Welcome to C++” &lt;&lt; </a:t>
            </a:r>
            <a:r>
              <a:rPr lang="en-US" sz="3000" dirty="0" err="1" smtClean="0">
                <a:solidFill>
                  <a:schemeClr val="tx1"/>
                </a:solidFill>
                <a:latin typeface="Courier New" panose="02070309020205020404" pitchFamily="49" charset="0"/>
                <a:cs typeface="Courier New" panose="02070309020205020404" pitchFamily="49" charset="0"/>
              </a:rPr>
              <a:t>endl</a:t>
            </a:r>
            <a:r>
              <a:rPr lang="en-US" sz="3000" dirty="0" smtClean="0">
                <a:solidFill>
                  <a:schemeClr val="tx1"/>
                </a:solidFill>
                <a:latin typeface="Courier New" panose="02070309020205020404" pitchFamily="49" charset="0"/>
                <a:cs typeface="Courier New" panose="02070309020205020404" pitchFamily="49" charset="0"/>
              </a:rPr>
              <a:t>;</a:t>
            </a:r>
          </a:p>
          <a:p>
            <a:pPr algn="just"/>
            <a:endParaRPr lang="en-US" sz="3000" dirty="0">
              <a:solidFill>
                <a:schemeClr val="tx1"/>
              </a:solidFill>
              <a:latin typeface="+mj-lt"/>
              <a:cs typeface="Courier New" panose="02070309020205020404" pitchFamily="49" charset="0"/>
            </a:endParaRPr>
          </a:p>
          <a:p>
            <a:pPr algn="just"/>
            <a:r>
              <a:rPr lang="en-US" sz="3000" dirty="0" smtClean="0">
                <a:solidFill>
                  <a:schemeClr val="accent5"/>
                </a:solidFill>
                <a:latin typeface="+mj-lt"/>
                <a:cs typeface="Courier New" panose="02070309020205020404" pitchFamily="49" charset="0"/>
              </a:rPr>
              <a:t>	However, using </a:t>
            </a:r>
            <a:r>
              <a:rPr lang="en-US" sz="3000" b="1" dirty="0" err="1" smtClean="0">
                <a:solidFill>
                  <a:schemeClr val="accent5"/>
                </a:solidFill>
                <a:latin typeface="+mj-lt"/>
                <a:cs typeface="Courier New" panose="02070309020205020404" pitchFamily="49" charset="0"/>
              </a:rPr>
              <a:t>endl</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ensures that the output is displayed immediately on all platforms.</a:t>
            </a:r>
          </a:p>
          <a:p>
            <a:pPr algn="just"/>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 </a:t>
            </a:r>
            <a:endParaRPr lang="en-US" sz="3000" dirty="0" smtClean="0">
              <a:solidFill>
                <a:schemeClr val="tx1"/>
              </a:solidFill>
              <a:latin typeface="+mj-lt"/>
              <a:cs typeface="Courier New" panose="02070309020205020404" pitchFamily="49" charset="0"/>
            </a:endParaRPr>
          </a:p>
        </p:txBody>
      </p:sp>
    </p:spTree>
    <p:extLst>
      <p:ext uri="{BB962C8B-B14F-4D97-AF65-F5344CB8AC3E}">
        <p14:creationId xmlns:p14="http://schemas.microsoft.com/office/powerpoint/2010/main" val="1337085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67048" y="297810"/>
            <a:ext cx="7468548"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Casting between </a:t>
            </a:r>
            <a:r>
              <a:rPr lang="en-US" b="1" dirty="0" smtClean="0">
                <a:solidFill>
                  <a:schemeClr val="accent5"/>
                </a:solidFill>
              </a:rPr>
              <a:t>char </a:t>
            </a:r>
            <a:r>
              <a:rPr lang="en-US" dirty="0" smtClean="0">
                <a:solidFill>
                  <a:schemeClr val="accent5"/>
                </a:solidFill>
              </a:rPr>
              <a:t>and Numeric Types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443123"/>
            <a:ext cx="11502968" cy="541487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000" dirty="0" smtClean="0">
                <a:solidFill>
                  <a:schemeClr val="tx1"/>
                </a:solidFill>
                <a:latin typeface="Courier New" panose="02070309020205020404" pitchFamily="49" charset="0"/>
                <a:cs typeface="Courier New" panose="02070309020205020404" pitchFamily="49" charset="0"/>
              </a:rPr>
              <a:t>	</a:t>
            </a:r>
            <a:r>
              <a:rPr lang="en-US" sz="3000" dirty="0" smtClean="0">
                <a:solidFill>
                  <a:schemeClr val="accent5"/>
                </a:solidFill>
                <a:latin typeface="+mj-lt"/>
                <a:cs typeface="Courier New" panose="02070309020205020404" pitchFamily="49" charset="0"/>
              </a:rPr>
              <a:t>A </a:t>
            </a:r>
            <a:r>
              <a:rPr lang="en-US" sz="3000" b="1" dirty="0" smtClean="0">
                <a:solidFill>
                  <a:schemeClr val="accent5"/>
                </a:solidFill>
                <a:latin typeface="+mj-lt"/>
                <a:cs typeface="Courier New" panose="02070309020205020404" pitchFamily="49" charset="0"/>
              </a:rPr>
              <a:t>char </a:t>
            </a:r>
            <a:r>
              <a:rPr lang="en-US" sz="3000" dirty="0" smtClean="0">
                <a:solidFill>
                  <a:schemeClr val="accent5"/>
                </a:solidFill>
                <a:latin typeface="+mj-lt"/>
                <a:cs typeface="Courier New" panose="02070309020205020404" pitchFamily="49" charset="0"/>
              </a:rPr>
              <a:t>can be cast into any numeric type, and vice versa. When an integer is cast into a </a:t>
            </a:r>
            <a:r>
              <a:rPr lang="en-US" sz="3000" b="1" dirty="0" smtClean="0">
                <a:solidFill>
                  <a:schemeClr val="accent5"/>
                </a:solidFill>
                <a:latin typeface="+mj-lt"/>
                <a:cs typeface="Courier New" panose="02070309020205020404" pitchFamily="49" charset="0"/>
              </a:rPr>
              <a:t>char, </a:t>
            </a:r>
            <a:r>
              <a:rPr lang="en-US" sz="3000" dirty="0" smtClean="0">
                <a:solidFill>
                  <a:schemeClr val="accent5"/>
                </a:solidFill>
                <a:latin typeface="+mj-lt"/>
                <a:cs typeface="Courier New" panose="02070309020205020404" pitchFamily="49" charset="0"/>
              </a:rPr>
              <a:t>only its lower 8 bits of data are used; the other part is ignored. For example:</a:t>
            </a:r>
          </a:p>
          <a:p>
            <a:pPr algn="just"/>
            <a:r>
              <a:rPr lang="en-US" sz="2200" b="1" dirty="0" smtClean="0">
                <a:solidFill>
                  <a:schemeClr val="tx1"/>
                </a:solidFill>
                <a:latin typeface="Courier New" panose="02070309020205020404" pitchFamily="49" charset="0"/>
                <a:cs typeface="Courier New" panose="02070309020205020404" pitchFamily="49" charset="0"/>
              </a:rPr>
              <a:t>char </a:t>
            </a:r>
            <a:r>
              <a:rPr lang="en-US" sz="2200" dirty="0" smtClean="0">
                <a:solidFill>
                  <a:schemeClr val="tx1"/>
                </a:solidFill>
                <a:latin typeface="Courier New" panose="02070309020205020404" pitchFamily="49" charset="0"/>
                <a:cs typeface="Courier New" panose="02070309020205020404" pitchFamily="49" charset="0"/>
              </a:rPr>
              <a:t>c = </a:t>
            </a:r>
            <a:r>
              <a:rPr lang="en-US" sz="2200" b="1" dirty="0" smtClean="0">
                <a:solidFill>
                  <a:schemeClr val="tx1"/>
                </a:solidFill>
                <a:latin typeface="Courier New" panose="02070309020205020404" pitchFamily="49" charset="0"/>
                <a:cs typeface="Courier New" panose="02070309020205020404" pitchFamily="49" charset="0"/>
              </a:rPr>
              <a:t>0XFF41; </a:t>
            </a:r>
            <a:r>
              <a:rPr lang="en-US" sz="2200" dirty="0" smtClean="0">
                <a:solidFill>
                  <a:schemeClr val="tx1"/>
                </a:solidFill>
                <a:latin typeface="Courier New" panose="02070309020205020404" pitchFamily="49" charset="0"/>
                <a:cs typeface="Courier New" panose="02070309020205020404" pitchFamily="49" charset="0"/>
              </a:rPr>
              <a:t>// The lower 8 bits hex code 41 is assigned to c</a:t>
            </a:r>
          </a:p>
          <a:p>
            <a:pPr algn="just"/>
            <a:r>
              <a:rPr lang="en-US" sz="2200" dirty="0" err="1" smtClean="0">
                <a:solidFill>
                  <a:schemeClr val="tx1"/>
                </a:solidFill>
                <a:latin typeface="Courier New" panose="02070309020205020404" pitchFamily="49" charset="0"/>
                <a:cs typeface="Courier New" panose="02070309020205020404" pitchFamily="49" charset="0"/>
              </a:rPr>
              <a:t>cout</a:t>
            </a:r>
            <a:r>
              <a:rPr lang="en-US" sz="2200" dirty="0" smtClean="0">
                <a:solidFill>
                  <a:schemeClr val="tx1"/>
                </a:solidFill>
                <a:latin typeface="Courier New" panose="02070309020205020404" pitchFamily="49" charset="0"/>
                <a:cs typeface="Courier New" panose="02070309020205020404" pitchFamily="49" charset="0"/>
              </a:rPr>
              <a:t> &lt;&lt; c;       // variable c is character </a:t>
            </a:r>
          </a:p>
          <a:p>
            <a:pPr algn="just"/>
            <a:r>
              <a:rPr lang="en-US" sz="3000" dirty="0" smtClean="0">
                <a:solidFill>
                  <a:schemeClr val="accent5"/>
                </a:solidFill>
                <a:latin typeface="+mj-lt"/>
                <a:cs typeface="Courier New" panose="02070309020205020404" pitchFamily="49" charset="0"/>
              </a:rPr>
              <a:t>	When a floating – point value is cast into a </a:t>
            </a:r>
            <a:r>
              <a:rPr lang="en-US" sz="3000" b="1" dirty="0" smtClean="0">
                <a:solidFill>
                  <a:schemeClr val="accent5"/>
                </a:solidFill>
                <a:latin typeface="+mj-lt"/>
                <a:cs typeface="Courier New" panose="02070309020205020404" pitchFamily="49" charset="0"/>
              </a:rPr>
              <a:t>char, </a:t>
            </a:r>
            <a:r>
              <a:rPr lang="en-US" sz="3000" dirty="0" smtClean="0">
                <a:solidFill>
                  <a:schemeClr val="accent5"/>
                </a:solidFill>
                <a:latin typeface="+mj-lt"/>
                <a:cs typeface="Courier New" panose="02070309020205020404" pitchFamily="49" charset="0"/>
              </a:rPr>
              <a:t>the floating point value is first cast into an </a:t>
            </a:r>
            <a:r>
              <a:rPr lang="en-US" sz="3000" dirty="0" err="1" smtClean="0">
                <a:solidFill>
                  <a:schemeClr val="accent5"/>
                </a:solidFill>
                <a:latin typeface="+mj-lt"/>
                <a:cs typeface="Courier New" panose="02070309020205020404" pitchFamily="49" charset="0"/>
              </a:rPr>
              <a:t>int</a:t>
            </a:r>
            <a:r>
              <a:rPr lang="en-US" sz="3000" dirty="0" smtClean="0">
                <a:solidFill>
                  <a:schemeClr val="accent5"/>
                </a:solidFill>
                <a:latin typeface="+mj-lt"/>
                <a:cs typeface="Courier New" panose="02070309020205020404" pitchFamily="49" charset="0"/>
              </a:rPr>
              <a:t>, which is then cast into a </a:t>
            </a:r>
            <a:r>
              <a:rPr lang="en-US" sz="3000" b="1" dirty="0" smtClean="0">
                <a:solidFill>
                  <a:schemeClr val="accent5"/>
                </a:solidFill>
                <a:latin typeface="+mj-lt"/>
                <a:cs typeface="Courier New" panose="02070309020205020404" pitchFamily="49" charset="0"/>
              </a:rPr>
              <a:t>char.</a:t>
            </a:r>
          </a:p>
          <a:p>
            <a:pPr algn="just"/>
            <a:r>
              <a:rPr lang="en-US" sz="2200" b="1" dirty="0">
                <a:solidFill>
                  <a:schemeClr val="tx1"/>
                </a:solidFill>
                <a:latin typeface="Courier New" panose="02070309020205020404" pitchFamily="49" charset="0"/>
                <a:cs typeface="Courier New" panose="02070309020205020404" pitchFamily="49" charset="0"/>
              </a:rPr>
              <a:t>char </a:t>
            </a:r>
            <a:r>
              <a:rPr lang="en-US" sz="2200" dirty="0">
                <a:solidFill>
                  <a:schemeClr val="tx1"/>
                </a:solidFill>
                <a:latin typeface="Courier New" panose="02070309020205020404" pitchFamily="49" charset="0"/>
                <a:cs typeface="Courier New" panose="02070309020205020404" pitchFamily="49" charset="0"/>
              </a:rPr>
              <a:t>c = </a:t>
            </a:r>
            <a:r>
              <a:rPr lang="en-US" sz="2200" b="1" dirty="0" smtClean="0">
                <a:solidFill>
                  <a:schemeClr val="tx1"/>
                </a:solidFill>
                <a:latin typeface="Courier New" panose="02070309020205020404" pitchFamily="49" charset="0"/>
                <a:cs typeface="Courier New" panose="02070309020205020404" pitchFamily="49" charset="0"/>
              </a:rPr>
              <a:t>65.25; </a:t>
            </a:r>
            <a:r>
              <a:rPr lang="en-US" sz="2200" dirty="0">
                <a:solidFill>
                  <a:schemeClr val="tx1"/>
                </a:solidFill>
                <a:latin typeface="Courier New" panose="02070309020205020404" pitchFamily="49" charset="0"/>
                <a:cs typeface="Courier New" panose="02070309020205020404" pitchFamily="49" charset="0"/>
              </a:rPr>
              <a:t>// </a:t>
            </a:r>
            <a:r>
              <a:rPr lang="en-US" sz="2200" dirty="0" smtClean="0">
                <a:solidFill>
                  <a:schemeClr val="tx1"/>
                </a:solidFill>
                <a:latin typeface="Courier New" panose="02070309020205020404" pitchFamily="49" charset="0"/>
                <a:cs typeface="Courier New" panose="02070309020205020404" pitchFamily="49" charset="0"/>
              </a:rPr>
              <a:t>65 is assigned to variable c</a:t>
            </a:r>
            <a:endParaRPr lang="en-US" sz="2200" dirty="0">
              <a:solidFill>
                <a:schemeClr val="tx1"/>
              </a:solidFill>
              <a:latin typeface="Courier New" panose="02070309020205020404" pitchFamily="49" charset="0"/>
              <a:cs typeface="Courier New" panose="02070309020205020404" pitchFamily="49" charset="0"/>
            </a:endParaRPr>
          </a:p>
          <a:p>
            <a:pPr algn="just"/>
            <a:r>
              <a:rPr lang="en-US" sz="2200" dirty="0" err="1">
                <a:solidFill>
                  <a:schemeClr val="tx1"/>
                </a:solidFill>
                <a:latin typeface="Courier New" panose="02070309020205020404" pitchFamily="49" charset="0"/>
                <a:cs typeface="Courier New" panose="02070309020205020404" pitchFamily="49" charset="0"/>
              </a:rPr>
              <a:t>cout</a:t>
            </a:r>
            <a:r>
              <a:rPr lang="en-US" sz="2200" dirty="0">
                <a:solidFill>
                  <a:schemeClr val="tx1"/>
                </a:solidFill>
                <a:latin typeface="Courier New" panose="02070309020205020404" pitchFamily="49" charset="0"/>
                <a:cs typeface="Courier New" panose="02070309020205020404" pitchFamily="49" charset="0"/>
              </a:rPr>
              <a:t> &lt;&lt; c;       // </a:t>
            </a:r>
            <a:r>
              <a:rPr lang="en-US" sz="2200" dirty="0" smtClean="0">
                <a:solidFill>
                  <a:schemeClr val="tx1"/>
                </a:solidFill>
                <a:latin typeface="Courier New" panose="02070309020205020404" pitchFamily="49" charset="0"/>
                <a:cs typeface="Courier New" panose="02070309020205020404" pitchFamily="49" charset="0"/>
              </a:rPr>
              <a:t>variable c is character A </a:t>
            </a:r>
            <a:endParaRPr lang="en-US" sz="2200" dirty="0">
              <a:solidFill>
                <a:schemeClr val="tx1"/>
              </a:solidFill>
              <a:latin typeface="Courier New" panose="02070309020205020404" pitchFamily="49" charset="0"/>
              <a:cs typeface="Courier New" panose="02070309020205020404" pitchFamily="49" charset="0"/>
            </a:endParaRPr>
          </a:p>
          <a:p>
            <a:pPr algn="just"/>
            <a:r>
              <a:rPr lang="en-US" sz="2200" dirty="0" smtClean="0">
                <a:solidFill>
                  <a:schemeClr val="tx1"/>
                </a:solidFill>
                <a:latin typeface="+mj-lt"/>
                <a:cs typeface="Courier New" panose="02070309020205020404" pitchFamily="49" charset="0"/>
              </a:rPr>
              <a:t>	</a:t>
            </a:r>
            <a:r>
              <a:rPr lang="en-US" dirty="0">
                <a:solidFill>
                  <a:schemeClr val="accent5"/>
                </a:solidFill>
                <a:cs typeface="Courier New" panose="02070309020205020404" pitchFamily="49" charset="0"/>
              </a:rPr>
              <a:t> </a:t>
            </a:r>
            <a:r>
              <a:rPr lang="en-US" sz="3000" dirty="0" smtClean="0">
                <a:solidFill>
                  <a:schemeClr val="accent5"/>
                </a:solidFill>
                <a:latin typeface="+mj-lt"/>
                <a:cs typeface="Courier New" panose="02070309020205020404" pitchFamily="49" charset="0"/>
              </a:rPr>
              <a:t>When a </a:t>
            </a:r>
            <a:r>
              <a:rPr lang="en-US" sz="3000" b="1" dirty="0" smtClean="0">
                <a:solidFill>
                  <a:schemeClr val="accent5"/>
                </a:solidFill>
                <a:latin typeface="+mj-lt"/>
                <a:cs typeface="Courier New" panose="02070309020205020404" pitchFamily="49" charset="0"/>
              </a:rPr>
              <a:t>char </a:t>
            </a:r>
            <a:r>
              <a:rPr lang="en-US" sz="3000" dirty="0" smtClean="0">
                <a:solidFill>
                  <a:schemeClr val="accent5"/>
                </a:solidFill>
                <a:latin typeface="+mj-lt"/>
                <a:cs typeface="Courier New" panose="02070309020205020404" pitchFamily="49" charset="0"/>
              </a:rPr>
              <a:t>is cast into a numeric type, the character’s ASCII is cast into the specified numeric type , For example:</a:t>
            </a:r>
          </a:p>
          <a:p>
            <a:pPr algn="just"/>
            <a:r>
              <a:rPr lang="en-US" sz="2200" b="1" dirty="0" err="1" smtClean="0">
                <a:solidFill>
                  <a:schemeClr val="tx1"/>
                </a:solidFill>
                <a:latin typeface="Courier New" panose="02070309020205020404" pitchFamily="49" charset="0"/>
                <a:cs typeface="Courier New" panose="02070309020205020404" pitchFamily="49" charset="0"/>
              </a:rPr>
              <a:t>int</a:t>
            </a:r>
            <a:r>
              <a:rPr lang="en-US" sz="2200" b="1" dirty="0" smtClean="0">
                <a:solidFill>
                  <a:schemeClr val="tx1"/>
                </a:solidFill>
                <a:latin typeface="Courier New" panose="02070309020205020404" pitchFamily="49" charset="0"/>
                <a:cs typeface="Courier New" panose="02070309020205020404" pitchFamily="49" charset="0"/>
              </a:rPr>
              <a:t> </a:t>
            </a:r>
            <a:r>
              <a:rPr lang="en-US" sz="2200" dirty="0" smtClean="0">
                <a:solidFill>
                  <a:schemeClr val="tx1"/>
                </a:solidFill>
                <a:latin typeface="Courier New" panose="02070309020205020404" pitchFamily="49" charset="0"/>
                <a:cs typeface="Courier New" panose="02070309020205020404" pitchFamily="49" charset="0"/>
              </a:rPr>
              <a:t>i </a:t>
            </a:r>
            <a:r>
              <a:rPr lang="en-US" sz="2200" dirty="0">
                <a:solidFill>
                  <a:schemeClr val="tx1"/>
                </a:solidFill>
                <a:latin typeface="Courier New" panose="02070309020205020404" pitchFamily="49" charset="0"/>
                <a:cs typeface="Courier New" panose="02070309020205020404" pitchFamily="49" charset="0"/>
              </a:rPr>
              <a:t>= </a:t>
            </a:r>
            <a:r>
              <a:rPr lang="en-US" sz="2200" b="1" dirty="0" smtClean="0">
                <a:solidFill>
                  <a:schemeClr val="tx1"/>
                </a:solidFill>
                <a:latin typeface="Courier New" panose="02070309020205020404" pitchFamily="49" charset="0"/>
                <a:cs typeface="Courier New" panose="02070309020205020404" pitchFamily="49" charset="0"/>
              </a:rPr>
              <a:t>‘A’;     </a:t>
            </a:r>
            <a:r>
              <a:rPr lang="en-US" sz="2200" dirty="0" smtClean="0">
                <a:solidFill>
                  <a:schemeClr val="tx1"/>
                </a:solidFill>
                <a:latin typeface="Courier New" panose="02070309020205020404" pitchFamily="49" charset="0"/>
                <a:cs typeface="Courier New" panose="02070309020205020404" pitchFamily="49" charset="0"/>
              </a:rPr>
              <a:t>// The ASCII code of character A is assigned to </a:t>
            </a:r>
            <a:r>
              <a:rPr lang="en-US" sz="2200" dirty="0" err="1" smtClean="0">
                <a:solidFill>
                  <a:schemeClr val="tx1"/>
                </a:solidFill>
                <a:latin typeface="Courier New" panose="02070309020205020404" pitchFamily="49" charset="0"/>
                <a:cs typeface="Courier New" panose="02070309020205020404" pitchFamily="49" charset="0"/>
              </a:rPr>
              <a:t>i</a:t>
            </a:r>
            <a:endParaRPr lang="en-US" sz="2200" dirty="0">
              <a:solidFill>
                <a:schemeClr val="tx1"/>
              </a:solidFill>
              <a:latin typeface="Courier New" panose="02070309020205020404" pitchFamily="49" charset="0"/>
              <a:cs typeface="Courier New" panose="02070309020205020404" pitchFamily="49" charset="0"/>
            </a:endParaRPr>
          </a:p>
          <a:p>
            <a:pPr algn="just"/>
            <a:r>
              <a:rPr lang="en-US" sz="2200" dirty="0" err="1">
                <a:solidFill>
                  <a:schemeClr val="tx1"/>
                </a:solidFill>
                <a:latin typeface="Courier New" panose="02070309020205020404" pitchFamily="49" charset="0"/>
                <a:cs typeface="Courier New" panose="02070309020205020404" pitchFamily="49" charset="0"/>
              </a:rPr>
              <a:t>cout</a:t>
            </a:r>
            <a:r>
              <a:rPr lang="en-US" sz="2200" dirty="0">
                <a:solidFill>
                  <a:schemeClr val="tx1"/>
                </a:solidFill>
                <a:latin typeface="Courier New" panose="02070309020205020404" pitchFamily="49" charset="0"/>
                <a:cs typeface="Courier New" panose="02070309020205020404" pitchFamily="49" charset="0"/>
              </a:rPr>
              <a:t> &lt;&lt; </a:t>
            </a:r>
            <a:r>
              <a:rPr lang="en-US" sz="2200" dirty="0" err="1" smtClean="0">
                <a:solidFill>
                  <a:schemeClr val="tx1"/>
                </a:solidFill>
                <a:latin typeface="Courier New" panose="02070309020205020404" pitchFamily="49" charset="0"/>
                <a:cs typeface="Courier New" panose="02070309020205020404" pitchFamily="49" charset="0"/>
              </a:rPr>
              <a:t>i</a:t>
            </a:r>
            <a:r>
              <a:rPr lang="en-US" sz="2200" dirty="0" smtClean="0">
                <a:solidFill>
                  <a:schemeClr val="tx1"/>
                </a:solidFill>
                <a:latin typeface="Courier New" panose="02070309020205020404" pitchFamily="49" charset="0"/>
                <a:cs typeface="Courier New" panose="02070309020205020404" pitchFamily="49" charset="0"/>
              </a:rPr>
              <a:t>;       </a:t>
            </a:r>
            <a:r>
              <a:rPr lang="en-US" sz="2200" dirty="0">
                <a:solidFill>
                  <a:schemeClr val="tx1"/>
                </a:solidFill>
                <a:latin typeface="Courier New" panose="02070309020205020404" pitchFamily="49" charset="0"/>
                <a:cs typeface="Courier New" panose="02070309020205020404" pitchFamily="49" charset="0"/>
              </a:rPr>
              <a:t>// variable </a:t>
            </a:r>
            <a:r>
              <a:rPr lang="en-US" sz="2200" dirty="0" err="1" smtClean="0">
                <a:solidFill>
                  <a:schemeClr val="tx1"/>
                </a:solidFill>
                <a:latin typeface="Courier New" panose="02070309020205020404" pitchFamily="49" charset="0"/>
                <a:cs typeface="Courier New" panose="02070309020205020404" pitchFamily="49" charset="0"/>
              </a:rPr>
              <a:t>i</a:t>
            </a:r>
            <a:r>
              <a:rPr lang="en-US" sz="2200" dirty="0" smtClean="0">
                <a:solidFill>
                  <a:schemeClr val="tx1"/>
                </a:solidFill>
                <a:latin typeface="Courier New" panose="02070309020205020404" pitchFamily="49" charset="0"/>
                <a:cs typeface="Courier New" panose="02070309020205020404" pitchFamily="49" charset="0"/>
              </a:rPr>
              <a:t> is 65 </a:t>
            </a:r>
            <a:endParaRPr lang="en-US" sz="2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6709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67048" y="297810"/>
            <a:ext cx="7468548"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Casting between </a:t>
            </a:r>
            <a:r>
              <a:rPr lang="en-US" b="1" dirty="0" smtClean="0">
                <a:solidFill>
                  <a:schemeClr val="accent5"/>
                </a:solidFill>
              </a:rPr>
              <a:t>char </a:t>
            </a:r>
            <a:r>
              <a:rPr lang="en-US" dirty="0" smtClean="0">
                <a:solidFill>
                  <a:schemeClr val="accent5"/>
                </a:solidFill>
              </a:rPr>
              <a:t>and Numeric Types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18113" y="1356039"/>
            <a:ext cx="11502968" cy="54148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2200" dirty="0" smtClean="0">
                <a:solidFill>
                  <a:schemeClr val="tx1"/>
                </a:solidFill>
                <a:latin typeface="Courier New" panose="02070309020205020404" pitchFamily="49" charset="0"/>
                <a:cs typeface="Courier New" panose="02070309020205020404" pitchFamily="49" charset="0"/>
              </a:rPr>
              <a:t>// The ASCII code for ‘2’ is 50 and for ‘3’ is 51</a:t>
            </a:r>
          </a:p>
          <a:p>
            <a:pPr algn="just"/>
            <a:r>
              <a:rPr lang="en-US" sz="2200" b="1" dirty="0" err="1" smtClean="0">
                <a:solidFill>
                  <a:schemeClr val="tx1"/>
                </a:solidFill>
                <a:latin typeface="Courier New" panose="02070309020205020404" pitchFamily="49" charset="0"/>
                <a:cs typeface="Courier New" panose="02070309020205020404" pitchFamily="49" charset="0"/>
              </a:rPr>
              <a:t>int</a:t>
            </a:r>
            <a:r>
              <a:rPr lang="en-US" sz="2200" b="1" dirty="0" smtClean="0">
                <a:solidFill>
                  <a:schemeClr val="tx1"/>
                </a:solidFill>
                <a:latin typeface="Courier New" panose="02070309020205020404" pitchFamily="49" charset="0"/>
                <a:cs typeface="Courier New" panose="02070309020205020404" pitchFamily="49" charset="0"/>
              </a:rPr>
              <a:t> </a:t>
            </a:r>
            <a:r>
              <a:rPr lang="en-US" sz="2200" dirty="0" err="1" smtClean="0">
                <a:solidFill>
                  <a:schemeClr val="tx1"/>
                </a:solidFill>
                <a:latin typeface="Courier New" panose="02070309020205020404" pitchFamily="49" charset="0"/>
                <a:cs typeface="Courier New" panose="02070309020205020404" pitchFamily="49" charset="0"/>
              </a:rPr>
              <a:t>i</a:t>
            </a:r>
            <a:r>
              <a:rPr lang="en-US" sz="2200" dirty="0" smtClean="0">
                <a:solidFill>
                  <a:schemeClr val="tx1"/>
                </a:solidFill>
                <a:latin typeface="Courier New" panose="02070309020205020404" pitchFamily="49" charset="0"/>
                <a:cs typeface="Courier New" panose="02070309020205020404" pitchFamily="49" charset="0"/>
              </a:rPr>
              <a:t> = ‘</a:t>
            </a:r>
            <a:r>
              <a:rPr lang="en-US" sz="2200" b="1" dirty="0" smtClean="0">
                <a:solidFill>
                  <a:schemeClr val="tx1"/>
                </a:solidFill>
                <a:latin typeface="Courier New" panose="02070309020205020404" pitchFamily="49" charset="0"/>
                <a:cs typeface="Courier New" panose="02070309020205020404" pitchFamily="49" charset="0"/>
              </a:rPr>
              <a:t>2</a:t>
            </a:r>
            <a:r>
              <a:rPr lang="en-US" sz="2200" dirty="0" smtClean="0">
                <a:solidFill>
                  <a:schemeClr val="tx1"/>
                </a:solidFill>
                <a:latin typeface="Courier New" panose="02070309020205020404" pitchFamily="49" charset="0"/>
                <a:cs typeface="Courier New" panose="02070309020205020404" pitchFamily="49" charset="0"/>
              </a:rPr>
              <a:t>’ + </a:t>
            </a:r>
            <a:r>
              <a:rPr lang="en-US" sz="2200" b="1" dirty="0" smtClean="0">
                <a:solidFill>
                  <a:schemeClr val="tx1"/>
                </a:solidFill>
                <a:latin typeface="Courier New" panose="02070309020205020404" pitchFamily="49" charset="0"/>
                <a:cs typeface="Courier New" panose="02070309020205020404" pitchFamily="49" charset="0"/>
              </a:rPr>
              <a:t>‘3’;</a:t>
            </a:r>
          </a:p>
          <a:p>
            <a:pPr algn="just"/>
            <a:r>
              <a:rPr lang="en-US" sz="2200" dirty="0" err="1" smtClean="0">
                <a:solidFill>
                  <a:schemeClr val="tx1"/>
                </a:solidFill>
                <a:latin typeface="Courier New" panose="02070309020205020404" pitchFamily="49" charset="0"/>
                <a:cs typeface="Courier New" panose="02070309020205020404" pitchFamily="49" charset="0"/>
              </a:rPr>
              <a:t>cout</a:t>
            </a:r>
            <a:r>
              <a:rPr lang="en-US" sz="2200" dirty="0" smtClean="0">
                <a:solidFill>
                  <a:schemeClr val="tx1"/>
                </a:solidFill>
                <a:latin typeface="Courier New" panose="02070309020205020404" pitchFamily="49" charset="0"/>
                <a:cs typeface="Courier New" panose="02070309020205020404" pitchFamily="49" charset="0"/>
              </a:rPr>
              <a:t> &lt;&lt; “</a:t>
            </a:r>
            <a:r>
              <a:rPr lang="en-US" sz="2200" dirty="0" err="1" smtClean="0">
                <a:solidFill>
                  <a:schemeClr val="tx1"/>
                </a:solidFill>
                <a:latin typeface="Courier New" panose="02070309020205020404" pitchFamily="49" charset="0"/>
                <a:cs typeface="Courier New" panose="02070309020205020404" pitchFamily="49" charset="0"/>
              </a:rPr>
              <a:t>i</a:t>
            </a:r>
            <a:r>
              <a:rPr lang="en-US" sz="2200" dirty="0" smtClean="0">
                <a:solidFill>
                  <a:schemeClr val="tx1"/>
                </a:solidFill>
                <a:latin typeface="Courier New" panose="02070309020205020404" pitchFamily="49" charset="0"/>
                <a:cs typeface="Courier New" panose="02070309020205020404" pitchFamily="49" charset="0"/>
              </a:rPr>
              <a:t> is ” &lt;&lt; </a:t>
            </a:r>
            <a:r>
              <a:rPr lang="en-US" sz="2200" dirty="0" err="1" smtClean="0">
                <a:solidFill>
                  <a:schemeClr val="tx1"/>
                </a:solidFill>
                <a:latin typeface="Courier New" panose="02070309020205020404" pitchFamily="49" charset="0"/>
                <a:cs typeface="Courier New" panose="02070309020205020404" pitchFamily="49" charset="0"/>
              </a:rPr>
              <a:t>i</a:t>
            </a:r>
            <a:r>
              <a:rPr lang="en-US" sz="2200" dirty="0">
                <a:solidFill>
                  <a:schemeClr val="tx1"/>
                </a:solidFill>
                <a:latin typeface="Courier New" panose="02070309020205020404" pitchFamily="49" charset="0"/>
                <a:cs typeface="Courier New" panose="02070309020205020404" pitchFamily="49" charset="0"/>
              </a:rPr>
              <a:t> </a:t>
            </a:r>
            <a:r>
              <a:rPr lang="en-US" sz="2200" dirty="0" smtClean="0">
                <a:solidFill>
                  <a:schemeClr val="tx1"/>
                </a:solidFill>
                <a:latin typeface="Courier New" panose="02070309020205020404" pitchFamily="49" charset="0"/>
                <a:cs typeface="Courier New" panose="02070309020205020404" pitchFamily="49" charset="0"/>
              </a:rPr>
              <a:t>&lt;&lt; </a:t>
            </a:r>
            <a:r>
              <a:rPr lang="en-US" sz="2200" dirty="0" err="1" smtClean="0">
                <a:solidFill>
                  <a:schemeClr val="tx1"/>
                </a:solidFill>
                <a:latin typeface="Courier New" panose="02070309020205020404" pitchFamily="49" charset="0"/>
                <a:cs typeface="Courier New" panose="02070309020205020404" pitchFamily="49" charset="0"/>
              </a:rPr>
              <a:t>endl</a:t>
            </a:r>
            <a:r>
              <a:rPr lang="en-US" sz="2200" dirty="0" smtClean="0">
                <a:solidFill>
                  <a:schemeClr val="tx1"/>
                </a:solidFill>
                <a:latin typeface="Courier New" panose="02070309020205020404" pitchFamily="49" charset="0"/>
                <a:cs typeface="Courier New" panose="02070309020205020404" pitchFamily="49" charset="0"/>
              </a:rPr>
              <a:t>; // </a:t>
            </a:r>
            <a:r>
              <a:rPr lang="en-US" sz="2200" dirty="0" err="1" smtClean="0">
                <a:solidFill>
                  <a:schemeClr val="tx1"/>
                </a:solidFill>
                <a:latin typeface="Courier New" panose="02070309020205020404" pitchFamily="49" charset="0"/>
                <a:cs typeface="Courier New" panose="02070309020205020404" pitchFamily="49" charset="0"/>
              </a:rPr>
              <a:t>i</a:t>
            </a:r>
            <a:r>
              <a:rPr lang="en-US" sz="2200" dirty="0" smtClean="0">
                <a:solidFill>
                  <a:schemeClr val="tx1"/>
                </a:solidFill>
                <a:latin typeface="Courier New" panose="02070309020205020404" pitchFamily="49" charset="0"/>
                <a:cs typeface="Courier New" panose="02070309020205020404" pitchFamily="49" charset="0"/>
              </a:rPr>
              <a:t> is now 101</a:t>
            </a:r>
          </a:p>
          <a:p>
            <a:pPr algn="just"/>
            <a:r>
              <a:rPr lang="en-US" sz="2200" b="1" dirty="0" err="1" smtClean="0">
                <a:solidFill>
                  <a:schemeClr val="tx1"/>
                </a:solidFill>
                <a:latin typeface="Courier New" panose="02070309020205020404" pitchFamily="49" charset="0"/>
                <a:cs typeface="Courier New" panose="02070309020205020404" pitchFamily="49" charset="0"/>
              </a:rPr>
              <a:t>int</a:t>
            </a:r>
            <a:r>
              <a:rPr lang="en-US" sz="2200" b="1" dirty="0" smtClean="0">
                <a:solidFill>
                  <a:schemeClr val="tx1"/>
                </a:solidFill>
                <a:latin typeface="Courier New" panose="02070309020205020404" pitchFamily="49" charset="0"/>
                <a:cs typeface="Courier New" panose="02070309020205020404" pitchFamily="49" charset="0"/>
              </a:rPr>
              <a:t> </a:t>
            </a:r>
            <a:r>
              <a:rPr lang="en-US" sz="2200" dirty="0" smtClean="0">
                <a:solidFill>
                  <a:schemeClr val="tx1"/>
                </a:solidFill>
                <a:latin typeface="Courier New" panose="02070309020205020404" pitchFamily="49" charset="0"/>
                <a:cs typeface="Courier New" panose="02070309020205020404" pitchFamily="49" charset="0"/>
              </a:rPr>
              <a:t>j = </a:t>
            </a:r>
            <a:r>
              <a:rPr lang="en-US" sz="2200" b="1" dirty="0" smtClean="0">
                <a:solidFill>
                  <a:schemeClr val="tx1"/>
                </a:solidFill>
                <a:latin typeface="Courier New" panose="02070309020205020404" pitchFamily="49" charset="0"/>
                <a:cs typeface="Courier New" panose="02070309020205020404" pitchFamily="49" charset="0"/>
              </a:rPr>
              <a:t>2 + ‘a’</a:t>
            </a:r>
            <a:r>
              <a:rPr lang="en-US" sz="2200" b="1" dirty="0">
                <a:solidFill>
                  <a:schemeClr val="tx1"/>
                </a:solidFill>
                <a:latin typeface="Courier New" panose="02070309020205020404" pitchFamily="49" charset="0"/>
                <a:cs typeface="Courier New" panose="02070309020205020404" pitchFamily="49" charset="0"/>
              </a:rPr>
              <a:t>;</a:t>
            </a:r>
            <a:r>
              <a:rPr lang="en-US" sz="2200" b="1" dirty="0" smtClean="0">
                <a:solidFill>
                  <a:schemeClr val="tx1"/>
                </a:solidFill>
                <a:latin typeface="Courier New" panose="02070309020205020404" pitchFamily="49" charset="0"/>
                <a:cs typeface="Courier New" panose="02070309020205020404" pitchFamily="49" charset="0"/>
              </a:rPr>
              <a:t> </a:t>
            </a:r>
            <a:r>
              <a:rPr lang="en-US" sz="2200" dirty="0" smtClean="0">
                <a:solidFill>
                  <a:schemeClr val="tx1"/>
                </a:solidFill>
                <a:latin typeface="Courier New" panose="02070309020205020404" pitchFamily="49" charset="0"/>
                <a:cs typeface="Courier New" panose="02070309020205020404" pitchFamily="49" charset="0"/>
              </a:rPr>
              <a:t>// The ASCII code for ‘a’ is 97</a:t>
            </a:r>
          </a:p>
          <a:p>
            <a:pPr algn="just"/>
            <a:r>
              <a:rPr lang="en-US" sz="2200" dirty="0" err="1" smtClean="0">
                <a:solidFill>
                  <a:schemeClr val="tx1"/>
                </a:solidFill>
                <a:latin typeface="Courier New" panose="02070309020205020404" pitchFamily="49" charset="0"/>
                <a:cs typeface="Courier New" panose="02070309020205020404" pitchFamily="49" charset="0"/>
              </a:rPr>
              <a:t>cout</a:t>
            </a:r>
            <a:r>
              <a:rPr lang="en-US" sz="2200" dirty="0" smtClean="0">
                <a:solidFill>
                  <a:schemeClr val="tx1"/>
                </a:solidFill>
                <a:latin typeface="Courier New" panose="02070309020205020404" pitchFamily="49" charset="0"/>
                <a:cs typeface="Courier New" panose="02070309020205020404" pitchFamily="49" charset="0"/>
              </a:rPr>
              <a:t> &lt;&lt; </a:t>
            </a:r>
            <a:r>
              <a:rPr lang="en-US" sz="2200" b="1" dirty="0" smtClean="0">
                <a:solidFill>
                  <a:schemeClr val="tx1"/>
                </a:solidFill>
                <a:latin typeface="Courier New" panose="02070309020205020404" pitchFamily="49" charset="0"/>
                <a:cs typeface="Courier New" panose="02070309020205020404" pitchFamily="49" charset="0"/>
              </a:rPr>
              <a:t>“j is ” </a:t>
            </a:r>
            <a:r>
              <a:rPr lang="en-US" sz="2200" dirty="0" smtClean="0">
                <a:solidFill>
                  <a:schemeClr val="tx1"/>
                </a:solidFill>
                <a:latin typeface="Courier New" panose="02070309020205020404" pitchFamily="49" charset="0"/>
                <a:cs typeface="Courier New" panose="02070309020205020404" pitchFamily="49" charset="0"/>
              </a:rPr>
              <a:t>&lt;&lt; j &lt;&lt; </a:t>
            </a:r>
            <a:r>
              <a:rPr lang="en-US" sz="2200" dirty="0" err="1" smtClean="0">
                <a:solidFill>
                  <a:schemeClr val="tx1"/>
                </a:solidFill>
                <a:latin typeface="Courier New" panose="02070309020205020404" pitchFamily="49" charset="0"/>
                <a:cs typeface="Courier New" panose="02070309020205020404" pitchFamily="49" charset="0"/>
              </a:rPr>
              <a:t>endl</a:t>
            </a:r>
            <a:r>
              <a:rPr lang="en-US" sz="2200" dirty="0" smtClean="0">
                <a:solidFill>
                  <a:schemeClr val="tx1"/>
                </a:solidFill>
                <a:latin typeface="Courier New" panose="02070309020205020404" pitchFamily="49" charset="0"/>
                <a:cs typeface="Courier New" panose="02070309020205020404" pitchFamily="49" charset="0"/>
              </a:rPr>
              <a:t>;</a:t>
            </a:r>
          </a:p>
          <a:p>
            <a:pPr algn="just"/>
            <a:r>
              <a:rPr lang="en-US" sz="2200" dirty="0" err="1" smtClean="0">
                <a:solidFill>
                  <a:schemeClr val="tx1"/>
                </a:solidFill>
                <a:latin typeface="Courier New" panose="02070309020205020404" pitchFamily="49" charset="0"/>
                <a:cs typeface="Courier New" panose="02070309020205020404" pitchFamily="49" charset="0"/>
              </a:rPr>
              <a:t>cout</a:t>
            </a:r>
            <a:r>
              <a:rPr lang="en-US" sz="2200" dirty="0" smtClean="0">
                <a:solidFill>
                  <a:schemeClr val="tx1"/>
                </a:solidFill>
                <a:latin typeface="Courier New" panose="02070309020205020404" pitchFamily="49" charset="0"/>
                <a:cs typeface="Courier New" panose="02070309020205020404" pitchFamily="49" charset="0"/>
              </a:rPr>
              <a:t> &lt;&lt; j &lt;&lt; “ is the ASCII code for character ” &lt;&lt;</a:t>
            </a:r>
          </a:p>
          <a:p>
            <a:pPr algn="just"/>
            <a:r>
              <a:rPr lang="en-US" sz="2200" b="1" dirty="0" err="1" smtClean="0">
                <a:solidFill>
                  <a:schemeClr val="tx1"/>
                </a:solidFill>
                <a:latin typeface="Courier New" panose="02070309020205020404" pitchFamily="49" charset="0"/>
                <a:cs typeface="Courier New" panose="02070309020205020404" pitchFamily="49" charset="0"/>
              </a:rPr>
              <a:t>Static_cast</a:t>
            </a:r>
            <a:r>
              <a:rPr lang="en-US" sz="2200" b="1" dirty="0" smtClean="0">
                <a:solidFill>
                  <a:schemeClr val="tx1"/>
                </a:solidFill>
                <a:latin typeface="Courier New" panose="02070309020205020404" pitchFamily="49" charset="0"/>
                <a:cs typeface="Courier New" panose="02070309020205020404" pitchFamily="49" charset="0"/>
              </a:rPr>
              <a:t>&lt;char</a:t>
            </a:r>
            <a:r>
              <a:rPr lang="en-US" sz="2200" dirty="0" smtClean="0">
                <a:solidFill>
                  <a:schemeClr val="tx1"/>
                </a:solidFill>
                <a:latin typeface="Courier New" panose="02070309020205020404" pitchFamily="49" charset="0"/>
                <a:cs typeface="Courier New" panose="02070309020205020404" pitchFamily="49" charset="0"/>
              </a:rPr>
              <a:t>&gt;(j) &lt;&lt; </a:t>
            </a:r>
            <a:r>
              <a:rPr lang="en-US" sz="2200" dirty="0" err="1" smtClean="0">
                <a:solidFill>
                  <a:schemeClr val="tx1"/>
                </a:solidFill>
                <a:latin typeface="Courier New" panose="02070309020205020404" pitchFamily="49" charset="0"/>
                <a:cs typeface="Courier New" panose="02070309020205020404" pitchFamily="49" charset="0"/>
              </a:rPr>
              <a:t>endl</a:t>
            </a:r>
            <a:r>
              <a:rPr lang="en-US" sz="2200" dirty="0" smtClean="0">
                <a:solidFill>
                  <a:schemeClr val="tx1"/>
                </a:solidFill>
                <a:latin typeface="Courier New" panose="02070309020205020404" pitchFamily="49" charset="0"/>
                <a:cs typeface="Courier New" panose="02070309020205020404" pitchFamily="49" charset="0"/>
              </a:rPr>
              <a:t>;</a:t>
            </a:r>
          </a:p>
          <a:p>
            <a:pPr algn="just"/>
            <a:endParaRPr lang="en-US" sz="2200" dirty="0">
              <a:solidFill>
                <a:schemeClr val="tx1"/>
              </a:solidFill>
              <a:latin typeface="Courier New" panose="02070309020205020404" pitchFamily="49" charset="0"/>
              <a:cs typeface="Courier New" panose="02070309020205020404" pitchFamily="49" charset="0"/>
            </a:endParaRPr>
          </a:p>
          <a:p>
            <a:pPr algn="just"/>
            <a:r>
              <a:rPr lang="en-US" sz="2200" b="1" dirty="0" smtClean="0">
                <a:solidFill>
                  <a:schemeClr val="tx1"/>
                </a:solidFill>
                <a:latin typeface="Courier New" panose="02070309020205020404" pitchFamily="49" charset="0"/>
                <a:cs typeface="Courier New" panose="02070309020205020404" pitchFamily="49" charset="0"/>
              </a:rPr>
              <a:t>Result:</a:t>
            </a:r>
          </a:p>
          <a:p>
            <a:pPr algn="just"/>
            <a:r>
              <a:rPr lang="en-US" sz="2200" dirty="0" err="1" smtClean="0">
                <a:solidFill>
                  <a:schemeClr val="tx1"/>
                </a:solidFill>
                <a:latin typeface="Courier New" panose="02070309020205020404" pitchFamily="49" charset="0"/>
                <a:cs typeface="Courier New" panose="02070309020205020404" pitchFamily="49" charset="0"/>
              </a:rPr>
              <a:t>i</a:t>
            </a:r>
            <a:r>
              <a:rPr lang="en-US" sz="2200" dirty="0" smtClean="0">
                <a:solidFill>
                  <a:schemeClr val="tx1"/>
                </a:solidFill>
                <a:latin typeface="Courier New" panose="02070309020205020404" pitchFamily="49" charset="0"/>
                <a:cs typeface="Courier New" panose="02070309020205020404" pitchFamily="49" charset="0"/>
              </a:rPr>
              <a:t> is 101</a:t>
            </a:r>
          </a:p>
          <a:p>
            <a:pPr algn="just"/>
            <a:r>
              <a:rPr lang="en-US" sz="2200" dirty="0" smtClean="0">
                <a:solidFill>
                  <a:schemeClr val="tx1"/>
                </a:solidFill>
                <a:latin typeface="Courier New" panose="02070309020205020404" pitchFamily="49" charset="0"/>
                <a:cs typeface="Courier New" panose="02070309020205020404" pitchFamily="49" charset="0"/>
              </a:rPr>
              <a:t>j is 99</a:t>
            </a:r>
          </a:p>
          <a:p>
            <a:pPr algn="just"/>
            <a:r>
              <a:rPr lang="en-US" sz="2200" dirty="0" smtClean="0">
                <a:solidFill>
                  <a:schemeClr val="tx1"/>
                </a:solidFill>
                <a:latin typeface="Courier New" panose="02070309020205020404" pitchFamily="49" charset="0"/>
                <a:cs typeface="Courier New" panose="02070309020205020404" pitchFamily="49" charset="0"/>
              </a:rPr>
              <a:t>99 is the ASCII code for character c</a:t>
            </a:r>
            <a:endParaRPr lang="en-US" sz="2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5306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26545" y="240632"/>
            <a:ext cx="710905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Example ToUpperCase.cpp</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11815" t="15833" r="48712" b="40416"/>
          <a:stretch/>
        </p:blipFill>
        <p:spPr>
          <a:xfrm>
            <a:off x="332627" y="1294398"/>
            <a:ext cx="7378813" cy="4598072"/>
          </a:xfrm>
          <a:prstGeom prst="rect">
            <a:avLst/>
          </a:prstGeom>
        </p:spPr>
      </p:pic>
      <p:pic>
        <p:nvPicPr>
          <p:cNvPr id="12"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2155" y="607828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1"/>
          <p:cNvGraphicFramePr>
            <a:graphicFrameLocks noGrp="1"/>
          </p:cNvGraphicFramePr>
          <p:nvPr>
            <p:extLst>
              <p:ext uri="{D42A27DB-BD31-4B8C-83A1-F6EECF244321}">
                <p14:modId xmlns:p14="http://schemas.microsoft.com/office/powerpoint/2010/main" val="411116192"/>
              </p:ext>
            </p:extLst>
          </p:nvPr>
        </p:nvGraphicFramePr>
        <p:xfrm>
          <a:off x="357222" y="6078287"/>
          <a:ext cx="10508898" cy="640080"/>
        </p:xfrm>
        <a:graphic>
          <a:graphicData uri="http://schemas.openxmlformats.org/drawingml/2006/table">
            <a:tbl>
              <a:tblPr firstRow="1" bandRow="1">
                <a:tableStyleId>{3B4B98B0-60AC-42C2-AFA5-B58CD77FA1E5}</a:tableStyleId>
              </a:tblPr>
              <a:tblGrid>
                <a:gridCol w="10508898">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lowercase letter: b</a:t>
                      </a:r>
                    </a:p>
                    <a:p>
                      <a:r>
                        <a:rPr lang="en-US" b="0" baseline="0" dirty="0" smtClean="0">
                          <a:latin typeface="Courier New" panose="02070309020205020404" pitchFamily="49" charset="0"/>
                          <a:cs typeface="Courier New" panose="02070309020205020404" pitchFamily="49" charset="0"/>
                        </a:rPr>
                        <a:t>The corresponding uppercase letter is B</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913" y="6203407"/>
            <a:ext cx="487632" cy="19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984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Подзаголовок 4"/>
          <p:cNvSpPr txBox="1">
            <a:spLocks/>
          </p:cNvSpPr>
          <p:nvPr/>
        </p:nvSpPr>
        <p:spPr>
          <a:xfrm>
            <a:off x="306868" y="1301453"/>
            <a:ext cx="11528727" cy="54498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algn="just"/>
            <a:r>
              <a:rPr lang="en-US" sz="3600" dirty="0" smtClean="0">
                <a:solidFill>
                  <a:schemeClr val="accent5"/>
                </a:solidFill>
                <a:latin typeface="+mj-lt"/>
                <a:cs typeface="Courier New" panose="02070309020205020404" pitchFamily="49" charset="0"/>
              </a:rPr>
              <a:t>	Two characters can be compared using the relational operators just like comparing two numbers. This is done by comparing the ASCII codes of the two characters. For example:</a:t>
            </a:r>
          </a:p>
          <a:p>
            <a:pPr marL="0" lvl="1" algn="just"/>
            <a:r>
              <a:rPr lang="en-US" sz="3600" b="1" dirty="0" smtClean="0">
                <a:solidFill>
                  <a:schemeClr val="accent5"/>
                </a:solidFill>
                <a:latin typeface="+mj-lt"/>
                <a:cs typeface="Courier New" panose="02070309020205020404" pitchFamily="49" charset="0"/>
              </a:rPr>
              <a:t>‘a’ &lt; ‘b’ </a:t>
            </a:r>
            <a:r>
              <a:rPr lang="en-US" sz="3600" dirty="0" smtClean="0">
                <a:solidFill>
                  <a:schemeClr val="accent5"/>
                </a:solidFill>
                <a:latin typeface="+mj-lt"/>
                <a:cs typeface="Courier New" panose="02070309020205020404" pitchFamily="49" charset="0"/>
              </a:rPr>
              <a:t> is true because the ASCII code for </a:t>
            </a:r>
            <a:r>
              <a:rPr lang="en-US" sz="3600" b="1" dirty="0" smtClean="0">
                <a:solidFill>
                  <a:schemeClr val="accent5"/>
                </a:solidFill>
                <a:latin typeface="+mj-lt"/>
                <a:cs typeface="Courier New" panose="02070309020205020404" pitchFamily="49" charset="0"/>
              </a:rPr>
              <a:t>‘a’ (97) </a:t>
            </a:r>
            <a:r>
              <a:rPr lang="en-US" sz="3600" dirty="0" smtClean="0">
                <a:solidFill>
                  <a:schemeClr val="accent5"/>
                </a:solidFill>
                <a:latin typeface="+mj-lt"/>
                <a:cs typeface="Courier New" panose="02070309020205020404" pitchFamily="49" charset="0"/>
              </a:rPr>
              <a:t>is less than the ASCII code for </a:t>
            </a:r>
            <a:r>
              <a:rPr lang="en-US" sz="3600" b="1" dirty="0" smtClean="0">
                <a:solidFill>
                  <a:schemeClr val="accent5"/>
                </a:solidFill>
                <a:latin typeface="+mj-lt"/>
                <a:cs typeface="Courier New" panose="02070309020205020404" pitchFamily="49" charset="0"/>
              </a:rPr>
              <a:t>‘b’ (98).</a:t>
            </a:r>
          </a:p>
          <a:p>
            <a:pPr marL="0" lvl="1" algn="just"/>
            <a:r>
              <a:rPr lang="en-US" sz="3600" b="1" dirty="0" smtClean="0">
                <a:solidFill>
                  <a:schemeClr val="accent5"/>
                </a:solidFill>
                <a:latin typeface="+mj-lt"/>
                <a:cs typeface="Courier New" panose="02070309020205020404" pitchFamily="49" charset="0"/>
              </a:rPr>
              <a:t>‘a’ &lt; ‘A’ </a:t>
            </a:r>
            <a:r>
              <a:rPr lang="en-US" sz="3600" dirty="0" smtClean="0">
                <a:solidFill>
                  <a:schemeClr val="accent5"/>
                </a:solidFill>
                <a:latin typeface="+mj-lt"/>
                <a:cs typeface="Courier New" panose="02070309020205020404" pitchFamily="49" charset="0"/>
              </a:rPr>
              <a:t>is false because the ASCII code for </a:t>
            </a:r>
            <a:r>
              <a:rPr lang="en-US" sz="3600" b="1" dirty="0" smtClean="0">
                <a:solidFill>
                  <a:schemeClr val="accent5"/>
                </a:solidFill>
                <a:latin typeface="+mj-lt"/>
                <a:cs typeface="Courier New" panose="02070309020205020404" pitchFamily="49" charset="0"/>
              </a:rPr>
              <a:t>‘a’ (97) </a:t>
            </a:r>
            <a:r>
              <a:rPr lang="en-US" sz="3600" dirty="0" smtClean="0">
                <a:solidFill>
                  <a:schemeClr val="accent5"/>
                </a:solidFill>
                <a:latin typeface="+mj-lt"/>
                <a:cs typeface="Courier New" panose="02070309020205020404" pitchFamily="49" charset="0"/>
              </a:rPr>
              <a:t>is greater than the ASCII code for </a:t>
            </a:r>
            <a:r>
              <a:rPr lang="en-US" sz="3600" b="1" dirty="0" smtClean="0">
                <a:solidFill>
                  <a:schemeClr val="accent5"/>
                </a:solidFill>
                <a:latin typeface="+mj-lt"/>
                <a:cs typeface="Courier New" panose="02070309020205020404" pitchFamily="49" charset="0"/>
              </a:rPr>
              <a:t>‘A’ (65).</a:t>
            </a:r>
          </a:p>
          <a:p>
            <a:pPr marL="0" lvl="1" algn="just"/>
            <a:r>
              <a:rPr lang="en-US" sz="3600" b="1" dirty="0" smtClean="0">
                <a:solidFill>
                  <a:schemeClr val="accent5"/>
                </a:solidFill>
                <a:latin typeface="+mj-lt"/>
                <a:cs typeface="Courier New" panose="02070309020205020404" pitchFamily="49" charset="0"/>
              </a:rPr>
              <a:t>‘1’ &lt; ‘8’ </a:t>
            </a:r>
            <a:r>
              <a:rPr lang="en-US" sz="3600" dirty="0" smtClean="0">
                <a:solidFill>
                  <a:schemeClr val="accent5"/>
                </a:solidFill>
                <a:latin typeface="+mj-lt"/>
                <a:cs typeface="Courier New" panose="02070309020205020404" pitchFamily="49" charset="0"/>
              </a:rPr>
              <a:t>is true because the ASCII code for </a:t>
            </a:r>
            <a:r>
              <a:rPr lang="en-US" sz="3600" b="1" dirty="0" smtClean="0">
                <a:solidFill>
                  <a:schemeClr val="accent5"/>
                </a:solidFill>
                <a:latin typeface="+mj-lt"/>
                <a:cs typeface="Courier New" panose="02070309020205020404" pitchFamily="49" charset="0"/>
              </a:rPr>
              <a:t>‘1’ (49) </a:t>
            </a:r>
            <a:r>
              <a:rPr lang="en-US" sz="3600" dirty="0" smtClean="0">
                <a:solidFill>
                  <a:schemeClr val="accent5"/>
                </a:solidFill>
                <a:latin typeface="+mj-lt"/>
                <a:cs typeface="Courier New" panose="02070309020205020404" pitchFamily="49" charset="0"/>
              </a:rPr>
              <a:t>is less than the ASCII code for </a:t>
            </a:r>
            <a:r>
              <a:rPr lang="en-US" sz="3600" b="1" dirty="0" smtClean="0">
                <a:solidFill>
                  <a:schemeClr val="accent5"/>
                </a:solidFill>
                <a:latin typeface="+mj-lt"/>
                <a:cs typeface="Courier New" panose="02070309020205020404" pitchFamily="49" charset="0"/>
              </a:rPr>
              <a:t>‘8’ (56).</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3" name="Заголовок 1"/>
          <p:cNvSpPr txBox="1">
            <a:spLocks/>
          </p:cNvSpPr>
          <p:nvPr/>
        </p:nvSpPr>
        <p:spPr>
          <a:xfrm>
            <a:off x="3831021" y="297810"/>
            <a:ext cx="8004575"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Comparing and Testing Characters</a:t>
            </a:r>
            <a:endParaRPr lang="ru-RU" dirty="0">
              <a:solidFill>
                <a:schemeClr val="accent5"/>
              </a:solidFill>
            </a:endParaRPr>
          </a:p>
        </p:txBody>
      </p:sp>
    </p:spTree>
    <p:extLst>
      <p:ext uri="{BB962C8B-B14F-4D97-AF65-F5344CB8AC3E}">
        <p14:creationId xmlns:p14="http://schemas.microsoft.com/office/powerpoint/2010/main" val="1392040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Подзаголовок 4"/>
          <p:cNvSpPr txBox="1">
            <a:spLocks/>
          </p:cNvSpPr>
          <p:nvPr/>
        </p:nvSpPr>
        <p:spPr>
          <a:xfrm>
            <a:off x="306868" y="1301453"/>
            <a:ext cx="11528727" cy="13655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algn="just"/>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Often you need to test whether a character is a number, a letter, an uppercase letter, or a lowercase letter. For example, the following code tests whether a character </a:t>
            </a:r>
            <a:r>
              <a:rPr lang="en-US" sz="3000" b="1" dirty="0" err="1" smtClean="0">
                <a:solidFill>
                  <a:schemeClr val="accent5"/>
                </a:solidFill>
                <a:latin typeface="+mj-lt"/>
                <a:cs typeface="Courier New" panose="02070309020205020404" pitchFamily="49" charset="0"/>
              </a:rPr>
              <a:t>ch</a:t>
            </a:r>
            <a:r>
              <a:rPr lang="en-US" sz="3000" b="1" dirty="0" smtClean="0">
                <a:solidFill>
                  <a:schemeClr val="accent5"/>
                </a:solidFill>
                <a:latin typeface="+mj-lt"/>
                <a:cs typeface="Courier New" panose="02070309020205020404" pitchFamily="49" charset="0"/>
              </a:rPr>
              <a:t> </a:t>
            </a:r>
            <a:r>
              <a:rPr lang="en-US" sz="3000" dirty="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is an uppercase letter. </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3" name="Заголовок 1"/>
          <p:cNvSpPr txBox="1">
            <a:spLocks/>
          </p:cNvSpPr>
          <p:nvPr/>
        </p:nvSpPr>
        <p:spPr>
          <a:xfrm>
            <a:off x="3831021" y="297810"/>
            <a:ext cx="8004575"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Comparing and Testing Characters</a:t>
            </a:r>
            <a:endParaRPr lang="ru-RU" dirty="0">
              <a:solidFill>
                <a:schemeClr val="accent5"/>
              </a:solidFill>
            </a:endParaRPr>
          </a:p>
        </p:txBody>
      </p:sp>
      <p:pic>
        <p:nvPicPr>
          <p:cNvPr id="2" name="Picture 1"/>
          <p:cNvPicPr>
            <a:picLocks noChangeAspect="1"/>
          </p:cNvPicPr>
          <p:nvPr/>
        </p:nvPicPr>
        <p:blipFill rotWithShape="1">
          <a:blip r:embed="rId3"/>
          <a:srcRect l="12401" t="15625" r="34891" b="63333"/>
          <a:stretch/>
        </p:blipFill>
        <p:spPr>
          <a:xfrm>
            <a:off x="550179" y="3048000"/>
            <a:ext cx="11067863" cy="2484120"/>
          </a:xfrm>
          <a:prstGeom prst="rect">
            <a:avLst/>
          </a:prstGeom>
        </p:spPr>
      </p:pic>
    </p:spTree>
    <p:extLst>
      <p:ext uri="{BB962C8B-B14F-4D97-AF65-F5344CB8AC3E}">
        <p14:creationId xmlns:p14="http://schemas.microsoft.com/office/powerpoint/2010/main" val="3169062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3" name="Заголовок 1"/>
          <p:cNvSpPr txBox="1">
            <a:spLocks/>
          </p:cNvSpPr>
          <p:nvPr/>
        </p:nvSpPr>
        <p:spPr>
          <a:xfrm>
            <a:off x="3831021" y="297810"/>
            <a:ext cx="800457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4" name="Подзаголовок 4"/>
          <p:cNvSpPr txBox="1">
            <a:spLocks/>
          </p:cNvSpPr>
          <p:nvPr/>
        </p:nvSpPr>
        <p:spPr>
          <a:xfrm>
            <a:off x="306868" y="1301453"/>
            <a:ext cx="11528727" cy="11737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algn="just"/>
            <a:endParaRPr lang="en-US" sz="3600" dirty="0" smtClean="0">
              <a:solidFill>
                <a:schemeClr val="accent5"/>
              </a:solidFill>
              <a:latin typeface="+mj-lt"/>
              <a:cs typeface="Courier New" panose="02070309020205020404" pitchFamily="49" charset="0"/>
            </a:endParaRPr>
          </a:p>
        </p:txBody>
      </p:sp>
      <p:sp>
        <p:nvSpPr>
          <p:cNvPr id="17" name="Подзаголовок 4"/>
          <p:cNvSpPr txBox="1">
            <a:spLocks/>
          </p:cNvSpPr>
          <p:nvPr/>
        </p:nvSpPr>
        <p:spPr>
          <a:xfrm>
            <a:off x="306867" y="2200613"/>
            <a:ext cx="11528727" cy="22189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algn="just"/>
            <a:r>
              <a:rPr lang="en-US" sz="3600" b="1" dirty="0">
                <a:solidFill>
                  <a:schemeClr val="accent5"/>
                </a:solidFill>
                <a:latin typeface="+mj-lt"/>
                <a:cs typeface="Courier New" panose="02070309020205020404" pitchFamily="49" charset="0"/>
              </a:rPr>
              <a:t>	</a:t>
            </a:r>
            <a:r>
              <a:rPr lang="en-US" sz="3600" dirty="0" smtClean="0">
                <a:solidFill>
                  <a:schemeClr val="accent5"/>
                </a:solidFill>
                <a:latin typeface="+mj-lt"/>
                <a:cs typeface="Courier New" panose="02070309020205020404" pitchFamily="49" charset="0"/>
              </a:rPr>
              <a:t>Are the following correct literals for characters?</a:t>
            </a:r>
          </a:p>
          <a:p>
            <a:pPr marL="0" lvl="1" algn="just"/>
            <a:endParaRPr lang="en-US" sz="3600" b="1" dirty="0">
              <a:solidFill>
                <a:schemeClr val="accent5"/>
              </a:solidFill>
              <a:latin typeface="+mj-lt"/>
              <a:cs typeface="Courier New" panose="02070309020205020404" pitchFamily="49" charset="0"/>
            </a:endParaRPr>
          </a:p>
          <a:p>
            <a:pPr marL="0" lvl="1" algn="just"/>
            <a:r>
              <a:rPr lang="en-US" sz="3600" b="1" dirty="0" smtClean="0">
                <a:solidFill>
                  <a:schemeClr val="accent5"/>
                </a:solidFill>
                <a:latin typeface="+mj-lt"/>
                <a:cs typeface="Courier New" panose="02070309020205020404" pitchFamily="49" charset="0"/>
              </a:rPr>
              <a:t>	‘1’, 		‘\t’,		‘&amp;’,		‘\b’,		‘\n’</a:t>
            </a:r>
          </a:p>
        </p:txBody>
      </p:sp>
    </p:spTree>
    <p:extLst>
      <p:ext uri="{BB962C8B-B14F-4D97-AF65-F5344CB8AC3E}">
        <p14:creationId xmlns:p14="http://schemas.microsoft.com/office/powerpoint/2010/main" val="1573120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3" name="Заголовок 1"/>
          <p:cNvSpPr txBox="1">
            <a:spLocks/>
          </p:cNvSpPr>
          <p:nvPr/>
        </p:nvSpPr>
        <p:spPr>
          <a:xfrm>
            <a:off x="3831021" y="297810"/>
            <a:ext cx="800457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4" name="Подзаголовок 4"/>
          <p:cNvSpPr txBox="1">
            <a:spLocks/>
          </p:cNvSpPr>
          <p:nvPr/>
        </p:nvSpPr>
        <p:spPr>
          <a:xfrm>
            <a:off x="306868" y="1301453"/>
            <a:ext cx="11528727" cy="11737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algn="just"/>
            <a:endParaRPr lang="en-US" sz="3600" dirty="0" smtClean="0">
              <a:solidFill>
                <a:schemeClr val="accent5"/>
              </a:solidFill>
              <a:latin typeface="+mj-lt"/>
              <a:cs typeface="Courier New" panose="02070309020205020404" pitchFamily="49" charset="0"/>
            </a:endParaRPr>
          </a:p>
        </p:txBody>
      </p:sp>
      <p:sp>
        <p:nvSpPr>
          <p:cNvPr id="17" name="Подзаголовок 4"/>
          <p:cNvSpPr txBox="1">
            <a:spLocks/>
          </p:cNvSpPr>
          <p:nvPr/>
        </p:nvSpPr>
        <p:spPr>
          <a:xfrm>
            <a:off x="306868" y="2586334"/>
            <a:ext cx="11528727" cy="11979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457200" lvl="2" algn="just"/>
            <a:r>
              <a:rPr lang="en-US" sz="3200" dirty="0" smtClean="0">
                <a:solidFill>
                  <a:schemeClr val="accent5"/>
                </a:solidFill>
                <a:latin typeface="+mj-lt"/>
                <a:cs typeface="Courier New" panose="02070309020205020404" pitchFamily="49" charset="0"/>
              </a:rPr>
              <a:t>How do you display the characters </a:t>
            </a:r>
            <a:r>
              <a:rPr lang="en-US" sz="3200" b="1" dirty="0" smtClean="0">
                <a:solidFill>
                  <a:schemeClr val="accent5"/>
                </a:solidFill>
                <a:latin typeface="+mj-lt"/>
                <a:cs typeface="Courier New" panose="02070309020205020404" pitchFamily="49" charset="0"/>
              </a:rPr>
              <a:t>\</a:t>
            </a:r>
            <a:r>
              <a:rPr lang="en-US" sz="3200" dirty="0" smtClean="0">
                <a:solidFill>
                  <a:schemeClr val="accent5"/>
                </a:solidFill>
                <a:latin typeface="+mj-lt"/>
                <a:cs typeface="Courier New" panose="02070309020205020404" pitchFamily="49" charset="0"/>
              </a:rPr>
              <a:t> and </a:t>
            </a:r>
            <a:r>
              <a:rPr lang="en-US" sz="3200" b="1" dirty="0" smtClean="0">
                <a:solidFill>
                  <a:schemeClr val="accent5"/>
                </a:solidFill>
                <a:latin typeface="+mj-lt"/>
                <a:cs typeface="Courier New" panose="02070309020205020404" pitchFamily="49" charset="0"/>
              </a:rPr>
              <a:t>“</a:t>
            </a:r>
            <a:r>
              <a:rPr lang="en-US" sz="3200" dirty="0" smtClean="0">
                <a:solidFill>
                  <a:schemeClr val="accent5"/>
                </a:solidFill>
                <a:latin typeface="+mj-lt"/>
                <a:cs typeface="Courier New" panose="02070309020205020404" pitchFamily="49" charset="0"/>
              </a:rPr>
              <a:t>?</a:t>
            </a:r>
          </a:p>
        </p:txBody>
      </p:sp>
    </p:spTree>
    <p:extLst>
      <p:ext uri="{BB962C8B-B14F-4D97-AF65-F5344CB8AC3E}">
        <p14:creationId xmlns:p14="http://schemas.microsoft.com/office/powerpoint/2010/main" val="1914069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3" name="Заголовок 1"/>
          <p:cNvSpPr txBox="1">
            <a:spLocks/>
          </p:cNvSpPr>
          <p:nvPr/>
        </p:nvSpPr>
        <p:spPr>
          <a:xfrm>
            <a:off x="3831021" y="297810"/>
            <a:ext cx="800457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4" name="Подзаголовок 4"/>
          <p:cNvSpPr txBox="1">
            <a:spLocks/>
          </p:cNvSpPr>
          <p:nvPr/>
        </p:nvSpPr>
        <p:spPr>
          <a:xfrm>
            <a:off x="306868" y="1301453"/>
            <a:ext cx="11528727" cy="11737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algn="just"/>
            <a:endParaRPr lang="en-US" sz="3600" dirty="0" smtClean="0">
              <a:solidFill>
                <a:schemeClr val="accent5"/>
              </a:solidFill>
              <a:latin typeface="+mj-lt"/>
              <a:cs typeface="Courier New" panose="02070309020205020404" pitchFamily="49" charset="0"/>
            </a:endParaRPr>
          </a:p>
        </p:txBody>
      </p:sp>
      <p:sp>
        <p:nvSpPr>
          <p:cNvPr id="17" name="Подзаголовок 4"/>
          <p:cNvSpPr txBox="1">
            <a:spLocks/>
          </p:cNvSpPr>
          <p:nvPr/>
        </p:nvSpPr>
        <p:spPr>
          <a:xfrm>
            <a:off x="54043" y="1626214"/>
            <a:ext cx="12031277" cy="46831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457200" lvl="2" algn="just"/>
            <a:r>
              <a:rPr lang="en-US" sz="3500" dirty="0" smtClean="0">
                <a:solidFill>
                  <a:schemeClr val="accent5"/>
                </a:solidFill>
                <a:latin typeface="+mj-lt"/>
                <a:cs typeface="Courier New" panose="02070309020205020404" pitchFamily="49" charset="0"/>
              </a:rPr>
              <a:t>Show the printout of the following code:</a:t>
            </a:r>
          </a:p>
          <a:p>
            <a:pPr marL="457200" lvl="2" algn="just"/>
            <a:endParaRPr lang="en-US" sz="2700" dirty="0" smtClean="0">
              <a:solidFill>
                <a:schemeClr val="accent5"/>
              </a:solidFill>
              <a:latin typeface="+mj-lt"/>
              <a:cs typeface="Courier New" panose="02070309020205020404" pitchFamily="49" charset="0"/>
            </a:endParaRPr>
          </a:p>
          <a:p>
            <a:pPr marL="457200" lvl="2" algn="just"/>
            <a:r>
              <a:rPr lang="en-US" sz="2700" b="1" dirty="0" err="1" smtClean="0">
                <a:latin typeface="Courier New" panose="02070309020205020404" pitchFamily="49" charset="0"/>
                <a:cs typeface="Courier New" panose="02070309020205020404" pitchFamily="49" charset="0"/>
              </a:rPr>
              <a:t>int</a:t>
            </a:r>
            <a:r>
              <a:rPr lang="en-US" sz="2700" b="1" dirty="0" smtClean="0">
                <a:latin typeface="Courier New" panose="02070309020205020404" pitchFamily="49" charset="0"/>
                <a:cs typeface="Courier New" panose="02070309020205020404" pitchFamily="49" charset="0"/>
              </a:rPr>
              <a:t> </a:t>
            </a:r>
            <a:r>
              <a:rPr lang="en-US" sz="2700" dirty="0" err="1" smtClean="0">
                <a:latin typeface="Courier New" panose="02070309020205020404" pitchFamily="49" charset="0"/>
                <a:cs typeface="Courier New" panose="02070309020205020404" pitchFamily="49" charset="0"/>
              </a:rPr>
              <a:t>i</a:t>
            </a:r>
            <a:r>
              <a:rPr lang="en-US" sz="2700" dirty="0" smtClean="0">
                <a:latin typeface="Courier New" panose="02070309020205020404" pitchFamily="49" charset="0"/>
                <a:cs typeface="Courier New" panose="02070309020205020404" pitchFamily="49" charset="0"/>
              </a:rPr>
              <a:t> = ‘1’;</a:t>
            </a:r>
          </a:p>
          <a:p>
            <a:pPr marL="457200" lvl="2" algn="just"/>
            <a:r>
              <a:rPr lang="en-US" sz="2700" b="1" dirty="0" err="1" smtClean="0">
                <a:latin typeface="Courier New" panose="02070309020205020404" pitchFamily="49" charset="0"/>
                <a:cs typeface="Courier New" panose="02070309020205020404" pitchFamily="49" charset="0"/>
              </a:rPr>
              <a:t>int</a:t>
            </a:r>
            <a:r>
              <a:rPr lang="en-US" sz="2700" b="1" dirty="0" smtClean="0">
                <a:latin typeface="Courier New" panose="02070309020205020404" pitchFamily="49" charset="0"/>
                <a:cs typeface="Courier New" panose="02070309020205020404" pitchFamily="49" charset="0"/>
              </a:rPr>
              <a:t> </a:t>
            </a:r>
            <a:r>
              <a:rPr lang="en-US" sz="2700" dirty="0" smtClean="0">
                <a:latin typeface="Courier New" panose="02070309020205020404" pitchFamily="49" charset="0"/>
                <a:cs typeface="Courier New" panose="02070309020205020404" pitchFamily="49" charset="0"/>
              </a:rPr>
              <a:t>j = ‘1’ + ‘2’;</a:t>
            </a:r>
          </a:p>
          <a:p>
            <a:pPr marL="457200" lvl="2" algn="just"/>
            <a:r>
              <a:rPr lang="en-US" sz="2700" b="1" dirty="0" err="1" smtClean="0">
                <a:latin typeface="Courier New" panose="02070309020205020404" pitchFamily="49" charset="0"/>
                <a:cs typeface="Courier New" panose="02070309020205020404" pitchFamily="49" charset="0"/>
              </a:rPr>
              <a:t>int</a:t>
            </a:r>
            <a:r>
              <a:rPr lang="en-US" sz="2700" b="1" dirty="0" smtClean="0">
                <a:latin typeface="Courier New" panose="02070309020205020404" pitchFamily="49" charset="0"/>
                <a:cs typeface="Courier New" panose="02070309020205020404" pitchFamily="49" charset="0"/>
              </a:rPr>
              <a:t> </a:t>
            </a:r>
            <a:r>
              <a:rPr lang="en-US" sz="2700" dirty="0" smtClean="0">
                <a:latin typeface="Courier New" panose="02070309020205020404" pitchFamily="49" charset="0"/>
                <a:cs typeface="Courier New" panose="02070309020205020404" pitchFamily="49" charset="0"/>
              </a:rPr>
              <a:t>k = ‘a’;</a:t>
            </a:r>
          </a:p>
          <a:p>
            <a:pPr marL="457200" lvl="2" algn="just"/>
            <a:r>
              <a:rPr lang="en-US" sz="2700" b="1" dirty="0" smtClean="0">
                <a:latin typeface="Courier New" panose="02070309020205020404" pitchFamily="49" charset="0"/>
                <a:cs typeface="Courier New" panose="02070309020205020404" pitchFamily="49" charset="0"/>
              </a:rPr>
              <a:t>char </a:t>
            </a:r>
            <a:r>
              <a:rPr lang="en-US" sz="2700" dirty="0" smtClean="0">
                <a:latin typeface="Courier New" panose="02070309020205020404" pitchFamily="49" charset="0"/>
                <a:cs typeface="Courier New" panose="02070309020205020404" pitchFamily="49" charset="0"/>
              </a:rPr>
              <a:t>c = 90;</a:t>
            </a:r>
          </a:p>
          <a:p>
            <a:pPr marL="457200" lvl="2" algn="just"/>
            <a:r>
              <a:rPr lang="en-US" sz="2700" dirty="0" err="1" smtClean="0">
                <a:latin typeface="Courier New" panose="02070309020205020404" pitchFamily="49" charset="0"/>
                <a:cs typeface="Courier New" panose="02070309020205020404" pitchFamily="49" charset="0"/>
              </a:rPr>
              <a:t>cout</a:t>
            </a:r>
            <a:r>
              <a:rPr lang="en-US" sz="2700" dirty="0" smtClean="0">
                <a:latin typeface="Courier New" panose="02070309020205020404" pitchFamily="49" charset="0"/>
                <a:cs typeface="Courier New" panose="02070309020205020404" pitchFamily="49" charset="0"/>
              </a:rPr>
              <a:t> &lt;&lt; </a:t>
            </a:r>
            <a:r>
              <a:rPr lang="en-US" sz="2700" dirty="0" err="1" smtClean="0">
                <a:latin typeface="Courier New" panose="02070309020205020404" pitchFamily="49" charset="0"/>
                <a:cs typeface="Courier New" panose="02070309020205020404" pitchFamily="49" charset="0"/>
              </a:rPr>
              <a:t>i</a:t>
            </a:r>
            <a:r>
              <a:rPr lang="en-US" sz="2700" dirty="0" smtClean="0">
                <a:latin typeface="Courier New" panose="02070309020205020404" pitchFamily="49" charset="0"/>
                <a:cs typeface="Courier New" panose="02070309020205020404" pitchFamily="49" charset="0"/>
              </a:rPr>
              <a:t> &lt;&lt; “ “ &lt;&lt; j &lt;&lt; “ ” &lt;&lt; k &lt;&lt; “ “ &lt;&lt; c &lt;&lt; </a:t>
            </a:r>
            <a:r>
              <a:rPr lang="en-US" sz="2700" dirty="0" err="1" smtClean="0">
                <a:latin typeface="Courier New" panose="02070309020205020404" pitchFamily="49" charset="0"/>
                <a:cs typeface="Courier New" panose="02070309020205020404" pitchFamily="49" charset="0"/>
              </a:rPr>
              <a:t>endl</a:t>
            </a:r>
            <a:r>
              <a:rPr lang="en-US" sz="27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21207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3" name="Заголовок 1"/>
          <p:cNvSpPr txBox="1">
            <a:spLocks/>
          </p:cNvSpPr>
          <p:nvPr/>
        </p:nvSpPr>
        <p:spPr>
          <a:xfrm>
            <a:off x="3831021" y="297810"/>
            <a:ext cx="800457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4" name="Подзаголовок 4"/>
          <p:cNvSpPr txBox="1">
            <a:spLocks/>
          </p:cNvSpPr>
          <p:nvPr/>
        </p:nvSpPr>
        <p:spPr>
          <a:xfrm>
            <a:off x="306868" y="1301453"/>
            <a:ext cx="11528727" cy="11737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algn="just"/>
            <a:endParaRPr lang="en-US" sz="3600" dirty="0" smtClean="0">
              <a:solidFill>
                <a:schemeClr val="accent5"/>
              </a:solidFill>
              <a:latin typeface="+mj-lt"/>
              <a:cs typeface="Courier New" panose="02070309020205020404" pitchFamily="49" charset="0"/>
            </a:endParaRPr>
          </a:p>
        </p:txBody>
      </p:sp>
      <p:sp>
        <p:nvSpPr>
          <p:cNvPr id="17" name="Подзаголовок 4"/>
          <p:cNvSpPr txBox="1">
            <a:spLocks/>
          </p:cNvSpPr>
          <p:nvPr/>
        </p:nvSpPr>
        <p:spPr>
          <a:xfrm>
            <a:off x="54043" y="1237220"/>
            <a:ext cx="12031277" cy="5835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457200" lvl="2" algn="just"/>
            <a:r>
              <a:rPr lang="en-US" sz="3500" dirty="0" smtClean="0">
                <a:solidFill>
                  <a:schemeClr val="accent5"/>
                </a:solidFill>
                <a:latin typeface="+mj-lt"/>
                <a:cs typeface="Courier New" panose="02070309020205020404" pitchFamily="49" charset="0"/>
              </a:rPr>
              <a:t>Show the printout of the following code:</a:t>
            </a:r>
          </a:p>
        </p:txBody>
      </p:sp>
      <p:pic>
        <p:nvPicPr>
          <p:cNvPr id="2" name="Picture 1"/>
          <p:cNvPicPr>
            <a:picLocks noChangeAspect="1"/>
          </p:cNvPicPr>
          <p:nvPr/>
        </p:nvPicPr>
        <p:blipFill rotWithShape="1">
          <a:blip r:embed="rId3"/>
          <a:srcRect l="15680" t="15418" r="62651" b="21041"/>
          <a:stretch/>
        </p:blipFill>
        <p:spPr>
          <a:xfrm>
            <a:off x="1591376" y="1820806"/>
            <a:ext cx="3011104" cy="4964251"/>
          </a:xfrm>
          <a:prstGeom prst="rect">
            <a:avLst/>
          </a:prstGeom>
        </p:spPr>
      </p:pic>
    </p:spTree>
    <p:extLst>
      <p:ext uri="{BB962C8B-B14F-4D97-AF65-F5344CB8AC3E}">
        <p14:creationId xmlns:p14="http://schemas.microsoft.com/office/powerpoint/2010/main" val="1764054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Introduction</a:t>
            </a:r>
            <a:endParaRPr lang="ru-RU" dirty="0">
              <a:solidFill>
                <a:schemeClr val="accent5"/>
              </a:solidFill>
            </a:endParaRPr>
          </a:p>
        </p:txBody>
      </p:sp>
      <p:sp>
        <p:nvSpPr>
          <p:cNvPr id="5" name="Подзаголовок 4"/>
          <p:cNvSpPr>
            <a:spLocks noGrp="1"/>
          </p:cNvSpPr>
          <p:nvPr>
            <p:ph type="subTitle" idx="1"/>
          </p:nvPr>
        </p:nvSpPr>
        <p:spPr>
          <a:xfrm>
            <a:off x="332627" y="1490039"/>
            <a:ext cx="11502968" cy="1032444"/>
          </a:xfrm>
        </p:spPr>
        <p:txBody>
          <a:bodyPr>
            <a:normAutofit/>
          </a:bodyPr>
          <a:lstStyle/>
          <a:p>
            <a:pPr algn="just"/>
            <a:r>
              <a:rPr lang="en-US" sz="3000" dirty="0" smtClean="0">
                <a:solidFill>
                  <a:schemeClr val="accent5">
                    <a:lumMod val="75000"/>
                  </a:schemeClr>
                </a:solidFill>
                <a:latin typeface="+mj-lt"/>
              </a:rPr>
              <a:t>	The focus of this theme is to introduce mathematical functions, characters, and string objects, and use them to develop programs. </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2522483"/>
            <a:ext cx="11502968" cy="1434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000" dirty="0" smtClean="0">
                <a:solidFill>
                  <a:schemeClr val="accent5">
                    <a:lumMod val="75000"/>
                  </a:schemeClr>
                </a:solidFill>
                <a:latin typeface="+mj-lt"/>
              </a:rPr>
              <a:t>	Suppose you need to estimate the area enclosed by four cities, given the GPS locations (latitude and longitude) of these cities, as shown in the following diagram. </a:t>
            </a:r>
          </a:p>
        </p:txBody>
      </p:sp>
      <p:sp>
        <p:nvSpPr>
          <p:cNvPr id="2" name="Овал 1"/>
          <p:cNvSpPr/>
          <p:nvPr/>
        </p:nvSpPr>
        <p:spPr>
          <a:xfrm>
            <a:off x="4335517" y="4209396"/>
            <a:ext cx="6306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7761914" y="4486871"/>
            <a:ext cx="6306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2406869" y="5237835"/>
            <a:ext cx="6306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a:off x="6348247" y="5290384"/>
            <a:ext cx="6306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4540469" y="3956413"/>
            <a:ext cx="3295197" cy="369332"/>
          </a:xfrm>
          <a:prstGeom prst="rect">
            <a:avLst/>
          </a:prstGeom>
          <a:noFill/>
        </p:spPr>
        <p:txBody>
          <a:bodyPr wrap="none" rtlCol="0">
            <a:spAutoFit/>
          </a:bodyPr>
          <a:lstStyle/>
          <a:p>
            <a:r>
              <a:rPr lang="en-US" dirty="0" smtClean="0">
                <a:latin typeface="+mj-lt"/>
              </a:rPr>
              <a:t>Tashkent (</a:t>
            </a:r>
            <a:r>
              <a:rPr lang="ru-RU" b="1" dirty="0"/>
              <a:t>41.311081, 69.240562</a:t>
            </a:r>
            <a:r>
              <a:rPr lang="en-US" dirty="0" smtClean="0">
                <a:latin typeface="+mj-lt"/>
              </a:rPr>
              <a:t>)</a:t>
            </a:r>
            <a:endParaRPr lang="ru-RU" dirty="0">
              <a:latin typeface="+mj-lt"/>
            </a:endParaRPr>
          </a:p>
        </p:txBody>
      </p:sp>
      <p:sp>
        <p:nvSpPr>
          <p:cNvPr id="13" name="TextBox 12"/>
          <p:cNvSpPr txBox="1"/>
          <p:nvPr/>
        </p:nvSpPr>
        <p:spPr>
          <a:xfrm>
            <a:off x="7824976" y="4302205"/>
            <a:ext cx="3665106" cy="369332"/>
          </a:xfrm>
          <a:prstGeom prst="rect">
            <a:avLst/>
          </a:prstGeom>
          <a:noFill/>
        </p:spPr>
        <p:txBody>
          <a:bodyPr wrap="none" rtlCol="0">
            <a:spAutoFit/>
          </a:bodyPr>
          <a:lstStyle/>
          <a:p>
            <a:r>
              <a:rPr lang="en-US" dirty="0" smtClean="0">
                <a:latin typeface="+mj-lt"/>
              </a:rPr>
              <a:t>Samarkand(</a:t>
            </a:r>
            <a:r>
              <a:rPr lang="ru-RU" b="1" dirty="0" smtClean="0"/>
              <a:t>66.9749731</a:t>
            </a:r>
            <a:r>
              <a:rPr lang="en-US" b="1" dirty="0" smtClean="0"/>
              <a:t>, </a:t>
            </a:r>
            <a:r>
              <a:rPr lang="ru-RU" b="1" dirty="0"/>
              <a:t>39.627012</a:t>
            </a:r>
            <a:r>
              <a:rPr lang="en-US" dirty="0" smtClean="0">
                <a:latin typeface="+mj-lt"/>
              </a:rPr>
              <a:t>)</a:t>
            </a:r>
            <a:endParaRPr lang="ru-RU" dirty="0">
              <a:latin typeface="+mj-lt"/>
            </a:endParaRPr>
          </a:p>
        </p:txBody>
      </p:sp>
      <p:sp>
        <p:nvSpPr>
          <p:cNvPr id="14" name="TextBox 13"/>
          <p:cNvSpPr txBox="1"/>
          <p:nvPr/>
        </p:nvSpPr>
        <p:spPr>
          <a:xfrm>
            <a:off x="6188067" y="5303471"/>
            <a:ext cx="3070392" cy="369332"/>
          </a:xfrm>
          <a:prstGeom prst="rect">
            <a:avLst/>
          </a:prstGeom>
          <a:noFill/>
        </p:spPr>
        <p:txBody>
          <a:bodyPr wrap="none" rtlCol="0">
            <a:spAutoFit/>
          </a:bodyPr>
          <a:lstStyle/>
          <a:p>
            <a:r>
              <a:rPr lang="en-US" dirty="0" err="1" smtClean="0">
                <a:latin typeface="+mj-lt"/>
              </a:rPr>
              <a:t>Jizzakh</a:t>
            </a:r>
            <a:r>
              <a:rPr lang="en-US" dirty="0" smtClean="0">
                <a:latin typeface="+mj-lt"/>
              </a:rPr>
              <a:t> </a:t>
            </a:r>
            <a:r>
              <a:rPr lang="en-US" b="1" dirty="0">
                <a:latin typeface="+mj-lt"/>
              </a:rPr>
              <a:t>(</a:t>
            </a:r>
            <a:r>
              <a:rPr lang="en-US" b="1" dirty="0" smtClean="0">
                <a:latin typeface="+mj-lt"/>
              </a:rPr>
              <a:t>40.416665, </a:t>
            </a:r>
            <a:r>
              <a:rPr lang="en-US" b="1" dirty="0">
                <a:latin typeface="+mj-lt"/>
              </a:rPr>
              <a:t>67.666664)</a:t>
            </a:r>
            <a:endParaRPr lang="ru-RU" b="1" dirty="0">
              <a:latin typeface="+mj-lt"/>
            </a:endParaRPr>
          </a:p>
        </p:txBody>
      </p:sp>
      <p:sp>
        <p:nvSpPr>
          <p:cNvPr id="15" name="TextBox 14"/>
          <p:cNvSpPr txBox="1"/>
          <p:nvPr/>
        </p:nvSpPr>
        <p:spPr>
          <a:xfrm>
            <a:off x="1876499" y="5290384"/>
            <a:ext cx="3516027" cy="369332"/>
          </a:xfrm>
          <a:prstGeom prst="rect">
            <a:avLst/>
          </a:prstGeom>
          <a:noFill/>
        </p:spPr>
        <p:txBody>
          <a:bodyPr wrap="none" rtlCol="0">
            <a:spAutoFit/>
          </a:bodyPr>
          <a:lstStyle/>
          <a:p>
            <a:r>
              <a:rPr lang="en-US" dirty="0" smtClean="0">
                <a:latin typeface="+mj-lt"/>
              </a:rPr>
              <a:t>Namangan</a:t>
            </a:r>
            <a:r>
              <a:rPr lang="en-US" b="1" dirty="0" smtClean="0">
                <a:latin typeface="+mj-lt"/>
              </a:rPr>
              <a:t>(</a:t>
            </a:r>
            <a:r>
              <a:rPr lang="ru-RU" b="1" dirty="0" smtClean="0"/>
              <a:t>69.329524</a:t>
            </a:r>
            <a:r>
              <a:rPr lang="en-US" b="1" dirty="0" smtClean="0"/>
              <a:t>, </a:t>
            </a:r>
            <a:r>
              <a:rPr lang="ru-RU" b="1" dirty="0"/>
              <a:t>41.356498</a:t>
            </a:r>
            <a:r>
              <a:rPr lang="en-US" b="1" dirty="0" smtClean="0">
                <a:latin typeface="+mj-lt"/>
              </a:rPr>
              <a:t>)</a:t>
            </a:r>
            <a:endParaRPr lang="ru-RU" b="1" dirty="0">
              <a:latin typeface="+mj-lt"/>
            </a:endParaRPr>
          </a:p>
        </p:txBody>
      </p:sp>
      <p:cxnSp>
        <p:nvCxnSpPr>
          <p:cNvPr id="17" name="Прямая соединительная линия 16"/>
          <p:cNvCxnSpPr>
            <a:stCxn id="11" idx="7"/>
            <a:endCxn id="2" idx="3"/>
          </p:cNvCxnSpPr>
          <p:nvPr/>
        </p:nvCxnSpPr>
        <p:spPr>
          <a:xfrm flipV="1">
            <a:off x="2460696" y="4248420"/>
            <a:ext cx="1884056" cy="996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2" idx="4"/>
            <a:endCxn id="10" idx="7"/>
          </p:cNvCxnSpPr>
          <p:nvPr/>
        </p:nvCxnSpPr>
        <p:spPr>
          <a:xfrm>
            <a:off x="4367048" y="4255115"/>
            <a:ext cx="3448693" cy="238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3" idx="1"/>
            <a:endCxn id="12" idx="6"/>
          </p:cNvCxnSpPr>
          <p:nvPr/>
        </p:nvCxnSpPr>
        <p:spPr>
          <a:xfrm flipH="1">
            <a:off x="6411309" y="4486871"/>
            <a:ext cx="1413667" cy="826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11" idx="0"/>
            <a:endCxn id="12" idx="6"/>
          </p:cNvCxnSpPr>
          <p:nvPr/>
        </p:nvCxnSpPr>
        <p:spPr>
          <a:xfrm>
            <a:off x="2438400" y="5237835"/>
            <a:ext cx="3972909" cy="754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954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3" name="Заголовок 1"/>
          <p:cNvSpPr txBox="1">
            <a:spLocks/>
          </p:cNvSpPr>
          <p:nvPr/>
        </p:nvSpPr>
        <p:spPr>
          <a:xfrm>
            <a:off x="3831021" y="297810"/>
            <a:ext cx="800457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7" name="Подзаголовок 4"/>
          <p:cNvSpPr txBox="1">
            <a:spLocks/>
          </p:cNvSpPr>
          <p:nvPr/>
        </p:nvSpPr>
        <p:spPr>
          <a:xfrm>
            <a:off x="54043" y="1443123"/>
            <a:ext cx="12031277" cy="5835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457200" lvl="2" algn="just"/>
            <a:r>
              <a:rPr lang="en-US" sz="3500" dirty="0" smtClean="0">
                <a:solidFill>
                  <a:schemeClr val="accent5"/>
                </a:solidFill>
                <a:latin typeface="+mj-lt"/>
                <a:cs typeface="Courier New" panose="02070309020205020404" pitchFamily="49" charset="0"/>
              </a:rPr>
              <a:t>Show the printout of the following code:</a:t>
            </a:r>
          </a:p>
        </p:txBody>
      </p:sp>
      <p:pic>
        <p:nvPicPr>
          <p:cNvPr id="3" name="Picture 2"/>
          <p:cNvPicPr>
            <a:picLocks noChangeAspect="1"/>
          </p:cNvPicPr>
          <p:nvPr/>
        </p:nvPicPr>
        <p:blipFill rotWithShape="1">
          <a:blip r:embed="rId3"/>
          <a:srcRect l="15798" t="15625" r="60190" b="42500"/>
          <a:stretch/>
        </p:blipFill>
        <p:spPr>
          <a:xfrm>
            <a:off x="332627" y="2026709"/>
            <a:ext cx="4757533" cy="4664702"/>
          </a:xfrm>
          <a:prstGeom prst="rect">
            <a:avLst/>
          </a:prstGeom>
        </p:spPr>
      </p:pic>
    </p:spTree>
    <p:extLst>
      <p:ext uri="{BB962C8B-B14F-4D97-AF65-F5344CB8AC3E}">
        <p14:creationId xmlns:p14="http://schemas.microsoft.com/office/powerpoint/2010/main" val="18669769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22" y="45744"/>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3" name="Заголовок 1"/>
          <p:cNvSpPr txBox="1">
            <a:spLocks/>
          </p:cNvSpPr>
          <p:nvPr/>
        </p:nvSpPr>
        <p:spPr>
          <a:xfrm>
            <a:off x="3831021" y="297810"/>
            <a:ext cx="8004575"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Generating Random Characters</a:t>
            </a:r>
            <a:endParaRPr lang="ru-RU" dirty="0">
              <a:solidFill>
                <a:schemeClr val="accent5"/>
              </a:solidFill>
            </a:endParaRPr>
          </a:p>
        </p:txBody>
      </p:sp>
      <p:sp>
        <p:nvSpPr>
          <p:cNvPr id="45" name="Подзаголовок 4"/>
          <p:cNvSpPr txBox="1">
            <a:spLocks/>
          </p:cNvSpPr>
          <p:nvPr/>
        </p:nvSpPr>
        <p:spPr>
          <a:xfrm>
            <a:off x="54043" y="1443122"/>
            <a:ext cx="12031277" cy="5292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457200" lvl="2" algn="just"/>
            <a:r>
              <a:rPr lang="en-US" sz="3500" dirty="0" smtClean="0">
                <a:solidFill>
                  <a:schemeClr val="accent5"/>
                </a:solidFill>
                <a:latin typeface="+mj-lt"/>
                <a:cs typeface="Courier New" panose="02070309020205020404" pitchFamily="49" charset="0"/>
              </a:rPr>
              <a:t>A character is coded using an integer. Generating a random character is to generate an integer.</a:t>
            </a:r>
          </a:p>
          <a:p>
            <a:pPr marL="457200" lvl="2" algn="just"/>
            <a:endParaRPr lang="en-US" sz="3500" dirty="0" smtClean="0">
              <a:solidFill>
                <a:schemeClr val="accent5"/>
              </a:solidFill>
              <a:latin typeface="+mj-lt"/>
              <a:cs typeface="Courier New" panose="02070309020205020404" pitchFamily="49" charset="0"/>
            </a:endParaRPr>
          </a:p>
          <a:p>
            <a:pPr marL="457200" lvl="2" algn="just"/>
            <a:r>
              <a:rPr lang="en-US" sz="3500" b="1" dirty="0">
                <a:solidFill>
                  <a:schemeClr val="accent5"/>
                </a:solidFill>
                <a:latin typeface="+mj-lt"/>
                <a:cs typeface="Courier New" panose="02070309020205020404" pitchFamily="49" charset="0"/>
              </a:rPr>
              <a:t>r</a:t>
            </a:r>
            <a:r>
              <a:rPr lang="en-US" sz="3500" b="1" dirty="0" smtClean="0">
                <a:solidFill>
                  <a:schemeClr val="accent5"/>
                </a:solidFill>
                <a:latin typeface="+mj-lt"/>
                <a:cs typeface="Courier New" panose="02070309020205020404" pitchFamily="49" charset="0"/>
              </a:rPr>
              <a:t>and() % 10     -      </a:t>
            </a:r>
            <a:r>
              <a:rPr lang="en-US" sz="3500" dirty="0" smtClean="0">
                <a:solidFill>
                  <a:schemeClr val="accent5"/>
                </a:solidFill>
                <a:latin typeface="+mj-lt"/>
                <a:cs typeface="Courier New" panose="02070309020205020404" pitchFamily="49" charset="0"/>
              </a:rPr>
              <a:t>Returns a random integer between 0 and 9.</a:t>
            </a:r>
          </a:p>
          <a:p>
            <a:pPr marL="457200" lvl="2" algn="just"/>
            <a:endParaRPr lang="en-US" sz="3500" b="1" dirty="0">
              <a:solidFill>
                <a:schemeClr val="accent5"/>
              </a:solidFill>
              <a:latin typeface="+mj-lt"/>
              <a:cs typeface="Courier New" panose="02070309020205020404" pitchFamily="49" charset="0"/>
            </a:endParaRPr>
          </a:p>
          <a:p>
            <a:pPr marL="457200" lvl="2" algn="just"/>
            <a:r>
              <a:rPr lang="en-US" sz="3500" b="1" dirty="0" smtClean="0">
                <a:solidFill>
                  <a:schemeClr val="accent5"/>
                </a:solidFill>
                <a:latin typeface="+mj-lt"/>
                <a:cs typeface="Courier New" panose="02070309020205020404" pitchFamily="49" charset="0"/>
              </a:rPr>
              <a:t>50 + rand() % 50 - </a:t>
            </a:r>
            <a:r>
              <a:rPr lang="en-US" sz="3500" dirty="0" smtClean="0">
                <a:solidFill>
                  <a:schemeClr val="accent5"/>
                </a:solidFill>
                <a:latin typeface="+mj-lt"/>
                <a:cs typeface="Courier New" panose="02070309020205020404" pitchFamily="49" charset="0"/>
              </a:rPr>
              <a:t>Returns a random integer between 50 and 99.</a:t>
            </a:r>
          </a:p>
          <a:p>
            <a:pPr marL="457200" lvl="2" algn="just"/>
            <a:r>
              <a:rPr lang="en-US" sz="3500" dirty="0" smtClean="0">
                <a:solidFill>
                  <a:schemeClr val="accent5"/>
                </a:solidFill>
                <a:latin typeface="+mj-lt"/>
                <a:cs typeface="Courier New" panose="02070309020205020404" pitchFamily="49" charset="0"/>
              </a:rPr>
              <a:t>In general,</a:t>
            </a:r>
          </a:p>
          <a:p>
            <a:pPr marL="457200" lvl="2" algn="just"/>
            <a:r>
              <a:rPr lang="en-US" sz="3500" b="1" dirty="0" smtClean="0">
                <a:solidFill>
                  <a:schemeClr val="accent5"/>
                </a:solidFill>
                <a:latin typeface="+mj-lt"/>
                <a:cs typeface="Courier New" panose="02070309020205020404" pitchFamily="49" charset="0"/>
              </a:rPr>
              <a:t>a + rand() % 50 -  </a:t>
            </a:r>
            <a:r>
              <a:rPr lang="en-US" sz="3500" dirty="0" smtClean="0">
                <a:solidFill>
                  <a:schemeClr val="accent5"/>
                </a:solidFill>
                <a:latin typeface="+mj-lt"/>
                <a:cs typeface="Courier New" panose="02070309020205020404" pitchFamily="49" charset="0"/>
              </a:rPr>
              <a:t>Returns a random number between a and 				     </a:t>
            </a:r>
            <a:r>
              <a:rPr lang="en-US" sz="3500" dirty="0" err="1" smtClean="0">
                <a:solidFill>
                  <a:schemeClr val="accent5"/>
                </a:solidFill>
                <a:latin typeface="+mj-lt"/>
                <a:cs typeface="Courier New" panose="02070309020205020404" pitchFamily="49" charset="0"/>
              </a:rPr>
              <a:t>a+b</a:t>
            </a:r>
            <a:r>
              <a:rPr lang="en-US" sz="3500" dirty="0" smtClean="0">
                <a:solidFill>
                  <a:schemeClr val="accent5"/>
                </a:solidFill>
                <a:latin typeface="+mj-lt"/>
                <a:cs typeface="Courier New" panose="02070309020205020404" pitchFamily="49" charset="0"/>
              </a:rPr>
              <a:t>, excluding a+ b.</a:t>
            </a:r>
            <a:endParaRPr lang="en-US" sz="3500" b="1" dirty="0">
              <a:solidFill>
                <a:schemeClr val="accent5"/>
              </a:solidFill>
              <a:latin typeface="+mj-lt"/>
              <a:cs typeface="Courier New" panose="02070309020205020404" pitchFamily="49" charset="0"/>
            </a:endParaRPr>
          </a:p>
        </p:txBody>
      </p:sp>
    </p:spTree>
    <p:extLst>
      <p:ext uri="{BB962C8B-B14F-4D97-AF65-F5344CB8AC3E}">
        <p14:creationId xmlns:p14="http://schemas.microsoft.com/office/powerpoint/2010/main" val="3404997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22" y="45744"/>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3" name="Заголовок 1"/>
          <p:cNvSpPr txBox="1">
            <a:spLocks/>
          </p:cNvSpPr>
          <p:nvPr/>
        </p:nvSpPr>
        <p:spPr>
          <a:xfrm>
            <a:off x="3831021" y="297810"/>
            <a:ext cx="8004575"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Generating Random Characters</a:t>
            </a:r>
            <a:endParaRPr lang="ru-RU" dirty="0">
              <a:solidFill>
                <a:schemeClr val="accent5"/>
              </a:solidFill>
            </a:endParaRPr>
          </a:p>
        </p:txBody>
      </p:sp>
      <p:sp>
        <p:nvSpPr>
          <p:cNvPr id="45" name="Подзаголовок 4"/>
          <p:cNvSpPr txBox="1">
            <a:spLocks/>
          </p:cNvSpPr>
          <p:nvPr/>
        </p:nvSpPr>
        <p:spPr>
          <a:xfrm>
            <a:off x="54043" y="1443122"/>
            <a:ext cx="12031277" cy="5292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2" algn="just">
              <a:lnSpc>
                <a:spcPct val="150000"/>
              </a:lnSpc>
            </a:pPr>
            <a:r>
              <a:rPr lang="en-US" sz="35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Now let us consider how to generate a random lowercase letter.</a:t>
            </a:r>
            <a:endParaRPr lang="en-US" sz="2000" b="1" dirty="0" smtClean="0">
              <a:latin typeface="Courier New" panose="02070309020205020404" pitchFamily="49" charset="0"/>
              <a:cs typeface="Courier New" panose="02070309020205020404" pitchFamily="49" charset="0"/>
            </a:endParaRPr>
          </a:p>
          <a:p>
            <a:pPr marL="0" lvl="2" algn="just">
              <a:lnSpc>
                <a:spcPct val="150000"/>
              </a:lnSpc>
            </a:pP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static_cast</a:t>
            </a:r>
            <a:r>
              <a:rPr lang="en-US" sz="2000" b="1" dirty="0" smtClean="0">
                <a:latin typeface="Courier New" panose="02070309020205020404" pitchFamily="49" charset="0"/>
                <a:cs typeface="Courier New" panose="02070309020205020404" pitchFamily="49" charset="0"/>
              </a:rPr>
              <a:t>&lt;</a:t>
            </a: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&gt;</a:t>
            </a:r>
            <a:r>
              <a:rPr lang="en-US" sz="2000" dirty="0" smtClean="0">
                <a:latin typeface="Courier New" panose="02070309020205020404" pitchFamily="49" charset="0"/>
                <a:cs typeface="Courier New" panose="02070309020205020404" pitchFamily="49" charset="0"/>
              </a:rPr>
              <a:t>(‘a’)+rand</a:t>
            </a:r>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static_cast</a:t>
            </a:r>
            <a:r>
              <a:rPr lang="en-US" sz="2000" b="1" dirty="0" smtClean="0">
                <a:latin typeface="Courier New" panose="02070309020205020404" pitchFamily="49" charset="0"/>
                <a:cs typeface="Courier New" panose="02070309020205020404" pitchFamily="49" charset="0"/>
              </a:rPr>
              <a:t>&lt;</a:t>
            </a:r>
            <a:r>
              <a:rPr lang="en-US" sz="2000" b="1"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&gt;(‘z</a:t>
            </a:r>
            <a:r>
              <a:rPr lang="en-US" sz="2000" b="1" dirty="0" smtClean="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static_cast</a:t>
            </a:r>
            <a:r>
              <a:rPr lang="en-US" sz="2000" b="1" dirty="0" smtClean="0">
                <a:latin typeface="Courier New" panose="02070309020205020404" pitchFamily="49" charset="0"/>
                <a:cs typeface="Courier New" panose="02070309020205020404" pitchFamily="49" charset="0"/>
              </a:rPr>
              <a:t>&lt;</a:t>
            </a:r>
            <a:r>
              <a:rPr lang="en-US" sz="2000" b="1"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&gt;(‘a’)+1)</a:t>
            </a:r>
            <a:endParaRPr lang="en-US" sz="3500" dirty="0" smtClean="0">
              <a:latin typeface="Courier New" panose="02070309020205020404" pitchFamily="49" charset="0"/>
              <a:cs typeface="Courier New" panose="02070309020205020404" pitchFamily="49" charset="0"/>
            </a:endParaRPr>
          </a:p>
          <a:p>
            <a:pPr marL="0" lvl="2" algn="just">
              <a:lnSpc>
                <a:spcPct val="150000"/>
              </a:lnSpc>
            </a:pPr>
            <a:r>
              <a:rPr lang="en-US" sz="3500"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Thus, the preceding expression can be simplified as follows:</a:t>
            </a:r>
            <a:endParaRPr lang="en-US" sz="3000" b="1" dirty="0" smtClean="0">
              <a:latin typeface="Courier New" panose="02070309020205020404" pitchFamily="49" charset="0"/>
              <a:cs typeface="Courier New" panose="02070309020205020404" pitchFamily="49" charset="0"/>
            </a:endParaRPr>
          </a:p>
          <a:p>
            <a:pPr marL="0" lvl="2" algn="just">
              <a:lnSpc>
                <a:spcPct val="150000"/>
              </a:lnSpc>
            </a:pPr>
            <a:r>
              <a:rPr lang="en-US" sz="2500" dirty="0" smtClean="0">
                <a:latin typeface="Courier New" panose="02070309020205020404" pitchFamily="49" charset="0"/>
                <a:cs typeface="Courier New" panose="02070309020205020404" pitchFamily="49" charset="0"/>
              </a:rPr>
              <a:t> 	‘a’ + rand() % (‘z’ – ‘a’ + 1)      </a:t>
            </a:r>
          </a:p>
          <a:p>
            <a:pPr marL="0" lvl="2" algn="just">
              <a:lnSpc>
                <a:spcPct val="150000"/>
              </a:lnSpc>
            </a:pPr>
            <a:r>
              <a:rPr lang="en-US" sz="2500" dirty="0">
                <a:solidFill>
                  <a:schemeClr val="accent5"/>
                </a:solidFill>
                <a:latin typeface="Courier New" panose="02070309020205020404" pitchFamily="49" charset="0"/>
                <a:cs typeface="Courier New" panose="02070309020205020404" pitchFamily="49" charset="0"/>
              </a:rPr>
              <a:t>	</a:t>
            </a:r>
            <a:r>
              <a:rPr lang="en-US" sz="3000" dirty="0" smtClean="0">
                <a:solidFill>
                  <a:schemeClr val="accent5"/>
                </a:solidFill>
                <a:latin typeface="+mj-lt"/>
                <a:cs typeface="Courier New" panose="02070309020205020404" pitchFamily="49" charset="0"/>
              </a:rPr>
              <a:t>and a random lowercase letter is</a:t>
            </a:r>
            <a:endParaRPr lang="en-US" sz="2000" dirty="0" smtClean="0">
              <a:latin typeface="Courier New" panose="02070309020205020404" pitchFamily="49" charset="0"/>
              <a:cs typeface="Courier New" panose="02070309020205020404" pitchFamily="49" charset="0"/>
            </a:endParaRPr>
          </a:p>
          <a:p>
            <a:pPr marL="0" lvl="2" algn="just">
              <a:lnSpc>
                <a:spcPct val="150000"/>
              </a:lnSpc>
            </a:pPr>
            <a:r>
              <a:rPr lang="en-US" sz="2000" dirty="0" smtClean="0">
                <a:latin typeface="Courier New" panose="02070309020205020404" pitchFamily="49" charset="0"/>
                <a:cs typeface="Courier New" panose="02070309020205020404" pitchFamily="49" charset="0"/>
              </a:rPr>
              <a:t>	 </a:t>
            </a:r>
            <a:r>
              <a:rPr lang="en-US" sz="2500" b="1" dirty="0" err="1" smtClean="0">
                <a:latin typeface="Courier New" panose="02070309020205020404" pitchFamily="49" charset="0"/>
                <a:cs typeface="Courier New" panose="02070309020205020404" pitchFamily="49" charset="0"/>
              </a:rPr>
              <a:t>static_cast</a:t>
            </a:r>
            <a:r>
              <a:rPr lang="en-US" sz="2500" b="1" dirty="0" smtClean="0">
                <a:latin typeface="Courier New" panose="02070309020205020404" pitchFamily="49" charset="0"/>
                <a:cs typeface="Courier New" panose="02070309020205020404" pitchFamily="49" charset="0"/>
              </a:rPr>
              <a:t>&lt;char</a:t>
            </a:r>
            <a:r>
              <a:rPr lang="en-US" sz="2500" dirty="0" smtClean="0">
                <a:latin typeface="Courier New" panose="02070309020205020404" pitchFamily="49" charset="0"/>
                <a:cs typeface="Courier New" panose="02070309020205020404" pitchFamily="49" charset="0"/>
              </a:rPr>
              <a:t>&gt;(‘</a:t>
            </a:r>
            <a:r>
              <a:rPr lang="en-US" sz="2500" dirty="0">
                <a:latin typeface="Courier New" panose="02070309020205020404" pitchFamily="49" charset="0"/>
                <a:cs typeface="Courier New" panose="02070309020205020404" pitchFamily="49" charset="0"/>
              </a:rPr>
              <a:t>a’ + </a:t>
            </a:r>
            <a:r>
              <a:rPr lang="en-US" sz="2500" dirty="0" smtClean="0">
                <a:latin typeface="Courier New" panose="02070309020205020404" pitchFamily="49" charset="0"/>
                <a:cs typeface="Courier New" panose="02070309020205020404" pitchFamily="49" charset="0"/>
              </a:rPr>
              <a:t>rand() </a:t>
            </a:r>
            <a:r>
              <a:rPr lang="en-US" sz="2500" dirty="0">
                <a:latin typeface="Courier New" panose="02070309020205020404" pitchFamily="49" charset="0"/>
                <a:cs typeface="Courier New" panose="02070309020205020404" pitchFamily="49" charset="0"/>
              </a:rPr>
              <a:t>% (‘z’ – ‘a’ + 1</a:t>
            </a:r>
            <a:r>
              <a:rPr lang="en-US" sz="2500" dirty="0"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9577801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22" y="45744"/>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3" name="Заголовок 1"/>
          <p:cNvSpPr txBox="1">
            <a:spLocks/>
          </p:cNvSpPr>
          <p:nvPr/>
        </p:nvSpPr>
        <p:spPr>
          <a:xfrm>
            <a:off x="3831021" y="297810"/>
            <a:ext cx="8004575"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Generating Random Characters</a:t>
            </a:r>
            <a:endParaRPr lang="ru-RU" dirty="0">
              <a:solidFill>
                <a:schemeClr val="accent5"/>
              </a:solidFill>
            </a:endParaRPr>
          </a:p>
        </p:txBody>
      </p:sp>
      <p:pic>
        <p:nvPicPr>
          <p:cNvPr id="3" name="Picture 2"/>
          <p:cNvPicPr>
            <a:picLocks noChangeAspect="1"/>
          </p:cNvPicPr>
          <p:nvPr/>
        </p:nvPicPr>
        <p:blipFill rotWithShape="1">
          <a:blip r:embed="rId3"/>
          <a:srcRect l="11902" t="15625" r="25711" b="14858"/>
          <a:stretch/>
        </p:blipFill>
        <p:spPr>
          <a:xfrm>
            <a:off x="124622" y="1287271"/>
            <a:ext cx="8779290" cy="5500069"/>
          </a:xfrm>
          <a:prstGeom prst="rect">
            <a:avLst/>
          </a:prstGeom>
        </p:spPr>
      </p:pic>
      <p:pic>
        <p:nvPicPr>
          <p:cNvPr id="9"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9263" y="1430426"/>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1"/>
          <p:cNvGraphicFramePr>
            <a:graphicFrameLocks noGrp="1"/>
          </p:cNvGraphicFramePr>
          <p:nvPr>
            <p:extLst>
              <p:ext uri="{D42A27DB-BD31-4B8C-83A1-F6EECF244321}">
                <p14:modId xmlns:p14="http://schemas.microsoft.com/office/powerpoint/2010/main" val="3036045175"/>
              </p:ext>
            </p:extLst>
          </p:nvPr>
        </p:nvGraphicFramePr>
        <p:xfrm>
          <a:off x="5323588" y="1435383"/>
          <a:ext cx="5825675" cy="914400"/>
        </p:xfrm>
        <a:graphic>
          <a:graphicData uri="http://schemas.openxmlformats.org/drawingml/2006/table">
            <a:tbl>
              <a:tblPr firstRow="1" bandRow="1">
                <a:tableStyleId>{3B4B98B0-60AC-42C2-AFA5-B58CD77FA1E5}</a:tableStyleId>
              </a:tblPr>
              <a:tblGrid>
                <a:gridCol w="582567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starting character: a</a:t>
                      </a:r>
                    </a:p>
                    <a:p>
                      <a:r>
                        <a:rPr lang="en-US" b="0" baseline="0" dirty="0" smtClean="0">
                          <a:latin typeface="Courier New" panose="02070309020205020404" pitchFamily="49" charset="0"/>
                          <a:cs typeface="Courier New" panose="02070309020205020404" pitchFamily="49" charset="0"/>
                        </a:rPr>
                        <a:t>Enter an ending character: z</a:t>
                      </a:r>
                    </a:p>
                    <a:p>
                      <a:r>
                        <a:rPr lang="en-US" b="0" baseline="0" dirty="0" smtClean="0">
                          <a:latin typeface="Courier New" panose="02070309020205020404" pitchFamily="49" charset="0"/>
                          <a:cs typeface="Courier New" panose="02070309020205020404" pitchFamily="49" charset="0"/>
                        </a:rPr>
                        <a:t>The random character between a and z is p</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1"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55401" y="1522123"/>
            <a:ext cx="487632" cy="1949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1339" y="1786817"/>
            <a:ext cx="487632" cy="19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381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325979" y="297810"/>
            <a:ext cx="6509617"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Guessing Birthday</a:t>
            </a:r>
            <a:endParaRPr lang="ru-RU" dirty="0">
              <a:solidFill>
                <a:schemeClr val="accent5"/>
              </a:solidFill>
            </a:endParaRPr>
          </a:p>
        </p:txBody>
      </p:sp>
      <p:sp>
        <p:nvSpPr>
          <p:cNvPr id="10" name="Подзаголовок 4"/>
          <p:cNvSpPr txBox="1">
            <a:spLocks/>
          </p:cNvSpPr>
          <p:nvPr/>
        </p:nvSpPr>
        <p:spPr>
          <a:xfrm>
            <a:off x="332627" y="1284136"/>
            <a:ext cx="11502968" cy="54054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000" dirty="0" smtClean="0">
                <a:solidFill>
                  <a:schemeClr val="tx1"/>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Guessing birthdays is an interesting problem with a simple programming solution.</a:t>
            </a:r>
          </a:p>
          <a:p>
            <a:pPr algn="just"/>
            <a:r>
              <a:rPr lang="en-US" sz="3000" dirty="0" smtClean="0">
                <a:solidFill>
                  <a:schemeClr val="accent5"/>
                </a:solidFill>
                <a:latin typeface="+mj-lt"/>
                <a:cs typeface="Courier New" panose="02070309020205020404" pitchFamily="49" charset="0"/>
              </a:rPr>
              <a:t>You can determine the day of the month when your friend was born by asking five questions, Each question asks weather the day is in one of the following five sets of numbers.</a:t>
            </a:r>
          </a:p>
          <a:p>
            <a:pPr algn="just"/>
            <a:endParaRPr lang="en-US" sz="3000" dirty="0" smtClean="0">
              <a:solidFill>
                <a:schemeClr val="tx1"/>
              </a:solidFill>
              <a:latin typeface="+mj-lt"/>
              <a:cs typeface="Courier New" panose="02070309020205020404" pitchFamily="49" charset="0"/>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Group 48"/>
          <p:cNvGrpSpPr/>
          <p:nvPr/>
        </p:nvGrpSpPr>
        <p:grpSpPr>
          <a:xfrm>
            <a:off x="786063" y="3136050"/>
            <a:ext cx="10647879" cy="3295986"/>
            <a:chOff x="786063" y="3136050"/>
            <a:chExt cx="10647879" cy="3295986"/>
          </a:xfrm>
        </p:grpSpPr>
        <p:sp>
          <p:nvSpPr>
            <p:cNvPr id="3" name="Rectangle 2"/>
            <p:cNvSpPr/>
            <p:nvPr/>
          </p:nvSpPr>
          <p:spPr>
            <a:xfrm>
              <a:off x="786063" y="4571999"/>
              <a:ext cx="1860885" cy="1443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3	5	7</a:t>
              </a:r>
            </a:p>
            <a:p>
              <a:pPr algn="ctr"/>
              <a:r>
                <a:rPr lang="en-US" dirty="0" smtClean="0"/>
                <a:t>9	11	13	15 </a:t>
              </a:r>
            </a:p>
            <a:p>
              <a:pPr marL="342900" indent="-342900" algn="ctr">
                <a:buAutoNum type="arabicPlain" startAt="17"/>
              </a:pPr>
              <a:r>
                <a:rPr lang="en-US" dirty="0" smtClean="0"/>
                <a:t>19	21	23</a:t>
              </a:r>
            </a:p>
            <a:p>
              <a:pPr algn="ctr"/>
              <a:r>
                <a:rPr lang="en-US" dirty="0" smtClean="0"/>
                <a:t>25	27 	29	31</a:t>
              </a:r>
              <a:endParaRPr lang="ru-RU" dirty="0"/>
            </a:p>
          </p:txBody>
        </p:sp>
        <p:sp>
          <p:nvSpPr>
            <p:cNvPr id="9" name="Rectangle 8"/>
            <p:cNvSpPr/>
            <p:nvPr/>
          </p:nvSpPr>
          <p:spPr>
            <a:xfrm>
              <a:off x="2879558" y="4571999"/>
              <a:ext cx="1860885" cy="1443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lain" startAt="2"/>
              </a:pPr>
              <a:r>
                <a:rPr lang="en-US" dirty="0" smtClean="0"/>
                <a:t>3	6	7</a:t>
              </a:r>
            </a:p>
            <a:p>
              <a:pPr marL="342900" indent="-342900" algn="ctr">
                <a:buAutoNum type="arabicPlain" startAt="10"/>
              </a:pPr>
              <a:r>
                <a:rPr lang="en-US" dirty="0" smtClean="0"/>
                <a:t>11	14	15</a:t>
              </a:r>
            </a:p>
            <a:p>
              <a:pPr marL="342900" indent="-342900" algn="ctr">
                <a:buAutoNum type="arabicPlain" startAt="18"/>
              </a:pPr>
              <a:r>
                <a:rPr lang="en-US" dirty="0" smtClean="0"/>
                <a:t>19	22	23</a:t>
              </a:r>
            </a:p>
            <a:p>
              <a:pPr algn="ctr"/>
              <a:r>
                <a:rPr lang="en-US" dirty="0" smtClean="0"/>
                <a:t>26	27	30	31</a:t>
              </a:r>
              <a:endParaRPr lang="ru-RU" dirty="0"/>
            </a:p>
          </p:txBody>
        </p:sp>
        <p:sp>
          <p:nvSpPr>
            <p:cNvPr id="11" name="Rectangle 10"/>
            <p:cNvSpPr/>
            <p:nvPr/>
          </p:nvSpPr>
          <p:spPr>
            <a:xfrm>
              <a:off x="4973053" y="4571999"/>
              <a:ext cx="1860885" cy="1443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lain" startAt="4"/>
              </a:pPr>
              <a:r>
                <a:rPr lang="en-US" dirty="0" smtClean="0"/>
                <a:t>5	6	7</a:t>
              </a:r>
            </a:p>
            <a:p>
              <a:pPr marL="342900" indent="-342900" algn="ctr">
                <a:buAutoNum type="arabicPlain" startAt="12"/>
              </a:pPr>
              <a:r>
                <a:rPr lang="en-US" dirty="0" smtClean="0"/>
                <a:t>13	14	15</a:t>
              </a:r>
            </a:p>
            <a:p>
              <a:pPr marL="342900" indent="-342900" algn="ctr">
                <a:buAutoNum type="arabicPlain" startAt="20"/>
              </a:pPr>
              <a:r>
                <a:rPr lang="en-US" dirty="0" smtClean="0"/>
                <a:t>21	22	23</a:t>
              </a:r>
            </a:p>
            <a:p>
              <a:pPr algn="ctr"/>
              <a:r>
                <a:rPr lang="en-US" dirty="0" smtClean="0"/>
                <a:t>28	29	30	31</a:t>
              </a:r>
              <a:endParaRPr lang="ru-RU" dirty="0"/>
            </a:p>
          </p:txBody>
        </p:sp>
        <p:sp>
          <p:nvSpPr>
            <p:cNvPr id="12" name="Rectangle 11"/>
            <p:cNvSpPr/>
            <p:nvPr/>
          </p:nvSpPr>
          <p:spPr>
            <a:xfrm>
              <a:off x="7066548" y="4571999"/>
              <a:ext cx="1860885" cy="1443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lain" startAt="8"/>
              </a:pPr>
              <a:r>
                <a:rPr lang="en-US" dirty="0" smtClean="0"/>
                <a:t>9	10	11</a:t>
              </a:r>
            </a:p>
            <a:p>
              <a:pPr marL="342900" indent="-342900" algn="ctr">
                <a:buAutoNum type="arabicPlain" startAt="12"/>
              </a:pPr>
              <a:r>
                <a:rPr lang="en-US" dirty="0" smtClean="0"/>
                <a:t>13	14	15</a:t>
              </a:r>
            </a:p>
            <a:p>
              <a:pPr marL="342900" indent="-342900" algn="ctr">
                <a:buAutoNum type="arabicPlain" startAt="24"/>
              </a:pPr>
              <a:r>
                <a:rPr lang="en-US" dirty="0" smtClean="0"/>
                <a:t>25	26	27</a:t>
              </a:r>
            </a:p>
            <a:p>
              <a:pPr algn="ctr"/>
              <a:r>
                <a:rPr lang="en-US" dirty="0" smtClean="0"/>
                <a:t>28	29	30	31</a:t>
              </a:r>
              <a:endParaRPr lang="ru-RU" dirty="0"/>
            </a:p>
          </p:txBody>
        </p:sp>
        <p:sp>
          <p:nvSpPr>
            <p:cNvPr id="13" name="Rectangle 12"/>
            <p:cNvSpPr/>
            <p:nvPr/>
          </p:nvSpPr>
          <p:spPr>
            <a:xfrm>
              <a:off x="9160573" y="4571999"/>
              <a:ext cx="1860885" cy="1443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lain" startAt="16"/>
              </a:pPr>
              <a:r>
                <a:rPr lang="en-US" dirty="0" smtClean="0"/>
                <a:t>17	18	19</a:t>
              </a:r>
            </a:p>
            <a:p>
              <a:pPr marL="342900" indent="-342900" algn="ctr">
                <a:buAutoNum type="arabicPlain" startAt="20"/>
              </a:pPr>
              <a:r>
                <a:rPr lang="en-US" dirty="0" smtClean="0"/>
                <a:t>21	22	23</a:t>
              </a:r>
            </a:p>
            <a:p>
              <a:pPr marL="342900" indent="-342900" algn="ctr">
                <a:buAutoNum type="arabicPlain" startAt="24"/>
              </a:pPr>
              <a:r>
                <a:rPr lang="en-US" dirty="0" smtClean="0"/>
                <a:t>25	26	27</a:t>
              </a:r>
            </a:p>
            <a:p>
              <a:pPr algn="ctr"/>
              <a:r>
                <a:rPr lang="en-US" dirty="0" smtClean="0"/>
                <a:t>28	29	30	31</a:t>
              </a:r>
              <a:endParaRPr lang="ru-RU" dirty="0"/>
            </a:p>
          </p:txBody>
        </p:sp>
        <p:sp>
          <p:nvSpPr>
            <p:cNvPr id="5" name="TextBox 4"/>
            <p:cNvSpPr txBox="1"/>
            <p:nvPr/>
          </p:nvSpPr>
          <p:spPr>
            <a:xfrm>
              <a:off x="1395663" y="6062704"/>
              <a:ext cx="598625" cy="369332"/>
            </a:xfrm>
            <a:prstGeom prst="rect">
              <a:avLst/>
            </a:prstGeom>
            <a:noFill/>
          </p:spPr>
          <p:txBody>
            <a:bodyPr wrap="none" rtlCol="0">
              <a:spAutoFit/>
            </a:bodyPr>
            <a:lstStyle/>
            <a:p>
              <a:r>
                <a:rPr lang="en-US" dirty="0" smtClean="0"/>
                <a:t>Set1</a:t>
              </a:r>
              <a:endParaRPr lang="ru-RU" dirty="0"/>
            </a:p>
          </p:txBody>
        </p:sp>
        <p:sp>
          <p:nvSpPr>
            <p:cNvPr id="15" name="TextBox 14"/>
            <p:cNvSpPr txBox="1"/>
            <p:nvPr/>
          </p:nvSpPr>
          <p:spPr>
            <a:xfrm>
              <a:off x="3453063" y="6062704"/>
              <a:ext cx="713874" cy="369332"/>
            </a:xfrm>
            <a:prstGeom prst="rect">
              <a:avLst/>
            </a:prstGeom>
            <a:noFill/>
          </p:spPr>
          <p:txBody>
            <a:bodyPr wrap="square" rtlCol="0">
              <a:spAutoFit/>
            </a:bodyPr>
            <a:lstStyle/>
            <a:p>
              <a:r>
                <a:rPr lang="en-US" dirty="0" smtClean="0"/>
                <a:t>Set2</a:t>
              </a:r>
              <a:endParaRPr lang="ru-RU" dirty="0"/>
            </a:p>
          </p:txBody>
        </p:sp>
        <p:sp>
          <p:nvSpPr>
            <p:cNvPr id="16" name="TextBox 15"/>
            <p:cNvSpPr txBox="1"/>
            <p:nvPr/>
          </p:nvSpPr>
          <p:spPr>
            <a:xfrm>
              <a:off x="5784798" y="6062704"/>
              <a:ext cx="598625" cy="369332"/>
            </a:xfrm>
            <a:prstGeom prst="rect">
              <a:avLst/>
            </a:prstGeom>
            <a:noFill/>
          </p:spPr>
          <p:txBody>
            <a:bodyPr wrap="none" rtlCol="0">
              <a:spAutoFit/>
            </a:bodyPr>
            <a:lstStyle/>
            <a:p>
              <a:r>
                <a:rPr lang="en-US" dirty="0" smtClean="0"/>
                <a:t>Set3</a:t>
              </a:r>
              <a:endParaRPr lang="ru-RU" dirty="0"/>
            </a:p>
          </p:txBody>
        </p:sp>
        <p:sp>
          <p:nvSpPr>
            <p:cNvPr id="17" name="TextBox 16"/>
            <p:cNvSpPr txBox="1"/>
            <p:nvPr/>
          </p:nvSpPr>
          <p:spPr>
            <a:xfrm>
              <a:off x="7697677" y="6062704"/>
              <a:ext cx="598625" cy="369332"/>
            </a:xfrm>
            <a:prstGeom prst="rect">
              <a:avLst/>
            </a:prstGeom>
            <a:noFill/>
          </p:spPr>
          <p:txBody>
            <a:bodyPr wrap="none" rtlCol="0">
              <a:spAutoFit/>
            </a:bodyPr>
            <a:lstStyle/>
            <a:p>
              <a:r>
                <a:rPr lang="en-US" dirty="0" smtClean="0"/>
                <a:t>Set4</a:t>
              </a:r>
              <a:endParaRPr lang="ru-RU" dirty="0"/>
            </a:p>
          </p:txBody>
        </p:sp>
        <p:sp>
          <p:nvSpPr>
            <p:cNvPr id="18" name="TextBox 17"/>
            <p:cNvSpPr txBox="1"/>
            <p:nvPr/>
          </p:nvSpPr>
          <p:spPr>
            <a:xfrm>
              <a:off x="9791702" y="6062704"/>
              <a:ext cx="598625" cy="369332"/>
            </a:xfrm>
            <a:prstGeom prst="rect">
              <a:avLst/>
            </a:prstGeom>
            <a:noFill/>
          </p:spPr>
          <p:txBody>
            <a:bodyPr wrap="none" rtlCol="0">
              <a:spAutoFit/>
            </a:bodyPr>
            <a:lstStyle/>
            <a:p>
              <a:r>
                <a:rPr lang="en-US" dirty="0" smtClean="0"/>
                <a:t>Set5</a:t>
              </a:r>
              <a:endParaRPr lang="ru-RU" dirty="0"/>
            </a:p>
          </p:txBody>
        </p:sp>
        <p:sp>
          <p:nvSpPr>
            <p:cNvPr id="19" name="Rectangle 18"/>
            <p:cNvSpPr/>
            <p:nvPr/>
          </p:nvSpPr>
          <p:spPr>
            <a:xfrm>
              <a:off x="866274" y="4716379"/>
              <a:ext cx="320842"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2939963" y="4716379"/>
              <a:ext cx="320842"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5063167" y="4716379"/>
              <a:ext cx="320842"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7128711" y="4716379"/>
              <a:ext cx="320842"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9225215" y="4716379"/>
              <a:ext cx="320842"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8" name="Straight Connector 27"/>
            <p:cNvCxnSpPr/>
            <p:nvPr/>
          </p:nvCxnSpPr>
          <p:spPr>
            <a:xfrm flipV="1">
              <a:off x="994611" y="3898231"/>
              <a:ext cx="0" cy="818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060279" y="3898231"/>
              <a:ext cx="0" cy="818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9385636" y="3898231"/>
              <a:ext cx="0" cy="818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98671" y="3898231"/>
              <a:ext cx="838696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171601" y="3705727"/>
              <a:ext cx="41852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a:t>
              </a:r>
              <a:r>
                <a:rPr lang="en-US" sz="2000" dirty="0" smtClean="0"/>
                <a:t>+</a:t>
              </a:r>
              <a:endParaRPr lang="ru-RU" sz="2000" dirty="0"/>
            </a:p>
          </p:txBody>
        </p:sp>
        <p:cxnSp>
          <p:nvCxnSpPr>
            <p:cNvPr id="44" name="Elbow Connector 43"/>
            <p:cNvCxnSpPr>
              <a:stCxn id="37" idx="0"/>
            </p:cNvCxnSpPr>
            <p:nvPr/>
          </p:nvCxnSpPr>
          <p:spPr>
            <a:xfrm rot="5400000" flipH="1" flipV="1">
              <a:off x="9759737" y="2941844"/>
              <a:ext cx="385009" cy="11427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flipH="1">
              <a:off x="10523621" y="3136050"/>
              <a:ext cx="910321" cy="369332"/>
            </a:xfrm>
            <a:prstGeom prst="rect">
              <a:avLst/>
            </a:prstGeom>
            <a:noFill/>
          </p:spPr>
          <p:txBody>
            <a:bodyPr wrap="square" rtlCol="0">
              <a:spAutoFit/>
            </a:bodyPr>
            <a:lstStyle/>
            <a:p>
              <a:r>
                <a:rPr lang="en-US" dirty="0" smtClean="0"/>
                <a:t> = 19</a:t>
              </a:r>
              <a:endParaRPr lang="ru-RU" dirty="0"/>
            </a:p>
          </p:txBody>
        </p:sp>
      </p:grpSp>
    </p:spTree>
    <p:extLst>
      <p:ext uri="{BB962C8B-B14F-4D97-AF65-F5344CB8AC3E}">
        <p14:creationId xmlns:p14="http://schemas.microsoft.com/office/powerpoint/2010/main" val="28852949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325979" y="297810"/>
            <a:ext cx="6509617"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Guessing Birthday</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12239" t="15843" r="59280" b="9156"/>
          <a:stretch/>
        </p:blipFill>
        <p:spPr>
          <a:xfrm>
            <a:off x="332626" y="1284136"/>
            <a:ext cx="3966657" cy="5563956"/>
          </a:xfrm>
          <a:prstGeom prst="rect">
            <a:avLst/>
          </a:prstGeom>
        </p:spPr>
      </p:pic>
      <p:pic>
        <p:nvPicPr>
          <p:cNvPr id="14" name="Picture 13"/>
          <p:cNvPicPr>
            <a:picLocks noChangeAspect="1"/>
          </p:cNvPicPr>
          <p:nvPr/>
        </p:nvPicPr>
        <p:blipFill rotWithShape="1">
          <a:blip r:embed="rId4"/>
          <a:srcRect l="12025" t="23739" r="58508" b="8937"/>
          <a:stretch/>
        </p:blipFill>
        <p:spPr>
          <a:xfrm>
            <a:off x="6439166" y="1284136"/>
            <a:ext cx="4331550" cy="5563956"/>
          </a:xfrm>
          <a:prstGeom prst="rect">
            <a:avLst/>
          </a:prstGeom>
        </p:spPr>
      </p:pic>
    </p:spTree>
    <p:extLst>
      <p:ext uri="{BB962C8B-B14F-4D97-AF65-F5344CB8AC3E}">
        <p14:creationId xmlns:p14="http://schemas.microsoft.com/office/powerpoint/2010/main" val="6239263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325979" y="297810"/>
            <a:ext cx="6509617"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Guessing Birthday</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cdn3.vox-cdn.com/thumbor/jGLnhh0oTpF0oU_zA2CAIaw3uLY=/cdn0.vox-cdn.com/uploads/chorus_asset/file/3916794/xps13-4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7027" y="143256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1"/>
          <p:cNvGraphicFramePr>
            <a:graphicFrameLocks noGrp="1"/>
          </p:cNvGraphicFramePr>
          <p:nvPr>
            <p:extLst>
              <p:ext uri="{D42A27DB-BD31-4B8C-83A1-F6EECF244321}">
                <p14:modId xmlns:p14="http://schemas.microsoft.com/office/powerpoint/2010/main" val="520381175"/>
              </p:ext>
            </p:extLst>
          </p:nvPr>
        </p:nvGraphicFramePr>
        <p:xfrm>
          <a:off x="332628" y="1432560"/>
          <a:ext cx="10415583" cy="5425440"/>
        </p:xfrm>
        <a:graphic>
          <a:graphicData uri="http://schemas.openxmlformats.org/drawingml/2006/table">
            <a:tbl>
              <a:tblPr firstRow="1" bandRow="1">
                <a:tableStyleId>{3B4B98B0-60AC-42C2-AFA5-B58CD77FA1E5}</a:tableStyleId>
              </a:tblPr>
              <a:tblGrid>
                <a:gridCol w="10415583">
                  <a:extLst>
                    <a:ext uri="{9D8B030D-6E8A-4147-A177-3AD203B41FA5}">
                      <a16:colId xmlns:a16="http://schemas.microsoft.com/office/drawing/2014/main" val="20000"/>
                    </a:ext>
                  </a:extLst>
                </a:gridCol>
              </a:tblGrid>
              <a:tr h="370840">
                <a:tc>
                  <a:txBody>
                    <a:bodyPr/>
                    <a:lstStyle/>
                    <a:p>
                      <a:r>
                        <a:rPr lang="en-US" sz="1000" b="0" dirty="0" smtClean="0">
                          <a:latin typeface="Courier New" panose="02070309020205020404" pitchFamily="49" charset="0"/>
                          <a:cs typeface="Courier New" panose="02070309020205020404" pitchFamily="49" charset="0"/>
                        </a:rPr>
                        <a:t>Is your birthday in Set1?</a:t>
                      </a:r>
                    </a:p>
                    <a:p>
                      <a:r>
                        <a:rPr lang="en-US" sz="1000" b="0" dirty="0" smtClean="0">
                          <a:latin typeface="Courier New" panose="02070309020205020404" pitchFamily="49" charset="0"/>
                          <a:cs typeface="Courier New" panose="02070309020205020404" pitchFamily="49" charset="0"/>
                        </a:rPr>
                        <a:t> 1  3  5  7</a:t>
                      </a:r>
                    </a:p>
                    <a:p>
                      <a:r>
                        <a:rPr lang="en-US" sz="1000" b="0" dirty="0" smtClean="0">
                          <a:latin typeface="Courier New" panose="02070309020205020404" pitchFamily="49" charset="0"/>
                          <a:cs typeface="Courier New" panose="02070309020205020404" pitchFamily="49" charset="0"/>
                        </a:rPr>
                        <a:t> 9 11 13 15</a:t>
                      </a:r>
                    </a:p>
                    <a:p>
                      <a:r>
                        <a:rPr lang="en-US" sz="1000" b="0" dirty="0" smtClean="0">
                          <a:latin typeface="Courier New" panose="02070309020205020404" pitchFamily="49" charset="0"/>
                          <a:cs typeface="Courier New" panose="02070309020205020404" pitchFamily="49" charset="0"/>
                        </a:rPr>
                        <a:t>17 19 21 23</a:t>
                      </a:r>
                    </a:p>
                    <a:p>
                      <a:r>
                        <a:rPr lang="en-US" sz="1000" b="0" dirty="0" smtClean="0">
                          <a:latin typeface="Courier New" panose="02070309020205020404" pitchFamily="49" charset="0"/>
                          <a:cs typeface="Courier New" panose="02070309020205020404" pitchFamily="49" charset="0"/>
                        </a:rPr>
                        <a:t>25 27 29 31</a:t>
                      </a:r>
                    </a:p>
                    <a:p>
                      <a:r>
                        <a:rPr lang="en-US" sz="1000" b="0" dirty="0" smtClean="0">
                          <a:latin typeface="Courier New" panose="02070309020205020404" pitchFamily="49" charset="0"/>
                          <a:cs typeface="Courier New" panose="02070309020205020404" pitchFamily="49" charset="0"/>
                        </a:rPr>
                        <a:t>Enter N/n for No and Y/y for Yes: Y</a:t>
                      </a:r>
                    </a:p>
                    <a:p>
                      <a:endParaRPr lang="en-US" sz="1000" b="0" dirty="0" smtClean="0">
                        <a:latin typeface="Courier New" panose="02070309020205020404" pitchFamily="49" charset="0"/>
                        <a:cs typeface="Courier New" panose="02070309020205020404" pitchFamily="49" charset="0"/>
                      </a:endParaRPr>
                    </a:p>
                    <a:p>
                      <a:r>
                        <a:rPr lang="en-US" sz="1000" b="0" dirty="0" smtClean="0">
                          <a:latin typeface="Courier New" panose="02070309020205020404" pitchFamily="49" charset="0"/>
                          <a:cs typeface="Courier New" panose="02070309020205020404" pitchFamily="49" charset="0"/>
                        </a:rPr>
                        <a:t>Is your birthday in Set2?</a:t>
                      </a:r>
                    </a:p>
                    <a:p>
                      <a:r>
                        <a:rPr lang="en-US" sz="1000" b="0" dirty="0" smtClean="0">
                          <a:latin typeface="Courier New" panose="02070309020205020404" pitchFamily="49" charset="0"/>
                          <a:cs typeface="Courier New" panose="02070309020205020404" pitchFamily="49" charset="0"/>
                        </a:rPr>
                        <a:t> 2  3  6  7</a:t>
                      </a:r>
                    </a:p>
                    <a:p>
                      <a:r>
                        <a:rPr lang="en-US" sz="1000" b="0" dirty="0" smtClean="0">
                          <a:latin typeface="Courier New" panose="02070309020205020404" pitchFamily="49" charset="0"/>
                          <a:cs typeface="Courier New" panose="02070309020205020404" pitchFamily="49" charset="0"/>
                        </a:rPr>
                        <a:t>10 11 14 15</a:t>
                      </a:r>
                    </a:p>
                    <a:p>
                      <a:r>
                        <a:rPr lang="en-US" sz="1000" b="0" dirty="0" smtClean="0">
                          <a:latin typeface="Courier New" panose="02070309020205020404" pitchFamily="49" charset="0"/>
                          <a:cs typeface="Courier New" panose="02070309020205020404" pitchFamily="49" charset="0"/>
                        </a:rPr>
                        <a:t>18 19 22 23</a:t>
                      </a:r>
                    </a:p>
                    <a:p>
                      <a:r>
                        <a:rPr lang="en-US" sz="1000" b="0" dirty="0" smtClean="0">
                          <a:latin typeface="Courier New" panose="02070309020205020404" pitchFamily="49" charset="0"/>
                          <a:cs typeface="Courier New" panose="02070309020205020404" pitchFamily="49" charset="0"/>
                        </a:rPr>
                        <a:t>26 27 30 31</a:t>
                      </a:r>
                    </a:p>
                    <a:p>
                      <a:r>
                        <a:rPr lang="en-US" sz="1000" b="0" dirty="0" smtClean="0">
                          <a:latin typeface="Courier New" panose="02070309020205020404" pitchFamily="49" charset="0"/>
                          <a:cs typeface="Courier New" panose="02070309020205020404" pitchFamily="49" charset="0"/>
                        </a:rPr>
                        <a:t>Enter N/n for No and Y/y for Yes: Y</a:t>
                      </a:r>
                    </a:p>
                    <a:p>
                      <a:endParaRPr lang="en-US" sz="1000" b="0" dirty="0" smtClean="0">
                        <a:latin typeface="Courier New" panose="02070309020205020404" pitchFamily="49" charset="0"/>
                        <a:cs typeface="Courier New" panose="02070309020205020404" pitchFamily="49" charset="0"/>
                      </a:endParaRPr>
                    </a:p>
                    <a:p>
                      <a:r>
                        <a:rPr lang="en-US" sz="1000" b="0" dirty="0" smtClean="0">
                          <a:latin typeface="Courier New" panose="02070309020205020404" pitchFamily="49" charset="0"/>
                          <a:cs typeface="Courier New" panose="02070309020205020404" pitchFamily="49" charset="0"/>
                        </a:rPr>
                        <a:t>Is your birthday in Set3?</a:t>
                      </a:r>
                    </a:p>
                    <a:p>
                      <a:r>
                        <a:rPr lang="en-US" sz="1000" b="0" dirty="0" smtClean="0">
                          <a:latin typeface="Courier New" panose="02070309020205020404" pitchFamily="49" charset="0"/>
                          <a:cs typeface="Courier New" panose="02070309020205020404" pitchFamily="49" charset="0"/>
                        </a:rPr>
                        <a:t> 4  5  6  7</a:t>
                      </a:r>
                    </a:p>
                    <a:p>
                      <a:r>
                        <a:rPr lang="en-US" sz="1000" b="0" dirty="0" smtClean="0">
                          <a:latin typeface="Courier New" panose="02070309020205020404" pitchFamily="49" charset="0"/>
                          <a:cs typeface="Courier New" panose="02070309020205020404" pitchFamily="49" charset="0"/>
                        </a:rPr>
                        <a:t>12 13 14 15</a:t>
                      </a:r>
                    </a:p>
                    <a:p>
                      <a:r>
                        <a:rPr lang="en-US" sz="1000" b="0" dirty="0" smtClean="0">
                          <a:latin typeface="Courier New" panose="02070309020205020404" pitchFamily="49" charset="0"/>
                          <a:cs typeface="Courier New" panose="02070309020205020404" pitchFamily="49" charset="0"/>
                        </a:rPr>
                        <a:t>20 21 22 23</a:t>
                      </a:r>
                    </a:p>
                    <a:p>
                      <a:r>
                        <a:rPr lang="en-US" sz="1000" b="0" dirty="0" smtClean="0">
                          <a:latin typeface="Courier New" panose="02070309020205020404" pitchFamily="49" charset="0"/>
                          <a:cs typeface="Courier New" panose="02070309020205020404" pitchFamily="49" charset="0"/>
                        </a:rPr>
                        <a:t>28 29 30 31</a:t>
                      </a:r>
                    </a:p>
                    <a:p>
                      <a:r>
                        <a:rPr lang="en-US" sz="1000" b="0" dirty="0" smtClean="0">
                          <a:latin typeface="Courier New" panose="02070309020205020404" pitchFamily="49" charset="0"/>
                          <a:cs typeface="Courier New" panose="02070309020205020404" pitchFamily="49" charset="0"/>
                        </a:rPr>
                        <a:t>Enter N/n for No and Y/y for Yes: N</a:t>
                      </a:r>
                    </a:p>
                    <a:p>
                      <a:endParaRPr lang="en-US" sz="1000" b="0" dirty="0" smtClean="0">
                        <a:latin typeface="Courier New" panose="02070309020205020404" pitchFamily="49" charset="0"/>
                        <a:cs typeface="Courier New" panose="02070309020205020404" pitchFamily="49" charset="0"/>
                      </a:endParaRPr>
                    </a:p>
                    <a:p>
                      <a:r>
                        <a:rPr lang="en-US" sz="1000" b="0" dirty="0" smtClean="0">
                          <a:latin typeface="Courier New" panose="02070309020205020404" pitchFamily="49" charset="0"/>
                          <a:cs typeface="Courier New" panose="02070309020205020404" pitchFamily="49" charset="0"/>
                        </a:rPr>
                        <a:t>Is your birthday in Set4?</a:t>
                      </a:r>
                    </a:p>
                    <a:p>
                      <a:r>
                        <a:rPr lang="en-US" sz="1000" b="0" dirty="0" smtClean="0">
                          <a:latin typeface="Courier New" panose="02070309020205020404" pitchFamily="49" charset="0"/>
                          <a:cs typeface="Courier New" panose="02070309020205020404" pitchFamily="49" charset="0"/>
                        </a:rPr>
                        <a:t> 8  9 10 11</a:t>
                      </a:r>
                    </a:p>
                    <a:p>
                      <a:r>
                        <a:rPr lang="en-US" sz="1000" b="0" dirty="0" smtClean="0">
                          <a:latin typeface="Courier New" panose="02070309020205020404" pitchFamily="49" charset="0"/>
                          <a:cs typeface="Courier New" panose="02070309020205020404" pitchFamily="49" charset="0"/>
                        </a:rPr>
                        <a:t>12 13 14 15</a:t>
                      </a:r>
                    </a:p>
                    <a:p>
                      <a:r>
                        <a:rPr lang="en-US" sz="1000" b="0" dirty="0" smtClean="0">
                          <a:latin typeface="Courier New" panose="02070309020205020404" pitchFamily="49" charset="0"/>
                          <a:cs typeface="Courier New" panose="02070309020205020404" pitchFamily="49" charset="0"/>
                        </a:rPr>
                        <a:t>24 25 26 27</a:t>
                      </a:r>
                    </a:p>
                    <a:p>
                      <a:r>
                        <a:rPr lang="en-US" sz="1000" b="0" dirty="0" smtClean="0">
                          <a:latin typeface="Courier New" panose="02070309020205020404" pitchFamily="49" charset="0"/>
                          <a:cs typeface="Courier New" panose="02070309020205020404" pitchFamily="49" charset="0"/>
                        </a:rPr>
                        <a:t>28 29 30 31</a:t>
                      </a:r>
                    </a:p>
                    <a:p>
                      <a:r>
                        <a:rPr lang="en-US" sz="1000" b="0" dirty="0" smtClean="0">
                          <a:latin typeface="Courier New" panose="02070309020205020404" pitchFamily="49" charset="0"/>
                          <a:cs typeface="Courier New" panose="02070309020205020404" pitchFamily="49" charset="0"/>
                        </a:rPr>
                        <a:t>Enter N/n for No and Y/y for Yes: N</a:t>
                      </a:r>
                    </a:p>
                    <a:p>
                      <a:endParaRPr lang="en-US" sz="1000" b="0" dirty="0" smtClean="0">
                        <a:latin typeface="Courier New" panose="02070309020205020404" pitchFamily="49" charset="0"/>
                        <a:cs typeface="Courier New" panose="02070309020205020404" pitchFamily="49" charset="0"/>
                      </a:endParaRPr>
                    </a:p>
                    <a:p>
                      <a:r>
                        <a:rPr lang="en-US" sz="1000" b="0" dirty="0" smtClean="0">
                          <a:latin typeface="Courier New" panose="02070309020205020404" pitchFamily="49" charset="0"/>
                          <a:cs typeface="Courier New" panose="02070309020205020404" pitchFamily="49" charset="0"/>
                        </a:rPr>
                        <a:t>Is your birthday in Set5?</a:t>
                      </a:r>
                    </a:p>
                    <a:p>
                      <a:r>
                        <a:rPr lang="en-US" sz="1000" b="0" dirty="0" smtClean="0">
                          <a:latin typeface="Courier New" panose="02070309020205020404" pitchFamily="49" charset="0"/>
                          <a:cs typeface="Courier New" panose="02070309020205020404" pitchFamily="49" charset="0"/>
                        </a:rPr>
                        <a:t>16 17 18 19</a:t>
                      </a:r>
                    </a:p>
                    <a:p>
                      <a:r>
                        <a:rPr lang="en-US" sz="1000" b="0" dirty="0" smtClean="0">
                          <a:latin typeface="Courier New" panose="02070309020205020404" pitchFamily="49" charset="0"/>
                          <a:cs typeface="Courier New" panose="02070309020205020404" pitchFamily="49" charset="0"/>
                        </a:rPr>
                        <a:t>20 21 22 23</a:t>
                      </a:r>
                    </a:p>
                    <a:p>
                      <a:r>
                        <a:rPr lang="en-US" sz="1000" b="0" dirty="0" smtClean="0">
                          <a:latin typeface="Courier New" panose="02070309020205020404" pitchFamily="49" charset="0"/>
                          <a:cs typeface="Courier New" panose="02070309020205020404" pitchFamily="49" charset="0"/>
                        </a:rPr>
                        <a:t>24 25 26 27</a:t>
                      </a:r>
                    </a:p>
                    <a:p>
                      <a:r>
                        <a:rPr lang="en-US" sz="1000" b="0" dirty="0" smtClean="0">
                          <a:latin typeface="Courier New" panose="02070309020205020404" pitchFamily="49" charset="0"/>
                          <a:cs typeface="Courier New" panose="02070309020205020404" pitchFamily="49" charset="0"/>
                        </a:rPr>
                        <a:t>28 29 30 31</a:t>
                      </a:r>
                    </a:p>
                    <a:p>
                      <a:r>
                        <a:rPr lang="en-US" sz="1000" b="0" dirty="0" smtClean="0">
                          <a:latin typeface="Courier New" panose="02070309020205020404" pitchFamily="49" charset="0"/>
                          <a:cs typeface="Courier New" panose="02070309020205020404" pitchFamily="49" charset="0"/>
                        </a:rPr>
                        <a:t>Enter N/n for No and Y/y for Yes: Y</a:t>
                      </a:r>
                    </a:p>
                    <a:p>
                      <a:r>
                        <a:rPr lang="en-US" sz="1000" b="0" dirty="0" smtClean="0">
                          <a:latin typeface="Courier New" panose="02070309020205020404" pitchFamily="49" charset="0"/>
                          <a:cs typeface="Courier New" panose="02070309020205020404" pitchFamily="49" charset="0"/>
                        </a:rPr>
                        <a:t>Your birthday is 19</a:t>
                      </a:r>
                    </a:p>
                  </a:txBody>
                  <a:tcPr>
                    <a:solidFill>
                      <a:schemeClr val="bg2"/>
                    </a:solidFill>
                  </a:tcPr>
                </a:tc>
                <a:extLst>
                  <a:ext uri="{0D108BD9-81ED-4DB2-BD59-A6C34878D82A}">
                    <a16:rowId xmlns:a16="http://schemas.microsoft.com/office/drawing/2014/main" val="10000"/>
                  </a:ext>
                </a:extLst>
              </a:tr>
            </a:tbl>
          </a:graphicData>
        </a:graphic>
      </p:graphicFrame>
      <p:pic>
        <p:nvPicPr>
          <p:cNvPr id="11" name="Picture 4" descr="http://www.clipartpal.com/_thumbs/pd/computer/computer/computer_key_En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7321" y="2212547"/>
            <a:ext cx="487632" cy="1609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clipartpal.com/_thumbs/pd/computer/computer/computer_key_En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363" y="3187088"/>
            <a:ext cx="487632" cy="1949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clipartpal.com/_thumbs/pd/computer/computer/computer_key_En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363" y="4245986"/>
            <a:ext cx="487632" cy="1949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clipartpal.com/_thumbs/pd/computer/computer/computer_key_En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363" y="5339868"/>
            <a:ext cx="487632" cy="1949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www.clipartpal.com/_thumbs/pd/computer/computer/computer_key_En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363" y="6382867"/>
            <a:ext cx="487632" cy="19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4098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Case Study: Guessing Birthday</a:t>
            </a:r>
            <a:endParaRPr lang="ru-RU" dirty="0">
              <a:solidFill>
                <a:schemeClr val="accent5"/>
              </a:solidFill>
            </a:endParaRPr>
          </a:p>
        </p:txBody>
      </p:sp>
      <p:sp>
        <p:nvSpPr>
          <p:cNvPr id="10" name="Подзаголовок 4"/>
          <p:cNvSpPr txBox="1">
            <a:spLocks/>
          </p:cNvSpPr>
          <p:nvPr/>
        </p:nvSpPr>
        <p:spPr>
          <a:xfrm>
            <a:off x="332627" y="1284137"/>
            <a:ext cx="11502968" cy="67078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000" dirty="0" smtClean="0">
                <a:solidFill>
                  <a:schemeClr val="accent5"/>
                </a:solidFill>
                <a:latin typeface="+mj-lt"/>
                <a:cs typeface="Courier New" panose="02070309020205020404" pitchFamily="49" charset="0"/>
              </a:rPr>
              <a:t>This game is easy to program. You may wonder how the game was created. </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Таблица 1"/>
          <p:cNvGraphicFramePr>
            <a:graphicFrameLocks noGrp="1"/>
          </p:cNvGraphicFramePr>
          <p:nvPr>
            <p:extLst>
              <p:ext uri="{D42A27DB-BD31-4B8C-83A1-F6EECF244321}">
                <p14:modId xmlns:p14="http://schemas.microsoft.com/office/powerpoint/2010/main" val="4244772940"/>
              </p:ext>
            </p:extLst>
          </p:nvPr>
        </p:nvGraphicFramePr>
        <p:xfrm>
          <a:off x="1716506" y="2157247"/>
          <a:ext cx="3292889" cy="3779520"/>
        </p:xfrm>
        <a:graphic>
          <a:graphicData uri="http://schemas.openxmlformats.org/drawingml/2006/table">
            <a:tbl>
              <a:tblPr firstRow="1" bandRow="1">
                <a:tableStyleId>{5C22544A-7EE6-4342-B048-85BDC9FD1C3A}</a:tableStyleId>
              </a:tblPr>
              <a:tblGrid>
                <a:gridCol w="1480131">
                  <a:extLst>
                    <a:ext uri="{9D8B030D-6E8A-4147-A177-3AD203B41FA5}">
                      <a16:colId xmlns:a16="http://schemas.microsoft.com/office/drawing/2014/main" val="20000"/>
                    </a:ext>
                  </a:extLst>
                </a:gridCol>
                <a:gridCol w="1812758">
                  <a:extLst>
                    <a:ext uri="{9D8B030D-6E8A-4147-A177-3AD203B41FA5}">
                      <a16:colId xmlns:a16="http://schemas.microsoft.com/office/drawing/2014/main" val="20001"/>
                    </a:ext>
                  </a:extLst>
                </a:gridCol>
              </a:tblGrid>
              <a:tr h="314655">
                <a:tc>
                  <a:txBody>
                    <a:bodyPr/>
                    <a:lstStyle/>
                    <a:p>
                      <a:r>
                        <a:rPr lang="en-US" sz="2500" dirty="0" smtClean="0"/>
                        <a:t>Decimal</a:t>
                      </a:r>
                      <a:endParaRPr lang="ru-RU" sz="2500" dirty="0"/>
                    </a:p>
                  </a:txBody>
                  <a:tcPr/>
                </a:tc>
                <a:tc>
                  <a:txBody>
                    <a:bodyPr/>
                    <a:lstStyle/>
                    <a:p>
                      <a:r>
                        <a:rPr lang="en-US" sz="2500" dirty="0" smtClean="0"/>
                        <a:t>Binary</a:t>
                      </a:r>
                      <a:endParaRPr lang="ru-RU" sz="2500" dirty="0"/>
                    </a:p>
                  </a:txBody>
                  <a:tcPr/>
                </a:tc>
                <a:extLst>
                  <a:ext uri="{0D108BD9-81ED-4DB2-BD59-A6C34878D82A}">
                    <a16:rowId xmlns:a16="http://schemas.microsoft.com/office/drawing/2014/main" val="10000"/>
                  </a:ext>
                </a:extLst>
              </a:tr>
              <a:tr h="314655">
                <a:tc>
                  <a:txBody>
                    <a:bodyPr/>
                    <a:lstStyle/>
                    <a:p>
                      <a:r>
                        <a:rPr lang="en-US" sz="2500" b="0" dirty="0" smtClean="0"/>
                        <a:t>1</a:t>
                      </a:r>
                      <a:endParaRPr lang="ru-RU" sz="2500" b="0" dirty="0"/>
                    </a:p>
                  </a:txBody>
                  <a:tcPr/>
                </a:tc>
                <a:tc>
                  <a:txBody>
                    <a:bodyPr/>
                    <a:lstStyle/>
                    <a:p>
                      <a:r>
                        <a:rPr lang="en-US" sz="2500" dirty="0" smtClean="0"/>
                        <a:t>00001</a:t>
                      </a:r>
                      <a:endParaRPr lang="ru-RU" sz="2500" dirty="0"/>
                    </a:p>
                  </a:txBody>
                  <a:tcPr/>
                </a:tc>
                <a:extLst>
                  <a:ext uri="{0D108BD9-81ED-4DB2-BD59-A6C34878D82A}">
                    <a16:rowId xmlns:a16="http://schemas.microsoft.com/office/drawing/2014/main" val="10001"/>
                  </a:ext>
                </a:extLst>
              </a:tr>
              <a:tr h="314655">
                <a:tc>
                  <a:txBody>
                    <a:bodyPr/>
                    <a:lstStyle/>
                    <a:p>
                      <a:r>
                        <a:rPr lang="en-US" sz="2500" b="1" dirty="0" smtClean="0"/>
                        <a:t>2</a:t>
                      </a:r>
                      <a:endParaRPr lang="ru-RU" sz="2500" b="1" dirty="0"/>
                    </a:p>
                  </a:txBody>
                  <a:tcPr/>
                </a:tc>
                <a:tc>
                  <a:txBody>
                    <a:bodyPr/>
                    <a:lstStyle/>
                    <a:p>
                      <a:r>
                        <a:rPr lang="en-US" sz="2500" dirty="0" smtClean="0"/>
                        <a:t>00010</a:t>
                      </a:r>
                      <a:endParaRPr lang="ru-RU" sz="2500" dirty="0"/>
                    </a:p>
                  </a:txBody>
                  <a:tcPr/>
                </a:tc>
                <a:extLst>
                  <a:ext uri="{0D108BD9-81ED-4DB2-BD59-A6C34878D82A}">
                    <a16:rowId xmlns:a16="http://schemas.microsoft.com/office/drawing/2014/main" val="10002"/>
                  </a:ext>
                </a:extLst>
              </a:tr>
              <a:tr h="314655">
                <a:tc>
                  <a:txBody>
                    <a:bodyPr/>
                    <a:lstStyle/>
                    <a:p>
                      <a:r>
                        <a:rPr lang="en-US" sz="2500" b="0" dirty="0" smtClean="0"/>
                        <a:t>3</a:t>
                      </a:r>
                      <a:endParaRPr lang="ru-RU" sz="2500" b="1" dirty="0"/>
                    </a:p>
                  </a:txBody>
                  <a:tcPr/>
                </a:tc>
                <a:tc>
                  <a:txBody>
                    <a:bodyPr/>
                    <a:lstStyle/>
                    <a:p>
                      <a:r>
                        <a:rPr lang="en-US" sz="2500" dirty="0" smtClean="0"/>
                        <a:t>00011</a:t>
                      </a:r>
                    </a:p>
                  </a:txBody>
                  <a:tcPr/>
                </a:tc>
                <a:extLst>
                  <a:ext uri="{0D108BD9-81ED-4DB2-BD59-A6C34878D82A}">
                    <a16:rowId xmlns:a16="http://schemas.microsoft.com/office/drawing/2014/main" val="10003"/>
                  </a:ext>
                </a:extLst>
              </a:tr>
              <a:tr h="314655">
                <a:tc>
                  <a:txBody>
                    <a:bodyPr/>
                    <a:lstStyle/>
                    <a:p>
                      <a:r>
                        <a:rPr lang="en-US" sz="2500" b="1" dirty="0" smtClean="0"/>
                        <a:t>…</a:t>
                      </a:r>
                      <a:endParaRPr lang="ru-RU" sz="2500" b="1" dirty="0"/>
                    </a:p>
                  </a:txBody>
                  <a:tcPr/>
                </a:tc>
                <a:tc>
                  <a:txBody>
                    <a:bodyPr/>
                    <a:lstStyle/>
                    <a:p>
                      <a:r>
                        <a:rPr lang="en-US" sz="2500" dirty="0" smtClean="0"/>
                        <a:t>…</a:t>
                      </a:r>
                    </a:p>
                  </a:txBody>
                  <a:tcPr/>
                </a:tc>
                <a:extLst>
                  <a:ext uri="{0D108BD9-81ED-4DB2-BD59-A6C34878D82A}">
                    <a16:rowId xmlns:a16="http://schemas.microsoft.com/office/drawing/2014/main" val="1270507854"/>
                  </a:ext>
                </a:extLst>
              </a:tr>
              <a:tr h="314655">
                <a:tc>
                  <a:txBody>
                    <a:bodyPr/>
                    <a:lstStyle/>
                    <a:p>
                      <a:r>
                        <a:rPr lang="en-US" sz="2500" b="1" dirty="0" smtClean="0"/>
                        <a:t>19</a:t>
                      </a:r>
                      <a:endParaRPr lang="ru-RU" sz="2500" b="1" dirty="0"/>
                    </a:p>
                  </a:txBody>
                  <a:tcPr/>
                </a:tc>
                <a:tc>
                  <a:txBody>
                    <a:bodyPr/>
                    <a:lstStyle/>
                    <a:p>
                      <a:r>
                        <a:rPr lang="en-US" sz="2500" dirty="0" smtClean="0"/>
                        <a:t>10011</a:t>
                      </a:r>
                      <a:endParaRPr lang="ru-RU" sz="2500" dirty="0"/>
                    </a:p>
                  </a:txBody>
                  <a:tcPr/>
                </a:tc>
                <a:extLst>
                  <a:ext uri="{0D108BD9-81ED-4DB2-BD59-A6C34878D82A}">
                    <a16:rowId xmlns:a16="http://schemas.microsoft.com/office/drawing/2014/main" val="3638597046"/>
                  </a:ext>
                </a:extLst>
              </a:tr>
              <a:tr h="314655">
                <a:tc>
                  <a:txBody>
                    <a:bodyPr/>
                    <a:lstStyle/>
                    <a:p>
                      <a:r>
                        <a:rPr lang="en-US" sz="2500" b="1" dirty="0" smtClean="0"/>
                        <a:t>…</a:t>
                      </a:r>
                      <a:endParaRPr lang="ru-RU" sz="2500" b="1" dirty="0"/>
                    </a:p>
                  </a:txBody>
                  <a:tcPr/>
                </a:tc>
                <a:tc>
                  <a:txBody>
                    <a:bodyPr/>
                    <a:lstStyle/>
                    <a:p>
                      <a:r>
                        <a:rPr lang="en-US" sz="2500" dirty="0" smtClean="0"/>
                        <a:t>…</a:t>
                      </a:r>
                      <a:endParaRPr lang="ru-RU" sz="2500" dirty="0"/>
                    </a:p>
                  </a:txBody>
                  <a:tcPr/>
                </a:tc>
                <a:extLst>
                  <a:ext uri="{0D108BD9-81ED-4DB2-BD59-A6C34878D82A}">
                    <a16:rowId xmlns:a16="http://schemas.microsoft.com/office/drawing/2014/main" val="4015144603"/>
                  </a:ext>
                </a:extLst>
              </a:tr>
              <a:tr h="314655">
                <a:tc>
                  <a:txBody>
                    <a:bodyPr/>
                    <a:lstStyle/>
                    <a:p>
                      <a:r>
                        <a:rPr lang="en-US" sz="2500" b="1" dirty="0" smtClean="0"/>
                        <a:t>31</a:t>
                      </a:r>
                      <a:endParaRPr lang="ru-RU" sz="2500" b="1" dirty="0"/>
                    </a:p>
                  </a:txBody>
                  <a:tcPr/>
                </a:tc>
                <a:tc>
                  <a:txBody>
                    <a:bodyPr/>
                    <a:lstStyle/>
                    <a:p>
                      <a:r>
                        <a:rPr lang="en-US" sz="2500" dirty="0" smtClean="0"/>
                        <a:t>11111</a:t>
                      </a:r>
                      <a:endParaRPr lang="ru-RU" sz="2500" dirty="0"/>
                    </a:p>
                  </a:txBody>
                  <a:tcPr/>
                </a:tc>
                <a:extLst>
                  <a:ext uri="{0D108BD9-81ED-4DB2-BD59-A6C34878D82A}">
                    <a16:rowId xmlns:a16="http://schemas.microsoft.com/office/drawing/2014/main" val="3155150096"/>
                  </a:ext>
                </a:extLst>
              </a:tr>
            </a:tbl>
          </a:graphicData>
        </a:graphic>
      </p:graphicFrame>
      <mc:AlternateContent xmlns:mc="http://schemas.openxmlformats.org/markup-compatibility/2006" xmlns:a14="http://schemas.microsoft.com/office/drawing/2010/main">
        <mc:Choice Requires="a14">
          <p:sp>
            <p:nvSpPr>
              <p:cNvPr id="2" name="TextBox 1"/>
              <p:cNvSpPr txBox="1"/>
              <p:nvPr/>
            </p:nvSpPr>
            <p:spPr>
              <a:xfrm>
                <a:off x="5843583" y="2323892"/>
                <a:ext cx="1686299" cy="278537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ru-RU" sz="2500" i="1" smtClean="0">
                              <a:latin typeface="Cambria Math" panose="02040503050406030204" pitchFamily="18" charset="0"/>
                            </a:rPr>
                          </m:ctrlPr>
                        </m:sSubPr>
                        <m:e>
                          <m:r>
                            <a:rPr lang="en-US" sz="2500" i="1">
                              <a:latin typeface="Cambria Math" panose="02040503050406030204" pitchFamily="18" charset="0"/>
                            </a:rPr>
                            <m:t>𝑏</m:t>
                          </m:r>
                        </m:e>
                        <m:sub>
                          <m:r>
                            <a:rPr lang="en-US" sz="2500" i="1">
                              <a:latin typeface="Cambria Math" panose="02040503050406030204" pitchFamily="18" charset="0"/>
                            </a:rPr>
                            <m:t>5</m:t>
                          </m:r>
                        </m:sub>
                      </m:sSub>
                      <m:r>
                        <a:rPr lang="en-US" sz="2500" i="1">
                          <a:latin typeface="Cambria Math" panose="02040503050406030204" pitchFamily="18" charset="0"/>
                        </a:rPr>
                        <m:t>0 0 0 0</m:t>
                      </m:r>
                    </m:oMath>
                  </m:oMathPara>
                </a14:m>
                <a:endParaRPr lang="en-US" sz="2500" dirty="0"/>
              </a:p>
              <a:p>
                <a:pPr algn="r"/>
                <a14:m>
                  <m:oMathPara xmlns:m="http://schemas.openxmlformats.org/officeDocument/2006/math">
                    <m:oMathParaPr>
                      <m:jc m:val="centerGroup"/>
                    </m:oMathParaPr>
                    <m:oMath xmlns:m="http://schemas.openxmlformats.org/officeDocument/2006/math">
                      <m:sSub>
                        <m:sSubPr>
                          <m:ctrlPr>
                            <a:rPr lang="ru-RU" sz="2500" i="1" smtClean="0">
                              <a:latin typeface="Cambria Math" panose="02040503050406030204" pitchFamily="18" charset="0"/>
                            </a:rPr>
                          </m:ctrlPr>
                        </m:sSubPr>
                        <m:e>
                          <m:r>
                            <a:rPr lang="en-US" sz="2500" b="0" i="1" smtClean="0">
                              <a:latin typeface="Cambria Math" panose="02040503050406030204" pitchFamily="18" charset="0"/>
                            </a:rPr>
                            <m:t>    </m:t>
                          </m:r>
                          <m:r>
                            <a:rPr lang="en-US" sz="2500" i="1">
                              <a:latin typeface="Cambria Math" panose="02040503050406030204" pitchFamily="18" charset="0"/>
                            </a:rPr>
                            <m:t>𝑏</m:t>
                          </m:r>
                        </m:e>
                        <m:sub>
                          <m:r>
                            <a:rPr lang="en-US" sz="2500" b="0" i="1" smtClean="0">
                              <a:latin typeface="Cambria Math" panose="02040503050406030204" pitchFamily="18" charset="0"/>
                            </a:rPr>
                            <m:t>4</m:t>
                          </m:r>
                        </m:sub>
                      </m:sSub>
                      <m:r>
                        <a:rPr lang="en-US" sz="2500" i="1">
                          <a:latin typeface="Cambria Math" panose="02040503050406030204" pitchFamily="18" charset="0"/>
                        </a:rPr>
                        <m:t>0 0 0</m:t>
                      </m:r>
                    </m:oMath>
                  </m:oMathPara>
                </a14:m>
                <a:endParaRPr lang="en-US" sz="2500" dirty="0"/>
              </a:p>
              <a:p>
                <a:pPr algn="r"/>
                <a14:m>
                  <m:oMathPara xmlns:m="http://schemas.openxmlformats.org/officeDocument/2006/math">
                    <m:oMathParaPr>
                      <m:jc m:val="centerGroup"/>
                    </m:oMathParaPr>
                    <m:oMath xmlns:m="http://schemas.openxmlformats.org/officeDocument/2006/math">
                      <m:sSub>
                        <m:sSubPr>
                          <m:ctrlPr>
                            <a:rPr lang="ru-RU" sz="2500" i="1">
                              <a:latin typeface="Cambria Math" panose="02040503050406030204" pitchFamily="18" charset="0"/>
                            </a:rPr>
                          </m:ctrlPr>
                        </m:sSubPr>
                        <m:e>
                          <m:r>
                            <a:rPr lang="en-US" sz="2500" b="0" i="1" smtClean="0">
                              <a:latin typeface="Cambria Math" panose="02040503050406030204" pitchFamily="18" charset="0"/>
                            </a:rPr>
                            <m:t>        </m:t>
                          </m:r>
                          <m:r>
                            <a:rPr lang="en-US" sz="2500" i="1">
                              <a:latin typeface="Cambria Math" panose="02040503050406030204" pitchFamily="18" charset="0"/>
                            </a:rPr>
                            <m:t>𝑏</m:t>
                          </m:r>
                        </m:e>
                        <m:sub>
                          <m:r>
                            <a:rPr lang="en-US" sz="2500" b="0" i="1" smtClean="0">
                              <a:latin typeface="Cambria Math" panose="02040503050406030204" pitchFamily="18" charset="0"/>
                            </a:rPr>
                            <m:t>3</m:t>
                          </m:r>
                        </m:sub>
                      </m:sSub>
                      <m:r>
                        <a:rPr lang="en-US" sz="2500" i="1">
                          <a:latin typeface="Cambria Math" panose="02040503050406030204" pitchFamily="18" charset="0"/>
                        </a:rPr>
                        <m:t>0 0</m:t>
                      </m:r>
                    </m:oMath>
                  </m:oMathPara>
                </a14:m>
                <a:endParaRPr lang="en-US" sz="2500" dirty="0"/>
              </a:p>
              <a:p>
                <a:pPr algn="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            </m:t>
                      </m:r>
                      <m:sSub>
                        <m:sSubPr>
                          <m:ctrlPr>
                            <a:rPr lang="ru-RU" sz="2500" i="1">
                              <a:latin typeface="Cambria Math" panose="02040503050406030204" pitchFamily="18" charset="0"/>
                            </a:rPr>
                          </m:ctrlPr>
                        </m:sSubPr>
                        <m:e>
                          <m:r>
                            <a:rPr lang="en-US" sz="2500" i="1">
                              <a:latin typeface="Cambria Math" panose="02040503050406030204" pitchFamily="18" charset="0"/>
                            </a:rPr>
                            <m:t>𝑏</m:t>
                          </m:r>
                        </m:e>
                        <m:sub>
                          <m:r>
                            <a:rPr lang="en-US" sz="2500" b="0" i="1" smtClean="0">
                              <a:latin typeface="Cambria Math" panose="02040503050406030204" pitchFamily="18" charset="0"/>
                            </a:rPr>
                            <m:t>2</m:t>
                          </m:r>
                        </m:sub>
                      </m:sSub>
                      <m:r>
                        <a:rPr lang="en-US" sz="2500" i="1">
                          <a:latin typeface="Cambria Math" panose="02040503050406030204" pitchFamily="18" charset="0"/>
                        </a:rPr>
                        <m:t>0</m:t>
                      </m:r>
                    </m:oMath>
                  </m:oMathPara>
                </a14:m>
                <a:endParaRPr lang="en-US" sz="2500" dirty="0"/>
              </a:p>
              <a:p>
                <a:pPr algn="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 +             </m:t>
                      </m:r>
                      <m:sSub>
                        <m:sSubPr>
                          <m:ctrlPr>
                            <a:rPr lang="ru-RU" sz="2500" i="1">
                              <a:latin typeface="Cambria Math" panose="02040503050406030204" pitchFamily="18" charset="0"/>
                            </a:rPr>
                          </m:ctrlPr>
                        </m:sSubPr>
                        <m:e>
                          <m:r>
                            <a:rPr lang="en-US" sz="2500" i="1">
                              <a:latin typeface="Cambria Math" panose="02040503050406030204" pitchFamily="18" charset="0"/>
                            </a:rPr>
                            <m:t>𝑏</m:t>
                          </m:r>
                        </m:e>
                        <m:sub>
                          <m:r>
                            <a:rPr lang="en-US" sz="2500" b="0" i="1" smtClean="0">
                              <a:latin typeface="Cambria Math" panose="02040503050406030204" pitchFamily="18" charset="0"/>
                            </a:rPr>
                            <m:t>1</m:t>
                          </m:r>
                        </m:sub>
                      </m:sSub>
                    </m:oMath>
                  </m:oMathPara>
                </a14:m>
                <a:endParaRPr lang="en-US" sz="2500" dirty="0"/>
              </a:p>
              <a:p>
                <a:pPr/>
                <a14:m>
                  <m:oMathPara xmlns:m="http://schemas.openxmlformats.org/officeDocument/2006/math">
                    <m:oMathParaPr>
                      <m:jc m:val="centerGroup"/>
                    </m:oMathParaPr>
                    <m:oMath xmlns:m="http://schemas.openxmlformats.org/officeDocument/2006/math">
                      <m:sSub>
                        <m:sSubPr>
                          <m:ctrlPr>
                            <a:rPr lang="ru-RU" sz="2500" i="1">
                              <a:latin typeface="Cambria Math" panose="02040503050406030204" pitchFamily="18" charset="0"/>
                            </a:rPr>
                          </m:ctrlPr>
                        </m:sSubPr>
                        <m:e>
                          <m:r>
                            <a:rPr lang="en-US" sz="2500" i="1">
                              <a:latin typeface="Cambria Math" panose="02040503050406030204" pitchFamily="18" charset="0"/>
                            </a:rPr>
                            <m:t>𝑏</m:t>
                          </m:r>
                        </m:e>
                        <m:sub>
                          <m:r>
                            <a:rPr lang="en-US" sz="2500" i="1">
                              <a:latin typeface="Cambria Math" panose="02040503050406030204" pitchFamily="18" charset="0"/>
                            </a:rPr>
                            <m:t>5</m:t>
                          </m:r>
                        </m:sub>
                      </m:sSub>
                      <m:sSub>
                        <m:sSubPr>
                          <m:ctrlPr>
                            <a:rPr lang="ru-RU" sz="2500" i="1">
                              <a:latin typeface="Cambria Math" panose="02040503050406030204" pitchFamily="18" charset="0"/>
                            </a:rPr>
                          </m:ctrlPr>
                        </m:sSubPr>
                        <m:e>
                          <m:r>
                            <a:rPr lang="en-US" sz="2500" i="1">
                              <a:latin typeface="Cambria Math" panose="02040503050406030204" pitchFamily="18" charset="0"/>
                            </a:rPr>
                            <m:t>𝑏</m:t>
                          </m:r>
                        </m:e>
                        <m:sub>
                          <m:r>
                            <a:rPr lang="en-US" sz="2500" b="0" i="1" smtClean="0">
                              <a:latin typeface="Cambria Math" panose="02040503050406030204" pitchFamily="18" charset="0"/>
                            </a:rPr>
                            <m:t>4</m:t>
                          </m:r>
                        </m:sub>
                      </m:sSub>
                      <m:sSub>
                        <m:sSubPr>
                          <m:ctrlPr>
                            <a:rPr lang="ru-RU" sz="2500" i="1">
                              <a:latin typeface="Cambria Math" panose="02040503050406030204" pitchFamily="18" charset="0"/>
                            </a:rPr>
                          </m:ctrlPr>
                        </m:sSubPr>
                        <m:e>
                          <m:r>
                            <a:rPr lang="en-US" sz="2500" i="1">
                              <a:latin typeface="Cambria Math" panose="02040503050406030204" pitchFamily="18" charset="0"/>
                            </a:rPr>
                            <m:t>𝑏</m:t>
                          </m:r>
                        </m:e>
                        <m:sub>
                          <m:r>
                            <a:rPr lang="en-US" sz="2500" b="0" i="1" smtClean="0">
                              <a:latin typeface="Cambria Math" panose="02040503050406030204" pitchFamily="18" charset="0"/>
                            </a:rPr>
                            <m:t>3</m:t>
                          </m:r>
                        </m:sub>
                      </m:sSub>
                      <m:sSub>
                        <m:sSubPr>
                          <m:ctrlPr>
                            <a:rPr lang="ru-RU" sz="2500" i="1">
                              <a:latin typeface="Cambria Math" panose="02040503050406030204" pitchFamily="18" charset="0"/>
                            </a:rPr>
                          </m:ctrlPr>
                        </m:sSubPr>
                        <m:e>
                          <m:r>
                            <a:rPr lang="en-US" sz="2500" i="1">
                              <a:latin typeface="Cambria Math" panose="02040503050406030204" pitchFamily="18" charset="0"/>
                            </a:rPr>
                            <m:t>𝑏</m:t>
                          </m:r>
                        </m:e>
                        <m:sub>
                          <m:r>
                            <a:rPr lang="en-US" sz="2500" b="0" i="1" smtClean="0">
                              <a:latin typeface="Cambria Math" panose="02040503050406030204" pitchFamily="18" charset="0"/>
                            </a:rPr>
                            <m:t>2</m:t>
                          </m:r>
                        </m:sub>
                      </m:sSub>
                      <m:sSub>
                        <m:sSubPr>
                          <m:ctrlPr>
                            <a:rPr lang="ru-RU" sz="2500" i="1">
                              <a:latin typeface="Cambria Math" panose="02040503050406030204" pitchFamily="18" charset="0"/>
                            </a:rPr>
                          </m:ctrlPr>
                        </m:sSubPr>
                        <m:e>
                          <m:r>
                            <a:rPr lang="en-US" sz="2500" i="1">
                              <a:latin typeface="Cambria Math" panose="02040503050406030204" pitchFamily="18" charset="0"/>
                            </a:rPr>
                            <m:t>𝑏</m:t>
                          </m:r>
                        </m:e>
                        <m:sub>
                          <m:r>
                            <a:rPr lang="en-US" sz="2500" b="0" i="1" smtClean="0">
                              <a:latin typeface="Cambria Math" panose="02040503050406030204" pitchFamily="18" charset="0"/>
                            </a:rPr>
                            <m:t>1</m:t>
                          </m:r>
                        </m:sub>
                      </m:sSub>
                    </m:oMath>
                  </m:oMathPara>
                </a14:m>
                <a:endParaRPr lang="ru-RU" sz="2500" dirty="0"/>
              </a:p>
              <a:p>
                <a:endParaRPr lang="ru-RU" sz="2500" dirty="0"/>
              </a:p>
            </p:txBody>
          </p:sp>
        </mc:Choice>
        <mc:Fallback xmlns="">
          <p:sp>
            <p:nvSpPr>
              <p:cNvPr id="2" name="TextBox 1"/>
              <p:cNvSpPr txBox="1">
                <a:spLocks noRot="1" noChangeAspect="1" noMove="1" noResize="1" noEditPoints="1" noAdjustHandles="1" noChangeArrowheads="1" noChangeShapeType="1" noTextEdit="1"/>
              </p:cNvSpPr>
              <p:nvPr/>
            </p:nvSpPr>
            <p:spPr>
              <a:xfrm>
                <a:off x="5843583" y="2323892"/>
                <a:ext cx="1686299" cy="2785378"/>
              </a:xfrm>
              <a:prstGeom prst="rect">
                <a:avLst/>
              </a:prstGeom>
              <a:blipFill>
                <a:blip r:embed="rId3"/>
                <a:stretch>
                  <a:fillRect l="-1079"/>
                </a:stretch>
              </a:blipFill>
            </p:spPr>
            <p:txBody>
              <a:bodyPr/>
              <a:lstStyle/>
              <a:p>
                <a:r>
                  <a:rPr lang="ru-RU">
                    <a:noFill/>
                  </a:rPr>
                  <a:t> </a:t>
                </a:r>
              </a:p>
            </p:txBody>
          </p:sp>
        </mc:Fallback>
      </mc:AlternateContent>
      <p:sp>
        <p:nvSpPr>
          <p:cNvPr id="12" name="TextBox 11"/>
          <p:cNvSpPr txBox="1"/>
          <p:nvPr/>
        </p:nvSpPr>
        <p:spPr>
          <a:xfrm>
            <a:off x="7713156" y="3082695"/>
            <a:ext cx="1632587" cy="201593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500" dirty="0" smtClean="0"/>
              <a:t>10000</a:t>
            </a:r>
          </a:p>
          <a:p>
            <a:r>
              <a:rPr lang="en-US" sz="2500" dirty="0"/>
              <a:t> </a:t>
            </a:r>
            <a:r>
              <a:rPr lang="en-US" sz="2500" dirty="0" smtClean="0"/>
              <a:t>      10</a:t>
            </a:r>
          </a:p>
          <a:p>
            <a:r>
              <a:rPr lang="en-US" sz="2500" dirty="0" smtClean="0"/>
              <a:t>+       1</a:t>
            </a:r>
          </a:p>
          <a:p>
            <a:r>
              <a:rPr lang="en-US" sz="2500" dirty="0" smtClean="0"/>
              <a:t> 10011</a:t>
            </a:r>
          </a:p>
          <a:p>
            <a:r>
              <a:rPr lang="en-US" sz="2500" dirty="0"/>
              <a:t> </a:t>
            </a:r>
            <a:r>
              <a:rPr lang="en-US" sz="2500" dirty="0" smtClean="0"/>
              <a:t>       19     </a:t>
            </a:r>
            <a:endParaRPr lang="ru-RU" sz="2500" dirty="0"/>
          </a:p>
        </p:txBody>
      </p:sp>
      <p:cxnSp>
        <p:nvCxnSpPr>
          <p:cNvPr id="13" name="Straight Connector 12"/>
          <p:cNvCxnSpPr/>
          <p:nvPr/>
        </p:nvCxnSpPr>
        <p:spPr>
          <a:xfrm>
            <a:off x="5907997" y="4282701"/>
            <a:ext cx="1593608" cy="802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7780412" y="4306766"/>
            <a:ext cx="1527094"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9464778" y="2323892"/>
            <a:ext cx="1416027" cy="278537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500" dirty="0" smtClean="0"/>
              <a:t>10000</a:t>
            </a:r>
          </a:p>
          <a:p>
            <a:r>
              <a:rPr lang="en-US" sz="2500" dirty="0"/>
              <a:t> </a:t>
            </a:r>
            <a:r>
              <a:rPr lang="en-US" sz="2500" dirty="0" smtClean="0"/>
              <a:t> 1000</a:t>
            </a:r>
          </a:p>
          <a:p>
            <a:r>
              <a:rPr lang="en-US" sz="2500" dirty="0"/>
              <a:t> </a:t>
            </a:r>
            <a:r>
              <a:rPr lang="en-US" sz="2500" dirty="0" smtClean="0"/>
              <a:t>   100</a:t>
            </a:r>
          </a:p>
          <a:p>
            <a:r>
              <a:rPr lang="en-US" sz="2500" dirty="0"/>
              <a:t> </a:t>
            </a:r>
            <a:r>
              <a:rPr lang="en-US" sz="2500" dirty="0" smtClean="0"/>
              <a:t>     10</a:t>
            </a:r>
          </a:p>
          <a:p>
            <a:r>
              <a:rPr lang="en-US" sz="2500" dirty="0" smtClean="0"/>
              <a:t>+      1</a:t>
            </a:r>
          </a:p>
          <a:p>
            <a:r>
              <a:rPr lang="en-US" sz="2500" dirty="0" smtClean="0"/>
              <a:t>11111</a:t>
            </a:r>
          </a:p>
          <a:p>
            <a:r>
              <a:rPr lang="en-US" sz="2500" dirty="0"/>
              <a:t> </a:t>
            </a:r>
            <a:r>
              <a:rPr lang="en-US" sz="2500" dirty="0" smtClean="0"/>
              <a:t>      31     </a:t>
            </a:r>
            <a:endParaRPr lang="ru-RU" sz="2500" dirty="0"/>
          </a:p>
        </p:txBody>
      </p:sp>
      <p:cxnSp>
        <p:nvCxnSpPr>
          <p:cNvPr id="16" name="Straight Connector 15"/>
          <p:cNvCxnSpPr/>
          <p:nvPr/>
        </p:nvCxnSpPr>
        <p:spPr>
          <a:xfrm>
            <a:off x="9541230" y="4290723"/>
            <a:ext cx="1182303" cy="1604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8413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8229600" y="297810"/>
            <a:ext cx="36059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0" name="Подзаголовок 4"/>
          <p:cNvSpPr txBox="1">
            <a:spLocks/>
          </p:cNvSpPr>
          <p:nvPr/>
        </p:nvSpPr>
        <p:spPr>
          <a:xfrm>
            <a:off x="332627" y="3064238"/>
            <a:ext cx="11502968" cy="11708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600" dirty="0" smtClean="0">
                <a:solidFill>
                  <a:schemeClr val="accent5">
                    <a:lumMod val="75000"/>
                  </a:schemeClr>
                </a:solidFill>
                <a:latin typeface="+mj-lt"/>
              </a:rPr>
              <a:t>	If you run GuessBirthday.cpp with input </a:t>
            </a:r>
            <a:r>
              <a:rPr lang="en-US" sz="3600" b="1" dirty="0" smtClean="0">
                <a:solidFill>
                  <a:schemeClr val="accent5">
                    <a:lumMod val="75000"/>
                  </a:schemeClr>
                </a:solidFill>
                <a:latin typeface="+mj-lt"/>
              </a:rPr>
              <a:t>Y </a:t>
            </a:r>
            <a:r>
              <a:rPr lang="en-US" sz="3600" dirty="0" smtClean="0">
                <a:solidFill>
                  <a:schemeClr val="accent5">
                    <a:lumMod val="75000"/>
                  </a:schemeClr>
                </a:solidFill>
                <a:latin typeface="+mj-lt"/>
              </a:rPr>
              <a:t>for Set1, Set3, and Set4 and </a:t>
            </a:r>
            <a:r>
              <a:rPr lang="en-US" sz="3600" b="1" dirty="0" smtClean="0">
                <a:solidFill>
                  <a:schemeClr val="accent5">
                    <a:lumMod val="75000"/>
                  </a:schemeClr>
                </a:solidFill>
                <a:latin typeface="+mj-lt"/>
              </a:rPr>
              <a:t>N </a:t>
            </a:r>
            <a:r>
              <a:rPr lang="en-US" sz="3600" dirty="0" smtClean="0">
                <a:solidFill>
                  <a:schemeClr val="accent5">
                    <a:lumMod val="75000"/>
                  </a:schemeClr>
                </a:solidFill>
                <a:latin typeface="+mj-lt"/>
              </a:rPr>
              <a:t> for Set2 and Set5, what will be the birthday? </a:t>
            </a:r>
            <a:endParaRPr lang="en-US" sz="3600" dirty="0">
              <a:solidFill>
                <a:schemeClr val="accent5">
                  <a:lumMod val="75000"/>
                </a:schemeClr>
              </a:solidFill>
              <a:latin typeface="+mj-lt"/>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0789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604945" y="297810"/>
            <a:ext cx="6230651"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Summary</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332625" y="1443123"/>
            <a:ext cx="11502969" cy="5336818"/>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just">
              <a:buAutoNum type="arabicPeriod"/>
            </a:pPr>
            <a:r>
              <a:rPr lang="en-US" sz="3000" dirty="0" smtClean="0">
                <a:solidFill>
                  <a:schemeClr val="accent5"/>
                </a:solidFill>
              </a:rPr>
              <a:t>C++ provides the mathematical functions </a:t>
            </a:r>
            <a:r>
              <a:rPr lang="en-US" sz="3000" b="1" dirty="0" smtClean="0">
                <a:solidFill>
                  <a:schemeClr val="accent5"/>
                </a:solidFill>
              </a:rPr>
              <a:t>sin, cos, tan, </a:t>
            </a:r>
            <a:r>
              <a:rPr lang="en-US" sz="3000" b="1" dirty="0" err="1" smtClean="0">
                <a:solidFill>
                  <a:schemeClr val="accent5"/>
                </a:solidFill>
              </a:rPr>
              <a:t>asin</a:t>
            </a:r>
            <a:r>
              <a:rPr lang="en-US" sz="3000" b="1" dirty="0" smtClean="0">
                <a:solidFill>
                  <a:schemeClr val="accent5"/>
                </a:solidFill>
              </a:rPr>
              <a:t>, </a:t>
            </a:r>
            <a:r>
              <a:rPr lang="en-US" sz="3000" b="1" dirty="0" err="1" smtClean="0">
                <a:solidFill>
                  <a:schemeClr val="accent5"/>
                </a:solidFill>
              </a:rPr>
              <a:t>acos</a:t>
            </a:r>
            <a:r>
              <a:rPr lang="en-US" sz="3000" b="1" dirty="0" smtClean="0">
                <a:solidFill>
                  <a:schemeClr val="accent5"/>
                </a:solidFill>
              </a:rPr>
              <a:t>, </a:t>
            </a:r>
            <a:r>
              <a:rPr lang="en-US" sz="3000" b="1" dirty="0" err="1" smtClean="0">
                <a:solidFill>
                  <a:schemeClr val="accent5"/>
                </a:solidFill>
              </a:rPr>
              <a:t>atan</a:t>
            </a:r>
            <a:r>
              <a:rPr lang="en-US" sz="3000" b="1" dirty="0" smtClean="0">
                <a:solidFill>
                  <a:schemeClr val="accent5"/>
                </a:solidFill>
              </a:rPr>
              <a:t>, </a:t>
            </a:r>
            <a:r>
              <a:rPr lang="en-US" sz="3000" b="1" dirty="0" err="1" smtClean="0">
                <a:solidFill>
                  <a:schemeClr val="accent5"/>
                </a:solidFill>
              </a:rPr>
              <a:t>exp</a:t>
            </a:r>
            <a:r>
              <a:rPr lang="en-US" sz="3000" b="1" dirty="0" smtClean="0">
                <a:solidFill>
                  <a:schemeClr val="accent5"/>
                </a:solidFill>
              </a:rPr>
              <a:t>, log, log10, pow, </a:t>
            </a:r>
            <a:r>
              <a:rPr lang="en-US" sz="3000" b="1" dirty="0" err="1" smtClean="0">
                <a:solidFill>
                  <a:schemeClr val="accent5"/>
                </a:solidFill>
              </a:rPr>
              <a:t>sqrt</a:t>
            </a:r>
            <a:r>
              <a:rPr lang="en-US" sz="3000" b="1" dirty="0" smtClean="0">
                <a:solidFill>
                  <a:schemeClr val="accent5"/>
                </a:solidFill>
              </a:rPr>
              <a:t>, cell, floor, min, max, </a:t>
            </a:r>
            <a:r>
              <a:rPr lang="en-US" sz="3000" dirty="0" smtClean="0">
                <a:solidFill>
                  <a:schemeClr val="accent5"/>
                </a:solidFill>
              </a:rPr>
              <a:t>and </a:t>
            </a:r>
            <a:r>
              <a:rPr lang="en-US" sz="3000" b="1" dirty="0" smtClean="0">
                <a:solidFill>
                  <a:schemeClr val="accent5"/>
                </a:solidFill>
              </a:rPr>
              <a:t>abs </a:t>
            </a:r>
            <a:r>
              <a:rPr lang="en-US" sz="3000" dirty="0" smtClean="0">
                <a:solidFill>
                  <a:schemeClr val="accent5"/>
                </a:solidFill>
              </a:rPr>
              <a:t>for performing mathematical functions.</a:t>
            </a:r>
          </a:p>
          <a:p>
            <a:pPr marL="514350" indent="-514350" algn="just">
              <a:buAutoNum type="arabicPeriod"/>
            </a:pPr>
            <a:r>
              <a:rPr lang="en-US" sz="3000" dirty="0" smtClean="0">
                <a:solidFill>
                  <a:schemeClr val="accent5"/>
                </a:solidFill>
              </a:rPr>
              <a:t>Character type </a:t>
            </a:r>
            <a:r>
              <a:rPr lang="en-US" sz="3000" b="1" dirty="0" smtClean="0">
                <a:solidFill>
                  <a:schemeClr val="accent5"/>
                </a:solidFill>
              </a:rPr>
              <a:t>(char) </a:t>
            </a:r>
            <a:r>
              <a:rPr lang="en-US" sz="3000" dirty="0" smtClean="0">
                <a:solidFill>
                  <a:schemeClr val="accent5"/>
                </a:solidFill>
              </a:rPr>
              <a:t>represents a single character.</a:t>
            </a:r>
          </a:p>
          <a:p>
            <a:pPr marL="514350" indent="-514350" algn="just">
              <a:buAutoNum type="arabicPeriod"/>
            </a:pPr>
            <a:r>
              <a:rPr lang="en-US" sz="3000" dirty="0" smtClean="0">
                <a:solidFill>
                  <a:schemeClr val="accent5"/>
                </a:solidFill>
              </a:rPr>
              <a:t>The character \ is an escape character and an escape sequence starts with the escape character followed by another character or a combination of digits.</a:t>
            </a:r>
          </a:p>
          <a:p>
            <a:pPr marL="514350" indent="-514350" algn="just">
              <a:buAutoNum type="arabicPeriod"/>
            </a:pPr>
            <a:r>
              <a:rPr lang="en-US" sz="3000" dirty="0" smtClean="0">
                <a:solidFill>
                  <a:schemeClr val="accent5"/>
                </a:solidFill>
              </a:rPr>
              <a:t>C++ allows you to use escape sequences to represent special characters such as ‘</a:t>
            </a:r>
            <a:r>
              <a:rPr lang="en-US" sz="3000" b="1" dirty="0" smtClean="0">
                <a:solidFill>
                  <a:schemeClr val="accent5"/>
                </a:solidFill>
              </a:rPr>
              <a:t>\t</a:t>
            </a:r>
            <a:r>
              <a:rPr lang="en-US" sz="3000" dirty="0" smtClean="0">
                <a:solidFill>
                  <a:schemeClr val="accent5"/>
                </a:solidFill>
              </a:rPr>
              <a:t>’ and </a:t>
            </a:r>
            <a:r>
              <a:rPr lang="en-US" sz="3000" b="1" dirty="0" smtClean="0">
                <a:solidFill>
                  <a:schemeClr val="accent5"/>
                </a:solidFill>
              </a:rPr>
              <a:t>‘\n’.</a:t>
            </a:r>
            <a:endParaRPr lang="en-US" sz="3000" dirty="0" smtClean="0">
              <a:solidFill>
                <a:schemeClr val="accent5"/>
              </a:solidFill>
            </a:endParaRPr>
          </a:p>
          <a:p>
            <a:pPr marL="514350" indent="-514350" algn="just">
              <a:buAutoNum type="arabicPeriod"/>
            </a:pPr>
            <a:r>
              <a:rPr lang="en-US" sz="3000" dirty="0" smtClean="0">
                <a:solidFill>
                  <a:schemeClr val="accent5"/>
                </a:solidFill>
              </a:rPr>
              <a:t>The characters </a:t>
            </a:r>
            <a:r>
              <a:rPr lang="en-US" sz="3000" b="1" dirty="0" smtClean="0">
                <a:solidFill>
                  <a:schemeClr val="accent5"/>
                </a:solidFill>
              </a:rPr>
              <a:t>‘ ‘, ‘\t’, ‘\f’, ‘\r’, </a:t>
            </a:r>
            <a:r>
              <a:rPr lang="en-US" sz="3000" dirty="0" smtClean="0">
                <a:solidFill>
                  <a:schemeClr val="accent5"/>
                </a:solidFill>
              </a:rPr>
              <a:t>and </a:t>
            </a:r>
            <a:r>
              <a:rPr lang="en-US" sz="3000" b="1" dirty="0" smtClean="0">
                <a:solidFill>
                  <a:schemeClr val="accent5"/>
                </a:solidFill>
              </a:rPr>
              <a:t>‘\n’ </a:t>
            </a:r>
            <a:r>
              <a:rPr lang="en-US" sz="3000" dirty="0" smtClean="0">
                <a:solidFill>
                  <a:schemeClr val="accent5"/>
                </a:solidFill>
              </a:rPr>
              <a:t>are known as the whitespace characters.</a:t>
            </a:r>
          </a:p>
        </p:txBody>
      </p:sp>
    </p:spTree>
    <p:extLst>
      <p:ext uri="{BB962C8B-B14F-4D97-AF65-F5344CB8AC3E}">
        <p14:creationId xmlns:p14="http://schemas.microsoft.com/office/powerpoint/2010/main" val="220874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Mathematical Functions</a:t>
            </a:r>
            <a:endParaRPr lang="ru-RU" dirty="0">
              <a:solidFill>
                <a:schemeClr val="accent5"/>
              </a:solidFill>
            </a:endParaRPr>
          </a:p>
        </p:txBody>
      </p:sp>
      <mc:AlternateContent xmlns:mc="http://schemas.openxmlformats.org/markup-compatibility/2006" xmlns:a14="http://schemas.microsoft.com/office/drawing/2010/main">
        <mc:Choice Requires="a14">
          <p:sp>
            <p:nvSpPr>
              <p:cNvPr id="5" name="Подзаголовок 4"/>
              <p:cNvSpPr>
                <a:spLocks noGrp="1"/>
              </p:cNvSpPr>
              <p:nvPr>
                <p:ph type="subTitle" idx="1"/>
              </p:nvPr>
            </p:nvSpPr>
            <p:spPr>
              <a:xfrm>
                <a:off x="332627" y="2001027"/>
                <a:ext cx="11502968" cy="4184620"/>
              </a:xfrm>
            </p:spPr>
            <p:txBody>
              <a:bodyPr>
                <a:normAutofit/>
              </a:bodyPr>
              <a:lstStyle/>
              <a:p>
                <a:pPr algn="just"/>
                <a:r>
                  <a:rPr lang="en-US" sz="3000" dirty="0" smtClean="0">
                    <a:solidFill>
                      <a:schemeClr val="accent5">
                        <a:lumMod val="75000"/>
                      </a:schemeClr>
                    </a:solidFill>
                    <a:latin typeface="+mj-lt"/>
                  </a:rPr>
                  <a:t>	C++ provides many useful functions in the </a:t>
                </a:r>
                <a:r>
                  <a:rPr lang="en-US" sz="3000" b="1" dirty="0" err="1" smtClean="0">
                    <a:solidFill>
                      <a:schemeClr val="accent5">
                        <a:lumMod val="75000"/>
                      </a:schemeClr>
                    </a:solidFill>
                    <a:latin typeface="+mj-lt"/>
                  </a:rPr>
                  <a:t>cmath</a:t>
                </a:r>
                <a:r>
                  <a:rPr lang="en-US" sz="3000" b="1" dirty="0" smtClean="0">
                    <a:solidFill>
                      <a:schemeClr val="accent5">
                        <a:lumMod val="75000"/>
                      </a:schemeClr>
                    </a:solidFill>
                    <a:latin typeface="+mj-lt"/>
                  </a:rPr>
                  <a:t> </a:t>
                </a:r>
                <a:r>
                  <a:rPr lang="en-US" sz="3000" dirty="0" smtClean="0">
                    <a:solidFill>
                      <a:schemeClr val="accent5">
                        <a:lumMod val="75000"/>
                      </a:schemeClr>
                    </a:solidFill>
                    <a:latin typeface="+mj-lt"/>
                  </a:rPr>
                  <a:t> header for performing common mathematical functions. </a:t>
                </a:r>
              </a:p>
              <a:p>
                <a:pPr algn="just"/>
                <a:endParaRPr lang="en-US" sz="3000" dirty="0" smtClean="0">
                  <a:solidFill>
                    <a:schemeClr val="accent5">
                      <a:lumMod val="75000"/>
                    </a:schemeClr>
                  </a:solidFill>
                  <a:latin typeface="+mj-lt"/>
                </a:endParaRPr>
              </a:p>
              <a:p>
                <a:pPr algn="just"/>
                <a:r>
                  <a:rPr lang="en-US" sz="3000" dirty="0">
                    <a:solidFill>
                      <a:schemeClr val="accent5">
                        <a:lumMod val="75000"/>
                      </a:schemeClr>
                    </a:solidFill>
                    <a:latin typeface="+mj-lt"/>
                  </a:rPr>
                  <a:t>	</a:t>
                </a:r>
                <a:r>
                  <a:rPr lang="en-US" sz="3000" dirty="0" smtClean="0">
                    <a:solidFill>
                      <a:schemeClr val="accent5">
                        <a:lumMod val="75000"/>
                      </a:schemeClr>
                    </a:solidFill>
                    <a:latin typeface="+mj-lt"/>
                  </a:rPr>
                  <a:t>You have already used </a:t>
                </a:r>
                <a:r>
                  <a:rPr lang="en-US" sz="3000" b="1" dirty="0" smtClean="0">
                    <a:solidFill>
                      <a:schemeClr val="accent5">
                        <a:lumMod val="75000"/>
                      </a:schemeClr>
                    </a:solidFill>
                    <a:latin typeface="+mj-lt"/>
                  </a:rPr>
                  <a:t>pow(a, b)  </a:t>
                </a:r>
                <a:r>
                  <a:rPr lang="en-US" sz="3000" dirty="0" smtClean="0">
                    <a:solidFill>
                      <a:schemeClr val="accent5">
                        <a:lumMod val="75000"/>
                      </a:schemeClr>
                    </a:solidFill>
                    <a:latin typeface="+mj-lt"/>
                  </a:rPr>
                  <a:t>function to compute </a:t>
                </a:r>
                <a14:m>
                  <m:oMath xmlns:m="http://schemas.openxmlformats.org/officeDocument/2006/math">
                    <m:sSup>
                      <m:sSupPr>
                        <m:ctrlPr>
                          <a:rPr lang="en-US" sz="3000" i="1" smtClean="0">
                            <a:solidFill>
                              <a:schemeClr val="accent5">
                                <a:lumMod val="75000"/>
                              </a:schemeClr>
                            </a:solidFill>
                            <a:latin typeface="Cambria Math" panose="02040503050406030204" pitchFamily="18" charset="0"/>
                          </a:rPr>
                        </m:ctrlPr>
                      </m:sSupPr>
                      <m:e>
                        <m:r>
                          <a:rPr lang="en-US" sz="3000" b="0" i="1" smtClean="0">
                            <a:solidFill>
                              <a:schemeClr val="accent5">
                                <a:lumMod val="75000"/>
                              </a:schemeClr>
                            </a:solidFill>
                            <a:latin typeface="Cambria Math" panose="02040503050406030204" pitchFamily="18" charset="0"/>
                          </a:rPr>
                          <m:t>𝑎</m:t>
                        </m:r>
                      </m:e>
                      <m:sup>
                        <m:r>
                          <a:rPr lang="en-US" sz="3000" b="0" i="1" smtClean="0">
                            <a:solidFill>
                              <a:schemeClr val="accent5">
                                <a:lumMod val="75000"/>
                              </a:schemeClr>
                            </a:solidFill>
                            <a:latin typeface="Cambria Math" panose="02040503050406030204" pitchFamily="18" charset="0"/>
                          </a:rPr>
                          <m:t>𝑏</m:t>
                        </m:r>
                      </m:sup>
                    </m:sSup>
                  </m:oMath>
                </a14:m>
                <a:r>
                  <a:rPr lang="en-US" sz="3000" dirty="0" smtClean="0">
                    <a:solidFill>
                      <a:schemeClr val="accent5">
                        <a:lumMod val="75000"/>
                      </a:schemeClr>
                    </a:solidFill>
                    <a:latin typeface="+mj-lt"/>
                  </a:rPr>
                  <a:t> and the </a:t>
                </a:r>
                <a:r>
                  <a:rPr lang="en-US" sz="3000" b="1" dirty="0" smtClean="0">
                    <a:solidFill>
                      <a:schemeClr val="accent5">
                        <a:lumMod val="75000"/>
                      </a:schemeClr>
                    </a:solidFill>
                    <a:latin typeface="+mj-lt"/>
                  </a:rPr>
                  <a:t>rand() </a:t>
                </a:r>
                <a:r>
                  <a:rPr lang="en-US" sz="3000" dirty="0" smtClean="0">
                    <a:solidFill>
                      <a:schemeClr val="accent5">
                        <a:lumMod val="75000"/>
                      </a:schemeClr>
                    </a:solidFill>
                    <a:latin typeface="+mj-lt"/>
                  </a:rPr>
                  <a:t>function to generate a random number. </a:t>
                </a:r>
              </a:p>
              <a:p>
                <a:pPr algn="just"/>
                <a:endParaRPr lang="en-US" sz="3000" dirty="0">
                  <a:solidFill>
                    <a:schemeClr val="accent5">
                      <a:lumMod val="75000"/>
                    </a:schemeClr>
                  </a:solidFill>
                  <a:latin typeface="+mj-lt"/>
                </a:endParaRPr>
              </a:p>
              <a:p>
                <a:pPr algn="just"/>
                <a:r>
                  <a:rPr lang="en-US" sz="3000" dirty="0" smtClean="0">
                    <a:solidFill>
                      <a:schemeClr val="accent5">
                        <a:lumMod val="75000"/>
                      </a:schemeClr>
                    </a:solidFill>
                    <a:latin typeface="+mj-lt"/>
                  </a:rPr>
                  <a:t>	They can be categorized as </a:t>
                </a:r>
                <a:r>
                  <a:rPr lang="en-US" sz="3000" b="1" dirty="0" smtClean="0">
                    <a:solidFill>
                      <a:schemeClr val="accent5">
                        <a:lumMod val="75000"/>
                      </a:schemeClr>
                    </a:solidFill>
                    <a:latin typeface="+mj-lt"/>
                  </a:rPr>
                  <a:t>trigonometric functions, exponent functions, </a:t>
                </a:r>
                <a:r>
                  <a:rPr lang="en-US" sz="3000" dirty="0" smtClean="0">
                    <a:solidFill>
                      <a:schemeClr val="accent5">
                        <a:lumMod val="75000"/>
                      </a:schemeClr>
                    </a:solidFill>
                    <a:latin typeface="+mj-lt"/>
                  </a:rPr>
                  <a:t>and </a:t>
                </a:r>
                <a:r>
                  <a:rPr lang="en-US" sz="3000" b="1" dirty="0" smtClean="0">
                    <a:solidFill>
                      <a:schemeClr val="accent5">
                        <a:lumMod val="75000"/>
                      </a:schemeClr>
                    </a:solidFill>
                    <a:latin typeface="+mj-lt"/>
                  </a:rPr>
                  <a:t>service functions.</a:t>
                </a:r>
                <a:endParaRPr lang="en-US" sz="3000" dirty="0" smtClean="0">
                  <a:solidFill>
                    <a:schemeClr val="accent5">
                      <a:lumMod val="75000"/>
                    </a:schemeClr>
                  </a:solidFill>
                  <a:latin typeface="+mj-lt"/>
                </a:endParaRPr>
              </a:p>
            </p:txBody>
          </p:sp>
        </mc:Choice>
        <mc:Fallback xmlns="">
          <p:sp>
            <p:nvSpPr>
              <p:cNvPr id="5" name="Подзаголовок 4"/>
              <p:cNvSpPr>
                <a:spLocks noGrp="1" noRot="1" noChangeAspect="1" noMove="1" noResize="1" noEditPoints="1" noAdjustHandles="1" noChangeArrowheads="1" noChangeShapeType="1" noTextEdit="1"/>
              </p:cNvSpPr>
              <p:nvPr>
                <p:ph type="subTitle" idx="1"/>
              </p:nvPr>
            </p:nvSpPr>
            <p:spPr>
              <a:xfrm>
                <a:off x="332627" y="2001027"/>
                <a:ext cx="11502968" cy="4184620"/>
              </a:xfrm>
              <a:blipFill rotWithShape="0">
                <a:blip r:embed="rId2"/>
                <a:stretch>
                  <a:fillRect l="-1272" t="-2911" r="-1219"/>
                </a:stretch>
              </a:blipFill>
            </p:spPr>
            <p:txBody>
              <a:bodyPr/>
              <a:lstStyle/>
              <a:p>
                <a:r>
                  <a:rPr lang="ru-RU">
                    <a:noFill/>
                  </a:rPr>
                  <a:t> </a:t>
                </a:r>
              </a:p>
            </p:txBody>
          </p:sp>
        </mc:Fallback>
      </mc:AlternateContent>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818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156101" y="297810"/>
            <a:ext cx="5679495"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Trigonometric Functions</a:t>
            </a:r>
            <a:endParaRPr lang="ru-RU" dirty="0">
              <a:solidFill>
                <a:schemeClr val="accent5"/>
              </a:solidFill>
            </a:endParaRPr>
          </a:p>
        </p:txBody>
      </p:sp>
      <p:sp>
        <p:nvSpPr>
          <p:cNvPr id="5" name="Подзаголовок 4"/>
          <p:cNvSpPr>
            <a:spLocks noGrp="1"/>
          </p:cNvSpPr>
          <p:nvPr>
            <p:ph type="subTitle" idx="1"/>
          </p:nvPr>
        </p:nvSpPr>
        <p:spPr>
          <a:xfrm>
            <a:off x="332627" y="1325150"/>
            <a:ext cx="11502968" cy="858653"/>
          </a:xfrm>
        </p:spPr>
        <p:txBody>
          <a:bodyPr>
            <a:noAutofit/>
          </a:bodyPr>
          <a:lstStyle/>
          <a:p>
            <a:pPr algn="just"/>
            <a:r>
              <a:rPr lang="en-US" sz="2900" dirty="0" smtClean="0">
                <a:solidFill>
                  <a:schemeClr val="accent5">
                    <a:lumMod val="75000"/>
                  </a:schemeClr>
                </a:solidFill>
                <a:latin typeface="+mj-lt"/>
              </a:rPr>
              <a:t>	C++ provides the following functions for performing trigonometric functions in the </a:t>
            </a:r>
            <a:r>
              <a:rPr lang="en-US" sz="2900" b="1" dirty="0" err="1" smtClean="0">
                <a:solidFill>
                  <a:schemeClr val="accent5">
                    <a:lumMod val="75000"/>
                  </a:schemeClr>
                </a:solidFill>
                <a:latin typeface="+mj-lt"/>
              </a:rPr>
              <a:t>cmath</a:t>
            </a:r>
            <a:r>
              <a:rPr lang="en-US" sz="2900" b="1" dirty="0" smtClean="0">
                <a:solidFill>
                  <a:schemeClr val="accent5">
                    <a:lumMod val="75000"/>
                  </a:schemeClr>
                </a:solidFill>
                <a:latin typeface="+mj-lt"/>
              </a:rPr>
              <a:t> </a:t>
            </a:r>
            <a:r>
              <a:rPr lang="en-US" sz="2900" dirty="0" smtClean="0">
                <a:solidFill>
                  <a:schemeClr val="accent5">
                    <a:lumMod val="75000"/>
                  </a:schemeClr>
                </a:solidFill>
                <a:latin typeface="+mj-lt"/>
              </a:rPr>
              <a:t>header:</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Таблица 1"/>
          <p:cNvGraphicFramePr>
            <a:graphicFrameLocks noGrp="1"/>
          </p:cNvGraphicFramePr>
          <p:nvPr>
            <p:extLst>
              <p:ext uri="{D42A27DB-BD31-4B8C-83A1-F6EECF244321}">
                <p14:modId xmlns:p14="http://schemas.microsoft.com/office/powerpoint/2010/main" val="1123412021"/>
              </p:ext>
            </p:extLst>
          </p:nvPr>
        </p:nvGraphicFramePr>
        <p:xfrm>
          <a:off x="332626" y="2183803"/>
          <a:ext cx="11502969" cy="3307080"/>
        </p:xfrm>
        <a:graphic>
          <a:graphicData uri="http://schemas.openxmlformats.org/drawingml/2006/table">
            <a:tbl>
              <a:tblPr firstRow="1" bandRow="1">
                <a:tableStyleId>{5C22544A-7EE6-4342-B048-85BDC9FD1C3A}</a:tableStyleId>
              </a:tblPr>
              <a:tblGrid>
                <a:gridCol w="3338421">
                  <a:extLst>
                    <a:ext uri="{9D8B030D-6E8A-4147-A177-3AD203B41FA5}">
                      <a16:colId xmlns:a16="http://schemas.microsoft.com/office/drawing/2014/main" val="20000"/>
                    </a:ext>
                  </a:extLst>
                </a:gridCol>
                <a:gridCol w="8164548">
                  <a:extLst>
                    <a:ext uri="{9D8B030D-6E8A-4147-A177-3AD203B41FA5}">
                      <a16:colId xmlns:a16="http://schemas.microsoft.com/office/drawing/2014/main" val="20001"/>
                    </a:ext>
                  </a:extLst>
                </a:gridCol>
              </a:tblGrid>
              <a:tr h="314655">
                <a:tc>
                  <a:txBody>
                    <a:bodyPr/>
                    <a:lstStyle/>
                    <a:p>
                      <a:r>
                        <a:rPr lang="en-US" sz="2500" dirty="0" smtClean="0"/>
                        <a:t>Function</a:t>
                      </a:r>
                      <a:endParaRPr lang="ru-RU" sz="2500" dirty="0"/>
                    </a:p>
                  </a:txBody>
                  <a:tcPr/>
                </a:tc>
                <a:tc>
                  <a:txBody>
                    <a:bodyPr/>
                    <a:lstStyle/>
                    <a:p>
                      <a:r>
                        <a:rPr lang="en-US" sz="2500" dirty="0" smtClean="0"/>
                        <a:t>Description</a:t>
                      </a:r>
                      <a:endParaRPr lang="ru-RU" sz="2500" dirty="0"/>
                    </a:p>
                  </a:txBody>
                  <a:tcPr/>
                </a:tc>
                <a:extLst>
                  <a:ext uri="{0D108BD9-81ED-4DB2-BD59-A6C34878D82A}">
                    <a16:rowId xmlns:a16="http://schemas.microsoft.com/office/drawing/2014/main" val="10000"/>
                  </a:ext>
                </a:extLst>
              </a:tr>
              <a:tr h="314655">
                <a:tc>
                  <a:txBody>
                    <a:bodyPr/>
                    <a:lstStyle/>
                    <a:p>
                      <a:r>
                        <a:rPr lang="en-US" sz="2500" b="0" dirty="0" smtClean="0"/>
                        <a:t>sin (radians)</a:t>
                      </a:r>
                      <a:endParaRPr lang="ru-RU" sz="2500" b="0" dirty="0"/>
                    </a:p>
                  </a:txBody>
                  <a:tcPr/>
                </a:tc>
                <a:tc>
                  <a:txBody>
                    <a:bodyPr/>
                    <a:lstStyle/>
                    <a:p>
                      <a:r>
                        <a:rPr lang="en-US" sz="2500" dirty="0" smtClean="0"/>
                        <a:t>Returns</a:t>
                      </a:r>
                      <a:r>
                        <a:rPr lang="en-US" sz="2500" baseline="0" dirty="0" smtClean="0"/>
                        <a:t> the trigonometric sine of an angle in radians</a:t>
                      </a:r>
                      <a:endParaRPr lang="ru-RU" sz="2500" dirty="0"/>
                    </a:p>
                  </a:txBody>
                  <a:tcPr/>
                </a:tc>
                <a:extLst>
                  <a:ext uri="{0D108BD9-81ED-4DB2-BD59-A6C34878D82A}">
                    <a16:rowId xmlns:a16="http://schemas.microsoft.com/office/drawing/2014/main" val="10001"/>
                  </a:ext>
                </a:extLst>
              </a:tr>
              <a:tr h="314655">
                <a:tc>
                  <a:txBody>
                    <a:bodyPr/>
                    <a:lstStyle/>
                    <a:p>
                      <a:r>
                        <a:rPr lang="en-US" sz="2500" b="0" dirty="0" smtClean="0"/>
                        <a:t>cos (radians)</a:t>
                      </a:r>
                      <a:endParaRPr lang="ru-RU" sz="2500" b="0" dirty="0"/>
                    </a:p>
                  </a:txBody>
                  <a:tcPr/>
                </a:tc>
                <a:tc>
                  <a:txBody>
                    <a:bodyPr/>
                    <a:lstStyle/>
                    <a:p>
                      <a:r>
                        <a:rPr lang="en-US" sz="2500" dirty="0" smtClean="0"/>
                        <a:t>Returns</a:t>
                      </a:r>
                      <a:r>
                        <a:rPr lang="en-US" sz="2500" baseline="0" dirty="0" smtClean="0"/>
                        <a:t> the trigonometric cosine of an angle in radians</a:t>
                      </a:r>
                      <a:endParaRPr lang="ru-RU" sz="2500" dirty="0"/>
                    </a:p>
                  </a:txBody>
                  <a:tcPr/>
                </a:tc>
                <a:extLst>
                  <a:ext uri="{0D108BD9-81ED-4DB2-BD59-A6C34878D82A}">
                    <a16:rowId xmlns:a16="http://schemas.microsoft.com/office/drawing/2014/main" val="10002"/>
                  </a:ext>
                </a:extLst>
              </a:tr>
              <a:tr h="314655">
                <a:tc>
                  <a:txBody>
                    <a:bodyPr/>
                    <a:lstStyle/>
                    <a:p>
                      <a:r>
                        <a:rPr lang="en-US" sz="2500" dirty="0" smtClean="0"/>
                        <a:t>tan (radians) </a:t>
                      </a:r>
                      <a:endParaRPr lang="ru-RU" sz="2500" dirty="0"/>
                    </a:p>
                  </a:txBody>
                  <a:tcPr/>
                </a:tc>
                <a:tc>
                  <a:txBody>
                    <a:bodyPr/>
                    <a:lstStyle/>
                    <a:p>
                      <a:r>
                        <a:rPr lang="en-US" sz="2500" dirty="0" smtClean="0"/>
                        <a:t>Returns</a:t>
                      </a:r>
                      <a:r>
                        <a:rPr lang="en-US" sz="2500" baseline="0" dirty="0" smtClean="0"/>
                        <a:t> the trigonometric tangent of an angle in radians</a:t>
                      </a:r>
                      <a:endParaRPr lang="ru-RU" sz="2500" dirty="0"/>
                    </a:p>
                  </a:txBody>
                  <a:tcPr/>
                </a:tc>
                <a:extLst>
                  <a:ext uri="{0D108BD9-81ED-4DB2-BD59-A6C34878D82A}">
                    <a16:rowId xmlns:a16="http://schemas.microsoft.com/office/drawing/2014/main" val="10003"/>
                  </a:ext>
                </a:extLst>
              </a:tr>
              <a:tr h="314655">
                <a:tc>
                  <a:txBody>
                    <a:bodyPr/>
                    <a:lstStyle/>
                    <a:p>
                      <a:r>
                        <a:rPr lang="en-US" sz="2500" dirty="0" err="1" smtClean="0"/>
                        <a:t>asin</a:t>
                      </a:r>
                      <a:r>
                        <a:rPr lang="en-US" sz="2500" dirty="0" smtClean="0"/>
                        <a:t> (a) </a:t>
                      </a:r>
                      <a:endParaRPr lang="ru-RU" sz="2500" dirty="0"/>
                    </a:p>
                  </a:txBody>
                  <a:tcPr/>
                </a:tc>
                <a:tc>
                  <a:txBody>
                    <a:bodyPr/>
                    <a:lstStyle/>
                    <a:p>
                      <a:r>
                        <a:rPr lang="en-US" sz="2500" dirty="0" smtClean="0"/>
                        <a:t>Returns</a:t>
                      </a:r>
                      <a:r>
                        <a:rPr lang="en-US" sz="2500" baseline="0" dirty="0" smtClean="0"/>
                        <a:t> the angle in radians for the inverse of sine</a:t>
                      </a:r>
                      <a:endParaRPr lang="ru-RU" sz="2500" dirty="0"/>
                    </a:p>
                  </a:txBody>
                  <a:tcPr/>
                </a:tc>
                <a:extLst>
                  <a:ext uri="{0D108BD9-81ED-4DB2-BD59-A6C34878D82A}">
                    <a16:rowId xmlns:a16="http://schemas.microsoft.com/office/drawing/2014/main" val="10004"/>
                  </a:ext>
                </a:extLst>
              </a:tr>
              <a:tr h="314655">
                <a:tc>
                  <a:txBody>
                    <a:bodyPr/>
                    <a:lstStyle/>
                    <a:p>
                      <a:r>
                        <a:rPr lang="en-US" sz="2500" dirty="0" err="1" smtClean="0"/>
                        <a:t>acos</a:t>
                      </a:r>
                      <a:r>
                        <a:rPr lang="en-US" sz="2500" dirty="0" smtClean="0"/>
                        <a:t> (a)</a:t>
                      </a:r>
                      <a:endParaRPr lang="ru-RU" sz="2500" dirty="0"/>
                    </a:p>
                  </a:txBody>
                  <a:tcPr/>
                </a:tc>
                <a:tc>
                  <a:txBody>
                    <a:bodyPr/>
                    <a:lstStyle/>
                    <a:p>
                      <a:r>
                        <a:rPr lang="en-US" sz="2500" dirty="0" smtClean="0"/>
                        <a:t>Returns the angle in radians for the inverse of cosine</a:t>
                      </a:r>
                      <a:endParaRPr lang="ru-RU" sz="2500" dirty="0"/>
                    </a:p>
                  </a:txBody>
                  <a:tcPr/>
                </a:tc>
                <a:extLst>
                  <a:ext uri="{0D108BD9-81ED-4DB2-BD59-A6C34878D82A}">
                    <a16:rowId xmlns:a16="http://schemas.microsoft.com/office/drawing/2014/main" val="10005"/>
                  </a:ext>
                </a:extLst>
              </a:tr>
              <a:tr h="314655">
                <a:tc>
                  <a:txBody>
                    <a:bodyPr/>
                    <a:lstStyle/>
                    <a:p>
                      <a:r>
                        <a:rPr lang="en-US" sz="2500" dirty="0" err="1" smtClean="0"/>
                        <a:t>atan</a:t>
                      </a:r>
                      <a:r>
                        <a:rPr lang="en-US" sz="2500" dirty="0" smtClean="0"/>
                        <a:t> (a) </a:t>
                      </a:r>
                      <a:endParaRPr lang="ru-RU" sz="2500" dirty="0"/>
                    </a:p>
                  </a:txBody>
                  <a:tcPr/>
                </a:tc>
                <a:tc>
                  <a:txBody>
                    <a:bodyPr/>
                    <a:lstStyle/>
                    <a:p>
                      <a:r>
                        <a:rPr lang="en-US" sz="2500" dirty="0" smtClean="0"/>
                        <a:t>Returns the angle in radians for the inverse</a:t>
                      </a:r>
                      <a:r>
                        <a:rPr lang="en-US" sz="2500" baseline="0" dirty="0" smtClean="0"/>
                        <a:t> of tangent</a:t>
                      </a:r>
                      <a:endParaRPr lang="ru-RU" sz="2500" dirty="0"/>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9" name="Подзаголовок 4"/>
              <p:cNvSpPr txBox="1">
                <a:spLocks/>
              </p:cNvSpPr>
              <p:nvPr/>
            </p:nvSpPr>
            <p:spPr>
              <a:xfrm>
                <a:off x="0" y="5706410"/>
                <a:ext cx="12192000" cy="1003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r>
                  <a:rPr lang="en-US" sz="2800" dirty="0" smtClean="0">
                    <a:solidFill>
                      <a:schemeClr val="accent5">
                        <a:lumMod val="75000"/>
                      </a:schemeClr>
                    </a:solidFill>
                    <a:latin typeface="+mj-lt"/>
                  </a:rPr>
                  <a:t>sin(0) returns 0.0;   sin(270 * PI / 180) returns -1.0; sin(PI / 6) returns 0.5; </a:t>
                </a:r>
              </a:p>
              <a:p>
                <a:r>
                  <a:rPr lang="en-US" sz="2800" dirty="0" smtClean="0">
                    <a:solidFill>
                      <a:schemeClr val="accent5">
                        <a:lumMod val="75000"/>
                      </a:schemeClr>
                    </a:solidFill>
                    <a:latin typeface="+mj-lt"/>
                  </a:rPr>
                  <a:t>cos(PI / 6) returns 0.866(same as </a:t>
                </a:r>
                <a14:m>
                  <m:oMath xmlns:m="http://schemas.openxmlformats.org/officeDocument/2006/math">
                    <m:rad>
                      <m:radPr>
                        <m:degHide m:val="on"/>
                        <m:ctrlPr>
                          <a:rPr lang="en-US" sz="2800" b="0" i="1" smtClean="0">
                            <a:solidFill>
                              <a:schemeClr val="accent5">
                                <a:lumMod val="75000"/>
                              </a:schemeClr>
                            </a:solidFill>
                            <a:latin typeface="Cambria Math" panose="02040503050406030204" pitchFamily="18" charset="0"/>
                            <a:ea typeface="Cambria Math" panose="02040503050406030204" pitchFamily="18" charset="0"/>
                          </a:rPr>
                        </m:ctrlPr>
                      </m:radPr>
                      <m:deg/>
                      <m:e>
                        <m:r>
                          <a:rPr lang="en-US" sz="2800" b="0" i="1" smtClean="0">
                            <a:solidFill>
                              <a:schemeClr val="accent5">
                                <a:lumMod val="75000"/>
                              </a:schemeClr>
                            </a:solidFill>
                            <a:latin typeface="Cambria Math" panose="02040503050406030204" pitchFamily="18" charset="0"/>
                            <a:ea typeface="Cambria Math" panose="02040503050406030204" pitchFamily="18" charset="0"/>
                          </a:rPr>
                          <m:t>3</m:t>
                        </m:r>
                      </m:e>
                    </m:rad>
                    <m:r>
                      <a:rPr lang="en-US" sz="2800" b="0" i="1" smtClean="0">
                        <a:solidFill>
                          <a:schemeClr val="accent5">
                            <a:lumMod val="75000"/>
                          </a:schemeClr>
                        </a:solidFill>
                        <a:latin typeface="Cambria Math" panose="02040503050406030204" pitchFamily="18" charset="0"/>
                        <a:ea typeface="Cambria Math" panose="02040503050406030204" pitchFamily="18" charset="0"/>
                      </a:rPr>
                      <m:t>/2</m:t>
                    </m:r>
                  </m:oMath>
                </a14:m>
                <a:r>
                  <a:rPr lang="en-US" sz="2800" dirty="0" smtClean="0">
                    <a:solidFill>
                      <a:schemeClr val="accent5">
                        <a:lumMod val="75000"/>
                      </a:schemeClr>
                    </a:solidFill>
                    <a:latin typeface="+mj-lt"/>
                  </a:rPr>
                  <a:t>);asin(0.5) returns 0.523599(same as </a:t>
                </a:r>
                <a14:m>
                  <m:oMath xmlns:m="http://schemas.openxmlformats.org/officeDocument/2006/math">
                    <m:r>
                      <a:rPr lang="en-US" sz="2800" i="1" smtClean="0">
                        <a:solidFill>
                          <a:schemeClr val="accent5">
                            <a:lumMod val="75000"/>
                          </a:schemeClr>
                        </a:solidFill>
                        <a:latin typeface="Cambria Math" panose="02040503050406030204" pitchFamily="18" charset="0"/>
                        <a:ea typeface="Cambria Math" panose="02040503050406030204" pitchFamily="18" charset="0"/>
                      </a:rPr>
                      <m:t>𝜋</m:t>
                    </m:r>
                    <m:r>
                      <a:rPr lang="en-US" sz="2800" b="0" i="1" smtClean="0">
                        <a:solidFill>
                          <a:schemeClr val="accent5">
                            <a:lumMod val="75000"/>
                          </a:schemeClr>
                        </a:solidFill>
                        <a:latin typeface="Cambria Math" panose="02040503050406030204" pitchFamily="18" charset="0"/>
                        <a:ea typeface="Cambria Math" panose="02040503050406030204" pitchFamily="18" charset="0"/>
                      </a:rPr>
                      <m:t>/6</m:t>
                    </m:r>
                  </m:oMath>
                </a14:m>
                <a:r>
                  <a:rPr lang="en-US" sz="2800" dirty="0" smtClean="0">
                    <a:solidFill>
                      <a:schemeClr val="accent5">
                        <a:lumMod val="75000"/>
                      </a:schemeClr>
                    </a:solidFill>
                    <a:latin typeface="+mj-lt"/>
                  </a:rPr>
                  <a:t>);</a:t>
                </a:r>
              </a:p>
            </p:txBody>
          </p:sp>
        </mc:Choice>
        <mc:Fallback xmlns="">
          <p:sp>
            <p:nvSpPr>
              <p:cNvPr id="9" name="Подзаголовок 4"/>
              <p:cNvSpPr txBox="1">
                <a:spLocks noRot="1" noChangeAspect="1" noMove="1" noResize="1" noEditPoints="1" noAdjustHandles="1" noChangeArrowheads="1" noChangeShapeType="1" noTextEdit="1"/>
              </p:cNvSpPr>
              <p:nvPr/>
            </p:nvSpPr>
            <p:spPr>
              <a:xfrm>
                <a:off x="0" y="5706410"/>
                <a:ext cx="12192000" cy="1003672"/>
              </a:xfrm>
              <a:prstGeom prst="rect">
                <a:avLst/>
              </a:prstGeom>
              <a:blipFill rotWithShape="0">
                <a:blip r:embed="rId3"/>
                <a:stretch>
                  <a:fillRect t="-9697" b="-19394"/>
                </a:stretch>
              </a:blipFill>
            </p:spPr>
            <p:txBody>
              <a:bodyPr/>
              <a:lstStyle/>
              <a:p>
                <a:r>
                  <a:rPr lang="ru-RU">
                    <a:noFill/>
                  </a:rPr>
                  <a:t> </a:t>
                </a:r>
              </a:p>
            </p:txBody>
          </p:sp>
        </mc:Fallback>
      </mc:AlternateContent>
    </p:spTree>
    <p:extLst>
      <p:ext uri="{BB962C8B-B14F-4D97-AF65-F5344CB8AC3E}">
        <p14:creationId xmlns:p14="http://schemas.microsoft.com/office/powerpoint/2010/main" val="2688950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156101" y="297810"/>
            <a:ext cx="567949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Exponent Functions</a:t>
            </a:r>
            <a:endParaRPr lang="ru-RU" dirty="0">
              <a:solidFill>
                <a:schemeClr val="accent5"/>
              </a:solidFill>
            </a:endParaRPr>
          </a:p>
        </p:txBody>
      </p:sp>
      <p:sp>
        <p:nvSpPr>
          <p:cNvPr id="5" name="Подзаголовок 4"/>
          <p:cNvSpPr>
            <a:spLocks noGrp="1"/>
          </p:cNvSpPr>
          <p:nvPr>
            <p:ph type="subTitle" idx="1"/>
          </p:nvPr>
        </p:nvSpPr>
        <p:spPr>
          <a:xfrm>
            <a:off x="332627" y="1490039"/>
            <a:ext cx="11502968" cy="540467"/>
          </a:xfrm>
        </p:spPr>
        <p:txBody>
          <a:bodyPr>
            <a:normAutofit/>
          </a:bodyPr>
          <a:lstStyle/>
          <a:p>
            <a:r>
              <a:rPr lang="en-US" sz="3000" dirty="0" smtClean="0">
                <a:solidFill>
                  <a:schemeClr val="accent5">
                    <a:lumMod val="75000"/>
                  </a:schemeClr>
                </a:solidFill>
                <a:latin typeface="+mj-lt"/>
              </a:rPr>
              <a:t>Exponent Functions in the </a:t>
            </a:r>
            <a:r>
              <a:rPr lang="en-US" sz="3000" b="1" dirty="0" err="1" smtClean="0">
                <a:solidFill>
                  <a:schemeClr val="accent5">
                    <a:lumMod val="75000"/>
                  </a:schemeClr>
                </a:solidFill>
                <a:latin typeface="+mj-lt"/>
              </a:rPr>
              <a:t>cmath</a:t>
            </a:r>
            <a:r>
              <a:rPr lang="en-US" sz="3000" b="1" dirty="0" smtClean="0">
                <a:solidFill>
                  <a:schemeClr val="accent5">
                    <a:lumMod val="75000"/>
                  </a:schemeClr>
                </a:solidFill>
                <a:latin typeface="+mj-lt"/>
              </a:rPr>
              <a:t> </a:t>
            </a:r>
            <a:r>
              <a:rPr lang="en-US" sz="3000" dirty="0" smtClean="0">
                <a:solidFill>
                  <a:schemeClr val="accent5">
                    <a:lumMod val="75000"/>
                  </a:schemeClr>
                </a:solidFill>
                <a:latin typeface="+mj-lt"/>
              </a:rPr>
              <a:t>Header</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Image result for Area of Cir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ext uri="{D42A27DB-BD31-4B8C-83A1-F6EECF244321}">
                    <p14:modId xmlns:p14="http://schemas.microsoft.com/office/powerpoint/2010/main" val="210013843"/>
                  </p:ext>
                </p:extLst>
              </p:nvPr>
            </p:nvGraphicFramePr>
            <p:xfrm>
              <a:off x="332627" y="2030504"/>
              <a:ext cx="11502968" cy="3025590"/>
            </p:xfrm>
            <a:graphic>
              <a:graphicData uri="http://schemas.openxmlformats.org/drawingml/2006/table">
                <a:tbl>
                  <a:tblPr firstRow="1" bandRow="1">
                    <a:tableStyleId>{5C22544A-7EE6-4342-B048-85BDC9FD1C3A}</a:tableStyleId>
                  </a:tblPr>
                  <a:tblGrid>
                    <a:gridCol w="3244291">
                      <a:extLst>
                        <a:ext uri="{9D8B030D-6E8A-4147-A177-3AD203B41FA5}">
                          <a16:colId xmlns:a16="http://schemas.microsoft.com/office/drawing/2014/main" val="20000"/>
                        </a:ext>
                      </a:extLst>
                    </a:gridCol>
                    <a:gridCol w="8258677">
                      <a:extLst>
                        <a:ext uri="{9D8B030D-6E8A-4147-A177-3AD203B41FA5}">
                          <a16:colId xmlns:a16="http://schemas.microsoft.com/office/drawing/2014/main" val="20001"/>
                        </a:ext>
                      </a:extLst>
                    </a:gridCol>
                  </a:tblGrid>
                  <a:tr h="504265">
                    <a:tc>
                      <a:txBody>
                        <a:bodyPr/>
                        <a:lstStyle/>
                        <a:p>
                          <a:r>
                            <a:rPr lang="en-US" sz="2500" dirty="0" smtClean="0"/>
                            <a:t>Function</a:t>
                          </a:r>
                          <a:endParaRPr lang="ru-RU" sz="2500" dirty="0"/>
                        </a:p>
                      </a:txBody>
                      <a:tcPr/>
                    </a:tc>
                    <a:tc>
                      <a:txBody>
                        <a:bodyPr/>
                        <a:lstStyle/>
                        <a:p>
                          <a:r>
                            <a:rPr lang="en-US" sz="2500" dirty="0" smtClean="0"/>
                            <a:t>Description</a:t>
                          </a:r>
                          <a:endParaRPr lang="ru-RU" sz="2500" dirty="0"/>
                        </a:p>
                      </a:txBody>
                      <a:tcPr/>
                    </a:tc>
                    <a:extLst>
                      <a:ext uri="{0D108BD9-81ED-4DB2-BD59-A6C34878D82A}">
                        <a16:rowId xmlns:a16="http://schemas.microsoft.com/office/drawing/2014/main" val="10000"/>
                      </a:ext>
                    </a:extLst>
                  </a:tr>
                  <a:tr h="504265">
                    <a:tc>
                      <a:txBody>
                        <a:bodyPr/>
                        <a:lstStyle/>
                        <a:p>
                          <a:r>
                            <a:rPr lang="en-US" sz="2500" dirty="0" err="1" smtClean="0"/>
                            <a:t>exp</a:t>
                          </a:r>
                          <a:r>
                            <a:rPr lang="en-US" sz="2500" dirty="0" smtClean="0"/>
                            <a:t>(x)</a:t>
                          </a:r>
                          <a:endParaRPr lang="ru-RU" sz="2500" dirty="0"/>
                        </a:p>
                      </a:txBody>
                      <a:tcPr/>
                    </a:tc>
                    <a:tc>
                      <a:txBody>
                        <a:bodyPr/>
                        <a:lstStyle/>
                        <a:p>
                          <a:r>
                            <a:rPr lang="en-US" sz="2500" dirty="0" smtClean="0"/>
                            <a:t>Returns e raised to power of x (</a:t>
                          </a:r>
                          <a14:m>
                            <m:oMath xmlns:m="http://schemas.openxmlformats.org/officeDocument/2006/math">
                              <m:sSup>
                                <m:sSupPr>
                                  <m:ctrlPr>
                                    <a:rPr lang="en-US" sz="2500" i="1" smtClean="0">
                                      <a:latin typeface="Cambria Math" panose="02040503050406030204" pitchFamily="18" charset="0"/>
                                    </a:rPr>
                                  </m:ctrlPr>
                                </m:sSupPr>
                                <m:e>
                                  <m:r>
                                    <a:rPr lang="en-US" sz="2500" b="0" i="1" smtClean="0">
                                      <a:latin typeface="Cambria Math" panose="02040503050406030204" pitchFamily="18" charset="0"/>
                                    </a:rPr>
                                    <m:t>𝑒</m:t>
                                  </m:r>
                                </m:e>
                                <m:sup>
                                  <m:r>
                                    <a:rPr lang="en-US" sz="2500" b="0" i="1" smtClean="0">
                                      <a:latin typeface="Cambria Math" panose="02040503050406030204" pitchFamily="18" charset="0"/>
                                    </a:rPr>
                                    <m:t>𝑥</m:t>
                                  </m:r>
                                </m:sup>
                              </m:sSup>
                            </m:oMath>
                          </a14:m>
                          <a:r>
                            <a:rPr lang="en-US" sz="2500" dirty="0" smtClean="0"/>
                            <a:t>).</a:t>
                          </a:r>
                          <a:endParaRPr lang="ru-RU" sz="2500" dirty="0"/>
                        </a:p>
                      </a:txBody>
                      <a:tcPr/>
                    </a:tc>
                    <a:extLst>
                      <a:ext uri="{0D108BD9-81ED-4DB2-BD59-A6C34878D82A}">
                        <a16:rowId xmlns:a16="http://schemas.microsoft.com/office/drawing/2014/main" val="10001"/>
                      </a:ext>
                    </a:extLst>
                  </a:tr>
                  <a:tr h="504265">
                    <a:tc>
                      <a:txBody>
                        <a:bodyPr/>
                        <a:lstStyle/>
                        <a:p>
                          <a:r>
                            <a:rPr lang="en-US" sz="2500" dirty="0" smtClean="0"/>
                            <a:t>log(x)</a:t>
                          </a:r>
                          <a:endParaRPr lang="ru-RU" sz="2500" dirty="0"/>
                        </a:p>
                      </a:txBody>
                      <a:tcPr/>
                    </a:tc>
                    <a:tc>
                      <a:txBody>
                        <a:bodyPr/>
                        <a:lstStyle/>
                        <a:p>
                          <a:r>
                            <a:rPr lang="en-US" sz="2500" dirty="0" smtClean="0"/>
                            <a:t>Returns the natural logarithm of x (ln(x) = </a:t>
                          </a:r>
                          <a14:m>
                            <m:oMath xmlns:m="http://schemas.openxmlformats.org/officeDocument/2006/math">
                              <m:func>
                                <m:funcPr>
                                  <m:ctrlPr>
                                    <a:rPr lang="en-US" sz="2500" i="1" smtClean="0">
                                      <a:latin typeface="Cambria Math" panose="02040503050406030204" pitchFamily="18" charset="0"/>
                                    </a:rPr>
                                  </m:ctrlPr>
                                </m:funcPr>
                                <m:fName>
                                  <m:sSub>
                                    <m:sSubPr>
                                      <m:ctrlPr>
                                        <a:rPr lang="en-US" sz="2500" i="1" smtClean="0">
                                          <a:latin typeface="Cambria Math" panose="02040503050406030204" pitchFamily="18" charset="0"/>
                                        </a:rPr>
                                      </m:ctrlPr>
                                    </m:sSubPr>
                                    <m:e>
                                      <m:r>
                                        <m:rPr>
                                          <m:sty m:val="p"/>
                                        </m:rPr>
                                        <a:rPr lang="en-US" sz="2500" i="0" smtClean="0">
                                          <a:latin typeface="Cambria Math" panose="02040503050406030204" pitchFamily="18" charset="0"/>
                                        </a:rPr>
                                        <m:t>log</m:t>
                                      </m:r>
                                    </m:e>
                                    <m:sub>
                                      <m:r>
                                        <a:rPr lang="en-US" sz="2500" b="0" i="1" smtClean="0">
                                          <a:latin typeface="Cambria Math" panose="02040503050406030204" pitchFamily="18" charset="0"/>
                                        </a:rPr>
                                        <m:t>𝑒</m:t>
                                      </m:r>
                                    </m:sub>
                                  </m:sSub>
                                </m:fName>
                                <m:e>
                                  <m:r>
                                    <a:rPr lang="en-US" sz="2500" b="0" i="1" smtClean="0">
                                      <a:latin typeface="Cambria Math" panose="02040503050406030204" pitchFamily="18" charset="0"/>
                                    </a:rPr>
                                    <m:t>𝑥</m:t>
                                  </m:r>
                                </m:e>
                              </m:func>
                            </m:oMath>
                          </a14:m>
                          <a:r>
                            <a:rPr lang="en-US" sz="2500" dirty="0" smtClean="0"/>
                            <a:t>).</a:t>
                          </a:r>
                          <a:endParaRPr lang="ru-RU" sz="2500" dirty="0"/>
                        </a:p>
                      </a:txBody>
                      <a:tcPr/>
                    </a:tc>
                    <a:extLst>
                      <a:ext uri="{0D108BD9-81ED-4DB2-BD59-A6C34878D82A}">
                        <a16:rowId xmlns:a16="http://schemas.microsoft.com/office/drawing/2014/main" val="10002"/>
                      </a:ext>
                    </a:extLst>
                  </a:tr>
                  <a:tr h="504265">
                    <a:tc>
                      <a:txBody>
                        <a:bodyPr/>
                        <a:lstStyle/>
                        <a:p>
                          <a:r>
                            <a:rPr lang="en-US" sz="2500" dirty="0" smtClean="0"/>
                            <a:t>log10(x)</a:t>
                          </a:r>
                          <a:endParaRPr lang="ru-RU" sz="2500" dirty="0"/>
                        </a:p>
                      </a:txBody>
                      <a:tcPr/>
                    </a:tc>
                    <a:tc>
                      <a:txBody>
                        <a:bodyPr/>
                        <a:lstStyle/>
                        <a:p>
                          <a:r>
                            <a:rPr lang="en-US" sz="2500" dirty="0" smtClean="0"/>
                            <a:t>Returns the base</a:t>
                          </a:r>
                          <a:r>
                            <a:rPr lang="en-US" sz="2500" baseline="0" dirty="0" smtClean="0"/>
                            <a:t> 10 logarithm of x (</a:t>
                          </a:r>
                          <a14:m>
                            <m:oMath xmlns:m="http://schemas.openxmlformats.org/officeDocument/2006/math">
                              <m:func>
                                <m:funcPr>
                                  <m:ctrlPr>
                                    <a:rPr lang="en-US" sz="2500" i="1" baseline="0" smtClean="0">
                                      <a:latin typeface="Cambria Math" panose="02040503050406030204" pitchFamily="18" charset="0"/>
                                    </a:rPr>
                                  </m:ctrlPr>
                                </m:funcPr>
                                <m:fName>
                                  <m:sSub>
                                    <m:sSubPr>
                                      <m:ctrlPr>
                                        <a:rPr lang="en-US" sz="2500" i="1" baseline="0" smtClean="0">
                                          <a:latin typeface="Cambria Math" panose="02040503050406030204" pitchFamily="18" charset="0"/>
                                        </a:rPr>
                                      </m:ctrlPr>
                                    </m:sSubPr>
                                    <m:e>
                                      <m:r>
                                        <m:rPr>
                                          <m:sty m:val="p"/>
                                        </m:rPr>
                                        <a:rPr lang="en-US" sz="2500" i="0" baseline="0" smtClean="0">
                                          <a:latin typeface="Cambria Math" panose="02040503050406030204" pitchFamily="18" charset="0"/>
                                        </a:rPr>
                                        <m:t>log</m:t>
                                      </m:r>
                                    </m:e>
                                    <m:sub>
                                      <m:r>
                                        <a:rPr lang="en-US" sz="2500" b="0" i="1" baseline="0" smtClean="0">
                                          <a:latin typeface="Cambria Math" panose="02040503050406030204" pitchFamily="18" charset="0"/>
                                        </a:rPr>
                                        <m:t>10</m:t>
                                      </m:r>
                                    </m:sub>
                                  </m:sSub>
                                </m:fName>
                                <m:e>
                                  <m:r>
                                    <a:rPr lang="en-US" sz="2500" b="0" i="1" baseline="0" smtClean="0">
                                      <a:latin typeface="Cambria Math" panose="02040503050406030204" pitchFamily="18" charset="0"/>
                                    </a:rPr>
                                    <m:t>𝑥</m:t>
                                  </m:r>
                                </m:e>
                              </m:func>
                            </m:oMath>
                          </a14:m>
                          <a:r>
                            <a:rPr lang="en-US" sz="2500" baseline="0" dirty="0" smtClean="0"/>
                            <a:t>).</a:t>
                          </a:r>
                          <a:endParaRPr lang="ru-RU" sz="2500" dirty="0"/>
                        </a:p>
                      </a:txBody>
                      <a:tcPr/>
                    </a:tc>
                    <a:extLst>
                      <a:ext uri="{0D108BD9-81ED-4DB2-BD59-A6C34878D82A}">
                        <a16:rowId xmlns:a16="http://schemas.microsoft.com/office/drawing/2014/main" val="10003"/>
                      </a:ext>
                    </a:extLst>
                  </a:tr>
                  <a:tr h="504265">
                    <a:tc>
                      <a:txBody>
                        <a:bodyPr/>
                        <a:lstStyle/>
                        <a:p>
                          <a:r>
                            <a:rPr lang="en-US" sz="2500" dirty="0" smtClean="0"/>
                            <a:t>pow(a, b)</a:t>
                          </a:r>
                          <a:endParaRPr lang="ru-RU" sz="2500" dirty="0"/>
                        </a:p>
                      </a:txBody>
                      <a:tcPr/>
                    </a:tc>
                    <a:tc>
                      <a:txBody>
                        <a:bodyPr/>
                        <a:lstStyle/>
                        <a:p>
                          <a:r>
                            <a:rPr lang="en-US" sz="2500" dirty="0" smtClean="0"/>
                            <a:t>Returns a raised to the power of</a:t>
                          </a:r>
                          <a:r>
                            <a:rPr lang="en-US" sz="2500" baseline="0" dirty="0" smtClean="0"/>
                            <a:t> b (</a:t>
                          </a:r>
                          <a14:m>
                            <m:oMath xmlns:m="http://schemas.openxmlformats.org/officeDocument/2006/math">
                              <m:sSup>
                                <m:sSupPr>
                                  <m:ctrlPr>
                                    <a:rPr lang="en-US" sz="2500" i="1" baseline="0" smtClean="0">
                                      <a:latin typeface="Cambria Math" panose="02040503050406030204" pitchFamily="18" charset="0"/>
                                    </a:rPr>
                                  </m:ctrlPr>
                                </m:sSupPr>
                                <m:e>
                                  <m:r>
                                    <a:rPr lang="en-US" sz="2500" b="0" i="1" baseline="0" smtClean="0">
                                      <a:latin typeface="Cambria Math" panose="02040503050406030204" pitchFamily="18" charset="0"/>
                                    </a:rPr>
                                    <m:t>𝑎</m:t>
                                  </m:r>
                                </m:e>
                                <m:sup>
                                  <m:r>
                                    <a:rPr lang="en-US" sz="2500" b="0" i="1" baseline="0" smtClean="0">
                                      <a:latin typeface="Cambria Math" panose="02040503050406030204" pitchFamily="18" charset="0"/>
                                    </a:rPr>
                                    <m:t>𝑏</m:t>
                                  </m:r>
                                </m:sup>
                              </m:sSup>
                            </m:oMath>
                          </a14:m>
                          <a:r>
                            <a:rPr lang="en-US" sz="2500" baseline="0" dirty="0" smtClean="0"/>
                            <a:t>).</a:t>
                          </a:r>
                          <a:endParaRPr lang="ru-RU" sz="2500" dirty="0"/>
                        </a:p>
                      </a:txBody>
                      <a:tcPr/>
                    </a:tc>
                    <a:extLst>
                      <a:ext uri="{0D108BD9-81ED-4DB2-BD59-A6C34878D82A}">
                        <a16:rowId xmlns:a16="http://schemas.microsoft.com/office/drawing/2014/main" val="10004"/>
                      </a:ext>
                    </a:extLst>
                  </a:tr>
                  <a:tr h="504265">
                    <a:tc>
                      <a:txBody>
                        <a:bodyPr/>
                        <a:lstStyle/>
                        <a:p>
                          <a:r>
                            <a:rPr lang="en-US" sz="2500" dirty="0" err="1" smtClean="0"/>
                            <a:t>sqrt</a:t>
                          </a:r>
                          <a:r>
                            <a:rPr lang="en-US" sz="2500" dirty="0" smtClean="0"/>
                            <a:t>(x)</a:t>
                          </a:r>
                          <a:endParaRPr lang="ru-RU" sz="2500" dirty="0"/>
                        </a:p>
                      </a:txBody>
                      <a:tcPr/>
                    </a:tc>
                    <a:tc>
                      <a:txBody>
                        <a:bodyPr/>
                        <a:lstStyle/>
                        <a:p>
                          <a:r>
                            <a:rPr lang="en-US" sz="2500" dirty="0" smtClean="0"/>
                            <a:t>Returns the square root of x (</a:t>
                          </a:r>
                          <a14:m>
                            <m:oMath xmlns:m="http://schemas.openxmlformats.org/officeDocument/2006/math">
                              <m:rad>
                                <m:radPr>
                                  <m:degHide m:val="on"/>
                                  <m:ctrlPr>
                                    <a:rPr lang="en-US" sz="2500" b="0" i="1" smtClean="0">
                                      <a:latin typeface="Cambria Math" panose="02040503050406030204" pitchFamily="18" charset="0"/>
                                      <a:ea typeface="Cambria Math" panose="02040503050406030204" pitchFamily="18" charset="0"/>
                                    </a:rPr>
                                  </m:ctrlPr>
                                </m:radPr>
                                <m:deg/>
                                <m:e>
                                  <m:r>
                                    <a:rPr lang="en-US" sz="2500" b="0" i="1" smtClean="0">
                                      <a:latin typeface="Cambria Math" panose="02040503050406030204" pitchFamily="18" charset="0"/>
                                      <a:ea typeface="Cambria Math" panose="02040503050406030204" pitchFamily="18" charset="0"/>
                                    </a:rPr>
                                    <m:t>𝑥</m:t>
                                  </m:r>
                                </m:e>
                              </m:rad>
                            </m:oMath>
                          </a14:m>
                          <a:r>
                            <a:rPr lang="en-US" sz="2500" dirty="0" smtClean="0"/>
                            <a:t> ) for the x &gt;= 0. </a:t>
                          </a:r>
                          <a:endParaRPr lang="ru-RU" sz="2500" dirty="0"/>
                        </a:p>
                      </a:txBody>
                      <a:tcPr/>
                    </a:tc>
                    <a:extLst>
                      <a:ext uri="{0D108BD9-81ED-4DB2-BD59-A6C34878D82A}">
                        <a16:rowId xmlns:a16="http://schemas.microsoft.com/office/drawing/2014/main" val="10005"/>
                      </a:ext>
                    </a:extLst>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210013843"/>
                  </p:ext>
                </p:extLst>
              </p:nvPr>
            </p:nvGraphicFramePr>
            <p:xfrm>
              <a:off x="332627" y="2030504"/>
              <a:ext cx="11502968" cy="3025590"/>
            </p:xfrm>
            <a:graphic>
              <a:graphicData uri="http://schemas.openxmlformats.org/drawingml/2006/table">
                <a:tbl>
                  <a:tblPr firstRow="1" bandRow="1">
                    <a:tableStyleId>{5C22544A-7EE6-4342-B048-85BDC9FD1C3A}</a:tableStyleId>
                  </a:tblPr>
                  <a:tblGrid>
                    <a:gridCol w="3244291"/>
                    <a:gridCol w="8258677"/>
                  </a:tblGrid>
                  <a:tr h="504265">
                    <a:tc>
                      <a:txBody>
                        <a:bodyPr/>
                        <a:lstStyle/>
                        <a:p>
                          <a:r>
                            <a:rPr lang="en-US" sz="2500" dirty="0" smtClean="0"/>
                            <a:t>Function</a:t>
                          </a:r>
                          <a:endParaRPr lang="ru-RU" sz="2500" dirty="0"/>
                        </a:p>
                      </a:txBody>
                      <a:tcPr/>
                    </a:tc>
                    <a:tc>
                      <a:txBody>
                        <a:bodyPr/>
                        <a:lstStyle/>
                        <a:p>
                          <a:r>
                            <a:rPr lang="en-US" sz="2500" dirty="0" smtClean="0"/>
                            <a:t>Description</a:t>
                          </a:r>
                          <a:endParaRPr lang="ru-RU" sz="2500" dirty="0"/>
                        </a:p>
                      </a:txBody>
                      <a:tcPr/>
                    </a:tc>
                  </a:tr>
                  <a:tr h="504265">
                    <a:tc>
                      <a:txBody>
                        <a:bodyPr/>
                        <a:lstStyle/>
                        <a:p>
                          <a:r>
                            <a:rPr lang="en-US" sz="2500" dirty="0" err="1" smtClean="0"/>
                            <a:t>exp</a:t>
                          </a:r>
                          <a:r>
                            <a:rPr lang="en-US" sz="2500" dirty="0" smtClean="0"/>
                            <a:t>(x)</a:t>
                          </a:r>
                          <a:endParaRPr lang="ru-RU" sz="2500" dirty="0"/>
                        </a:p>
                      </a:txBody>
                      <a:tcPr/>
                    </a:tc>
                    <a:tc>
                      <a:txBody>
                        <a:bodyPr/>
                        <a:lstStyle/>
                        <a:p>
                          <a:endParaRPr lang="ru-RU"/>
                        </a:p>
                      </a:txBody>
                      <a:tcPr>
                        <a:blipFill rotWithShape="0">
                          <a:blip r:embed="rId3"/>
                          <a:stretch>
                            <a:fillRect l="-39307" t="-108434" r="-295" b="-422892"/>
                          </a:stretch>
                        </a:blipFill>
                      </a:tcPr>
                    </a:tc>
                  </a:tr>
                  <a:tr h="504265">
                    <a:tc>
                      <a:txBody>
                        <a:bodyPr/>
                        <a:lstStyle/>
                        <a:p>
                          <a:r>
                            <a:rPr lang="en-US" sz="2500" dirty="0" smtClean="0"/>
                            <a:t>log(x)</a:t>
                          </a:r>
                          <a:endParaRPr lang="ru-RU" sz="2500" dirty="0"/>
                        </a:p>
                      </a:txBody>
                      <a:tcPr/>
                    </a:tc>
                    <a:tc>
                      <a:txBody>
                        <a:bodyPr/>
                        <a:lstStyle/>
                        <a:p>
                          <a:endParaRPr lang="ru-RU"/>
                        </a:p>
                      </a:txBody>
                      <a:tcPr>
                        <a:blipFill rotWithShape="0">
                          <a:blip r:embed="rId3"/>
                          <a:stretch>
                            <a:fillRect l="-39307" t="-208434" r="-295" b="-322892"/>
                          </a:stretch>
                        </a:blipFill>
                      </a:tcPr>
                    </a:tc>
                  </a:tr>
                  <a:tr h="504265">
                    <a:tc>
                      <a:txBody>
                        <a:bodyPr/>
                        <a:lstStyle/>
                        <a:p>
                          <a:r>
                            <a:rPr lang="en-US" sz="2500" dirty="0" smtClean="0"/>
                            <a:t>log10(x)</a:t>
                          </a:r>
                          <a:endParaRPr lang="ru-RU" sz="2500" dirty="0"/>
                        </a:p>
                      </a:txBody>
                      <a:tcPr/>
                    </a:tc>
                    <a:tc>
                      <a:txBody>
                        <a:bodyPr/>
                        <a:lstStyle/>
                        <a:p>
                          <a:endParaRPr lang="ru-RU"/>
                        </a:p>
                      </a:txBody>
                      <a:tcPr>
                        <a:blipFill rotWithShape="0">
                          <a:blip r:embed="rId3"/>
                          <a:stretch>
                            <a:fillRect l="-39307" t="-312195" r="-295" b="-226829"/>
                          </a:stretch>
                        </a:blipFill>
                      </a:tcPr>
                    </a:tc>
                  </a:tr>
                  <a:tr h="504265">
                    <a:tc>
                      <a:txBody>
                        <a:bodyPr/>
                        <a:lstStyle/>
                        <a:p>
                          <a:r>
                            <a:rPr lang="en-US" sz="2500" dirty="0" smtClean="0"/>
                            <a:t>pow(a, b)</a:t>
                          </a:r>
                          <a:endParaRPr lang="ru-RU" sz="2500" dirty="0"/>
                        </a:p>
                      </a:txBody>
                      <a:tcPr/>
                    </a:tc>
                    <a:tc>
                      <a:txBody>
                        <a:bodyPr/>
                        <a:lstStyle/>
                        <a:p>
                          <a:endParaRPr lang="ru-RU"/>
                        </a:p>
                      </a:txBody>
                      <a:tcPr>
                        <a:blipFill rotWithShape="0">
                          <a:blip r:embed="rId3"/>
                          <a:stretch>
                            <a:fillRect l="-39307" t="-407229" r="-295" b="-124096"/>
                          </a:stretch>
                        </a:blipFill>
                      </a:tcPr>
                    </a:tc>
                  </a:tr>
                  <a:tr h="504265">
                    <a:tc>
                      <a:txBody>
                        <a:bodyPr/>
                        <a:lstStyle/>
                        <a:p>
                          <a:r>
                            <a:rPr lang="en-US" sz="2500" dirty="0" err="1" smtClean="0"/>
                            <a:t>sqrt</a:t>
                          </a:r>
                          <a:r>
                            <a:rPr lang="en-US" sz="2500" dirty="0" smtClean="0"/>
                            <a:t>(x)</a:t>
                          </a:r>
                          <a:endParaRPr lang="ru-RU" sz="2500" dirty="0"/>
                        </a:p>
                      </a:txBody>
                      <a:tcPr/>
                    </a:tc>
                    <a:tc>
                      <a:txBody>
                        <a:bodyPr/>
                        <a:lstStyle/>
                        <a:p>
                          <a:endParaRPr lang="ru-RU"/>
                        </a:p>
                      </a:txBody>
                      <a:tcPr>
                        <a:blipFill rotWithShape="0">
                          <a:blip r:embed="rId3"/>
                          <a:stretch>
                            <a:fillRect l="-39307" t="-507229" r="-295" b="-24096"/>
                          </a:stretch>
                        </a:blipFill>
                      </a:tcPr>
                    </a:tc>
                  </a:tr>
                </a:tbl>
              </a:graphicData>
            </a:graphic>
          </p:graphicFrame>
        </mc:Fallback>
      </mc:AlternateContent>
      <p:sp>
        <p:nvSpPr>
          <p:cNvPr id="9" name="Подзаголовок 4"/>
          <p:cNvSpPr txBox="1">
            <a:spLocks/>
          </p:cNvSpPr>
          <p:nvPr/>
        </p:nvSpPr>
        <p:spPr>
          <a:xfrm>
            <a:off x="-11889" y="5370233"/>
            <a:ext cx="12192000" cy="1003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r>
              <a:rPr lang="en-US" sz="2800" dirty="0" err="1" smtClean="0">
                <a:solidFill>
                  <a:schemeClr val="accent5">
                    <a:lumMod val="75000"/>
                  </a:schemeClr>
                </a:solidFill>
                <a:latin typeface="+mj-lt"/>
              </a:rPr>
              <a:t>exp</a:t>
            </a:r>
            <a:r>
              <a:rPr lang="en-US" sz="2800" dirty="0" smtClean="0">
                <a:solidFill>
                  <a:schemeClr val="accent5">
                    <a:lumMod val="75000"/>
                  </a:schemeClr>
                </a:solidFill>
                <a:latin typeface="+mj-lt"/>
              </a:rPr>
              <a:t>(1.0) returns 2.71828;</a:t>
            </a:r>
            <a:r>
              <a:rPr lang="en-US" sz="2800" b="1" dirty="0" smtClean="0">
                <a:solidFill>
                  <a:schemeClr val="accent5">
                    <a:lumMod val="75000"/>
                  </a:schemeClr>
                </a:solidFill>
                <a:latin typeface="+mj-lt"/>
              </a:rPr>
              <a:t> </a:t>
            </a:r>
            <a:r>
              <a:rPr lang="en-US" sz="2800" dirty="0" smtClean="0">
                <a:solidFill>
                  <a:schemeClr val="accent5">
                    <a:lumMod val="75000"/>
                  </a:schemeClr>
                </a:solidFill>
                <a:latin typeface="+mj-lt"/>
              </a:rPr>
              <a:t>log(E) returns 1.0; log10(10) returns 1.0; </a:t>
            </a:r>
          </a:p>
          <a:p>
            <a:r>
              <a:rPr lang="en-US" sz="2800" dirty="0" smtClean="0">
                <a:solidFill>
                  <a:schemeClr val="accent5">
                    <a:lumMod val="75000"/>
                  </a:schemeClr>
                </a:solidFill>
                <a:latin typeface="+mj-lt"/>
              </a:rPr>
              <a:t>pow(2.0, 3) returns 8.0; </a:t>
            </a:r>
            <a:r>
              <a:rPr lang="en-US" sz="2800" dirty="0" err="1" smtClean="0">
                <a:solidFill>
                  <a:schemeClr val="accent5">
                    <a:lumMod val="75000"/>
                  </a:schemeClr>
                </a:solidFill>
                <a:latin typeface="+mj-lt"/>
              </a:rPr>
              <a:t>sqrt</a:t>
            </a:r>
            <a:r>
              <a:rPr lang="en-US" sz="2800" dirty="0" smtClean="0">
                <a:solidFill>
                  <a:schemeClr val="accent5">
                    <a:lumMod val="75000"/>
                  </a:schemeClr>
                </a:solidFill>
                <a:latin typeface="+mj-lt"/>
              </a:rPr>
              <a:t>(4.0) returns 2.0; </a:t>
            </a:r>
            <a:r>
              <a:rPr lang="en-US" sz="2800" dirty="0" err="1" smtClean="0">
                <a:solidFill>
                  <a:schemeClr val="accent5">
                    <a:lumMod val="75000"/>
                  </a:schemeClr>
                </a:solidFill>
                <a:latin typeface="+mj-lt"/>
              </a:rPr>
              <a:t>sqrt</a:t>
            </a:r>
            <a:r>
              <a:rPr lang="en-US" sz="2800" dirty="0" smtClean="0">
                <a:solidFill>
                  <a:schemeClr val="accent5">
                    <a:lumMod val="75000"/>
                  </a:schemeClr>
                </a:solidFill>
                <a:latin typeface="+mj-lt"/>
              </a:rPr>
              <a:t>(10.5) returns 3.24 </a:t>
            </a:r>
          </a:p>
        </p:txBody>
      </p:sp>
    </p:spTree>
    <p:extLst>
      <p:ext uri="{BB962C8B-B14F-4D97-AF65-F5344CB8AC3E}">
        <p14:creationId xmlns:p14="http://schemas.microsoft.com/office/powerpoint/2010/main" val="4142048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156101" y="297810"/>
            <a:ext cx="567949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Rounding Functions</a:t>
            </a:r>
            <a:endParaRPr lang="ru-RU" dirty="0">
              <a:solidFill>
                <a:schemeClr val="accent5"/>
              </a:solidFill>
            </a:endParaRPr>
          </a:p>
        </p:txBody>
      </p:sp>
      <p:sp>
        <p:nvSpPr>
          <p:cNvPr id="5" name="Подзаголовок 4"/>
          <p:cNvSpPr>
            <a:spLocks noGrp="1"/>
          </p:cNvSpPr>
          <p:nvPr>
            <p:ph type="subTitle" idx="1"/>
          </p:nvPr>
        </p:nvSpPr>
        <p:spPr>
          <a:xfrm>
            <a:off x="332627" y="1490039"/>
            <a:ext cx="11502968" cy="5052429"/>
          </a:xfrm>
        </p:spPr>
        <p:txBody>
          <a:bodyPr>
            <a:normAutofit/>
          </a:bodyPr>
          <a:lstStyle/>
          <a:p>
            <a:pPr algn="just"/>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The </a:t>
            </a:r>
            <a:r>
              <a:rPr lang="en-US" sz="3000" b="1" dirty="0" err="1" smtClean="0">
                <a:solidFill>
                  <a:schemeClr val="accent5"/>
                </a:solidFill>
                <a:latin typeface="+mj-lt"/>
                <a:cs typeface="Courier New" panose="02070309020205020404" pitchFamily="49" charset="0"/>
              </a:rPr>
              <a:t>cmath</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header contains the functions for obtaining rounding as shown this table:</a:t>
            </a:r>
          </a:p>
          <a:p>
            <a:pPr algn="just"/>
            <a:endParaRPr lang="en-US" sz="3000" b="1" dirty="0" smtClean="0">
              <a:solidFill>
                <a:schemeClr val="accent5"/>
              </a:solidFill>
              <a:latin typeface="+mj-lt"/>
              <a:cs typeface="Courier New" panose="02070309020205020404" pitchFamily="49" charset="0"/>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Таблица 1"/>
          <p:cNvGraphicFramePr>
            <a:graphicFrameLocks noGrp="1"/>
          </p:cNvGraphicFramePr>
          <p:nvPr>
            <p:extLst>
              <p:ext uri="{D42A27DB-BD31-4B8C-83A1-F6EECF244321}">
                <p14:modId xmlns:p14="http://schemas.microsoft.com/office/powerpoint/2010/main" val="3637331369"/>
              </p:ext>
            </p:extLst>
          </p:nvPr>
        </p:nvGraphicFramePr>
        <p:xfrm>
          <a:off x="332627" y="2503458"/>
          <a:ext cx="11502968" cy="2211145"/>
        </p:xfrm>
        <a:graphic>
          <a:graphicData uri="http://schemas.openxmlformats.org/drawingml/2006/table">
            <a:tbl>
              <a:tblPr firstRow="1" bandRow="1">
                <a:tableStyleId>{5C22544A-7EE6-4342-B048-85BDC9FD1C3A}</a:tableStyleId>
              </a:tblPr>
              <a:tblGrid>
                <a:gridCol w="3244291">
                  <a:extLst>
                    <a:ext uri="{9D8B030D-6E8A-4147-A177-3AD203B41FA5}">
                      <a16:colId xmlns:a16="http://schemas.microsoft.com/office/drawing/2014/main" val="20000"/>
                    </a:ext>
                  </a:extLst>
                </a:gridCol>
                <a:gridCol w="8258677">
                  <a:extLst>
                    <a:ext uri="{9D8B030D-6E8A-4147-A177-3AD203B41FA5}">
                      <a16:colId xmlns:a16="http://schemas.microsoft.com/office/drawing/2014/main" val="20001"/>
                    </a:ext>
                  </a:extLst>
                </a:gridCol>
              </a:tblGrid>
              <a:tr h="504265">
                <a:tc>
                  <a:txBody>
                    <a:bodyPr/>
                    <a:lstStyle/>
                    <a:p>
                      <a:r>
                        <a:rPr lang="en-US" sz="2500" dirty="0" smtClean="0"/>
                        <a:t>Function</a:t>
                      </a:r>
                      <a:endParaRPr lang="ru-RU" sz="2500" dirty="0"/>
                    </a:p>
                  </a:txBody>
                  <a:tcPr/>
                </a:tc>
                <a:tc>
                  <a:txBody>
                    <a:bodyPr/>
                    <a:lstStyle/>
                    <a:p>
                      <a:r>
                        <a:rPr lang="en-US" sz="2500" dirty="0" smtClean="0"/>
                        <a:t>Description</a:t>
                      </a:r>
                      <a:endParaRPr lang="ru-RU" sz="2500" dirty="0"/>
                    </a:p>
                  </a:txBody>
                  <a:tcPr/>
                </a:tc>
                <a:extLst>
                  <a:ext uri="{0D108BD9-81ED-4DB2-BD59-A6C34878D82A}">
                    <a16:rowId xmlns:a16="http://schemas.microsoft.com/office/drawing/2014/main" val="10000"/>
                  </a:ext>
                </a:extLst>
              </a:tr>
              <a:tr h="504265">
                <a:tc>
                  <a:txBody>
                    <a:bodyPr/>
                    <a:lstStyle/>
                    <a:p>
                      <a:r>
                        <a:rPr lang="en-US" sz="2500" dirty="0" smtClean="0"/>
                        <a:t>ceil(x)</a:t>
                      </a:r>
                      <a:endParaRPr lang="ru-RU" sz="2500" dirty="0"/>
                    </a:p>
                  </a:txBody>
                  <a:tcPr/>
                </a:tc>
                <a:tc>
                  <a:txBody>
                    <a:bodyPr/>
                    <a:lstStyle/>
                    <a:p>
                      <a:r>
                        <a:rPr lang="en-US" sz="2500" dirty="0" smtClean="0"/>
                        <a:t>X</a:t>
                      </a:r>
                      <a:r>
                        <a:rPr lang="en-US" sz="2500" baseline="0" dirty="0" smtClean="0"/>
                        <a:t> is rounded up to its nearest integer. This integer is returned as a double value.</a:t>
                      </a:r>
                      <a:endParaRPr lang="ru-RU" sz="2500" dirty="0"/>
                    </a:p>
                  </a:txBody>
                  <a:tcPr/>
                </a:tc>
                <a:extLst>
                  <a:ext uri="{0D108BD9-81ED-4DB2-BD59-A6C34878D82A}">
                    <a16:rowId xmlns:a16="http://schemas.microsoft.com/office/drawing/2014/main" val="10001"/>
                  </a:ext>
                </a:extLst>
              </a:tr>
              <a:tr h="504265">
                <a:tc>
                  <a:txBody>
                    <a:bodyPr/>
                    <a:lstStyle/>
                    <a:p>
                      <a:r>
                        <a:rPr lang="en-US" sz="2500" dirty="0" smtClean="0"/>
                        <a:t>floor(x)</a:t>
                      </a:r>
                      <a:endParaRPr lang="ru-RU" sz="2500" dirty="0"/>
                    </a:p>
                  </a:txBody>
                  <a:tcPr/>
                </a:tc>
                <a:tc>
                  <a:txBody>
                    <a:bodyPr/>
                    <a:lstStyle/>
                    <a:p>
                      <a:r>
                        <a:rPr lang="en-US" sz="2500" dirty="0" smtClean="0"/>
                        <a:t>x</a:t>
                      </a:r>
                      <a:r>
                        <a:rPr lang="en-US" sz="2500" baseline="0" dirty="0" smtClean="0"/>
                        <a:t> is rounded down to its nearest integer. This integer is returned as a double value.</a:t>
                      </a:r>
                      <a:endParaRPr lang="ru-RU" sz="2500" dirty="0"/>
                    </a:p>
                  </a:txBody>
                  <a:tcPr/>
                </a:tc>
                <a:extLst>
                  <a:ext uri="{0D108BD9-81ED-4DB2-BD59-A6C34878D82A}">
                    <a16:rowId xmlns:a16="http://schemas.microsoft.com/office/drawing/2014/main" val="10002"/>
                  </a:ext>
                </a:extLst>
              </a:tr>
            </a:tbl>
          </a:graphicData>
        </a:graphic>
      </p:graphicFrame>
      <p:sp>
        <p:nvSpPr>
          <p:cNvPr id="10" name="Подзаголовок 4"/>
          <p:cNvSpPr txBox="1">
            <a:spLocks/>
          </p:cNvSpPr>
          <p:nvPr/>
        </p:nvSpPr>
        <p:spPr>
          <a:xfrm>
            <a:off x="-11889" y="5370233"/>
            <a:ext cx="12192000" cy="1003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r>
              <a:rPr lang="en-US" sz="2500" dirty="0" smtClean="0">
                <a:solidFill>
                  <a:schemeClr val="accent5">
                    <a:lumMod val="75000"/>
                  </a:schemeClr>
                </a:solidFill>
                <a:latin typeface="+mj-lt"/>
              </a:rPr>
              <a:t>ceil(2.1) returns 3.0, ceil(2.0) returns 2.0, ceil(-2.0) returns -2.0, ceil(-2.1) returns -2.0;</a:t>
            </a:r>
          </a:p>
          <a:p>
            <a:r>
              <a:rPr lang="en-US" sz="2500" dirty="0" smtClean="0">
                <a:solidFill>
                  <a:schemeClr val="accent5">
                    <a:lumMod val="75000"/>
                  </a:schemeClr>
                </a:solidFill>
                <a:latin typeface="+mj-lt"/>
              </a:rPr>
              <a:t>floor(2.1</a:t>
            </a:r>
            <a:r>
              <a:rPr lang="en-US" sz="2500" dirty="0">
                <a:solidFill>
                  <a:schemeClr val="accent5">
                    <a:lumMod val="75000"/>
                  </a:schemeClr>
                </a:solidFill>
                <a:latin typeface="+mj-lt"/>
              </a:rPr>
              <a:t>) returns </a:t>
            </a:r>
            <a:r>
              <a:rPr lang="en-US" sz="2500" dirty="0" smtClean="0">
                <a:solidFill>
                  <a:schemeClr val="accent5">
                    <a:lumMod val="75000"/>
                  </a:schemeClr>
                </a:solidFill>
                <a:latin typeface="+mj-lt"/>
              </a:rPr>
              <a:t>2.0</a:t>
            </a:r>
            <a:r>
              <a:rPr lang="en-US" sz="2500" dirty="0">
                <a:solidFill>
                  <a:schemeClr val="accent5">
                    <a:lumMod val="75000"/>
                  </a:schemeClr>
                </a:solidFill>
                <a:latin typeface="+mj-lt"/>
              </a:rPr>
              <a:t>, </a:t>
            </a:r>
            <a:r>
              <a:rPr lang="en-US" sz="2500" dirty="0" smtClean="0">
                <a:solidFill>
                  <a:schemeClr val="accent5">
                    <a:lumMod val="75000"/>
                  </a:schemeClr>
                </a:solidFill>
                <a:latin typeface="+mj-lt"/>
              </a:rPr>
              <a:t>floor(2.0</a:t>
            </a:r>
            <a:r>
              <a:rPr lang="en-US" sz="2500" dirty="0">
                <a:solidFill>
                  <a:schemeClr val="accent5">
                    <a:lumMod val="75000"/>
                  </a:schemeClr>
                </a:solidFill>
                <a:latin typeface="+mj-lt"/>
              </a:rPr>
              <a:t>) returns 2.0, </a:t>
            </a:r>
            <a:r>
              <a:rPr lang="en-US" sz="2500" dirty="0" smtClean="0">
                <a:solidFill>
                  <a:schemeClr val="accent5">
                    <a:lumMod val="75000"/>
                  </a:schemeClr>
                </a:solidFill>
                <a:latin typeface="+mj-lt"/>
              </a:rPr>
              <a:t>floor(-</a:t>
            </a:r>
            <a:r>
              <a:rPr lang="en-US" sz="2500" dirty="0">
                <a:solidFill>
                  <a:schemeClr val="accent5">
                    <a:lumMod val="75000"/>
                  </a:schemeClr>
                </a:solidFill>
                <a:latin typeface="+mj-lt"/>
              </a:rPr>
              <a:t>2.0) returns -2.0, </a:t>
            </a:r>
            <a:r>
              <a:rPr lang="en-US" sz="2500" dirty="0" smtClean="0">
                <a:solidFill>
                  <a:schemeClr val="accent5">
                    <a:lumMod val="75000"/>
                  </a:schemeClr>
                </a:solidFill>
                <a:latin typeface="+mj-lt"/>
              </a:rPr>
              <a:t>floor(-</a:t>
            </a:r>
            <a:r>
              <a:rPr lang="en-US" sz="2500" dirty="0">
                <a:solidFill>
                  <a:schemeClr val="accent5">
                    <a:lumMod val="75000"/>
                  </a:schemeClr>
                </a:solidFill>
                <a:latin typeface="+mj-lt"/>
              </a:rPr>
              <a:t>2.1) returns </a:t>
            </a:r>
            <a:r>
              <a:rPr lang="en-US" sz="2500" dirty="0" smtClean="0">
                <a:solidFill>
                  <a:schemeClr val="accent5">
                    <a:lumMod val="75000"/>
                  </a:schemeClr>
                </a:solidFill>
                <a:latin typeface="+mj-lt"/>
              </a:rPr>
              <a:t>-3.0;</a:t>
            </a:r>
            <a:endParaRPr lang="en-US" sz="2500" dirty="0">
              <a:solidFill>
                <a:schemeClr val="accent5">
                  <a:lumMod val="75000"/>
                </a:schemeClr>
              </a:solidFill>
              <a:latin typeface="+mj-lt"/>
            </a:endParaRPr>
          </a:p>
        </p:txBody>
      </p:sp>
    </p:spTree>
    <p:extLst>
      <p:ext uri="{BB962C8B-B14F-4D97-AF65-F5344CB8AC3E}">
        <p14:creationId xmlns:p14="http://schemas.microsoft.com/office/powerpoint/2010/main" val="3770063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20126" y="297810"/>
            <a:ext cx="7215471"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The </a:t>
            </a:r>
            <a:r>
              <a:rPr lang="en-US" b="1" dirty="0" smtClean="0">
                <a:solidFill>
                  <a:schemeClr val="accent5"/>
                </a:solidFill>
              </a:rPr>
              <a:t>min, max, </a:t>
            </a:r>
            <a:r>
              <a:rPr lang="en-US" dirty="0" smtClean="0">
                <a:solidFill>
                  <a:schemeClr val="accent5"/>
                </a:solidFill>
              </a:rPr>
              <a:t>and </a:t>
            </a:r>
            <a:r>
              <a:rPr lang="en-US" b="1" dirty="0" smtClean="0">
                <a:solidFill>
                  <a:schemeClr val="accent5"/>
                </a:solidFill>
              </a:rPr>
              <a:t>abs </a:t>
            </a:r>
            <a:r>
              <a:rPr lang="en-US" dirty="0" smtClean="0">
                <a:solidFill>
                  <a:schemeClr val="accent5"/>
                </a:solidFill>
              </a:rPr>
              <a:t>Functions</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a:spLocks noGrp="1"/>
          </p:cNvSpPr>
          <p:nvPr>
            <p:ph type="subTitle" idx="1"/>
          </p:nvPr>
        </p:nvSpPr>
        <p:spPr>
          <a:xfrm>
            <a:off x="332627" y="1490039"/>
            <a:ext cx="11502968" cy="5367961"/>
          </a:xfrm>
        </p:spPr>
        <p:txBody>
          <a:bodyPr>
            <a:normAutofit/>
          </a:bodyPr>
          <a:lstStyle/>
          <a:p>
            <a:pPr algn="just"/>
            <a:r>
              <a:rPr lang="en-US" sz="3000" b="1" dirty="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The </a:t>
            </a:r>
            <a:r>
              <a:rPr lang="en-US" sz="3000" b="1" dirty="0" smtClean="0">
                <a:solidFill>
                  <a:schemeClr val="accent5"/>
                </a:solidFill>
                <a:latin typeface="+mj-lt"/>
                <a:cs typeface="Courier New" panose="02070309020205020404" pitchFamily="49" charset="0"/>
              </a:rPr>
              <a:t>min </a:t>
            </a:r>
            <a:r>
              <a:rPr lang="en-US" sz="3000" dirty="0" smtClean="0">
                <a:solidFill>
                  <a:schemeClr val="accent5"/>
                </a:solidFill>
                <a:latin typeface="+mj-lt"/>
                <a:cs typeface="Courier New" panose="02070309020205020404" pitchFamily="49" charset="0"/>
              </a:rPr>
              <a:t>and </a:t>
            </a:r>
            <a:r>
              <a:rPr lang="en-US" sz="3000" b="1" dirty="0" smtClean="0">
                <a:solidFill>
                  <a:schemeClr val="accent5"/>
                </a:solidFill>
                <a:latin typeface="+mj-lt"/>
                <a:cs typeface="Courier New" panose="02070309020205020404" pitchFamily="49" charset="0"/>
              </a:rPr>
              <a:t>max </a:t>
            </a:r>
            <a:r>
              <a:rPr lang="en-US" sz="3000" dirty="0" smtClean="0">
                <a:solidFill>
                  <a:schemeClr val="accent5"/>
                </a:solidFill>
                <a:latin typeface="+mj-lt"/>
                <a:cs typeface="Courier New" panose="02070309020205020404" pitchFamily="49" charset="0"/>
              </a:rPr>
              <a:t>functions return the minimum and maximum numbers of two numbers </a:t>
            </a:r>
            <a:r>
              <a:rPr lang="en-US" sz="3000" b="1" dirty="0" smtClean="0">
                <a:solidFill>
                  <a:schemeClr val="accent5"/>
                </a:solidFill>
                <a:latin typeface="+mj-lt"/>
                <a:cs typeface="Courier New" panose="02070309020205020404" pitchFamily="49" charset="0"/>
              </a:rPr>
              <a:t>(</a:t>
            </a:r>
            <a:r>
              <a:rPr lang="en-US" sz="3000" b="1" dirty="0" err="1" smtClean="0">
                <a:solidFill>
                  <a:schemeClr val="accent5"/>
                </a:solidFill>
                <a:latin typeface="+mj-lt"/>
                <a:cs typeface="Courier New" panose="02070309020205020404" pitchFamily="49" charset="0"/>
              </a:rPr>
              <a:t>int</a:t>
            </a:r>
            <a:r>
              <a:rPr lang="en-US" sz="3000" b="1" dirty="0" smtClean="0">
                <a:solidFill>
                  <a:schemeClr val="accent5"/>
                </a:solidFill>
                <a:latin typeface="+mj-lt"/>
                <a:cs typeface="Courier New" panose="02070309020205020404" pitchFamily="49" charset="0"/>
              </a:rPr>
              <a:t>, long, float, </a:t>
            </a:r>
            <a:r>
              <a:rPr lang="en-US" sz="3000" dirty="0" smtClean="0">
                <a:solidFill>
                  <a:schemeClr val="accent5"/>
                </a:solidFill>
                <a:latin typeface="+mj-lt"/>
                <a:cs typeface="Courier New" panose="02070309020205020404" pitchFamily="49" charset="0"/>
              </a:rPr>
              <a:t>or </a:t>
            </a:r>
            <a:r>
              <a:rPr lang="en-US" sz="3000" b="1" dirty="0" smtClean="0">
                <a:solidFill>
                  <a:schemeClr val="accent5"/>
                </a:solidFill>
                <a:latin typeface="+mj-lt"/>
                <a:cs typeface="Courier New" panose="02070309020205020404" pitchFamily="49" charset="0"/>
              </a:rPr>
              <a:t>double).  </a:t>
            </a:r>
            <a:r>
              <a:rPr lang="en-US" sz="3000" dirty="0" smtClean="0">
                <a:solidFill>
                  <a:schemeClr val="accent5"/>
                </a:solidFill>
                <a:latin typeface="+mj-lt"/>
                <a:cs typeface="Courier New" panose="02070309020205020404" pitchFamily="49" charset="0"/>
              </a:rPr>
              <a:t>For example:</a:t>
            </a:r>
          </a:p>
          <a:p>
            <a:pPr lvl="7" algn="l"/>
            <a:r>
              <a:rPr lang="en-US" sz="2600" b="1" dirty="0" smtClean="0">
                <a:solidFill>
                  <a:schemeClr val="accent5"/>
                </a:solidFill>
                <a:latin typeface="+mj-lt"/>
                <a:cs typeface="Courier New" panose="02070309020205020404" pitchFamily="49" charset="0"/>
              </a:rPr>
              <a:t>max(2, 3) </a:t>
            </a:r>
            <a:r>
              <a:rPr lang="en-US" sz="2600" dirty="0" smtClean="0">
                <a:solidFill>
                  <a:schemeClr val="accent5"/>
                </a:solidFill>
                <a:latin typeface="+mj-lt"/>
                <a:cs typeface="Courier New" panose="02070309020205020404" pitchFamily="49" charset="0"/>
              </a:rPr>
              <a:t>returns </a:t>
            </a:r>
            <a:r>
              <a:rPr lang="en-US" sz="2600" b="1" dirty="0" smtClean="0">
                <a:solidFill>
                  <a:schemeClr val="accent5"/>
                </a:solidFill>
                <a:latin typeface="+mj-lt"/>
                <a:cs typeface="Courier New" panose="02070309020205020404" pitchFamily="49" charset="0"/>
              </a:rPr>
              <a:t>3</a:t>
            </a:r>
          </a:p>
          <a:p>
            <a:pPr lvl="7" algn="l"/>
            <a:r>
              <a:rPr lang="en-US" sz="2600" b="1" dirty="0" smtClean="0">
                <a:solidFill>
                  <a:schemeClr val="accent5"/>
                </a:solidFill>
                <a:latin typeface="+mj-lt"/>
                <a:cs typeface="Courier New" panose="02070309020205020404" pitchFamily="49" charset="0"/>
              </a:rPr>
              <a:t>max(2.5, 3.0) </a:t>
            </a:r>
            <a:r>
              <a:rPr lang="en-US" sz="2600" dirty="0" smtClean="0">
                <a:solidFill>
                  <a:schemeClr val="accent5"/>
                </a:solidFill>
                <a:latin typeface="+mj-lt"/>
                <a:cs typeface="Courier New" panose="02070309020205020404" pitchFamily="49" charset="0"/>
              </a:rPr>
              <a:t>returns </a:t>
            </a:r>
            <a:r>
              <a:rPr lang="en-US" sz="2600" b="1" dirty="0" smtClean="0">
                <a:solidFill>
                  <a:schemeClr val="accent5"/>
                </a:solidFill>
                <a:latin typeface="+mj-lt"/>
                <a:cs typeface="Courier New" panose="02070309020205020404" pitchFamily="49" charset="0"/>
              </a:rPr>
              <a:t>3.0</a:t>
            </a:r>
          </a:p>
          <a:p>
            <a:pPr lvl="7" algn="l"/>
            <a:r>
              <a:rPr lang="en-US" sz="2600" b="1" dirty="0" smtClean="0">
                <a:solidFill>
                  <a:schemeClr val="accent5"/>
                </a:solidFill>
                <a:latin typeface="+mj-lt"/>
                <a:cs typeface="Courier New" panose="02070309020205020404" pitchFamily="49" charset="0"/>
              </a:rPr>
              <a:t>min(2.5, 4.6) </a:t>
            </a:r>
            <a:r>
              <a:rPr lang="en-US" sz="2600" dirty="0" smtClean="0">
                <a:solidFill>
                  <a:schemeClr val="accent5"/>
                </a:solidFill>
                <a:latin typeface="+mj-lt"/>
                <a:cs typeface="Courier New" panose="02070309020205020404" pitchFamily="49" charset="0"/>
              </a:rPr>
              <a:t>returns </a:t>
            </a:r>
            <a:r>
              <a:rPr lang="en-US" sz="2600" b="1" dirty="0" smtClean="0">
                <a:solidFill>
                  <a:schemeClr val="accent5"/>
                </a:solidFill>
                <a:latin typeface="+mj-lt"/>
                <a:cs typeface="Courier New" panose="02070309020205020404" pitchFamily="49" charset="0"/>
              </a:rPr>
              <a:t>2.5</a:t>
            </a:r>
          </a:p>
          <a:p>
            <a:pPr algn="just"/>
            <a:r>
              <a:rPr lang="en-US" sz="3000" b="1" dirty="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The </a:t>
            </a:r>
            <a:r>
              <a:rPr lang="en-US" sz="3000" b="1" dirty="0" smtClean="0">
                <a:solidFill>
                  <a:schemeClr val="accent5"/>
                </a:solidFill>
                <a:latin typeface="+mj-lt"/>
                <a:cs typeface="Courier New" panose="02070309020205020404" pitchFamily="49" charset="0"/>
              </a:rPr>
              <a:t>abs </a:t>
            </a:r>
            <a:r>
              <a:rPr lang="en-US" sz="3000" dirty="0" smtClean="0">
                <a:solidFill>
                  <a:schemeClr val="accent5"/>
                </a:solidFill>
                <a:latin typeface="+mj-lt"/>
                <a:cs typeface="Courier New" panose="02070309020205020404" pitchFamily="49" charset="0"/>
              </a:rPr>
              <a:t>function returns the absolute value of the number </a:t>
            </a:r>
            <a:r>
              <a:rPr lang="en-US" sz="3000" b="1" dirty="0" smtClean="0">
                <a:solidFill>
                  <a:schemeClr val="accent5"/>
                </a:solidFill>
                <a:latin typeface="+mj-lt"/>
                <a:cs typeface="Courier New" panose="02070309020205020404" pitchFamily="49" charset="0"/>
              </a:rPr>
              <a:t>(</a:t>
            </a:r>
            <a:r>
              <a:rPr lang="en-US" sz="3000" b="1" dirty="0" err="1" smtClean="0">
                <a:solidFill>
                  <a:schemeClr val="accent5"/>
                </a:solidFill>
                <a:latin typeface="+mj-lt"/>
                <a:cs typeface="Courier New" panose="02070309020205020404" pitchFamily="49" charset="0"/>
              </a:rPr>
              <a:t>int</a:t>
            </a:r>
            <a:r>
              <a:rPr lang="en-US" sz="3000" b="1" dirty="0" smtClean="0">
                <a:solidFill>
                  <a:schemeClr val="accent5"/>
                </a:solidFill>
                <a:latin typeface="+mj-lt"/>
                <a:cs typeface="Courier New" panose="02070309020205020404" pitchFamily="49" charset="0"/>
              </a:rPr>
              <a:t>, long, float, </a:t>
            </a:r>
            <a:r>
              <a:rPr lang="en-US" sz="3000" dirty="0" smtClean="0">
                <a:solidFill>
                  <a:schemeClr val="accent5"/>
                </a:solidFill>
                <a:latin typeface="+mj-lt"/>
                <a:cs typeface="Courier New" panose="02070309020205020404" pitchFamily="49" charset="0"/>
              </a:rPr>
              <a:t>or </a:t>
            </a:r>
            <a:r>
              <a:rPr lang="en-US" sz="3000" b="1" dirty="0" smtClean="0">
                <a:solidFill>
                  <a:schemeClr val="accent5"/>
                </a:solidFill>
                <a:latin typeface="+mj-lt"/>
                <a:cs typeface="Courier New" panose="02070309020205020404" pitchFamily="49" charset="0"/>
              </a:rPr>
              <a:t>double).</a:t>
            </a:r>
          </a:p>
          <a:p>
            <a:pPr algn="just"/>
            <a:r>
              <a:rPr lang="en-US" sz="3000" b="1" dirty="0">
                <a:solidFill>
                  <a:schemeClr val="accent5"/>
                </a:solidFill>
                <a:latin typeface="+mj-lt"/>
                <a:cs typeface="Courier New" panose="02070309020205020404" pitchFamily="49" charset="0"/>
              </a:rPr>
              <a:t>	</a:t>
            </a:r>
            <a:r>
              <a:rPr lang="en-US" sz="3000" b="1" dirty="0" smtClean="0">
                <a:solidFill>
                  <a:schemeClr val="accent5"/>
                </a:solidFill>
                <a:latin typeface="+mj-lt"/>
                <a:cs typeface="Courier New" panose="02070309020205020404" pitchFamily="49" charset="0"/>
              </a:rPr>
              <a:t>		     abs(-2) </a:t>
            </a:r>
            <a:r>
              <a:rPr lang="en-US" sz="3000" dirty="0" smtClean="0">
                <a:solidFill>
                  <a:schemeClr val="accent5"/>
                </a:solidFill>
                <a:latin typeface="+mj-lt"/>
                <a:cs typeface="Courier New" panose="02070309020205020404" pitchFamily="49" charset="0"/>
              </a:rPr>
              <a:t>returns </a:t>
            </a:r>
            <a:r>
              <a:rPr lang="en-US" sz="3000" b="1" dirty="0" smtClean="0">
                <a:solidFill>
                  <a:schemeClr val="accent5"/>
                </a:solidFill>
                <a:latin typeface="+mj-lt"/>
                <a:cs typeface="Courier New" panose="02070309020205020404" pitchFamily="49" charset="0"/>
              </a:rPr>
              <a:t>2</a:t>
            </a:r>
          </a:p>
          <a:p>
            <a:pPr algn="just"/>
            <a:r>
              <a:rPr lang="en-US" sz="3000" b="1" dirty="0">
                <a:solidFill>
                  <a:schemeClr val="accent5"/>
                </a:solidFill>
                <a:latin typeface="+mj-lt"/>
                <a:cs typeface="Courier New" panose="02070309020205020404" pitchFamily="49" charset="0"/>
              </a:rPr>
              <a:t>	</a:t>
            </a:r>
            <a:r>
              <a:rPr lang="en-US" sz="3000" b="1" dirty="0" smtClean="0">
                <a:solidFill>
                  <a:schemeClr val="accent5"/>
                </a:solidFill>
                <a:latin typeface="+mj-lt"/>
                <a:cs typeface="Courier New" panose="02070309020205020404" pitchFamily="49" charset="0"/>
              </a:rPr>
              <a:t>		     </a:t>
            </a:r>
            <a:r>
              <a:rPr lang="en-US" sz="3000" b="1" dirty="0" err="1" smtClean="0">
                <a:solidFill>
                  <a:schemeClr val="accent5"/>
                </a:solidFill>
                <a:latin typeface="+mj-lt"/>
                <a:cs typeface="Courier New" panose="02070309020205020404" pitchFamily="49" charset="0"/>
              </a:rPr>
              <a:t>fabs</a:t>
            </a:r>
            <a:r>
              <a:rPr lang="en-US" sz="3000" b="1" dirty="0" smtClean="0">
                <a:solidFill>
                  <a:schemeClr val="accent5"/>
                </a:solidFill>
                <a:latin typeface="+mj-lt"/>
                <a:cs typeface="Courier New" panose="02070309020205020404" pitchFamily="49" charset="0"/>
              </a:rPr>
              <a:t>(-2.1) </a:t>
            </a:r>
            <a:r>
              <a:rPr lang="en-US" sz="3000" dirty="0" smtClean="0">
                <a:solidFill>
                  <a:schemeClr val="accent5"/>
                </a:solidFill>
                <a:latin typeface="+mj-lt"/>
                <a:cs typeface="Courier New" panose="02070309020205020404" pitchFamily="49" charset="0"/>
              </a:rPr>
              <a:t>returns </a:t>
            </a:r>
            <a:r>
              <a:rPr lang="en-US" sz="3000" b="1" dirty="0" smtClean="0">
                <a:solidFill>
                  <a:schemeClr val="accent5"/>
                </a:solidFill>
                <a:latin typeface="+mj-lt"/>
                <a:cs typeface="Courier New" panose="02070309020205020404" pitchFamily="49" charset="0"/>
              </a:rPr>
              <a:t>2.1</a:t>
            </a:r>
          </a:p>
          <a:p>
            <a:pPr algn="just"/>
            <a:r>
              <a:rPr lang="en-US" sz="3000" b="1" dirty="0" smtClean="0">
                <a:solidFill>
                  <a:schemeClr val="accent5"/>
                </a:solidFill>
                <a:latin typeface="+mj-lt"/>
                <a:cs typeface="Courier New" panose="02070309020205020404" pitchFamily="49" charset="0"/>
              </a:rPr>
              <a:t>NOTE. </a:t>
            </a:r>
            <a:r>
              <a:rPr lang="en-US" sz="3000" dirty="0" smtClean="0">
                <a:solidFill>
                  <a:schemeClr val="accent5"/>
                </a:solidFill>
                <a:latin typeface="+mj-lt"/>
                <a:cs typeface="Courier New" panose="02070309020205020404" pitchFamily="49" charset="0"/>
              </a:rPr>
              <a:t>The functions </a:t>
            </a:r>
            <a:r>
              <a:rPr lang="en-US" sz="3000" b="1" dirty="0" smtClean="0">
                <a:solidFill>
                  <a:schemeClr val="accent5"/>
                </a:solidFill>
                <a:latin typeface="+mj-lt"/>
                <a:cs typeface="Courier New" panose="02070309020205020404" pitchFamily="49" charset="0"/>
              </a:rPr>
              <a:t>min, max, </a:t>
            </a:r>
            <a:r>
              <a:rPr lang="en-US" sz="3000" dirty="0" smtClean="0">
                <a:solidFill>
                  <a:schemeClr val="accent5"/>
                </a:solidFill>
                <a:latin typeface="+mj-lt"/>
                <a:cs typeface="Courier New" panose="02070309020205020404" pitchFamily="49" charset="0"/>
              </a:rPr>
              <a:t>and </a:t>
            </a:r>
            <a:r>
              <a:rPr lang="en-US" sz="3000" b="1" dirty="0" smtClean="0">
                <a:solidFill>
                  <a:schemeClr val="accent5"/>
                </a:solidFill>
                <a:latin typeface="+mj-lt"/>
                <a:cs typeface="Courier New" panose="02070309020205020404" pitchFamily="49" charset="0"/>
              </a:rPr>
              <a:t>abs </a:t>
            </a:r>
            <a:r>
              <a:rPr lang="en-US" sz="3000" dirty="0" smtClean="0">
                <a:solidFill>
                  <a:schemeClr val="accent5"/>
                </a:solidFill>
                <a:latin typeface="+mj-lt"/>
                <a:cs typeface="Courier New" panose="02070309020205020404" pitchFamily="49" charset="0"/>
              </a:rPr>
              <a:t>are defined in the </a:t>
            </a:r>
            <a:r>
              <a:rPr lang="en-US" sz="3000" b="1" dirty="0" err="1" smtClean="0">
                <a:solidFill>
                  <a:schemeClr val="accent5"/>
                </a:solidFill>
                <a:latin typeface="+mj-lt"/>
                <a:cs typeface="Courier New" panose="02070309020205020404" pitchFamily="49" charset="0"/>
              </a:rPr>
              <a:t>cstdlib</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header</a:t>
            </a:r>
            <a:endParaRPr lang="en-US" sz="3000" b="1" dirty="0" smtClean="0">
              <a:solidFill>
                <a:schemeClr val="accent5"/>
              </a:solidFill>
              <a:latin typeface="+mj-lt"/>
              <a:cs typeface="Courier New" panose="02070309020205020404" pitchFamily="49" charset="0"/>
            </a:endParaRPr>
          </a:p>
        </p:txBody>
      </p:sp>
    </p:spTree>
    <p:extLst>
      <p:ext uri="{BB962C8B-B14F-4D97-AF65-F5344CB8AC3E}">
        <p14:creationId xmlns:p14="http://schemas.microsoft.com/office/powerpoint/2010/main" val="3020309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97810"/>
            <a:ext cx="8354459"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Computing Angles of a Triangle</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4"/>
          <p:cNvSpPr>
            <a:spLocks noGrp="1"/>
          </p:cNvSpPr>
          <p:nvPr>
            <p:ph type="subTitle" idx="1"/>
          </p:nvPr>
        </p:nvSpPr>
        <p:spPr>
          <a:xfrm>
            <a:off x="332627" y="1490039"/>
            <a:ext cx="11502968" cy="1285135"/>
          </a:xfrm>
        </p:spPr>
        <p:txBody>
          <a:bodyPr>
            <a:normAutofit lnSpcReduction="10000"/>
          </a:bodyPr>
          <a:lstStyle/>
          <a:p>
            <a:pPr algn="just"/>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You can use the math functions to solve many computational problems. Given the three sides of a triangle, for example, you can compute the angles by using the following formula:</a:t>
            </a:r>
          </a:p>
        </p:txBody>
      </p:sp>
      <p:grpSp>
        <p:nvGrpSpPr>
          <p:cNvPr id="23" name="Group 22"/>
          <p:cNvGrpSpPr/>
          <p:nvPr/>
        </p:nvGrpSpPr>
        <p:grpSpPr>
          <a:xfrm>
            <a:off x="180228" y="2775174"/>
            <a:ext cx="4090799" cy="2830173"/>
            <a:chOff x="590252" y="3246121"/>
            <a:chExt cx="4090799" cy="2830173"/>
          </a:xfrm>
        </p:grpSpPr>
        <p:sp>
          <p:nvSpPr>
            <p:cNvPr id="2" name="Isosceles Triangle 1"/>
            <p:cNvSpPr/>
            <p:nvPr/>
          </p:nvSpPr>
          <p:spPr>
            <a:xfrm rot="18961001">
              <a:off x="590252" y="3623678"/>
              <a:ext cx="3391756" cy="110068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2" name="Group 21"/>
            <p:cNvGrpSpPr/>
            <p:nvPr/>
          </p:nvGrpSpPr>
          <p:grpSpPr>
            <a:xfrm>
              <a:off x="1097408" y="3246121"/>
              <a:ext cx="3583643" cy="2830173"/>
              <a:chOff x="1097407" y="3246120"/>
              <a:chExt cx="3583643" cy="2830173"/>
            </a:xfrm>
          </p:grpSpPr>
          <p:sp>
            <p:nvSpPr>
              <p:cNvPr id="3" name="TextBox 2"/>
              <p:cNvSpPr txBox="1"/>
              <p:nvPr/>
            </p:nvSpPr>
            <p:spPr>
              <a:xfrm flipH="1">
                <a:off x="1493647" y="3368040"/>
                <a:ext cx="792481" cy="369332"/>
              </a:xfrm>
              <a:prstGeom prst="rect">
                <a:avLst/>
              </a:prstGeom>
              <a:noFill/>
            </p:spPr>
            <p:txBody>
              <a:bodyPr wrap="square" rtlCol="0">
                <a:spAutoFit/>
              </a:bodyPr>
              <a:lstStyle/>
              <a:p>
                <a:r>
                  <a:rPr lang="en-US" dirty="0"/>
                  <a:t>x</a:t>
                </a:r>
                <a:r>
                  <a:rPr lang="en-US" dirty="0" smtClean="0"/>
                  <a:t>2, y2</a:t>
                </a:r>
                <a:endParaRPr lang="ru-RU" dirty="0"/>
              </a:p>
            </p:txBody>
          </p:sp>
          <p:sp>
            <p:nvSpPr>
              <p:cNvPr id="11" name="TextBox 10"/>
              <p:cNvSpPr txBox="1"/>
              <p:nvPr/>
            </p:nvSpPr>
            <p:spPr>
              <a:xfrm flipH="1">
                <a:off x="3888569" y="3246120"/>
                <a:ext cx="792481" cy="369332"/>
              </a:xfrm>
              <a:prstGeom prst="rect">
                <a:avLst/>
              </a:prstGeom>
              <a:noFill/>
            </p:spPr>
            <p:txBody>
              <a:bodyPr wrap="square" rtlCol="0">
                <a:spAutoFit/>
              </a:bodyPr>
              <a:lstStyle/>
              <a:p>
                <a:r>
                  <a:rPr lang="en-US" dirty="0"/>
                  <a:t>x</a:t>
                </a:r>
                <a:r>
                  <a:rPr lang="en-US" dirty="0" smtClean="0"/>
                  <a:t>3, y3</a:t>
                </a:r>
                <a:endParaRPr lang="ru-RU" dirty="0"/>
              </a:p>
            </p:txBody>
          </p:sp>
          <p:sp>
            <p:nvSpPr>
              <p:cNvPr id="12" name="TextBox 11"/>
              <p:cNvSpPr txBox="1"/>
              <p:nvPr/>
            </p:nvSpPr>
            <p:spPr>
              <a:xfrm flipH="1">
                <a:off x="1097407" y="5706961"/>
                <a:ext cx="792481" cy="369332"/>
              </a:xfrm>
              <a:prstGeom prst="rect">
                <a:avLst/>
              </a:prstGeom>
              <a:noFill/>
            </p:spPr>
            <p:txBody>
              <a:bodyPr wrap="square" rtlCol="0">
                <a:spAutoFit/>
              </a:bodyPr>
              <a:lstStyle/>
              <a:p>
                <a:r>
                  <a:rPr lang="en-US" dirty="0"/>
                  <a:t>x</a:t>
                </a:r>
                <a:r>
                  <a:rPr lang="en-US" dirty="0" smtClean="0"/>
                  <a:t>1, y1</a:t>
                </a:r>
                <a:endParaRPr lang="ru-RU" dirty="0"/>
              </a:p>
            </p:txBody>
          </p:sp>
          <p:sp>
            <p:nvSpPr>
              <p:cNvPr id="5" name="Arc 4"/>
              <p:cNvSpPr/>
              <p:nvPr/>
            </p:nvSpPr>
            <p:spPr>
              <a:xfrm rot="19326109">
                <a:off x="1442148" y="5256537"/>
                <a:ext cx="450783" cy="47065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Arc 12"/>
              <p:cNvSpPr/>
              <p:nvPr/>
            </p:nvSpPr>
            <p:spPr>
              <a:xfrm rot="12323598">
                <a:off x="3358648" y="3380124"/>
                <a:ext cx="450783" cy="470654"/>
              </a:xfrm>
              <a:prstGeom prst="arc">
                <a:avLst>
                  <a:gd name="adj1" fmla="val 16695729"/>
                  <a:gd name="adj2" fmla="val 3190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Arc 13"/>
              <p:cNvSpPr/>
              <p:nvPr/>
            </p:nvSpPr>
            <p:spPr>
              <a:xfrm rot="4035870">
                <a:off x="1746298" y="3523277"/>
                <a:ext cx="450783" cy="470654"/>
              </a:xfrm>
              <a:prstGeom prst="arc">
                <a:avLst>
                  <a:gd name="adj1" fmla="val 17029018"/>
                  <a:gd name="adj2" fmla="val 28690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6" name="TextBox 15"/>
              <p:cNvSpPr txBox="1"/>
              <p:nvPr/>
            </p:nvSpPr>
            <p:spPr>
              <a:xfrm flipH="1">
                <a:off x="2045422" y="3831007"/>
                <a:ext cx="357740" cy="369332"/>
              </a:xfrm>
              <a:prstGeom prst="rect">
                <a:avLst/>
              </a:prstGeom>
              <a:noFill/>
            </p:spPr>
            <p:txBody>
              <a:bodyPr wrap="square" rtlCol="0">
                <a:spAutoFit/>
              </a:bodyPr>
              <a:lstStyle/>
              <a:p>
                <a:r>
                  <a:rPr lang="en-US" dirty="0"/>
                  <a:t>B</a:t>
                </a:r>
                <a:endParaRPr lang="ru-RU" dirty="0"/>
              </a:p>
            </p:txBody>
          </p:sp>
          <p:sp>
            <p:nvSpPr>
              <p:cNvPr id="17" name="TextBox 16"/>
              <p:cNvSpPr txBox="1"/>
              <p:nvPr/>
            </p:nvSpPr>
            <p:spPr>
              <a:xfrm flipH="1">
                <a:off x="1632210" y="4907436"/>
                <a:ext cx="357740" cy="369332"/>
              </a:xfrm>
              <a:prstGeom prst="rect">
                <a:avLst/>
              </a:prstGeom>
              <a:noFill/>
            </p:spPr>
            <p:txBody>
              <a:bodyPr wrap="square" rtlCol="0">
                <a:spAutoFit/>
              </a:bodyPr>
              <a:lstStyle/>
              <a:p>
                <a:r>
                  <a:rPr lang="en-US" dirty="0"/>
                  <a:t>A</a:t>
                </a:r>
                <a:endParaRPr lang="ru-RU" dirty="0"/>
              </a:p>
            </p:txBody>
          </p:sp>
          <p:sp>
            <p:nvSpPr>
              <p:cNvPr id="18" name="TextBox 17"/>
              <p:cNvSpPr txBox="1"/>
              <p:nvPr/>
            </p:nvSpPr>
            <p:spPr>
              <a:xfrm flipH="1">
                <a:off x="3012223" y="3555365"/>
                <a:ext cx="357740" cy="369332"/>
              </a:xfrm>
              <a:prstGeom prst="rect">
                <a:avLst/>
              </a:prstGeom>
              <a:noFill/>
            </p:spPr>
            <p:txBody>
              <a:bodyPr wrap="square" rtlCol="0">
                <a:spAutoFit/>
              </a:bodyPr>
              <a:lstStyle/>
              <a:p>
                <a:r>
                  <a:rPr lang="en-US" dirty="0" smtClean="0"/>
                  <a:t>C</a:t>
                </a:r>
                <a:endParaRPr lang="ru-RU" dirty="0"/>
              </a:p>
            </p:txBody>
          </p:sp>
          <p:sp>
            <p:nvSpPr>
              <p:cNvPr id="19" name="TextBox 18"/>
              <p:cNvSpPr txBox="1"/>
              <p:nvPr/>
            </p:nvSpPr>
            <p:spPr>
              <a:xfrm flipH="1">
                <a:off x="2531754" y="3246120"/>
                <a:ext cx="357740" cy="369332"/>
              </a:xfrm>
              <a:prstGeom prst="rect">
                <a:avLst/>
              </a:prstGeom>
              <a:noFill/>
            </p:spPr>
            <p:txBody>
              <a:bodyPr wrap="square" rtlCol="0">
                <a:spAutoFit/>
              </a:bodyPr>
              <a:lstStyle/>
              <a:p>
                <a:r>
                  <a:rPr lang="en-US" dirty="0" smtClean="0"/>
                  <a:t>a</a:t>
                </a:r>
                <a:endParaRPr lang="ru-RU" dirty="0"/>
              </a:p>
            </p:txBody>
          </p:sp>
          <p:sp>
            <p:nvSpPr>
              <p:cNvPr id="20" name="TextBox 19"/>
              <p:cNvSpPr txBox="1"/>
              <p:nvPr/>
            </p:nvSpPr>
            <p:spPr>
              <a:xfrm flipH="1">
                <a:off x="1309798" y="4342931"/>
                <a:ext cx="357740" cy="369332"/>
              </a:xfrm>
              <a:prstGeom prst="rect">
                <a:avLst/>
              </a:prstGeom>
              <a:noFill/>
            </p:spPr>
            <p:txBody>
              <a:bodyPr wrap="square" rtlCol="0">
                <a:spAutoFit/>
              </a:bodyPr>
              <a:lstStyle/>
              <a:p>
                <a:r>
                  <a:rPr lang="en-US" dirty="0" smtClean="0"/>
                  <a:t>c</a:t>
                </a:r>
                <a:endParaRPr lang="ru-RU" dirty="0"/>
              </a:p>
            </p:txBody>
          </p:sp>
          <p:sp>
            <p:nvSpPr>
              <p:cNvPr id="21" name="TextBox 20"/>
              <p:cNvSpPr txBox="1"/>
              <p:nvPr/>
            </p:nvSpPr>
            <p:spPr>
              <a:xfrm flipH="1">
                <a:off x="2710624" y="4570494"/>
                <a:ext cx="357740" cy="369332"/>
              </a:xfrm>
              <a:prstGeom prst="rect">
                <a:avLst/>
              </a:prstGeom>
              <a:noFill/>
            </p:spPr>
            <p:txBody>
              <a:bodyPr wrap="square" rtlCol="0">
                <a:spAutoFit/>
              </a:bodyPr>
              <a:lstStyle/>
              <a:p>
                <a:r>
                  <a:rPr lang="en-US" dirty="0" smtClean="0"/>
                  <a:t>b</a:t>
                </a:r>
                <a:endParaRPr lang="ru-RU" dirty="0"/>
              </a:p>
            </p:txBody>
          </p:sp>
        </p:grpSp>
      </p:grpSp>
      <p:sp>
        <p:nvSpPr>
          <p:cNvPr id="24" name="Подзаголовок 4"/>
          <p:cNvSpPr txBox="1">
            <a:spLocks/>
          </p:cNvSpPr>
          <p:nvPr/>
        </p:nvSpPr>
        <p:spPr>
          <a:xfrm>
            <a:off x="3892266" y="3336210"/>
            <a:ext cx="7992779" cy="25698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lvl="1" algn="just"/>
            <a:r>
              <a:rPr lang="en-US" sz="2000" dirty="0" smtClean="0">
                <a:latin typeface="Courier New" panose="02070309020205020404" pitchFamily="49" charset="0"/>
                <a:cs typeface="Courier New" panose="02070309020205020404" pitchFamily="49" charset="0"/>
              </a:rPr>
              <a:t>A = </a:t>
            </a:r>
            <a:r>
              <a:rPr lang="en-US" sz="2000" dirty="0" err="1" smtClean="0">
                <a:latin typeface="Courier New" panose="02070309020205020404" pitchFamily="49" charset="0"/>
                <a:cs typeface="Courier New" panose="02070309020205020404" pitchFamily="49" charset="0"/>
              </a:rPr>
              <a:t>acos</a:t>
            </a:r>
            <a:r>
              <a:rPr lang="en-US" sz="2000" dirty="0" smtClean="0">
                <a:latin typeface="Courier New" panose="02070309020205020404" pitchFamily="49" charset="0"/>
                <a:cs typeface="Courier New" panose="02070309020205020404" pitchFamily="49" charset="0"/>
              </a:rPr>
              <a:t>((a * a – b * b – c * c) / (-2 * b * c))</a:t>
            </a:r>
          </a:p>
          <a:p>
            <a:pPr lvl="1" algn="just"/>
            <a:endParaRPr lang="en-US" sz="2000" dirty="0">
              <a:latin typeface="Courier New" panose="02070309020205020404" pitchFamily="49" charset="0"/>
              <a:cs typeface="Courier New" panose="02070309020205020404" pitchFamily="49" charset="0"/>
            </a:endParaRPr>
          </a:p>
          <a:p>
            <a:pPr lvl="1" algn="just"/>
            <a:r>
              <a:rPr lang="en-US" sz="2000" dirty="0">
                <a:latin typeface="Courier New" panose="02070309020205020404" pitchFamily="49" charset="0"/>
                <a:cs typeface="Courier New" panose="02070309020205020404" pitchFamily="49" charset="0"/>
              </a:rPr>
              <a:t>B</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acos</a:t>
            </a:r>
            <a:r>
              <a:rPr lang="en-US" sz="2000" dirty="0" smtClean="0">
                <a:latin typeface="Courier New" panose="02070309020205020404" pitchFamily="49" charset="0"/>
                <a:cs typeface="Courier New" panose="02070309020205020404" pitchFamily="49" charset="0"/>
              </a:rPr>
              <a:t>((b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b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 </a:t>
            </a:r>
            <a:r>
              <a:rPr lang="en-US" sz="2000" dirty="0">
                <a:latin typeface="Courier New" panose="02070309020205020404" pitchFamily="49" charset="0"/>
                <a:cs typeface="Courier New" panose="02070309020205020404" pitchFamily="49" charset="0"/>
              </a:rPr>
              <a:t>– c * c) / (-2 * </a:t>
            </a:r>
            <a:r>
              <a:rPr lang="en-US" sz="2000" dirty="0" smtClean="0">
                <a:latin typeface="Courier New" panose="02070309020205020404" pitchFamily="49" charset="0"/>
                <a:cs typeface="Courier New" panose="02070309020205020404" pitchFamily="49" charset="0"/>
              </a:rPr>
              <a:t>a </a:t>
            </a:r>
            <a:r>
              <a:rPr lang="en-US" sz="2000" dirty="0">
                <a:latin typeface="Courier New" panose="02070309020205020404" pitchFamily="49" charset="0"/>
                <a:cs typeface="Courier New" panose="02070309020205020404" pitchFamily="49" charset="0"/>
              </a:rPr>
              <a:t>* c))</a:t>
            </a:r>
          </a:p>
          <a:p>
            <a:pPr lvl="1" algn="just"/>
            <a:endParaRPr lang="en-US" sz="2000" dirty="0" smtClean="0">
              <a:latin typeface="Courier New" panose="02070309020205020404" pitchFamily="49" charset="0"/>
              <a:cs typeface="Courier New" panose="02070309020205020404" pitchFamily="49" charset="0"/>
            </a:endParaRPr>
          </a:p>
          <a:p>
            <a:pPr lvl="1" algn="just"/>
            <a:r>
              <a:rPr lang="en-US" sz="2000" dirty="0" smtClean="0">
                <a:latin typeface="Courier New" panose="02070309020205020404" pitchFamily="49" charset="0"/>
                <a:cs typeface="Courier New" panose="02070309020205020404" pitchFamily="49" charset="0"/>
              </a:rPr>
              <a:t>C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acos</a:t>
            </a:r>
            <a:r>
              <a:rPr lang="en-US" sz="2000" dirty="0" smtClean="0">
                <a:latin typeface="Courier New" panose="02070309020205020404" pitchFamily="49" charset="0"/>
                <a:cs typeface="Courier New" panose="02070309020205020404" pitchFamily="49" charset="0"/>
              </a:rPr>
              <a:t>((c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 </a:t>
            </a:r>
            <a:r>
              <a:rPr lang="en-US" sz="2000" dirty="0">
                <a:latin typeface="Courier New" panose="02070309020205020404" pitchFamily="49" charset="0"/>
                <a:cs typeface="Courier New" panose="02070309020205020404" pitchFamily="49" charset="0"/>
              </a:rPr>
              <a:t>– b * b – </a:t>
            </a:r>
            <a:r>
              <a:rPr lang="en-US" sz="2000" dirty="0" smtClean="0">
                <a:latin typeface="Courier New" panose="02070309020205020404" pitchFamily="49" charset="0"/>
                <a:cs typeface="Courier New" panose="02070309020205020404" pitchFamily="49" charset="0"/>
              </a:rPr>
              <a:t>a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a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b))</a:t>
            </a:r>
            <a:endParaRPr lang="en-US" sz="2000" dirty="0">
              <a:latin typeface="Courier New" panose="02070309020205020404" pitchFamily="49" charset="0"/>
              <a:cs typeface="Courier New" panose="02070309020205020404" pitchFamily="49" charset="0"/>
            </a:endParaRPr>
          </a:p>
          <a:p>
            <a:pPr lvl="1" algn="just"/>
            <a:endParaRPr 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3193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TM02900720[[fn=Интеграл]]</Template>
  <TotalTime>17390</TotalTime>
  <Words>1548</Words>
  <Application>Microsoft Office PowerPoint</Application>
  <PresentationFormat>Широкоэкранный</PresentationFormat>
  <Paragraphs>412</Paragraphs>
  <Slides>39</Slides>
  <Notes>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39</vt:i4>
      </vt:variant>
    </vt:vector>
  </HeadingPairs>
  <TitlesOfParts>
    <vt:vector size="46" baseType="lpstr">
      <vt:lpstr>Arial</vt:lpstr>
      <vt:lpstr>Calibri</vt:lpstr>
      <vt:lpstr>Calibri Light</vt:lpstr>
      <vt:lpstr>Cambria Math</vt:lpstr>
      <vt:lpstr>Courier New</vt:lpstr>
      <vt:lpstr>Wingdings 2</vt:lpstr>
      <vt:lpstr>HDOfficeLightV0</vt:lpstr>
      <vt:lpstr>Mathematical Functions, Characters, and Strings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Muslimbek</cp:lastModifiedBy>
  <cp:revision>395</cp:revision>
  <dcterms:created xsi:type="dcterms:W3CDTF">2016-07-15T17:25:41Z</dcterms:created>
  <dcterms:modified xsi:type="dcterms:W3CDTF">2017-12-14T11:09:05Z</dcterms:modified>
</cp:coreProperties>
</file>