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7" r:id="rId1"/>
  </p:sldMasterIdLst>
  <p:notesMasterIdLst>
    <p:notesMasterId r:id="rId43"/>
  </p:notesMasterIdLst>
  <p:sldIdLst>
    <p:sldId id="256" r:id="rId2"/>
    <p:sldId id="257" r:id="rId3"/>
    <p:sldId id="305" r:id="rId4"/>
    <p:sldId id="365" r:id="rId5"/>
    <p:sldId id="306" r:id="rId6"/>
    <p:sldId id="266" r:id="rId7"/>
    <p:sldId id="307" r:id="rId8"/>
    <p:sldId id="267" r:id="rId9"/>
    <p:sldId id="366" r:id="rId10"/>
    <p:sldId id="308" r:id="rId11"/>
    <p:sldId id="309" r:id="rId12"/>
    <p:sldId id="268" r:id="rId13"/>
    <p:sldId id="310" r:id="rId14"/>
    <p:sldId id="311" r:id="rId15"/>
    <p:sldId id="340" r:id="rId16"/>
    <p:sldId id="312" r:id="rId17"/>
    <p:sldId id="367" r:id="rId18"/>
    <p:sldId id="341" r:id="rId19"/>
    <p:sldId id="269" r:id="rId20"/>
    <p:sldId id="313" r:id="rId21"/>
    <p:sldId id="368" r:id="rId22"/>
    <p:sldId id="270" r:id="rId23"/>
    <p:sldId id="369" r:id="rId24"/>
    <p:sldId id="370" r:id="rId25"/>
    <p:sldId id="342" r:id="rId26"/>
    <p:sldId id="343" r:id="rId27"/>
    <p:sldId id="344" r:id="rId28"/>
    <p:sldId id="371" r:id="rId29"/>
    <p:sldId id="372" r:id="rId30"/>
    <p:sldId id="271" r:id="rId31"/>
    <p:sldId id="272" r:id="rId32"/>
    <p:sldId id="345" r:id="rId33"/>
    <p:sldId id="273" r:id="rId34"/>
    <p:sldId id="373" r:id="rId35"/>
    <p:sldId id="346" r:id="rId36"/>
    <p:sldId id="374" r:id="rId37"/>
    <p:sldId id="375" r:id="rId38"/>
    <p:sldId id="274" r:id="rId39"/>
    <p:sldId id="275" r:id="rId40"/>
    <p:sldId id="314" r:id="rId41"/>
    <p:sldId id="27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6535" autoAdjust="0"/>
  </p:normalViewPr>
  <p:slideViewPr>
    <p:cSldViewPr snapToGrid="0">
      <p:cViewPr varScale="1">
        <p:scale>
          <a:sx n="60" d="100"/>
          <a:sy n="60" d="100"/>
        </p:scale>
        <p:origin x="106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7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E48CB-8CBA-480E-8179-B43A7BBB5451}" type="datetimeFigureOut">
              <a:rPr lang="ru-RU" smtClean="0"/>
              <a:t>15.11.2016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5260E-8876-4F4E-A5C8-695073D2F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3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905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19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4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94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46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9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45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72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7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9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440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5260E-8876-4F4E-A5C8-695073D2F9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81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734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653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438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290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188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919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223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367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189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044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591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11/15/2016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8929" y="2539458"/>
            <a:ext cx="9950361" cy="1462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Mathematical Functions, Characters, and Strings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146207" y="1545043"/>
            <a:ext cx="732511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/>
                </a:solidFill>
              </a:rPr>
              <a:t>C++ Programming, Fall 2016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4150172" y="4254885"/>
            <a:ext cx="4172674" cy="2033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 smtClean="0">
                <a:solidFill>
                  <a:srgbClr val="002060"/>
                </a:solidFill>
              </a:rPr>
              <a:t>Lecture #</a:t>
            </a:r>
            <a:r>
              <a:rPr lang="en-US" sz="6000" b="1" dirty="0" smtClean="0">
                <a:solidFill>
                  <a:srgbClr val="002060"/>
                </a:solidFill>
              </a:rPr>
              <a:t>4</a:t>
            </a:r>
          </a:p>
          <a:p>
            <a:r>
              <a:rPr lang="en-US" sz="6000" b="1" dirty="0" smtClean="0">
                <a:solidFill>
                  <a:srgbClr val="002060"/>
                </a:solidFill>
              </a:rPr>
              <a:t>II - part</a:t>
            </a:r>
            <a:endParaRPr lang="ru-RU" sz="6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Note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332627" y="1490038"/>
            <a:ext cx="11502968" cy="523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838" lvl="1"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By default, a string is initialized to an empty string i.e., a string containing no characters. An empty string literal can be written as “”. Therefore, the following two statements have the same effect:</a:t>
            </a:r>
          </a:p>
          <a:p>
            <a:pPr marL="96838" lvl="1"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tring s;</a:t>
            </a:r>
          </a:p>
          <a:p>
            <a:pPr marL="96838" lvl="1"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tring s = “”;</a:t>
            </a:r>
          </a:p>
          <a:p>
            <a:pPr marL="96838" lvl="1" algn="just"/>
            <a:endParaRPr lang="en-US" sz="3600" dirty="0">
              <a:latin typeface="+mj-lt"/>
              <a:cs typeface="Courier New" panose="02070309020205020404" pitchFamily="49" charset="0"/>
            </a:endParaRPr>
          </a:p>
          <a:p>
            <a:pPr marL="96838" lvl="1" algn="just"/>
            <a:r>
              <a:rPr lang="en-US" sz="3600" dirty="0" smtClean="0">
                <a:latin typeface="+mj-lt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To use the string type, you need to include the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&lt;string&gt;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header file in your program.</a:t>
            </a:r>
          </a:p>
        </p:txBody>
      </p:sp>
    </p:spTree>
    <p:extLst>
      <p:ext uri="{BB962C8B-B14F-4D97-AF65-F5344CB8AC3E}">
        <p14:creationId xmlns:p14="http://schemas.microsoft.com/office/powerpoint/2010/main" val="1619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495621" y="297810"/>
            <a:ext cx="633997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String Index and Subscript Operator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11942"/>
              </p:ext>
            </p:extLst>
          </p:nvPr>
        </p:nvGraphicFramePr>
        <p:xfrm>
          <a:off x="2244703" y="2869308"/>
          <a:ext cx="812799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7938807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18471464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14713820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214414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6957109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2588987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8457454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5635376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949534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1295363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03081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448373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5959168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66160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4502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223260" y="2374232"/>
            <a:ext cx="914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Indices        0          1	2	  3	     4	       5         6         7         8        9         10       11      12       13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223260" y="2869308"/>
            <a:ext cx="102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733981" y="4256949"/>
            <a:ext cx="157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Message.at(0)                              </a:t>
            </a:r>
            <a:endParaRPr lang="ru-RU" dirty="0"/>
          </a:p>
        </p:txBody>
      </p:sp>
      <p:cxnSp>
        <p:nvCxnSpPr>
          <p:cNvPr id="28" name="Straight Arrow Connector 27"/>
          <p:cNvCxnSpPr>
            <a:stCxn id="26" idx="0"/>
          </p:cNvCxnSpPr>
          <p:nvPr/>
        </p:nvCxnSpPr>
        <p:spPr>
          <a:xfrm flipV="1">
            <a:off x="2519327" y="3238641"/>
            <a:ext cx="31367" cy="10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58989" y="4256949"/>
            <a:ext cx="221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Message.length</a:t>
            </a:r>
            <a:r>
              <a:rPr lang="en-US" dirty="0" smtClean="0"/>
              <a:t> is 14                              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9285816" y="4256949"/>
            <a:ext cx="171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Message.at(13)</a:t>
            </a:r>
            <a:endParaRPr lang="ru-RU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9986927" y="3251211"/>
            <a:ext cx="31367" cy="10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520485" y="297810"/>
            <a:ext cx="731511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Caution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2001391"/>
            <a:ext cx="11502968" cy="34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Attempting to access characters  in a string s out of bounds is a comment programming error. To avoid it, make sure that you not use an index beyond s,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length() – 1.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For example,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s.at(</a:t>
            </a:r>
            <a:r>
              <a:rPr lang="en-US" sz="3600" b="1" dirty="0" err="1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</a:t>
            </a:r>
            <a:r>
              <a:rPr lang="en-US" sz="36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.length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())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or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s[</a:t>
            </a:r>
            <a:r>
              <a:rPr lang="en-US" sz="36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s.length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()]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would cause an error. </a:t>
            </a:r>
          </a:p>
        </p:txBody>
      </p:sp>
    </p:spTree>
    <p:extLst>
      <p:ext uri="{BB962C8B-B14F-4D97-AF65-F5344CB8AC3E}">
        <p14:creationId xmlns:p14="http://schemas.microsoft.com/office/powerpoint/2010/main" val="30740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520485" y="297810"/>
            <a:ext cx="731511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Concatenating Strings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327622"/>
            <a:ext cx="11502968" cy="5452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C++ provides the + operator for concatenating two strings. </a:t>
            </a: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s3 = s1 + s2;</a:t>
            </a: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The augmented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+=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operator can also be used for string concatenation.</a:t>
            </a:r>
          </a:p>
          <a:p>
            <a:pPr algn="just"/>
            <a:r>
              <a:rPr lang="en-US" sz="3000" b="1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message = “Welcome to C++”;</a:t>
            </a: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+= “ and programming is fun”;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en-US" sz="3000" b="1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You can also concatenate a character with a string.</a:t>
            </a:r>
          </a:p>
          <a:p>
            <a:pPr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 = “ABC”;</a:t>
            </a:r>
          </a:p>
          <a:p>
            <a:pPr algn="just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+= ‘D’;</a:t>
            </a:r>
          </a:p>
          <a:p>
            <a:pPr algn="just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Therefore, the new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is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“ABCD”.</a:t>
            </a:r>
            <a:r>
              <a:rPr lang="en-US" sz="30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endParaRPr lang="en-US" sz="300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520485" y="297810"/>
            <a:ext cx="731511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Caution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327621"/>
            <a:ext cx="11502968" cy="5452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It is illegal to concatenate two string literals, For example, the following code is incorrect:</a:t>
            </a:r>
          </a:p>
          <a:p>
            <a:pPr algn="just">
              <a:lnSpc>
                <a:spcPct val="100000"/>
              </a:lnSpc>
            </a:pPr>
            <a:r>
              <a:rPr lang="en-US" sz="36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cites = “London” + “Paris”;</a:t>
            </a:r>
          </a:p>
          <a:p>
            <a:pPr algn="just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However, the following code is correct, because it first concatenates string s with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“London”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and then the new string is concatenated with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“Paris”.</a:t>
            </a:r>
          </a:p>
          <a:p>
            <a:pPr algn="just">
              <a:lnSpc>
                <a:spcPct val="100000"/>
              </a:lnSpc>
            </a:pPr>
            <a:r>
              <a:rPr lang="en-US" sz="3600" b="1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 = “New York”;</a:t>
            </a:r>
          </a:p>
          <a:p>
            <a:pPr algn="just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cites = s + “London” + “Paris”</a:t>
            </a:r>
            <a:endParaRPr lang="en-US" sz="3600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520485" y="297810"/>
            <a:ext cx="731511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Comparing Strings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327621"/>
            <a:ext cx="11502968" cy="54523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You can use the relational operators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==, !=, &lt;, &lt;=, &gt;, &gt;=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to compare two strings. This is done by comparing their corresponding characters one by one from left to right. For example,</a:t>
            </a:r>
          </a:p>
          <a:p>
            <a:pPr algn="just">
              <a:lnSpc>
                <a:spcPct val="100000"/>
              </a:lnSpc>
            </a:pP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“ABC”;</a:t>
            </a:r>
          </a:p>
          <a:p>
            <a:pPr algn="just">
              <a:lnSpc>
                <a:spcPct val="100000"/>
              </a:lnSpc>
            </a:pPr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s2 = “ABE”;</a:t>
            </a:r>
          </a:p>
          <a:p>
            <a:pPr algn="just">
              <a:lnSpc>
                <a:spcPct val="100000"/>
              </a:lnSpc>
            </a:pPr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(s1 == s2) &lt;&lt; </a:t>
            </a:r>
            <a:r>
              <a:rPr lang="en-US" sz="2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;// Displays 0 (means false)</a:t>
            </a:r>
            <a:endParaRPr lang="en-US" sz="2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(s1 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s2) &lt;&lt; </a:t>
            </a:r>
            <a:r>
              <a:rPr lang="en-US" sz="2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;// Displays 1 (means true) </a:t>
            </a:r>
            <a:endParaRPr lang="en-US" sz="2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(s1 &gt;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s2) &lt;&lt; </a:t>
            </a:r>
            <a:r>
              <a:rPr lang="en-US" sz="2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Displays 0 (means false)</a:t>
            </a:r>
            <a:endParaRPr lang="en-US" sz="2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(s1 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s2) &lt;&lt; </a:t>
            </a:r>
            <a:r>
              <a:rPr lang="en-US" sz="2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;// Displays 0 (means false)</a:t>
            </a:r>
            <a:endParaRPr lang="en-US" sz="2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(s1 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s2) &lt;&lt; </a:t>
            </a:r>
            <a:r>
              <a:rPr lang="en-US" sz="2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;// Displays 1 (means true)</a:t>
            </a:r>
          </a:p>
          <a:p>
            <a:pPr algn="just">
              <a:lnSpc>
                <a:spcPct val="100000"/>
              </a:lnSpc>
            </a:pPr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(s1 &lt;= s2) &lt;&lt;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;// Displays 1 (means true)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0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</a:pPr>
            <a:endParaRPr lang="en-US" sz="30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</a:pPr>
            <a:endParaRPr lang="en-US" sz="30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0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</a:pPr>
            <a:endParaRPr lang="en-US" sz="3000" dirty="0">
              <a:solidFill>
                <a:schemeClr val="accent5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875275" y="297810"/>
            <a:ext cx="796032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Reading Strings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327622"/>
            <a:ext cx="11502968" cy="5530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A string can be read from the keyboard using the </a:t>
            </a:r>
            <a:r>
              <a:rPr lang="en-US" sz="30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cin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object. For example:</a:t>
            </a:r>
          </a:p>
          <a:p>
            <a:pPr algn="just">
              <a:lnSpc>
                <a:spcPct val="100000"/>
              </a:lnSpc>
            </a:pPr>
            <a:endParaRPr lang="en-US" sz="30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city;</a:t>
            </a:r>
          </a:p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“Enter a city: ”;</a:t>
            </a:r>
          </a:p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city;</a:t>
            </a:r>
          </a:p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“You entered ” &lt;&lt; city &lt;&lt; 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endParaRPr lang="en-US" sz="30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The input ends with a whitespace character.</a:t>
            </a:r>
          </a:p>
        </p:txBody>
      </p:sp>
    </p:spTree>
    <p:extLst>
      <p:ext uri="{BB962C8B-B14F-4D97-AF65-F5344CB8AC3E}">
        <p14:creationId xmlns:p14="http://schemas.microsoft.com/office/powerpoint/2010/main" val="325439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875275" y="297810"/>
            <a:ext cx="796032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Reading Strings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327622"/>
            <a:ext cx="11502968" cy="5530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C++ provides the </a:t>
            </a:r>
            <a:r>
              <a:rPr lang="en-US" sz="30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getline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function in the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string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header file, which reads a string from the keyboard using the following syntax:</a:t>
            </a:r>
            <a:endParaRPr lang="en-US" sz="3000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</a:p>
          <a:p>
            <a:pPr algn="just">
              <a:lnSpc>
                <a:spcPct val="100000"/>
              </a:lnSpc>
            </a:pPr>
            <a:r>
              <a:rPr lang="en-US" sz="25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s,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delimitCharacter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100000"/>
              </a:lnSpc>
            </a:pPr>
            <a:endParaRPr lang="en-US" sz="25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The third argument </a:t>
            </a:r>
            <a:r>
              <a:rPr lang="en-US" sz="30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delimitCharacter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has a default value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(‘\n’).</a:t>
            </a:r>
          </a:p>
          <a:p>
            <a:pPr algn="just">
              <a:lnSpc>
                <a:spcPct val="100000"/>
              </a:lnSpc>
            </a:pP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city;</a:t>
            </a:r>
          </a:p>
          <a:p>
            <a:pPr algn="just">
              <a:lnSpc>
                <a:spcPct val="100000"/>
              </a:lnSpc>
            </a:pP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“Enter a city: ”;</a:t>
            </a:r>
          </a:p>
          <a:p>
            <a:pPr algn="just">
              <a:lnSpc>
                <a:spcPct val="100000"/>
              </a:lnSpc>
            </a:pP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city, ‘\n’); // Same as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city)</a:t>
            </a:r>
          </a:p>
          <a:p>
            <a:pPr algn="just">
              <a:lnSpc>
                <a:spcPct val="100000"/>
              </a:lnSpc>
            </a:pP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“You entered ” &lt;&lt; city &lt;&lt;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en-US" sz="2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500" b="1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38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Reading Strings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395" t="15844" r="58261" b="43805"/>
          <a:stretch/>
        </p:blipFill>
        <p:spPr>
          <a:xfrm>
            <a:off x="332626" y="1443123"/>
            <a:ext cx="6804153" cy="5260352"/>
          </a:xfrm>
          <a:prstGeom prst="rect">
            <a:avLst/>
          </a:prstGeom>
        </p:spPr>
      </p:pic>
      <p:pic>
        <p:nvPicPr>
          <p:cNvPr id="15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60" y="1443123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904290"/>
              </p:ext>
            </p:extLst>
          </p:nvPr>
        </p:nvGraphicFramePr>
        <p:xfrm>
          <a:off x="3883600" y="1500602"/>
          <a:ext cx="7504497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04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the first city: New York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the second city: Boston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cities in alphabetical order are Boston New York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065" y="1584672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05" y="1877322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5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430111" y="297810"/>
            <a:ext cx="740548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572322"/>
            <a:ext cx="11502968" cy="641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Show the output of the following code: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848" t="16064" r="44082" b="55559"/>
          <a:stretch/>
        </p:blipFill>
        <p:spPr>
          <a:xfrm>
            <a:off x="332627" y="2213811"/>
            <a:ext cx="9848069" cy="39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32627" y="1766334"/>
            <a:ext cx="11339757" cy="8894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 smtClean="0">
                <a:solidFill>
                  <a:schemeClr val="accent5"/>
                </a:solidFill>
              </a:rPr>
              <a:t>Last week we covered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/>
                </a:solidFill>
              </a:rPr>
              <a:t>Selections</a:t>
            </a:r>
          </a:p>
          <a:p>
            <a:pPr algn="l"/>
            <a:r>
              <a:rPr lang="en-US" sz="3000" dirty="0" smtClean="0">
                <a:solidFill>
                  <a:schemeClr val="accent5"/>
                </a:solidFill>
              </a:rPr>
              <a:t>This week we will learn </a:t>
            </a:r>
            <a:endParaRPr lang="ru-RU" sz="3000" dirty="0">
              <a:solidFill>
                <a:schemeClr val="accent5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9222059" y="297810"/>
            <a:ext cx="261353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Roadmap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4"/>
          <p:cNvSpPr txBox="1">
            <a:spLocks/>
          </p:cNvSpPr>
          <p:nvPr/>
        </p:nvSpPr>
        <p:spPr>
          <a:xfrm>
            <a:off x="695620" y="2781121"/>
            <a:ext cx="6107889" cy="3571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Character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Case Study: Converting a Hexadecimal Digit to a Decimal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Case Study: Revising the Lottery Program Using Strings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Formatting Console Output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Simple File and Output</a:t>
            </a:r>
          </a:p>
        </p:txBody>
      </p:sp>
    </p:spTree>
    <p:extLst>
      <p:ext uri="{BB962C8B-B14F-4D97-AF65-F5344CB8AC3E}">
        <p14:creationId xmlns:p14="http://schemas.microsoft.com/office/powerpoint/2010/main" val="31946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900" dirty="0" smtClean="0">
                <a:solidFill>
                  <a:schemeClr val="accent5"/>
                </a:solidFill>
              </a:rPr>
              <a:t>Case Study: Revising the Lottery Program Using Strings</a:t>
            </a:r>
            <a:endParaRPr lang="ru-RU" sz="2900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327622"/>
            <a:ext cx="11502968" cy="5530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7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7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 problem can be solved using many different approaches. This section rewrites the lottery program in Lottery.cpp using strings. Using strings simplifies this program.</a:t>
            </a:r>
          </a:p>
          <a:p>
            <a:pPr algn="just">
              <a:lnSpc>
                <a:spcPct val="100000"/>
              </a:lnSpc>
            </a:pPr>
            <a:r>
              <a:rPr lang="en-US" sz="2700" b="1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7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The lottery program generates a random two-digit number, prompts the user to enter a two-digit number, and determines whether the user wins according to the following rules: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7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the user input matches the lottery number in the exact order, the award, the award is $10, 000.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7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all the digits in the user input match all the digits in the lottery number, the award is $3,000.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7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one digit in the user input matches a digit in the lottery number, the award is $1,000.</a:t>
            </a:r>
            <a:endParaRPr lang="en-US" sz="2700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900" dirty="0" smtClean="0">
                <a:solidFill>
                  <a:schemeClr val="accent5"/>
                </a:solidFill>
              </a:rPr>
              <a:t>Case Study: Revising the Lottery Program Using Strings</a:t>
            </a:r>
            <a:endParaRPr lang="ru-RU" sz="2900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271" t="16064" r="53082" b="14638"/>
          <a:stretch/>
        </p:blipFill>
        <p:spPr>
          <a:xfrm>
            <a:off x="332627" y="1319504"/>
            <a:ext cx="4945226" cy="5561179"/>
          </a:xfrm>
          <a:prstGeom prst="rect">
            <a:avLst/>
          </a:prstGeom>
        </p:spPr>
      </p:pic>
      <p:pic>
        <p:nvPicPr>
          <p:cNvPr id="11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60" y="1398938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41983"/>
              </p:ext>
            </p:extLst>
          </p:nvPr>
        </p:nvGraphicFramePr>
        <p:xfrm>
          <a:off x="5277853" y="1456417"/>
          <a:ext cx="6110244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1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your lottery pick(two digits):00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lottery number is 00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Exact match: you win $10,000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852" y="1572323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60" y="2382984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42045"/>
              </p:ext>
            </p:extLst>
          </p:nvPr>
        </p:nvGraphicFramePr>
        <p:xfrm>
          <a:off x="5277853" y="2440463"/>
          <a:ext cx="6110244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1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your lottery pick(two digits):45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lottery number is 54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 all digits: you win $3,000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852" y="2556369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60" y="3413290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78745"/>
              </p:ext>
            </p:extLst>
          </p:nvPr>
        </p:nvGraphicFramePr>
        <p:xfrm>
          <a:off x="5277853" y="3470769"/>
          <a:ext cx="6110244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1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your lottery pick(two digits):23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lottery number is 34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 one digit: you win $1,000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852" y="3586675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60" y="4442648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42729"/>
              </p:ext>
            </p:extLst>
          </p:nvPr>
        </p:nvGraphicFramePr>
        <p:xfrm>
          <a:off x="5277853" y="4500127"/>
          <a:ext cx="6110244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110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your lottery pick(two digits):23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lottery number is 14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Sorry, no match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852" y="4616033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50828" y="297810"/>
            <a:ext cx="7184768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Formatting Console Output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332627" y="1319503"/>
            <a:ext cx="11502968" cy="5460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You can use the stream manipulators to display formatted output on the console.</a:t>
            </a:r>
          </a:p>
          <a:p>
            <a:pPr algn="just"/>
            <a:r>
              <a:rPr lang="en-US" sz="36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 = 12618.98;</a:t>
            </a:r>
          </a:p>
          <a:p>
            <a:pPr algn="just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0.0013;</a:t>
            </a:r>
          </a:p>
          <a:p>
            <a:pPr algn="just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 = amount * 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“Interest is ” &lt;&lt; interest &lt;&lt; 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36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9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767" y="5446612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74320"/>
              </p:ext>
            </p:extLst>
          </p:nvPr>
        </p:nvGraphicFramePr>
        <p:xfrm>
          <a:off x="332627" y="5446612"/>
          <a:ext cx="1055614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5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Interest is 16.4047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2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50828" y="297810"/>
            <a:ext cx="7184768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Formatting Console Output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332627" y="1319503"/>
            <a:ext cx="11502968" cy="5460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Because the interest amount is currency, it is desirable to display only two digits after the decimal point. To do this, you may write the code as follows:</a:t>
            </a:r>
          </a:p>
          <a:p>
            <a:pPr algn="just"/>
            <a:r>
              <a:rPr lang="en-US" sz="36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 = 12618.98;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0.0013;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 = amount *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“Interest is ”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5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5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(interest * 100) / 100.0 &lt;&lt;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5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9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767" y="5911420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8764"/>
              </p:ext>
            </p:extLst>
          </p:nvPr>
        </p:nvGraphicFramePr>
        <p:xfrm>
          <a:off x="332627" y="5911420"/>
          <a:ext cx="1055614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5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Interest is 16.4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9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50828" y="297810"/>
            <a:ext cx="7184768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Formatting Console Output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332627" y="1319503"/>
            <a:ext cx="11502968" cy="54604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However, the format is still not correct. There should be two digits after the decimal point (i.e.,  16.40 rather than 16.4). You can fix it by using formatting functions, like this:</a:t>
            </a:r>
          </a:p>
          <a:p>
            <a:pPr algn="just"/>
            <a:r>
              <a:rPr lang="en-US" sz="36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 = 12618.98;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0.0013;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 = amount *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interestRate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“Interest is ” &lt;&lt; 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5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	&lt;&lt; 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 &lt;&lt;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5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9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767" y="5911420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17562"/>
              </p:ext>
            </p:extLst>
          </p:nvPr>
        </p:nvGraphicFramePr>
        <p:xfrm>
          <a:off x="332627" y="5911420"/>
          <a:ext cx="1055614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5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Interest is 16.40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4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50828" y="297810"/>
            <a:ext cx="7184768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Frequently Used Stream Manipulators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332627" y="1319503"/>
            <a:ext cx="11502968" cy="1597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</a:p>
        </p:txBody>
      </p:sp>
      <p:graphicFrame>
        <p:nvGraphicFramePr>
          <p:cNvPr id="10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21740"/>
              </p:ext>
            </p:extLst>
          </p:nvPr>
        </p:nvGraphicFramePr>
        <p:xfrm>
          <a:off x="332627" y="1826916"/>
          <a:ext cx="11502968" cy="434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0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141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Operator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Description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41">
                <a:tc>
                  <a:txBody>
                    <a:bodyPr/>
                    <a:lstStyle/>
                    <a:p>
                      <a:r>
                        <a:rPr lang="en-US" sz="2500" b="0" dirty="0" err="1" smtClean="0"/>
                        <a:t>setprecision</a:t>
                      </a:r>
                      <a:r>
                        <a:rPr lang="en-US" sz="2500" b="0" dirty="0" smtClean="0"/>
                        <a:t>(n)</a:t>
                      </a:r>
                      <a:endParaRPr lang="ru-RU" sz="2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Sets the precision</a:t>
                      </a:r>
                      <a:r>
                        <a:rPr lang="en-US" sz="2500" baseline="0" dirty="0" smtClean="0"/>
                        <a:t> of a floating-point number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141">
                <a:tc>
                  <a:txBody>
                    <a:bodyPr/>
                    <a:lstStyle/>
                    <a:p>
                      <a:r>
                        <a:rPr lang="en-US" sz="2500" b="0" dirty="0" smtClean="0"/>
                        <a:t>fixed</a:t>
                      </a:r>
                      <a:endParaRPr lang="ru-RU" sz="2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Displays floating-point numbers in fixed-point notation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6448">
                <a:tc>
                  <a:txBody>
                    <a:bodyPr/>
                    <a:lstStyle/>
                    <a:p>
                      <a:r>
                        <a:rPr lang="en-US" sz="2500" b="0" dirty="0" err="1" smtClean="0"/>
                        <a:t>showpoint</a:t>
                      </a:r>
                      <a:endParaRPr lang="ru-RU" sz="2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Causes a floating-point</a:t>
                      </a:r>
                      <a:r>
                        <a:rPr lang="en-US" sz="2500" baseline="0" dirty="0" smtClean="0"/>
                        <a:t> number to be displayed with a decimal point with trailing zeros even if it has no fractional part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141">
                <a:tc>
                  <a:txBody>
                    <a:bodyPr/>
                    <a:lstStyle/>
                    <a:p>
                      <a:r>
                        <a:rPr lang="en-US" sz="2500" b="0" dirty="0" err="1" smtClean="0"/>
                        <a:t>setw</a:t>
                      </a:r>
                      <a:r>
                        <a:rPr lang="en-US" sz="2500" b="0" dirty="0" smtClean="0"/>
                        <a:t>(width)</a:t>
                      </a:r>
                      <a:endParaRPr lang="ru-RU" sz="2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Specifies</a:t>
                      </a:r>
                      <a:r>
                        <a:rPr lang="en-US" sz="2500" baseline="0" dirty="0" smtClean="0"/>
                        <a:t> the width of a print field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78236"/>
                  </a:ext>
                </a:extLst>
              </a:tr>
              <a:tr h="557141">
                <a:tc>
                  <a:txBody>
                    <a:bodyPr/>
                    <a:lstStyle/>
                    <a:p>
                      <a:r>
                        <a:rPr lang="en-US" sz="2500" b="0" dirty="0" smtClean="0"/>
                        <a:t>left</a:t>
                      </a:r>
                      <a:endParaRPr lang="ru-RU" sz="2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Justifies</a:t>
                      </a:r>
                      <a:r>
                        <a:rPr lang="en-US" sz="2500" baseline="0" dirty="0" smtClean="0"/>
                        <a:t> the output to the left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56688"/>
                  </a:ext>
                </a:extLst>
              </a:tr>
              <a:tr h="557141">
                <a:tc>
                  <a:txBody>
                    <a:bodyPr/>
                    <a:lstStyle/>
                    <a:p>
                      <a:r>
                        <a:rPr lang="en-US" sz="2500" b="0" dirty="0" smtClean="0"/>
                        <a:t>right</a:t>
                      </a:r>
                      <a:endParaRPr lang="ru-RU" sz="2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Justifies the output to the right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39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50828" y="297810"/>
            <a:ext cx="7184768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err="1">
                <a:solidFill>
                  <a:schemeClr val="accent5"/>
                </a:solidFill>
              </a:rPr>
              <a:t>s</a:t>
            </a:r>
            <a:r>
              <a:rPr lang="en-US" b="1" dirty="0" err="1" smtClean="0">
                <a:solidFill>
                  <a:schemeClr val="accent5"/>
                </a:solidFill>
              </a:rPr>
              <a:t>etprecision</a:t>
            </a:r>
            <a:r>
              <a:rPr lang="en-US" b="1" dirty="0" smtClean="0">
                <a:solidFill>
                  <a:schemeClr val="accent5"/>
                </a:solidFill>
              </a:rPr>
              <a:t>(n) </a:t>
            </a:r>
            <a:r>
              <a:rPr lang="en-US" dirty="0" smtClean="0">
                <a:solidFill>
                  <a:schemeClr val="accent5"/>
                </a:solidFill>
              </a:rPr>
              <a:t>Manipulator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5478" t="28783" r="42602" b="55208"/>
          <a:stretch/>
        </p:blipFill>
        <p:spPr>
          <a:xfrm>
            <a:off x="332627" y="1346871"/>
            <a:ext cx="8520797" cy="1829466"/>
          </a:xfrm>
          <a:prstGeom prst="rect">
            <a:avLst/>
          </a:prstGeom>
        </p:spPr>
      </p:pic>
      <p:pic>
        <p:nvPicPr>
          <p:cNvPr id="13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767" y="3205777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138908"/>
              </p:ext>
            </p:extLst>
          </p:nvPr>
        </p:nvGraphicFramePr>
        <p:xfrm>
          <a:off x="332627" y="3205777"/>
          <a:ext cx="1055614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5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12.3   12.34	   12.345   12.3456   12.34567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l="15848" t="29002" r="26944" b="61348"/>
          <a:stretch/>
        </p:blipFill>
        <p:spPr>
          <a:xfrm>
            <a:off x="332627" y="3686267"/>
            <a:ext cx="10863015" cy="1030114"/>
          </a:xfrm>
          <a:prstGeom prst="rect">
            <a:avLst/>
          </a:prstGeom>
        </p:spPr>
      </p:pic>
      <p:pic>
        <p:nvPicPr>
          <p:cNvPr id="16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767" y="4745820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47940"/>
              </p:ext>
            </p:extLst>
          </p:nvPr>
        </p:nvGraphicFramePr>
        <p:xfrm>
          <a:off x="332627" y="4745820"/>
          <a:ext cx="1055614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5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12.3   9.35   121   0.237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Подзаголовок 4"/>
          <p:cNvSpPr txBox="1">
            <a:spLocks/>
          </p:cNvSpPr>
          <p:nvPr/>
        </p:nvSpPr>
        <p:spPr>
          <a:xfrm>
            <a:off x="332627" y="5196871"/>
            <a:ext cx="11502968" cy="15830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5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the width is not sufficient for an integer, the </a:t>
            </a:r>
            <a:r>
              <a:rPr lang="en-US" sz="30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setprecision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manipulator is ignored. For example,</a:t>
            </a:r>
          </a:p>
          <a:p>
            <a:pPr algn="just"/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    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 &lt;&lt; 23456 &lt;&lt;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;//displays 23456</a:t>
            </a:r>
            <a:endParaRPr lang="en-US" sz="25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50828" y="297810"/>
            <a:ext cx="7184768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accent5"/>
                </a:solidFill>
              </a:rPr>
              <a:t>fixed </a:t>
            </a:r>
            <a:r>
              <a:rPr lang="en-US" dirty="0" smtClean="0">
                <a:solidFill>
                  <a:schemeClr val="accent5"/>
                </a:solidFill>
              </a:rPr>
              <a:t>Manipulator</a:t>
            </a:r>
            <a:endParaRPr lang="ru-RU" b="1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332627" y="1319503"/>
            <a:ext cx="11502968" cy="4936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Sometimes, the computer automatically displays a large floating-point number in scientific notation.	On the Windows machine, for example, the statement</a:t>
            </a:r>
          </a:p>
          <a:p>
            <a:pPr algn="just"/>
            <a:endParaRPr lang="en-US" sz="3600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232123434.357;</a:t>
            </a:r>
          </a:p>
          <a:p>
            <a:pPr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displays</a:t>
            </a:r>
          </a:p>
          <a:p>
            <a:pPr algn="just"/>
            <a:r>
              <a:rPr lang="en-US" sz="36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2.32123e+08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</a:p>
          <a:p>
            <a:pPr algn="just"/>
            <a:endParaRPr lang="en-US" sz="36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50828" y="297810"/>
            <a:ext cx="7184768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accent5"/>
                </a:solidFill>
              </a:rPr>
              <a:t>fixed </a:t>
            </a:r>
            <a:r>
              <a:rPr lang="en-US" dirty="0" smtClean="0">
                <a:solidFill>
                  <a:schemeClr val="accent5"/>
                </a:solidFill>
              </a:rPr>
              <a:t>Manipulator</a:t>
            </a:r>
            <a:endParaRPr lang="ru-RU" b="1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332627" y="1319503"/>
            <a:ext cx="11502968" cy="4936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Sometimes, the computer automatically displays a large floating-point number in scientific notation.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</a:p>
          <a:p>
            <a:pPr algn="just"/>
            <a:endParaRPr lang="en-US" sz="2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232123434.357;   </a:t>
            </a:r>
            <a:r>
              <a:rPr lang="en-US" sz="28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displays</a:t>
            </a:r>
            <a:r>
              <a:rPr lang="en-US" sz="28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2.32123e+08</a:t>
            </a:r>
            <a:r>
              <a:rPr lang="en-US" sz="28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</a:p>
          <a:p>
            <a:pPr algn="just"/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fixed &lt;&lt; 232123434.357; </a:t>
            </a:r>
            <a:r>
              <a:rPr lang="en-US" sz="28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displays 232123434.357000;</a:t>
            </a:r>
          </a:p>
          <a:p>
            <a:pPr algn="just"/>
            <a:endParaRPr lang="en-US" sz="28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algn="just"/>
            <a:r>
              <a:rPr lang="en-US" sz="36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By default, the fixed number of digits after the decimal point is 6.</a:t>
            </a:r>
            <a:endParaRPr lang="en-US" sz="3600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algn="just"/>
            <a:r>
              <a:rPr lang="en-US" sz="30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endParaRPr lang="en-US" sz="30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650828" y="297810"/>
            <a:ext cx="7184768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accent5"/>
                </a:solidFill>
              </a:rPr>
              <a:t>fixed </a:t>
            </a:r>
            <a:r>
              <a:rPr lang="en-US" dirty="0" smtClean="0">
                <a:solidFill>
                  <a:schemeClr val="accent5"/>
                </a:solidFill>
              </a:rPr>
              <a:t>Manipulator</a:t>
            </a:r>
            <a:endParaRPr lang="ru-RU" b="1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332627" y="1237220"/>
            <a:ext cx="11502968" cy="4936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monthlyPayment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345.4567;</a:t>
            </a:r>
          </a:p>
          <a:p>
            <a:pPr algn="just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totalPayment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78676.887234;</a:t>
            </a:r>
          </a:p>
          <a:p>
            <a:pPr algn="just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fixed &lt;&lt; 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algn="just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&lt;&lt; 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monthlyPayment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sz="3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&lt;&lt; 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totalPayment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3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Displays</a:t>
            </a:r>
          </a:p>
          <a:p>
            <a:pPr algn="just"/>
            <a:r>
              <a:rPr lang="en-US" sz="30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345.46</a:t>
            </a:r>
          </a:p>
          <a:p>
            <a:pPr algn="just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78676.89</a:t>
            </a:r>
            <a:endParaRPr lang="en-US" sz="30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4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887310" y="297810"/>
            <a:ext cx="694828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Character Functions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45506" y="1379137"/>
            <a:ext cx="11502968" cy="764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C++ contains the functions for working with characters.</a:t>
            </a:r>
            <a:endParaRPr lang="en-US" sz="3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4239"/>
              </p:ext>
            </p:extLst>
          </p:nvPr>
        </p:nvGraphicFramePr>
        <p:xfrm>
          <a:off x="332627" y="2286026"/>
          <a:ext cx="1150296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65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Function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Description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55">
                <a:tc>
                  <a:txBody>
                    <a:bodyPr/>
                    <a:lstStyle/>
                    <a:p>
                      <a:r>
                        <a:rPr lang="en-US" sz="2500" b="0" dirty="0" err="1" smtClean="0"/>
                        <a:t>isdigit</a:t>
                      </a:r>
                      <a:r>
                        <a:rPr lang="en-US" sz="2500" b="0" dirty="0" smtClean="0"/>
                        <a:t>(</a:t>
                      </a:r>
                      <a:r>
                        <a:rPr lang="en-US" sz="2500" b="0" dirty="0" err="1" smtClean="0"/>
                        <a:t>ch</a:t>
                      </a:r>
                      <a:r>
                        <a:rPr lang="en-US" sz="2500" b="0" dirty="0" smtClean="0"/>
                        <a:t>)</a:t>
                      </a:r>
                      <a:endParaRPr lang="ru-RU" sz="2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Returns true if the specified</a:t>
                      </a:r>
                      <a:r>
                        <a:rPr lang="en-US" sz="2500" baseline="0" dirty="0" smtClean="0"/>
                        <a:t> character is a digit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55">
                <a:tc>
                  <a:txBody>
                    <a:bodyPr/>
                    <a:lstStyle/>
                    <a:p>
                      <a:r>
                        <a:rPr lang="en-US" sz="2500" b="0" dirty="0" err="1" smtClean="0"/>
                        <a:t>isalpha</a:t>
                      </a:r>
                      <a:r>
                        <a:rPr lang="en-US" sz="2500" b="0" dirty="0" smtClean="0"/>
                        <a:t>(</a:t>
                      </a:r>
                      <a:r>
                        <a:rPr lang="en-US" sz="2500" b="0" dirty="0" err="1" smtClean="0"/>
                        <a:t>ch</a:t>
                      </a:r>
                      <a:r>
                        <a:rPr lang="en-US" sz="2500" b="0" dirty="0" smtClean="0"/>
                        <a:t>)</a:t>
                      </a:r>
                      <a:endParaRPr lang="ru-RU" sz="2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Returns true if the specified character is a letter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55"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isalnum</a:t>
                      </a:r>
                      <a:r>
                        <a:rPr lang="en-US" sz="2500" dirty="0" smtClean="0"/>
                        <a:t>(</a:t>
                      </a:r>
                      <a:r>
                        <a:rPr lang="en-US" sz="2500" dirty="0" err="1" smtClean="0"/>
                        <a:t>ch</a:t>
                      </a:r>
                      <a:r>
                        <a:rPr lang="en-US" sz="2500" dirty="0" smtClean="0"/>
                        <a:t>)</a:t>
                      </a:r>
                      <a:endParaRPr lang="ru-RU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Returns true if the specified</a:t>
                      </a:r>
                      <a:r>
                        <a:rPr lang="en-US" sz="2500" baseline="0" dirty="0" smtClean="0"/>
                        <a:t> character is a letter of digit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55">
                <a:tc>
                  <a:txBody>
                    <a:bodyPr/>
                    <a:lstStyle/>
                    <a:p>
                      <a:r>
                        <a:rPr lang="en-US" sz="2500" b="0" dirty="0" err="1" smtClean="0"/>
                        <a:t>islower</a:t>
                      </a:r>
                      <a:r>
                        <a:rPr lang="en-US" sz="2500" b="0" dirty="0" smtClean="0"/>
                        <a:t>(</a:t>
                      </a:r>
                      <a:r>
                        <a:rPr lang="en-US" sz="2500" b="0" dirty="0" err="1" smtClean="0"/>
                        <a:t>ch</a:t>
                      </a:r>
                      <a:r>
                        <a:rPr lang="en-US" sz="2500" b="0" dirty="0" smtClean="0"/>
                        <a:t>)</a:t>
                      </a:r>
                      <a:endParaRPr lang="ru-RU" sz="2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Returns true if the specified character is</a:t>
                      </a:r>
                      <a:r>
                        <a:rPr lang="en-US" sz="2500" baseline="0" dirty="0" smtClean="0"/>
                        <a:t> a lowercase letter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07854"/>
                  </a:ext>
                </a:extLst>
              </a:tr>
              <a:tr h="314655">
                <a:tc>
                  <a:txBody>
                    <a:bodyPr/>
                    <a:lstStyle/>
                    <a:p>
                      <a:r>
                        <a:rPr lang="en-US" sz="2500" b="0" dirty="0" err="1" smtClean="0"/>
                        <a:t>isupper</a:t>
                      </a:r>
                      <a:r>
                        <a:rPr lang="en-US" sz="2500" b="0" dirty="0" smtClean="0"/>
                        <a:t>(</a:t>
                      </a:r>
                      <a:r>
                        <a:rPr lang="en-US" sz="2500" b="0" dirty="0" err="1" smtClean="0"/>
                        <a:t>ch</a:t>
                      </a:r>
                      <a:r>
                        <a:rPr lang="en-US" sz="2500" b="0" dirty="0" smtClean="0"/>
                        <a:t>)</a:t>
                      </a:r>
                      <a:endParaRPr lang="ru-RU" sz="2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Returns true if the specified</a:t>
                      </a:r>
                      <a:r>
                        <a:rPr lang="en-US" sz="2500" baseline="0" dirty="0" smtClean="0"/>
                        <a:t> character is an uppercase letter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597046"/>
                  </a:ext>
                </a:extLst>
              </a:tr>
              <a:tr h="314655">
                <a:tc>
                  <a:txBody>
                    <a:bodyPr/>
                    <a:lstStyle/>
                    <a:p>
                      <a:r>
                        <a:rPr lang="en-US" sz="2500" b="0" dirty="0" err="1" smtClean="0"/>
                        <a:t>isspace</a:t>
                      </a:r>
                      <a:r>
                        <a:rPr lang="en-US" sz="2500" b="0" dirty="0" smtClean="0"/>
                        <a:t>(</a:t>
                      </a:r>
                      <a:r>
                        <a:rPr lang="en-US" sz="2500" b="0" dirty="0" err="1" smtClean="0"/>
                        <a:t>ch</a:t>
                      </a:r>
                      <a:r>
                        <a:rPr lang="en-US" sz="2500" b="0" dirty="0" smtClean="0"/>
                        <a:t>)</a:t>
                      </a:r>
                      <a:endParaRPr lang="ru-RU" sz="2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Returns true if the specified character is a whitespace character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44603"/>
                  </a:ext>
                </a:extLst>
              </a:tr>
              <a:tr h="314655">
                <a:tc>
                  <a:txBody>
                    <a:bodyPr/>
                    <a:lstStyle/>
                    <a:p>
                      <a:r>
                        <a:rPr lang="en-US" sz="2500" b="0" dirty="0" err="1" smtClean="0"/>
                        <a:t>tolower</a:t>
                      </a:r>
                      <a:r>
                        <a:rPr lang="en-US" sz="2500" b="0" dirty="0" smtClean="0"/>
                        <a:t>(</a:t>
                      </a:r>
                      <a:r>
                        <a:rPr lang="en-US" sz="2500" b="0" dirty="0" err="1" smtClean="0"/>
                        <a:t>ch</a:t>
                      </a:r>
                      <a:r>
                        <a:rPr lang="en-US" sz="2500" b="0" dirty="0" smtClean="0"/>
                        <a:t>)</a:t>
                      </a:r>
                      <a:endParaRPr lang="ru-RU" sz="2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Returns</a:t>
                      </a:r>
                      <a:r>
                        <a:rPr lang="en-US" sz="2500" baseline="0" dirty="0" smtClean="0"/>
                        <a:t> the lowercase of the specified character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150096"/>
                  </a:ext>
                </a:extLst>
              </a:tr>
              <a:tr h="314655">
                <a:tc>
                  <a:txBody>
                    <a:bodyPr/>
                    <a:lstStyle/>
                    <a:p>
                      <a:r>
                        <a:rPr lang="en-US" sz="2500" b="0" dirty="0" err="1" smtClean="0"/>
                        <a:t>toupper</a:t>
                      </a:r>
                      <a:r>
                        <a:rPr lang="en-US" sz="2500" b="0" dirty="0" smtClean="0"/>
                        <a:t>(</a:t>
                      </a:r>
                      <a:r>
                        <a:rPr lang="en-US" sz="2500" b="0" dirty="0" err="1" smtClean="0"/>
                        <a:t>ch</a:t>
                      </a:r>
                      <a:r>
                        <a:rPr lang="en-US" sz="2500" b="0" dirty="0" smtClean="0"/>
                        <a:t>)</a:t>
                      </a:r>
                      <a:endParaRPr lang="ru-RU" sz="2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Returns the uppercase of the specified character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2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3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chemeClr val="accent5"/>
                </a:solidFill>
              </a:rPr>
              <a:t>showpoint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Manipulator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endParaRPr lang="ru-RU" b="1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600" t="15625" r="53083" b="69901"/>
          <a:stretch/>
        </p:blipFill>
        <p:spPr>
          <a:xfrm>
            <a:off x="2318485" y="1828997"/>
            <a:ext cx="7531252" cy="1956940"/>
          </a:xfrm>
          <a:prstGeom prst="rect">
            <a:avLst/>
          </a:prstGeom>
        </p:spPr>
      </p:pic>
      <p:sp>
        <p:nvSpPr>
          <p:cNvPr id="13" name="Подзаголовок 4"/>
          <p:cNvSpPr txBox="1">
            <a:spLocks/>
          </p:cNvSpPr>
          <p:nvPr/>
        </p:nvSpPr>
        <p:spPr>
          <a:xfrm>
            <a:off x="332627" y="4042611"/>
            <a:ext cx="11502968" cy="2601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Displays</a:t>
            </a:r>
          </a:p>
          <a:p>
            <a:pPr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</a:t>
            </a:r>
          </a:p>
          <a:p>
            <a:pPr algn="just"/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1.23000</a:t>
            </a:r>
          </a:p>
          <a:p>
            <a:pPr algn="just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123.000</a:t>
            </a:r>
            <a:endParaRPr lang="en-US" sz="30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4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770179" y="297810"/>
            <a:ext cx="606541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err="1" smtClean="0">
                <a:solidFill>
                  <a:schemeClr val="accent5"/>
                </a:solidFill>
              </a:rPr>
              <a:t>setw</a:t>
            </a:r>
            <a:r>
              <a:rPr lang="en-US" b="1" dirty="0" smtClean="0">
                <a:solidFill>
                  <a:schemeClr val="accent5"/>
                </a:solidFill>
              </a:rPr>
              <a:t>(width) </a:t>
            </a:r>
            <a:r>
              <a:rPr lang="en-US" dirty="0" smtClean="0">
                <a:solidFill>
                  <a:schemeClr val="accent5"/>
                </a:solidFill>
              </a:rPr>
              <a:t>Manipulator</a:t>
            </a:r>
            <a:endParaRPr lang="ru-RU" b="1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2598823"/>
            <a:ext cx="11502968" cy="4259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-----C++---101</a:t>
            </a:r>
          </a:p>
          <a:p>
            <a:pPr algn="just"/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----Java---101</a:t>
            </a:r>
          </a:p>
          <a:p>
            <a:pPr algn="just"/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----HTML---101</a:t>
            </a:r>
          </a:p>
          <a:p>
            <a:pPr algn="just"/>
            <a:endParaRPr lang="en-US" sz="25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5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5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 &lt;&lt; “C++” &lt;&lt; 101 &lt;&lt;</a:t>
            </a:r>
            <a:r>
              <a:rPr lang="en-US" sz="25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-----C++101</a:t>
            </a:r>
          </a:p>
          <a:p>
            <a:pPr algn="just"/>
            <a:endParaRPr lang="en-US" sz="25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5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5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 &lt;&lt; “Programming” &lt;&lt; “#” &lt;&lt; </a:t>
            </a:r>
            <a:r>
              <a:rPr lang="en-US" sz="25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&lt;&lt; 101 ;</a:t>
            </a:r>
          </a:p>
          <a:p>
            <a:pPr algn="just"/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Programming#101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5724" t="16064" r="37547" b="73410"/>
          <a:stretch/>
        </p:blipFill>
        <p:spPr>
          <a:xfrm>
            <a:off x="300543" y="1298744"/>
            <a:ext cx="11025198" cy="139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770179" y="297810"/>
            <a:ext cx="606541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accent5"/>
                </a:solidFill>
              </a:rPr>
              <a:t>left </a:t>
            </a:r>
            <a:r>
              <a:rPr lang="en-US" dirty="0" smtClean="0">
                <a:solidFill>
                  <a:schemeClr val="accent5"/>
                </a:solidFill>
              </a:rPr>
              <a:t>and </a:t>
            </a:r>
            <a:r>
              <a:rPr lang="en-US" b="1" dirty="0" smtClean="0">
                <a:solidFill>
                  <a:schemeClr val="accent5"/>
                </a:solidFill>
              </a:rPr>
              <a:t>right </a:t>
            </a:r>
            <a:r>
              <a:rPr lang="en-US" dirty="0" smtClean="0">
                <a:solidFill>
                  <a:schemeClr val="accent5"/>
                </a:solidFill>
              </a:rPr>
              <a:t>Manipulator</a:t>
            </a:r>
            <a:endParaRPr lang="ru-RU" b="1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2460664"/>
            <a:ext cx="11502968" cy="1616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r>
              <a:rPr lang="en-US" sz="2900" dirty="0" smtClean="0">
                <a:solidFill>
                  <a:schemeClr val="accent5"/>
                </a:solidFill>
                <a:latin typeface="+mj-lt"/>
              </a:rPr>
              <a:t>displays</a:t>
            </a:r>
            <a:endParaRPr lang="en-US" sz="29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----1.23</a:t>
            </a:r>
          </a:p>
          <a:p>
            <a:pPr algn="just"/>
            <a:r>
              <a:rPr lang="en-US" sz="2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--351.34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094" t="16502" r="54069" b="73410"/>
          <a:stretch/>
        </p:blipFill>
        <p:spPr>
          <a:xfrm>
            <a:off x="332627" y="1427080"/>
            <a:ext cx="5437552" cy="10335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6094" t="15845" r="53699" b="72971"/>
          <a:stretch/>
        </p:blipFill>
        <p:spPr>
          <a:xfrm>
            <a:off x="332627" y="3964380"/>
            <a:ext cx="5437552" cy="1131900"/>
          </a:xfrm>
          <a:prstGeom prst="rect">
            <a:avLst/>
          </a:prstGeom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24605" y="5046757"/>
            <a:ext cx="11502968" cy="1616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r>
              <a:rPr lang="en-US" sz="2900" dirty="0" smtClean="0">
                <a:solidFill>
                  <a:schemeClr val="accent5"/>
                </a:solidFill>
                <a:latin typeface="+mj-lt"/>
              </a:rPr>
              <a:t>displays</a:t>
            </a:r>
            <a:endParaRPr lang="en-US" sz="29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1.23----351.34--</a:t>
            </a:r>
          </a:p>
        </p:txBody>
      </p:sp>
    </p:spTree>
    <p:extLst>
      <p:ext uri="{BB962C8B-B14F-4D97-AF65-F5344CB8AC3E}">
        <p14:creationId xmlns:p14="http://schemas.microsoft.com/office/powerpoint/2010/main" val="14893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226629" y="297810"/>
            <a:ext cx="560896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67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Show the output of the following statements.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6217" t="15625" r="37547" b="73410"/>
          <a:stretch/>
        </p:blipFill>
        <p:spPr>
          <a:xfrm>
            <a:off x="998671" y="2759242"/>
            <a:ext cx="9504949" cy="126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226629" y="297810"/>
            <a:ext cx="560896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67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Show the output of the following statements.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4985" t="16064" r="43464" b="67927"/>
          <a:stretch/>
        </p:blipFill>
        <p:spPr>
          <a:xfrm>
            <a:off x="1863296" y="2984028"/>
            <a:ext cx="8441630" cy="18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572323"/>
            <a:ext cx="11502968" cy="587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dirty="0" smtClean="0">
                <a:solidFill>
                  <a:schemeClr val="accent5"/>
                </a:solidFill>
              </a:rPr>
              <a:t>	Show the output of the following statements:</a:t>
            </a:r>
            <a:endParaRPr lang="ru-RU" sz="3600" dirty="0">
              <a:solidFill>
                <a:schemeClr val="accent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848" t="16064" r="46671" b="51700"/>
          <a:stretch/>
        </p:blipFill>
        <p:spPr>
          <a:xfrm>
            <a:off x="1118690" y="2451991"/>
            <a:ext cx="8346152" cy="40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572323"/>
            <a:ext cx="11502968" cy="587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dirty="0" smtClean="0">
                <a:solidFill>
                  <a:schemeClr val="accent5"/>
                </a:solidFill>
              </a:rPr>
              <a:t>	Show the output of the following statements:</a:t>
            </a:r>
            <a:endParaRPr lang="ru-RU" sz="3600" dirty="0">
              <a:solidFill>
                <a:schemeClr val="accent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971" t="16064" r="54315" b="73410"/>
          <a:stretch/>
        </p:blipFill>
        <p:spPr>
          <a:xfrm>
            <a:off x="998671" y="2494948"/>
            <a:ext cx="7117247" cy="141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198972" y="297810"/>
            <a:ext cx="7636623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332627" y="1572323"/>
            <a:ext cx="11502968" cy="587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dirty="0" smtClean="0">
                <a:solidFill>
                  <a:schemeClr val="accent5"/>
                </a:solidFill>
              </a:rPr>
              <a:t>	Show the output of the following statements:</a:t>
            </a:r>
            <a:endParaRPr lang="ru-RU" sz="3600" dirty="0">
              <a:solidFill>
                <a:schemeClr val="accent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971" t="16064" r="54069" b="73629"/>
          <a:stretch/>
        </p:blipFill>
        <p:spPr>
          <a:xfrm>
            <a:off x="1716506" y="2639106"/>
            <a:ext cx="5720866" cy="11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407572" y="297810"/>
            <a:ext cx="642802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Simple File Input and Output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332627" y="1647506"/>
            <a:ext cx="11502968" cy="50099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b="1" dirty="0" smtClean="0">
                <a:solidFill>
                  <a:schemeClr val="accent5"/>
                </a:solidFill>
              </a:rPr>
              <a:t>	</a:t>
            </a:r>
            <a:r>
              <a:rPr lang="en-US" sz="3600" dirty="0" smtClean="0">
                <a:solidFill>
                  <a:schemeClr val="accent5"/>
                </a:solidFill>
              </a:rPr>
              <a:t>You can save data to a file and read data from the file later. </a:t>
            </a:r>
          </a:p>
          <a:p>
            <a:pPr algn="just"/>
            <a:endParaRPr lang="en-US" sz="3600" b="1" dirty="0">
              <a:solidFill>
                <a:schemeClr val="accent5"/>
              </a:solidFill>
            </a:endParaRPr>
          </a:p>
          <a:p>
            <a:pPr algn="just"/>
            <a:r>
              <a:rPr lang="en-US" sz="3600" dirty="0" smtClean="0">
                <a:solidFill>
                  <a:schemeClr val="accent5"/>
                </a:solidFill>
              </a:rPr>
              <a:t>	You used the </a:t>
            </a:r>
            <a:r>
              <a:rPr lang="en-US" sz="3600" b="1" dirty="0" err="1" smtClean="0">
                <a:solidFill>
                  <a:schemeClr val="accent5"/>
                </a:solidFill>
              </a:rPr>
              <a:t>cin</a:t>
            </a:r>
            <a:r>
              <a:rPr lang="en-US" sz="3600" b="1" dirty="0" smtClean="0">
                <a:solidFill>
                  <a:schemeClr val="accent5"/>
                </a:solidFill>
              </a:rPr>
              <a:t> </a:t>
            </a:r>
            <a:r>
              <a:rPr lang="en-US" sz="3600" dirty="0" smtClean="0">
                <a:solidFill>
                  <a:schemeClr val="accent5"/>
                </a:solidFill>
              </a:rPr>
              <a:t>to read input from the keyboard and the </a:t>
            </a:r>
            <a:r>
              <a:rPr lang="en-US" sz="3600" b="1" dirty="0" err="1" smtClean="0">
                <a:solidFill>
                  <a:schemeClr val="accent5"/>
                </a:solidFill>
              </a:rPr>
              <a:t>cout</a:t>
            </a:r>
            <a:r>
              <a:rPr lang="en-US" sz="3600" b="1" dirty="0" smtClean="0">
                <a:solidFill>
                  <a:schemeClr val="accent5"/>
                </a:solidFill>
              </a:rPr>
              <a:t> </a:t>
            </a:r>
            <a:r>
              <a:rPr lang="en-US" sz="3600" dirty="0" smtClean="0">
                <a:solidFill>
                  <a:schemeClr val="accent5"/>
                </a:solidFill>
              </a:rPr>
              <a:t>to write output to the console. You can also </a:t>
            </a:r>
            <a:r>
              <a:rPr lang="en-US" sz="3600" b="1" dirty="0" smtClean="0">
                <a:solidFill>
                  <a:schemeClr val="accent5"/>
                </a:solidFill>
              </a:rPr>
              <a:t>read/write </a:t>
            </a:r>
            <a:r>
              <a:rPr lang="en-US" sz="3600" dirty="0" smtClean="0">
                <a:solidFill>
                  <a:schemeClr val="accent5"/>
                </a:solidFill>
              </a:rPr>
              <a:t>data from/to a file.</a:t>
            </a:r>
          </a:p>
        </p:txBody>
      </p:sp>
    </p:spTree>
    <p:extLst>
      <p:ext uri="{BB962C8B-B14F-4D97-AF65-F5344CB8AC3E}">
        <p14:creationId xmlns:p14="http://schemas.microsoft.com/office/powerpoint/2010/main" val="35617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776952" y="297810"/>
            <a:ext cx="705864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Writing to a File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724" t="15406" r="45068" b="26699"/>
          <a:stretch/>
        </p:blipFill>
        <p:spPr>
          <a:xfrm>
            <a:off x="348669" y="1316220"/>
            <a:ext cx="6597562" cy="54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887310" y="297810"/>
            <a:ext cx="694828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Character Functions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2271" t="15625" r="56412" b="22314"/>
          <a:stretch/>
        </p:blipFill>
        <p:spPr>
          <a:xfrm>
            <a:off x="332627" y="1284135"/>
            <a:ext cx="5009394" cy="5581331"/>
          </a:xfrm>
          <a:prstGeom prst="rect">
            <a:avLst/>
          </a:prstGeom>
        </p:spPr>
      </p:pic>
      <p:pic>
        <p:nvPicPr>
          <p:cNvPr id="9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160" y="1352350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45120"/>
              </p:ext>
            </p:extLst>
          </p:nvPr>
        </p:nvGraphicFramePr>
        <p:xfrm>
          <a:off x="5213684" y="1409829"/>
          <a:ext cx="6076476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6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character: a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 entered a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is a lowercase letter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Its equivalent uppercase letter is A</a:t>
                      </a:r>
                      <a:endParaRPr lang="en-US" sz="18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922" y="1511431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160" y="2747580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7090"/>
              </p:ext>
            </p:extLst>
          </p:nvPr>
        </p:nvGraphicFramePr>
        <p:xfrm>
          <a:off x="5213684" y="2805059"/>
          <a:ext cx="6076476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6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character: T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 entered T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is an uppercase letter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Its equivalent lowercase letter is t</a:t>
                      </a:r>
                      <a:endParaRPr lang="en-US" sz="1800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922" y="2906661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160" y="4142810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76638"/>
              </p:ext>
            </p:extLst>
          </p:nvPr>
        </p:nvGraphicFramePr>
        <p:xfrm>
          <a:off x="5213684" y="4200289"/>
          <a:ext cx="6076476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6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character: 8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You entered 8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is a digit character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922" y="4301891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7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Заголовок 1"/>
          <p:cNvSpPr txBox="1">
            <a:spLocks/>
          </p:cNvSpPr>
          <p:nvPr/>
        </p:nvSpPr>
        <p:spPr>
          <a:xfrm>
            <a:off x="4776952" y="297810"/>
            <a:ext cx="7058644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Reading from a File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478" t="15844" r="35081" b="14638"/>
          <a:stretch/>
        </p:blipFill>
        <p:spPr>
          <a:xfrm>
            <a:off x="345073" y="1338703"/>
            <a:ext cx="6883081" cy="544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604945" y="297810"/>
            <a:ext cx="623065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Summary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332625" y="1346871"/>
            <a:ext cx="11502969" cy="53368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buAutoNum type="arabicPeriod"/>
            </a:pPr>
            <a:r>
              <a:rPr lang="en-US" sz="2600" dirty="0" smtClean="0">
                <a:solidFill>
                  <a:schemeClr val="accent5"/>
                </a:solidFill>
              </a:rPr>
              <a:t>C++ provides the functions </a:t>
            </a:r>
            <a:r>
              <a:rPr lang="en-US" sz="2600" b="1" dirty="0" err="1" smtClean="0">
                <a:solidFill>
                  <a:schemeClr val="accent5"/>
                </a:solidFill>
              </a:rPr>
              <a:t>isdigit</a:t>
            </a:r>
            <a:r>
              <a:rPr lang="en-US" sz="2600" b="1" dirty="0" smtClean="0">
                <a:solidFill>
                  <a:schemeClr val="accent5"/>
                </a:solidFill>
              </a:rPr>
              <a:t>, </a:t>
            </a:r>
            <a:r>
              <a:rPr lang="en-US" sz="2600" b="1" dirty="0" err="1" smtClean="0">
                <a:solidFill>
                  <a:schemeClr val="accent5"/>
                </a:solidFill>
              </a:rPr>
              <a:t>isalpha</a:t>
            </a:r>
            <a:r>
              <a:rPr lang="en-US" sz="2600" b="1" dirty="0" smtClean="0">
                <a:solidFill>
                  <a:schemeClr val="accent5"/>
                </a:solidFill>
              </a:rPr>
              <a:t>, </a:t>
            </a:r>
            <a:r>
              <a:rPr lang="en-US" sz="2600" b="1" dirty="0" err="1" smtClean="0">
                <a:solidFill>
                  <a:schemeClr val="accent5"/>
                </a:solidFill>
              </a:rPr>
              <a:t>isalnum</a:t>
            </a:r>
            <a:r>
              <a:rPr lang="en-US" sz="2600" b="1" dirty="0" smtClean="0">
                <a:solidFill>
                  <a:schemeClr val="accent5"/>
                </a:solidFill>
              </a:rPr>
              <a:t>, </a:t>
            </a:r>
            <a:r>
              <a:rPr lang="en-US" sz="2600" b="1" dirty="0" err="1" smtClean="0">
                <a:solidFill>
                  <a:schemeClr val="accent5"/>
                </a:solidFill>
              </a:rPr>
              <a:t>islower</a:t>
            </a:r>
            <a:r>
              <a:rPr lang="en-US" sz="2600" b="1" dirty="0" smtClean="0">
                <a:solidFill>
                  <a:schemeClr val="accent5"/>
                </a:solidFill>
              </a:rPr>
              <a:t>, </a:t>
            </a:r>
            <a:r>
              <a:rPr lang="en-US" sz="2600" b="1" dirty="0" err="1" smtClean="0">
                <a:solidFill>
                  <a:schemeClr val="accent5"/>
                </a:solidFill>
              </a:rPr>
              <a:t>isupper</a:t>
            </a:r>
            <a:r>
              <a:rPr lang="en-US" sz="2600" b="1" dirty="0" smtClean="0">
                <a:solidFill>
                  <a:schemeClr val="accent5"/>
                </a:solidFill>
              </a:rPr>
              <a:t>, </a:t>
            </a:r>
            <a:r>
              <a:rPr lang="en-US" sz="2600" b="1" dirty="0" err="1" smtClean="0">
                <a:solidFill>
                  <a:schemeClr val="accent5"/>
                </a:solidFill>
              </a:rPr>
              <a:t>isspace</a:t>
            </a:r>
            <a:r>
              <a:rPr lang="en-US" sz="2600" b="1" dirty="0" smtClean="0">
                <a:solidFill>
                  <a:schemeClr val="accent5"/>
                </a:solidFill>
              </a:rPr>
              <a:t> </a:t>
            </a:r>
            <a:r>
              <a:rPr lang="en-US" sz="2600" dirty="0" smtClean="0">
                <a:solidFill>
                  <a:schemeClr val="accent5"/>
                </a:solidFill>
              </a:rPr>
              <a:t>for testing whether a character is a digit, letter, digit or letter, lowercase, uppercase, and whitespace. It also contains the </a:t>
            </a:r>
            <a:r>
              <a:rPr lang="en-US" sz="2600" b="1" dirty="0" err="1" smtClean="0">
                <a:solidFill>
                  <a:schemeClr val="accent5"/>
                </a:solidFill>
              </a:rPr>
              <a:t>tolower</a:t>
            </a:r>
            <a:r>
              <a:rPr lang="en-US" sz="2600" b="1" dirty="0" smtClean="0">
                <a:solidFill>
                  <a:schemeClr val="accent5"/>
                </a:solidFill>
              </a:rPr>
              <a:t> </a:t>
            </a:r>
            <a:r>
              <a:rPr lang="en-US" sz="2600" dirty="0" smtClean="0">
                <a:solidFill>
                  <a:schemeClr val="accent5"/>
                </a:solidFill>
              </a:rPr>
              <a:t>and </a:t>
            </a:r>
            <a:r>
              <a:rPr lang="en-US" sz="2600" b="1" dirty="0" err="1" smtClean="0">
                <a:solidFill>
                  <a:schemeClr val="accent5"/>
                </a:solidFill>
              </a:rPr>
              <a:t>toupper</a:t>
            </a:r>
            <a:r>
              <a:rPr lang="en-US" sz="2600" b="1" dirty="0" smtClean="0">
                <a:solidFill>
                  <a:schemeClr val="accent5"/>
                </a:solidFill>
              </a:rPr>
              <a:t> </a:t>
            </a:r>
            <a:r>
              <a:rPr lang="en-US" sz="2600" dirty="0" smtClean="0">
                <a:solidFill>
                  <a:schemeClr val="accent5"/>
                </a:solidFill>
              </a:rPr>
              <a:t>functions for returning a lowercase or uppercase letter.</a:t>
            </a:r>
            <a:r>
              <a:rPr lang="en-US" sz="2600" b="1" dirty="0" smtClean="0">
                <a:solidFill>
                  <a:schemeClr val="accent5"/>
                </a:solidFill>
              </a:rPr>
              <a:t> </a:t>
            </a:r>
            <a:r>
              <a:rPr lang="en-US" sz="2600" dirty="0" smtClean="0">
                <a:solidFill>
                  <a:schemeClr val="accent5"/>
                </a:solidFill>
              </a:rPr>
              <a:t> 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600" dirty="0">
                <a:solidFill>
                  <a:schemeClr val="accent5"/>
                </a:solidFill>
              </a:rPr>
              <a:t>A </a:t>
            </a:r>
            <a:r>
              <a:rPr lang="en-US" sz="2600" b="1" dirty="0">
                <a:solidFill>
                  <a:schemeClr val="accent5"/>
                </a:solidFill>
              </a:rPr>
              <a:t>string </a:t>
            </a:r>
            <a:r>
              <a:rPr lang="en-US" sz="2600" dirty="0">
                <a:solidFill>
                  <a:schemeClr val="accent5"/>
                </a:solidFill>
              </a:rPr>
              <a:t>is a sequence of </a:t>
            </a:r>
            <a:r>
              <a:rPr lang="en-US" sz="2600" dirty="0" err="1">
                <a:solidFill>
                  <a:schemeClr val="accent5"/>
                </a:solidFill>
              </a:rPr>
              <a:t>characeters</a:t>
            </a:r>
            <a:r>
              <a:rPr lang="en-US" sz="2600" dirty="0">
                <a:solidFill>
                  <a:schemeClr val="accent5"/>
                </a:solidFill>
              </a:rPr>
              <a:t>. A string value is enclosed in matching double quotes</a:t>
            </a:r>
            <a:r>
              <a:rPr lang="en-US" sz="2600" b="1" dirty="0">
                <a:solidFill>
                  <a:schemeClr val="accent5"/>
                </a:solidFill>
              </a:rPr>
              <a:t>(‘’). </a:t>
            </a:r>
            <a:r>
              <a:rPr lang="en-US" sz="2600" dirty="0">
                <a:solidFill>
                  <a:schemeClr val="accent5"/>
                </a:solidFill>
              </a:rPr>
              <a:t>A character value is enclosed in matching single quotes </a:t>
            </a:r>
            <a:r>
              <a:rPr lang="en-US" sz="2600" b="1" dirty="0">
                <a:solidFill>
                  <a:schemeClr val="accent5"/>
                </a:solidFill>
              </a:rPr>
              <a:t>(‘).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600" dirty="0">
                <a:solidFill>
                  <a:schemeClr val="accent5"/>
                </a:solidFill>
              </a:rPr>
              <a:t>You can declare a string object using the </a:t>
            </a:r>
            <a:r>
              <a:rPr lang="en-US" sz="2600" b="1" dirty="0">
                <a:solidFill>
                  <a:schemeClr val="accent5"/>
                </a:solidFill>
              </a:rPr>
              <a:t>string </a:t>
            </a:r>
            <a:r>
              <a:rPr lang="en-US" sz="2600" dirty="0">
                <a:solidFill>
                  <a:schemeClr val="accent5"/>
                </a:solidFill>
              </a:rPr>
              <a:t>type. A function that is invoked from a specific object is called an </a:t>
            </a:r>
            <a:r>
              <a:rPr lang="en-US" sz="2600" b="1" dirty="0">
                <a:solidFill>
                  <a:schemeClr val="accent5"/>
                </a:solidFill>
              </a:rPr>
              <a:t>instance function.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600" dirty="0">
                <a:solidFill>
                  <a:schemeClr val="accent5"/>
                </a:solidFill>
              </a:rPr>
              <a:t>You can get the length of a string by invoking its </a:t>
            </a:r>
            <a:r>
              <a:rPr lang="en-US" sz="2600" b="1" dirty="0">
                <a:solidFill>
                  <a:schemeClr val="accent5"/>
                </a:solidFill>
              </a:rPr>
              <a:t>length() </a:t>
            </a:r>
            <a:r>
              <a:rPr lang="en-US" sz="2600" dirty="0">
                <a:solidFill>
                  <a:schemeClr val="accent5"/>
                </a:solidFill>
              </a:rPr>
              <a:t>function, and retrieve a character at the specific </a:t>
            </a:r>
            <a:r>
              <a:rPr lang="en-US" sz="2600" b="1" dirty="0">
                <a:solidFill>
                  <a:schemeClr val="accent5"/>
                </a:solidFill>
              </a:rPr>
              <a:t>index </a:t>
            </a:r>
            <a:r>
              <a:rPr lang="en-US" sz="2600" dirty="0">
                <a:solidFill>
                  <a:schemeClr val="accent5"/>
                </a:solidFill>
              </a:rPr>
              <a:t>in the string using the </a:t>
            </a:r>
            <a:r>
              <a:rPr lang="en-US" sz="2600" b="1" dirty="0">
                <a:solidFill>
                  <a:schemeClr val="accent5"/>
                </a:solidFill>
              </a:rPr>
              <a:t>at(index).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600" dirty="0">
                <a:solidFill>
                  <a:schemeClr val="accent5"/>
                </a:solidFill>
              </a:rPr>
              <a:t>You can use the relational operators to compare two strings.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600" dirty="0">
                <a:solidFill>
                  <a:schemeClr val="accent5"/>
                </a:solidFill>
              </a:rPr>
              <a:t>You can use the relational operators to compare two strings.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600" dirty="0">
                <a:solidFill>
                  <a:schemeClr val="accent5"/>
                </a:solidFill>
              </a:rPr>
              <a:t>You can format output using stream manipulators defined in the </a:t>
            </a:r>
            <a:r>
              <a:rPr lang="en-US" sz="2600" b="1" dirty="0" err="1">
                <a:solidFill>
                  <a:schemeClr val="accent5"/>
                </a:solidFill>
              </a:rPr>
              <a:t>iomanip</a:t>
            </a:r>
            <a:r>
              <a:rPr lang="en-US" sz="2600" b="1" dirty="0">
                <a:solidFill>
                  <a:schemeClr val="accent5"/>
                </a:solidFill>
              </a:rPr>
              <a:t> </a:t>
            </a:r>
            <a:r>
              <a:rPr lang="en-US" sz="2600" dirty="0">
                <a:solidFill>
                  <a:schemeClr val="accent5"/>
                </a:solidFill>
              </a:rPr>
              <a:t>header.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600" dirty="0">
                <a:solidFill>
                  <a:schemeClr val="accent5"/>
                </a:solidFill>
              </a:rPr>
              <a:t>You can create an </a:t>
            </a:r>
            <a:r>
              <a:rPr lang="en-US" sz="2600" b="1" dirty="0" err="1">
                <a:solidFill>
                  <a:schemeClr val="accent5"/>
                </a:solidFill>
              </a:rPr>
              <a:t>ifstream</a:t>
            </a:r>
            <a:r>
              <a:rPr lang="en-US" sz="2600" b="1" dirty="0">
                <a:solidFill>
                  <a:schemeClr val="accent5"/>
                </a:solidFill>
              </a:rPr>
              <a:t> </a:t>
            </a:r>
            <a:r>
              <a:rPr lang="en-US" sz="2600" dirty="0">
                <a:solidFill>
                  <a:schemeClr val="accent5"/>
                </a:solidFill>
              </a:rPr>
              <a:t>object for reading data from a file and an </a:t>
            </a:r>
            <a:r>
              <a:rPr lang="en-US" sz="2600" b="1" dirty="0" err="1">
                <a:solidFill>
                  <a:schemeClr val="accent5"/>
                </a:solidFill>
              </a:rPr>
              <a:t>ofstream</a:t>
            </a:r>
            <a:r>
              <a:rPr lang="en-US" sz="2600" b="1" dirty="0">
                <a:solidFill>
                  <a:schemeClr val="accent5"/>
                </a:solidFill>
              </a:rPr>
              <a:t> </a:t>
            </a:r>
            <a:r>
              <a:rPr lang="en-US" sz="2600" dirty="0">
                <a:solidFill>
                  <a:schemeClr val="accent5"/>
                </a:solidFill>
              </a:rPr>
              <a:t>object for writing data to a file</a:t>
            </a:r>
          </a:p>
          <a:p>
            <a:pPr marL="514350" indent="-514350" algn="just">
              <a:buFont typeface="+mj-lt"/>
              <a:buAutoNum type="arabicPeriod" startAt="2"/>
            </a:pPr>
            <a:endParaRPr lang="en-US" sz="2600" b="1" dirty="0">
              <a:solidFill>
                <a:schemeClr val="accent5"/>
              </a:solidFill>
            </a:endParaRPr>
          </a:p>
          <a:p>
            <a:pPr marL="514350" indent="-514350" algn="just">
              <a:buAutoNum type="arabicPeriod"/>
            </a:pPr>
            <a:endParaRPr lang="en-US" sz="2600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139559" y="297810"/>
            <a:ext cx="669603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940610"/>
            <a:ext cx="11502968" cy="995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Which function do you use to test whether a character is a digit? a letter? a lowercase letter? an uppercase letter? a digit or letter?</a:t>
            </a:r>
          </a:p>
          <a:p>
            <a:pPr algn="just">
              <a:lnSpc>
                <a:spcPct val="100000"/>
              </a:lnSpc>
            </a:pPr>
            <a:endParaRPr lang="en-US" sz="3000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одзаголовок 4"/>
          <p:cNvSpPr txBox="1">
            <a:spLocks/>
          </p:cNvSpPr>
          <p:nvPr/>
        </p:nvSpPr>
        <p:spPr>
          <a:xfrm>
            <a:off x="332627" y="4066188"/>
            <a:ext cx="11502968" cy="995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Which function do you use to convert a letter to lowercase or to uppercase?</a:t>
            </a:r>
            <a:endParaRPr lang="en-US" sz="3000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6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 smtClean="0">
                <a:solidFill>
                  <a:schemeClr val="accent5"/>
                </a:solidFill>
              </a:rPr>
              <a:t>Case Study: Converting a Hexadecimal Digit to a Decimal Value</a:t>
            </a:r>
            <a:endParaRPr lang="ru-RU" sz="2500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148" t="15625" r="55672" b="26480"/>
          <a:stretch/>
        </p:blipFill>
        <p:spPr>
          <a:xfrm>
            <a:off x="332627" y="1330828"/>
            <a:ext cx="5345414" cy="5406855"/>
          </a:xfrm>
          <a:prstGeom prst="rect">
            <a:avLst/>
          </a:prstGeom>
        </p:spPr>
      </p:pic>
      <p:pic>
        <p:nvPicPr>
          <p:cNvPr id="11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160" y="1330828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9657"/>
              </p:ext>
            </p:extLst>
          </p:nvPr>
        </p:nvGraphicFramePr>
        <p:xfrm>
          <a:off x="5213684" y="1388307"/>
          <a:ext cx="6076476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6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hex digit: b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decimal value for hex digit B is 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80" y="1521993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160" y="2126116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4487"/>
              </p:ext>
            </p:extLst>
          </p:nvPr>
        </p:nvGraphicFramePr>
        <p:xfrm>
          <a:off x="5213684" y="2183595"/>
          <a:ext cx="6076476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6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hex digit: B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decimal value for hex digit B is 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80" y="2317281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160" y="2917282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0694"/>
              </p:ext>
            </p:extLst>
          </p:nvPr>
        </p:nvGraphicFramePr>
        <p:xfrm>
          <a:off x="5213684" y="2974761"/>
          <a:ext cx="6076476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6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hex digit: 8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decimal value for hex digit 8 is 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80" y="3108447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160" y="3765927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1687"/>
              </p:ext>
            </p:extLst>
          </p:nvPr>
        </p:nvGraphicFramePr>
        <p:xfrm>
          <a:off x="5213684" y="3823406"/>
          <a:ext cx="6076476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6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hex digit: T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is an invalid input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880" y="3957092"/>
            <a:ext cx="487632" cy="16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0" y="2230051"/>
            <a:ext cx="11835595" cy="61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1. Which line in the code tests if the character is between ‘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0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’ and ‘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9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’?</a:t>
            </a:r>
          </a:p>
        </p:txBody>
      </p:sp>
      <p:sp>
        <p:nvSpPr>
          <p:cNvPr id="17" name="Подзаголовок 4"/>
          <p:cNvSpPr txBox="1">
            <a:spLocks/>
          </p:cNvSpPr>
          <p:nvPr/>
        </p:nvSpPr>
        <p:spPr>
          <a:xfrm>
            <a:off x="517500" y="3888881"/>
            <a:ext cx="10800594" cy="61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2. If the input is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, what is the value displayed?</a:t>
            </a:r>
          </a:p>
        </p:txBody>
      </p:sp>
    </p:spTree>
    <p:extLst>
      <p:ext uri="{BB962C8B-B14F-4D97-AF65-F5344CB8AC3E}">
        <p14:creationId xmlns:p14="http://schemas.microsoft.com/office/powerpoint/2010/main" val="7228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The </a:t>
            </a:r>
            <a:r>
              <a:rPr lang="en-US" b="1" dirty="0" smtClean="0">
                <a:solidFill>
                  <a:schemeClr val="accent5"/>
                </a:solidFill>
              </a:rPr>
              <a:t>string </a:t>
            </a:r>
            <a:r>
              <a:rPr lang="en-US" dirty="0" smtClean="0">
                <a:solidFill>
                  <a:schemeClr val="accent5"/>
                </a:solidFill>
              </a:rPr>
              <a:t>Type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2036909"/>
            <a:ext cx="11502968" cy="3690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 string a sequence of characters. The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char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type represents only one character. To represent a string of characters, use the data type called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string.</a:t>
            </a:r>
          </a:p>
          <a:p>
            <a:pPr algn="just"/>
            <a:endParaRPr lang="en-US" sz="3600" b="1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string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message =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“Programming is fun”; </a:t>
            </a:r>
          </a:p>
          <a:p>
            <a:pPr algn="just"/>
            <a:endParaRPr lang="en-US" sz="3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8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The </a:t>
            </a:r>
            <a:r>
              <a:rPr lang="en-US" b="1" dirty="0" smtClean="0">
                <a:solidFill>
                  <a:schemeClr val="accent5"/>
                </a:solidFill>
              </a:rPr>
              <a:t>string </a:t>
            </a:r>
            <a:r>
              <a:rPr lang="en-US" dirty="0" smtClean="0">
                <a:solidFill>
                  <a:schemeClr val="accent5"/>
                </a:solidFill>
              </a:rPr>
              <a:t>Type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77372"/>
              </p:ext>
            </p:extLst>
          </p:nvPr>
        </p:nvGraphicFramePr>
        <p:xfrm>
          <a:off x="332627" y="1826923"/>
          <a:ext cx="1150296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65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Function</a:t>
                      </a:r>
                      <a:endParaRPr lang="ru-RU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Description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55">
                <a:tc>
                  <a:txBody>
                    <a:bodyPr/>
                    <a:lstStyle/>
                    <a:p>
                      <a:r>
                        <a:rPr lang="en-US" sz="2500" b="0" dirty="0" smtClean="0"/>
                        <a:t>length()</a:t>
                      </a:r>
                      <a:endParaRPr lang="ru-RU" sz="2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Returns the number of characters in this string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55">
                <a:tc>
                  <a:txBody>
                    <a:bodyPr/>
                    <a:lstStyle/>
                    <a:p>
                      <a:r>
                        <a:rPr lang="en-US" sz="2500" b="0" dirty="0" smtClean="0"/>
                        <a:t>size()</a:t>
                      </a:r>
                      <a:endParaRPr lang="ru-RU" sz="2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Same as length().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55">
                <a:tc>
                  <a:txBody>
                    <a:bodyPr/>
                    <a:lstStyle/>
                    <a:p>
                      <a:r>
                        <a:rPr lang="en-US" sz="2500" b="0" dirty="0" smtClean="0"/>
                        <a:t>at(index)</a:t>
                      </a:r>
                      <a:endParaRPr lang="ru-RU" sz="2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Returns the character at</a:t>
                      </a:r>
                      <a:r>
                        <a:rPr lang="en-US" sz="2500" baseline="0" dirty="0" smtClean="0"/>
                        <a:t> the specified index from this string.</a:t>
                      </a:r>
                      <a:endParaRPr lang="ru-RU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Подзаголовок 4"/>
          <p:cNvSpPr txBox="1">
            <a:spLocks/>
          </p:cNvSpPr>
          <p:nvPr/>
        </p:nvSpPr>
        <p:spPr>
          <a:xfrm>
            <a:off x="332627" y="3850105"/>
            <a:ext cx="11502968" cy="2791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message = 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“ABCD”;</a:t>
            </a:r>
          </a:p>
          <a:p>
            <a:pPr algn="just"/>
            <a:r>
              <a:rPr lang="en-US" sz="2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message.length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output 4</a:t>
            </a:r>
            <a:endParaRPr lang="en-US" sz="25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message.at(0) &lt;&lt;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// output A</a:t>
            </a:r>
          </a:p>
          <a:p>
            <a:pPr algn="just"/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“Bottom”;        </a:t>
            </a:r>
          </a:p>
          <a:p>
            <a:pPr algn="just"/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s.at(1);				// output o</a:t>
            </a:r>
          </a:p>
        </p:txBody>
      </p:sp>
    </p:spTree>
    <p:extLst>
      <p:ext uri="{BB962C8B-B14F-4D97-AF65-F5344CB8AC3E}">
        <p14:creationId xmlns:p14="http://schemas.microsoft.com/office/powerpoint/2010/main" val="14345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TM02900720[[fn=Интеграл]]</Template>
  <TotalTime>17142</TotalTime>
  <Words>961</Words>
  <Application>Microsoft Office PowerPoint</Application>
  <PresentationFormat>Widescreen</PresentationFormat>
  <Paragraphs>343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Wingdings 2</vt:lpstr>
      <vt:lpstr>HDOfficeLightV0</vt:lpstr>
      <vt:lpstr>Mathematical Functions, Characters, and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Programs, and C++</dc:title>
  <dc:creator>Sirojiddin Nuriyev</dc:creator>
  <cp:lastModifiedBy>Samsung PC</cp:lastModifiedBy>
  <cp:revision>389</cp:revision>
  <dcterms:created xsi:type="dcterms:W3CDTF">2016-07-15T17:25:41Z</dcterms:created>
  <dcterms:modified xsi:type="dcterms:W3CDTF">2016-11-15T07:26:45Z</dcterms:modified>
</cp:coreProperties>
</file>