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7" r:id="rId1"/>
  </p:sldMasterIdLst>
  <p:notesMasterIdLst>
    <p:notesMasterId r:id="rId37"/>
  </p:notesMasterIdLst>
  <p:sldIdLst>
    <p:sldId id="256" r:id="rId2"/>
    <p:sldId id="257" r:id="rId3"/>
    <p:sldId id="359" r:id="rId4"/>
    <p:sldId id="360" r:id="rId5"/>
    <p:sldId id="338" r:id="rId6"/>
    <p:sldId id="361" r:id="rId7"/>
    <p:sldId id="362" r:id="rId8"/>
    <p:sldId id="264" r:id="rId9"/>
    <p:sldId id="363" r:id="rId10"/>
    <p:sldId id="364" r:id="rId11"/>
    <p:sldId id="339" r:id="rId12"/>
    <p:sldId id="265" r:id="rId13"/>
    <p:sldId id="305" r:id="rId14"/>
    <p:sldId id="391" r:id="rId15"/>
    <p:sldId id="365" r:id="rId16"/>
    <p:sldId id="306" r:id="rId17"/>
    <p:sldId id="392" r:id="rId18"/>
    <p:sldId id="266" r:id="rId19"/>
    <p:sldId id="393" r:id="rId20"/>
    <p:sldId id="307" r:id="rId21"/>
    <p:sldId id="267" r:id="rId22"/>
    <p:sldId id="366" r:id="rId23"/>
    <p:sldId id="394" r:id="rId24"/>
    <p:sldId id="395" r:id="rId25"/>
    <p:sldId id="308" r:id="rId26"/>
    <p:sldId id="309" r:id="rId27"/>
    <p:sldId id="396" r:id="rId28"/>
    <p:sldId id="397" r:id="rId29"/>
    <p:sldId id="268" r:id="rId30"/>
    <p:sldId id="398" r:id="rId31"/>
    <p:sldId id="310" r:id="rId32"/>
    <p:sldId id="399" r:id="rId33"/>
    <p:sldId id="400" r:id="rId34"/>
    <p:sldId id="401" r:id="rId35"/>
    <p:sldId id="376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535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48CB-8CBA-480E-8179-B43A7BBB5451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260E-8876-4F4E-A5C8-695073D2F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90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8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734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38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90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88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19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2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67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89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04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59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7959" y="2789631"/>
            <a:ext cx="9950361" cy="94167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Loops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4150172" y="4254885"/>
            <a:ext cx="4172674" cy="1978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solidFill>
                  <a:srgbClr val="002060"/>
                </a:solidFill>
              </a:rPr>
              <a:t>Lecture #</a:t>
            </a:r>
            <a:r>
              <a:rPr lang="en-US" sz="6000" b="1" dirty="0" smtClean="0">
                <a:solidFill>
                  <a:srgbClr val="002060"/>
                </a:solidFill>
              </a:rPr>
              <a:t>5</a:t>
            </a:r>
          </a:p>
          <a:p>
            <a:r>
              <a:rPr lang="en-US" sz="6000" b="1" dirty="0">
                <a:solidFill>
                  <a:srgbClr val="002060"/>
                </a:solidFill>
              </a:rPr>
              <a:t>II - part</a:t>
            </a:r>
            <a:endParaRPr lang="ru-RU" sz="6000" b="1" dirty="0">
              <a:solidFill>
                <a:srgbClr val="002060"/>
              </a:solidFill>
            </a:endParaRPr>
          </a:p>
          <a:p>
            <a:endParaRPr lang="ru-RU" sz="6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325979" y="297810"/>
            <a:ext cx="650961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Note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дзаголовок 4"/>
          <p:cNvSpPr txBox="1">
            <a:spLocks/>
          </p:cNvSpPr>
          <p:nvPr/>
        </p:nvSpPr>
        <p:spPr>
          <a:xfrm>
            <a:off x="332627" y="1490039"/>
            <a:ext cx="11502968" cy="102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Be aware that a nested loop may take a long time to run. Consider the following loop nested in three levels:</a:t>
            </a:r>
            <a:endParaRPr lang="en-US" sz="30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848" t="15625" r="52096" b="69901"/>
          <a:stretch/>
        </p:blipFill>
        <p:spPr>
          <a:xfrm>
            <a:off x="2747353" y="2671011"/>
            <a:ext cx="6673515" cy="169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одзаголовок 4"/>
              <p:cNvSpPr txBox="1">
                <a:spLocks/>
              </p:cNvSpPr>
              <p:nvPr/>
            </p:nvSpPr>
            <p:spPr>
              <a:xfrm>
                <a:off x="332627" y="4517457"/>
                <a:ext cx="11502968" cy="13780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3000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	</a:t>
                </a:r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The action is performed 1 trillion times. If it takes 1 microsecond to perform the action, the total time to run the loop would be more than 277 hours. Note that 1 microsecond is one millionth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10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) of a second.</a:t>
                </a:r>
                <a:endParaRPr lang="en-US" sz="3000" dirty="0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Подзаголовок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" y="4517457"/>
                <a:ext cx="11502968" cy="1378017"/>
              </a:xfrm>
              <a:prstGeom prst="rect">
                <a:avLst/>
              </a:prstGeom>
              <a:blipFill>
                <a:blip r:embed="rId4"/>
                <a:stretch>
                  <a:fillRect l="-1272" t="-8850" r="-1219" b="-10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4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10938"/>
            <a:ext cx="11502968" cy="67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How many times is the print statement executed?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600" t="15406" r="53822" b="72752"/>
          <a:stretch/>
        </p:blipFill>
        <p:spPr>
          <a:xfrm>
            <a:off x="2289855" y="2455442"/>
            <a:ext cx="7588512" cy="16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229600" y="297810"/>
            <a:ext cx="360599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313576"/>
            <a:ext cx="11502968" cy="1170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Show the output of the following programs. (Tip: Draw a table and list the variables in the columns to trace these programs.)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094" t="15625" r="59371" b="54770"/>
          <a:stretch/>
        </p:blipFill>
        <p:spPr>
          <a:xfrm>
            <a:off x="526357" y="2323446"/>
            <a:ext cx="3192379" cy="2165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5971" t="15844" r="55301" b="58060"/>
          <a:stretch/>
        </p:blipFill>
        <p:spPr>
          <a:xfrm>
            <a:off x="3214296" y="4604184"/>
            <a:ext cx="4255882" cy="2173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5848" t="15844" r="55301" b="51481"/>
          <a:stretch/>
        </p:blipFill>
        <p:spPr>
          <a:xfrm>
            <a:off x="4060554" y="2323446"/>
            <a:ext cx="3399135" cy="2164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5600" t="15844" r="54562" b="41832"/>
          <a:stretch/>
        </p:blipFill>
        <p:spPr>
          <a:xfrm>
            <a:off x="7801507" y="2323446"/>
            <a:ext cx="4046444" cy="3227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0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887310" y="297810"/>
            <a:ext cx="694828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Minimizing Numeric Errors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45506" y="1250801"/>
            <a:ext cx="11502968" cy="906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Using floating-point numbers in the loop continuation condition may cause numeric errors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478" t="16064" r="41739" b="29770"/>
          <a:stretch/>
        </p:blipFill>
        <p:spPr>
          <a:xfrm>
            <a:off x="345506" y="2252229"/>
            <a:ext cx="6376136" cy="4538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4" y="2132295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16902"/>
              </p:ext>
            </p:extLst>
          </p:nvPr>
        </p:nvGraphicFramePr>
        <p:xfrm>
          <a:off x="6843610" y="2772375"/>
          <a:ext cx="4991985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9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sum is 49.5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Подзаголовок 4"/>
          <p:cNvSpPr txBox="1">
            <a:spLocks/>
          </p:cNvSpPr>
          <p:nvPr/>
        </p:nvSpPr>
        <p:spPr>
          <a:xfrm>
            <a:off x="6843610" y="3237754"/>
            <a:ext cx="5004864" cy="115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 result is 49.5, but the correct result should be 50.5.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43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887310" y="297810"/>
            <a:ext cx="694828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Minimizing Numeric Errors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45506" y="1250801"/>
            <a:ext cx="11502968" cy="112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To fix the problem, use an integer count to ensure that all the numbers are added to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sum.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Here is the new loop: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дзаголовок 4"/>
          <p:cNvSpPr txBox="1">
            <a:spLocks/>
          </p:cNvSpPr>
          <p:nvPr/>
        </p:nvSpPr>
        <p:spPr>
          <a:xfrm>
            <a:off x="526357" y="5143199"/>
            <a:ext cx="10622906" cy="712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After this loop,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sum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is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50.5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600" t="16283" r="46425" b="58278"/>
          <a:stretch/>
        </p:blipFill>
        <p:spPr>
          <a:xfrm>
            <a:off x="2794599" y="2604283"/>
            <a:ext cx="6086422" cy="2292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8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887310" y="297810"/>
            <a:ext cx="694828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Studies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4"/>
          <p:cNvSpPr txBox="1">
            <a:spLocks/>
          </p:cNvSpPr>
          <p:nvPr/>
        </p:nvSpPr>
        <p:spPr>
          <a:xfrm>
            <a:off x="332627" y="2341479"/>
            <a:ext cx="11502968" cy="2503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Loops are fundamental in programming. The ability to write loops is essential in learning programming.</a:t>
            </a:r>
          </a:p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If you can write programs using loops, you know how to program! For this reason, this section presents four additional examples of solving problems using loops.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7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Finding the Greatest Common Divisor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148" t="14967" r="43836" b="9813"/>
          <a:stretch/>
        </p:blipFill>
        <p:spPr>
          <a:xfrm>
            <a:off x="357079" y="1355558"/>
            <a:ext cx="5727032" cy="5502442"/>
          </a:xfrm>
          <a:prstGeom prst="rect">
            <a:avLst/>
          </a:prstGeom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142517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14425"/>
              </p:ext>
            </p:extLst>
          </p:nvPr>
        </p:nvGraphicFramePr>
        <p:xfrm>
          <a:off x="4555957" y="2183595"/>
          <a:ext cx="7279637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7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first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integer: 125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second integer: 2525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greatest common divisor for 125 and 2525 is 25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02" y="2285197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28" y="2565933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Finding the Greatest Common Divisor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971" t="16063" r="48397" b="67271"/>
          <a:stretch/>
        </p:blipFill>
        <p:spPr>
          <a:xfrm>
            <a:off x="2536677" y="2703571"/>
            <a:ext cx="7094868" cy="1865779"/>
          </a:xfrm>
          <a:prstGeom prst="rect">
            <a:avLst/>
          </a:prstGeom>
        </p:spPr>
      </p:pic>
      <p:sp>
        <p:nvSpPr>
          <p:cNvPr id="14" name="Подзаголовок 4"/>
          <p:cNvSpPr txBox="1">
            <a:spLocks/>
          </p:cNvSpPr>
          <p:nvPr/>
        </p:nvSpPr>
        <p:spPr>
          <a:xfrm>
            <a:off x="332627" y="1490039"/>
            <a:ext cx="11502968" cy="802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You could use a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for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loop to rewrite the code as follows: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72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165557" y="297810"/>
            <a:ext cx="667003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 smtClean="0">
                <a:solidFill>
                  <a:schemeClr val="accent5"/>
                </a:solidFill>
              </a:rPr>
              <a:t>Case Study: Predicting the Future Tuition</a:t>
            </a:r>
            <a:endParaRPr lang="ru-RU" sz="3000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одзаголовок 4"/>
          <p:cNvSpPr txBox="1">
            <a:spLocks/>
          </p:cNvSpPr>
          <p:nvPr/>
        </p:nvSpPr>
        <p:spPr>
          <a:xfrm>
            <a:off x="332627" y="1490039"/>
            <a:ext cx="11502968" cy="1606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Suppose that the tuition for a university is $10,000 this year and tuition increases 7% every year. In how many years will the tuition be doubled?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600" t="15625" r="41616" b="66393"/>
          <a:stretch/>
        </p:blipFill>
        <p:spPr>
          <a:xfrm>
            <a:off x="526357" y="3224464"/>
            <a:ext cx="5248801" cy="1391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724" t="15844" r="52959" b="61349"/>
          <a:stretch/>
        </p:blipFill>
        <p:spPr>
          <a:xfrm>
            <a:off x="6084111" y="2832680"/>
            <a:ext cx="5313354" cy="2175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3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165557" y="297810"/>
            <a:ext cx="667003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 smtClean="0">
                <a:solidFill>
                  <a:schemeClr val="accent5"/>
                </a:solidFill>
              </a:rPr>
              <a:t>Case Study: Predicting the Future Tuition</a:t>
            </a:r>
            <a:endParaRPr lang="ru-RU" sz="3000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395" t="16283" r="18314" b="8936"/>
          <a:stretch/>
        </p:blipFill>
        <p:spPr>
          <a:xfrm>
            <a:off x="526357" y="1323474"/>
            <a:ext cx="9015664" cy="5470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2183595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27224"/>
              </p:ext>
            </p:extLst>
          </p:nvPr>
        </p:nvGraphicFramePr>
        <p:xfrm>
          <a:off x="5672217" y="2183595"/>
          <a:ext cx="5309938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Tuition will be doubled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11 years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Tuition will be $21048.52 in 11 years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0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32627" y="1328086"/>
            <a:ext cx="11339757" cy="1327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Last week we covered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</a:rPr>
              <a:t>Mathematical Functions, Characters, and Strings</a:t>
            </a:r>
          </a:p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This week we will learn </a:t>
            </a:r>
            <a:endParaRPr lang="ru-RU" sz="3000" dirty="0">
              <a:solidFill>
                <a:schemeClr val="accent5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222059" y="297810"/>
            <a:ext cx="26135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Roadmap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4"/>
          <p:cNvSpPr txBox="1">
            <a:spLocks/>
          </p:cNvSpPr>
          <p:nvPr/>
        </p:nvSpPr>
        <p:spPr>
          <a:xfrm>
            <a:off x="998671" y="2874967"/>
            <a:ext cx="6107889" cy="357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Which Loop to Use?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Nested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Loops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Minimizing Numeric Errors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Case Studies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Keywords break and continue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Case Study: Checking Palindromes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Case Study: Displaying Prime Numbers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994484" y="297810"/>
            <a:ext cx="784111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Monte Carlo Simulation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271" t="14748" r="41369" b="10251"/>
          <a:stretch/>
        </p:blipFill>
        <p:spPr>
          <a:xfrm>
            <a:off x="332627" y="1332262"/>
            <a:ext cx="6031832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144847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98959"/>
              </p:ext>
            </p:extLst>
          </p:nvPr>
        </p:nvGraphicFramePr>
        <p:xfrm>
          <a:off x="6525657" y="2088554"/>
          <a:ext cx="5309938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 is 3.14124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8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Converting Decimals to Hexadecimals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148" t="15406" r="52959" b="10471"/>
          <a:stretch/>
        </p:blipFill>
        <p:spPr>
          <a:xfrm>
            <a:off x="332627" y="1328197"/>
            <a:ext cx="5201899" cy="5465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093" y="208855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84031"/>
              </p:ext>
            </p:extLst>
          </p:nvPr>
        </p:nvGraphicFramePr>
        <p:xfrm>
          <a:off x="5672217" y="2088554"/>
          <a:ext cx="5309938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decimal number: 1234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hex number is 4D2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376" y="2184032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705726" y="297810"/>
            <a:ext cx="812987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Keywords </a:t>
            </a:r>
            <a:r>
              <a:rPr lang="en-US" b="1" dirty="0" smtClean="0">
                <a:solidFill>
                  <a:schemeClr val="accent5"/>
                </a:solidFill>
              </a:rPr>
              <a:t>break </a:t>
            </a:r>
            <a:r>
              <a:rPr lang="en-US" dirty="0" smtClean="0">
                <a:solidFill>
                  <a:schemeClr val="accent5"/>
                </a:solidFill>
              </a:rPr>
              <a:t>and </a:t>
            </a:r>
            <a:r>
              <a:rPr lang="en-US" b="1" dirty="0" smtClean="0">
                <a:solidFill>
                  <a:schemeClr val="accent5"/>
                </a:solidFill>
              </a:rPr>
              <a:t>continue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4"/>
          <p:cNvSpPr txBox="1">
            <a:spLocks/>
          </p:cNvSpPr>
          <p:nvPr/>
        </p:nvSpPr>
        <p:spPr>
          <a:xfrm>
            <a:off x="6272463" y="1284135"/>
            <a:ext cx="5563132" cy="1683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break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continue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keywords provide additional controls in a loop.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lvl="1" indent="546100" algn="just">
              <a:lnSpc>
                <a:spcPct val="100000"/>
              </a:lnSpc>
            </a:pP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148" t="16064" r="40013" b="9156"/>
          <a:stretch/>
        </p:blipFill>
        <p:spPr>
          <a:xfrm>
            <a:off x="251613" y="1429700"/>
            <a:ext cx="6017394" cy="5288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9" name="Curved Right Arrow 48"/>
          <p:cNvSpPr/>
          <p:nvPr/>
        </p:nvSpPr>
        <p:spPr>
          <a:xfrm>
            <a:off x="753979" y="4780547"/>
            <a:ext cx="433137" cy="70585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296778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42970"/>
              </p:ext>
            </p:extLst>
          </p:nvPr>
        </p:nvGraphicFramePr>
        <p:xfrm>
          <a:off x="6410154" y="2967788"/>
          <a:ext cx="456854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6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number is 14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 105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Подзаголовок 4"/>
          <p:cNvSpPr txBox="1">
            <a:spLocks/>
          </p:cNvSpPr>
          <p:nvPr/>
        </p:nvSpPr>
        <p:spPr>
          <a:xfrm>
            <a:off x="6410154" y="3736974"/>
            <a:ext cx="5425441" cy="1043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Without lines 13-14, the output would be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5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99" y="478054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1708"/>
              </p:ext>
            </p:extLst>
          </p:nvPr>
        </p:nvGraphicFramePr>
        <p:xfrm>
          <a:off x="6406698" y="4780547"/>
          <a:ext cx="456854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6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number is 20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 210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705726" y="297810"/>
            <a:ext cx="812987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Keywords </a:t>
            </a:r>
            <a:r>
              <a:rPr lang="en-US" b="1" dirty="0" smtClean="0">
                <a:solidFill>
                  <a:schemeClr val="accent5"/>
                </a:solidFill>
              </a:rPr>
              <a:t>break </a:t>
            </a:r>
            <a:r>
              <a:rPr lang="en-US" dirty="0" smtClean="0">
                <a:solidFill>
                  <a:schemeClr val="accent5"/>
                </a:solidFill>
              </a:rPr>
              <a:t>and </a:t>
            </a:r>
            <a:r>
              <a:rPr lang="en-US" b="1" dirty="0" smtClean="0">
                <a:solidFill>
                  <a:schemeClr val="accent5"/>
                </a:solidFill>
              </a:rPr>
              <a:t>continue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4"/>
          <p:cNvSpPr txBox="1">
            <a:spLocks/>
          </p:cNvSpPr>
          <p:nvPr/>
        </p:nvSpPr>
        <p:spPr>
          <a:xfrm>
            <a:off x="6269007" y="1362912"/>
            <a:ext cx="5563132" cy="1250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You can also use the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continue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keyword in a loop.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296778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17655"/>
              </p:ext>
            </p:extLst>
          </p:nvPr>
        </p:nvGraphicFramePr>
        <p:xfrm>
          <a:off x="6144126" y="2967788"/>
          <a:ext cx="4834573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34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 189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271" t="15844" r="45808" b="12665"/>
          <a:stretch/>
        </p:blipFill>
        <p:spPr>
          <a:xfrm>
            <a:off x="364711" y="1346870"/>
            <a:ext cx="5647419" cy="5414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rved Right Arrow 4"/>
          <p:cNvSpPr/>
          <p:nvPr/>
        </p:nvSpPr>
        <p:spPr>
          <a:xfrm rot="1491013">
            <a:off x="814296" y="4521545"/>
            <a:ext cx="491326" cy="684769"/>
          </a:xfrm>
          <a:prstGeom prst="curvedRightArrow">
            <a:avLst>
              <a:gd name="adj1" fmla="val 4909"/>
              <a:gd name="adj2" fmla="val 28007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одзаголовок 4"/>
          <p:cNvSpPr txBox="1">
            <a:spLocks/>
          </p:cNvSpPr>
          <p:nvPr/>
        </p:nvSpPr>
        <p:spPr>
          <a:xfrm>
            <a:off x="6269008" y="3736974"/>
            <a:ext cx="5566588" cy="1043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Without lines 12-13, the output would be as follows: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7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478054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36383"/>
              </p:ext>
            </p:extLst>
          </p:nvPr>
        </p:nvGraphicFramePr>
        <p:xfrm>
          <a:off x="6144126" y="4780547"/>
          <a:ext cx="4834573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34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 210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5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705726" y="297810"/>
            <a:ext cx="812987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Keywords </a:t>
            </a:r>
            <a:r>
              <a:rPr lang="en-US" b="1" dirty="0" smtClean="0">
                <a:solidFill>
                  <a:schemeClr val="accent5"/>
                </a:solidFill>
              </a:rPr>
              <a:t>break </a:t>
            </a:r>
            <a:r>
              <a:rPr lang="en-US" dirty="0" smtClean="0">
                <a:solidFill>
                  <a:schemeClr val="accent5"/>
                </a:solidFill>
              </a:rPr>
              <a:t>and </a:t>
            </a:r>
            <a:r>
              <a:rPr lang="en-US" b="1" dirty="0" smtClean="0">
                <a:solidFill>
                  <a:schemeClr val="accent5"/>
                </a:solidFill>
              </a:rPr>
              <a:t>continue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362912"/>
            <a:ext cx="11499512" cy="147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Suppose you need to write a program to find the smallest factor other than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for an integer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n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(assume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n &gt;= 2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). You can write a simple and intuitive code using the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break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statement as follows: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724" t="16064" r="41616" b="54111"/>
          <a:stretch/>
        </p:blipFill>
        <p:spPr>
          <a:xfrm>
            <a:off x="332627" y="3176337"/>
            <a:ext cx="5550568" cy="2181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5848" t="16064" r="41986" b="51041"/>
          <a:stretch/>
        </p:blipFill>
        <p:spPr>
          <a:xfrm>
            <a:off x="6845468" y="3176337"/>
            <a:ext cx="4986671" cy="2187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Equal 10"/>
          <p:cNvSpPr/>
          <p:nvPr/>
        </p:nvSpPr>
        <p:spPr>
          <a:xfrm>
            <a:off x="5883195" y="3834063"/>
            <a:ext cx="962273" cy="866274"/>
          </a:xfrm>
          <a:prstGeom prst="mathEqual">
            <a:avLst>
              <a:gd name="adj1" fmla="val 1240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одзаголовок 4"/>
          <p:cNvSpPr txBox="1">
            <a:spLocks/>
          </p:cNvSpPr>
          <p:nvPr/>
        </p:nvSpPr>
        <p:spPr>
          <a:xfrm>
            <a:off x="332627" y="5680447"/>
            <a:ext cx="11499512" cy="1057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Too many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break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continue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statements will produce a loop with many exit points and make the program difficult to read.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Note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2115680"/>
            <a:ext cx="11502968" cy="2648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lvl="1"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Some programming languages including C++ have a </a:t>
            </a:r>
            <a:r>
              <a:rPr lang="en-US" sz="36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goto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 indiscriminately transfers control to any statement in the program and executes it. This makes your program vulnerable to errors. The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break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continue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statements in C++ are different from </a:t>
            </a:r>
            <a:r>
              <a:rPr lang="en-US" sz="36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goto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statements. </a:t>
            </a:r>
          </a:p>
        </p:txBody>
      </p:sp>
    </p:spTree>
    <p:extLst>
      <p:ext uri="{BB962C8B-B14F-4D97-AF65-F5344CB8AC3E}">
        <p14:creationId xmlns:p14="http://schemas.microsoft.com/office/powerpoint/2010/main" val="1619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495621" y="297810"/>
            <a:ext cx="63399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одзаголовок 4"/>
          <p:cNvSpPr txBox="1">
            <a:spLocks/>
          </p:cNvSpPr>
          <p:nvPr/>
        </p:nvSpPr>
        <p:spPr>
          <a:xfrm>
            <a:off x="332627" y="1490039"/>
            <a:ext cx="11499512" cy="110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What is the keyword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break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for? What is the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continue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for? Will the following programs terminate? If so, give the output.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848" t="15844" r="59617" b="54112"/>
          <a:stretch/>
        </p:blipFill>
        <p:spPr>
          <a:xfrm>
            <a:off x="903363" y="2850429"/>
            <a:ext cx="4592258" cy="3161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5724" t="15844" r="60357" b="54112"/>
          <a:stretch/>
        </p:blipFill>
        <p:spPr>
          <a:xfrm>
            <a:off x="6427171" y="2850429"/>
            <a:ext cx="4476874" cy="3161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3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495621" y="297810"/>
            <a:ext cx="63399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одзаголовок 4"/>
          <p:cNvSpPr txBox="1">
            <a:spLocks/>
          </p:cNvSpPr>
          <p:nvPr/>
        </p:nvSpPr>
        <p:spPr>
          <a:xfrm>
            <a:off x="332627" y="1490039"/>
            <a:ext cx="11499512" cy="110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for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loop on the left is converted into the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while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loop on the right. What is wrong? Correct it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724" t="16283" r="57644" b="67270"/>
          <a:stretch/>
        </p:blipFill>
        <p:spPr>
          <a:xfrm>
            <a:off x="526357" y="2983830"/>
            <a:ext cx="4496950" cy="1561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5724" t="16064" r="57767" b="61129"/>
          <a:stretch/>
        </p:blipFill>
        <p:spPr>
          <a:xfrm>
            <a:off x="7012318" y="2598827"/>
            <a:ext cx="4819821" cy="2331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5023307" y="3764551"/>
            <a:ext cx="1989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9256" y="3395219"/>
            <a:ext cx="115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Converted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439256" y="3793415"/>
            <a:ext cx="1385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Wrong </a:t>
            </a:r>
          </a:p>
          <a:p>
            <a:r>
              <a:rPr lang="en-US" dirty="0"/>
              <a:t>c</a:t>
            </a:r>
            <a:r>
              <a:rPr lang="en-US" dirty="0" smtClean="0"/>
              <a:t>onversation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8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495621" y="297810"/>
            <a:ext cx="63399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одзаголовок 4"/>
          <p:cNvSpPr txBox="1">
            <a:spLocks/>
          </p:cNvSpPr>
          <p:nvPr/>
        </p:nvSpPr>
        <p:spPr>
          <a:xfrm>
            <a:off x="336083" y="1284136"/>
            <a:ext cx="11499512" cy="2119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546100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After the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break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statement in (a) is executed in the following loop, which statement is executed? Show the output. After the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continue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statement in (b) is executed in the following loop, which statement is executed? Show the output.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848" t="16064" r="55548" b="48410"/>
          <a:stretch/>
        </p:blipFill>
        <p:spPr>
          <a:xfrm>
            <a:off x="753980" y="3203356"/>
            <a:ext cx="4602030" cy="3213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836826" y="645658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971" t="15844" r="55425" b="48849"/>
          <a:stretch/>
        </p:blipFill>
        <p:spPr>
          <a:xfrm>
            <a:off x="6879297" y="3203356"/>
            <a:ext cx="4630614" cy="3213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8976435" y="647299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6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Checking Palindromes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8" y="1237417"/>
            <a:ext cx="11502967" cy="1810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This section presents a program that tests whether a string is a palindrome. A string is a palindrome if it reads the same forward and backward. The words “mom”, “dad”, and “noon”, for example, are palindromes.</a:t>
            </a:r>
          </a:p>
        </p:txBody>
      </p:sp>
      <p:pic>
        <p:nvPicPr>
          <p:cNvPr id="1026" name="Picture 2" descr="Картинки по запросу palindrom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9" b="28021"/>
          <a:stretch/>
        </p:blipFill>
        <p:spPr bwMode="auto">
          <a:xfrm>
            <a:off x="2506721" y="3348862"/>
            <a:ext cx="7154779" cy="313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3831021" y="297810"/>
            <a:ext cx="80045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Which Loop to Use?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4" name="Подзаголовок 4"/>
          <p:cNvSpPr txBox="1">
            <a:spLocks/>
          </p:cNvSpPr>
          <p:nvPr/>
        </p:nvSpPr>
        <p:spPr>
          <a:xfrm>
            <a:off x="306868" y="1301453"/>
            <a:ext cx="11528727" cy="1173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endParaRPr lang="en-US" sz="36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7" name="Подзаголовок 4"/>
          <p:cNvSpPr txBox="1">
            <a:spLocks/>
          </p:cNvSpPr>
          <p:nvPr/>
        </p:nvSpPr>
        <p:spPr>
          <a:xfrm>
            <a:off x="332627" y="1490039"/>
            <a:ext cx="11502968" cy="1096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546100" algn="just"/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You can use a </a:t>
            </a:r>
            <a:r>
              <a:rPr lang="en-US" sz="3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loop, a </a:t>
            </a:r>
            <a:r>
              <a:rPr lang="en-US" sz="3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while </a:t>
            </a:r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loop, or a </a:t>
            </a:r>
            <a:r>
              <a:rPr lang="en-US" sz="3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do-while </a:t>
            </a:r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loop, whichever is convenient.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724" t="15844" r="51972" b="70121"/>
          <a:stretch/>
        </p:blipFill>
        <p:spPr>
          <a:xfrm>
            <a:off x="178531" y="2632586"/>
            <a:ext cx="5554826" cy="1356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5848" t="15406" r="50123" b="69901"/>
          <a:stretch/>
        </p:blipFill>
        <p:spPr>
          <a:xfrm>
            <a:off x="6424158" y="2632586"/>
            <a:ext cx="5589639" cy="1356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qual 4"/>
          <p:cNvSpPr/>
          <p:nvPr/>
        </p:nvSpPr>
        <p:spPr>
          <a:xfrm>
            <a:off x="5775158" y="2999877"/>
            <a:ext cx="600874" cy="5614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5848" t="15406" r="51479" b="63541"/>
          <a:stretch/>
        </p:blipFill>
        <p:spPr>
          <a:xfrm>
            <a:off x="178530" y="4163771"/>
            <a:ext cx="5555171" cy="2012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5724" t="15625" r="52462" b="64200"/>
          <a:stretch/>
        </p:blipFill>
        <p:spPr>
          <a:xfrm>
            <a:off x="6424158" y="4195854"/>
            <a:ext cx="5589639" cy="1940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Equal 12"/>
          <p:cNvSpPr/>
          <p:nvPr/>
        </p:nvSpPr>
        <p:spPr>
          <a:xfrm>
            <a:off x="5733357" y="4887179"/>
            <a:ext cx="600874" cy="5614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Checking Palindromes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148" t="15844" r="57275" b="10910"/>
          <a:stretch/>
        </p:blipFill>
        <p:spPr>
          <a:xfrm>
            <a:off x="332627" y="1316220"/>
            <a:ext cx="4929184" cy="5495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365" y="1572323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85490"/>
              </p:ext>
            </p:extLst>
          </p:nvPr>
        </p:nvGraphicFramePr>
        <p:xfrm>
          <a:off x="5358063" y="1572323"/>
          <a:ext cx="5720344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2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string: 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abccba</a:t>
                      </a:r>
                      <a:endParaRPr lang="en-US" sz="1800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abccba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palindrome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54" y="1697912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365" y="2337992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40104"/>
              </p:ext>
            </p:extLst>
          </p:nvPr>
        </p:nvGraphicFramePr>
        <p:xfrm>
          <a:off x="5358063" y="2337992"/>
          <a:ext cx="5720344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2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string: 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abca</a:t>
                      </a:r>
                      <a:endParaRPr lang="en-US" sz="1800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abca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not a palindrome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54" y="2463581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930317" y="297810"/>
            <a:ext cx="790528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Displaying Prime Numbers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572323"/>
            <a:ext cx="11502968" cy="4575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This section presents a program that displays the first 50 prime numbers in 5 lines each containing 10 numbers.</a:t>
            </a:r>
            <a:endParaRPr lang="ru-RU" sz="30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ru-RU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 integer greater than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1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prime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if its only positive divisor 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1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or itself. For example, 2, 3, 4, and 7 are prime numbers, but 4, 6, 8, and 9 are not. The program can be broken into the following tasks: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Determine whether a given number is prime.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number = 2, 3, 4, 5, 6, … ,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test whether it is prime.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Count the prime numbers.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Display each prime number, and display ten numbers per line.</a:t>
            </a:r>
          </a:p>
        </p:txBody>
      </p:sp>
    </p:spTree>
    <p:extLst>
      <p:ext uri="{BB962C8B-B14F-4D97-AF65-F5344CB8AC3E}">
        <p14:creationId xmlns:p14="http://schemas.microsoft.com/office/powerpoint/2010/main" val="1905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930317" y="297810"/>
            <a:ext cx="790528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Displaying Prime Numbers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256666"/>
            <a:ext cx="11502968" cy="2919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Here is the algorithm: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number of prime numbers to be printed as a constant NUMBER_OF_PRIMES;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count to track the number of prime numbers and set an initial count to 0;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an initial number to 2;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478" t="15844" r="33971" b="48191"/>
          <a:stretch/>
        </p:blipFill>
        <p:spPr>
          <a:xfrm>
            <a:off x="2598821" y="4165078"/>
            <a:ext cx="6577263" cy="2630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930317" y="297810"/>
            <a:ext cx="790528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Displaying Prime Numbers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572324"/>
            <a:ext cx="11502968" cy="1395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To test whether a number is prime, check whether it is divisible by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2, 3, 4,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up to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number/2.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a divisor is found, the number is not a prime. The algorithm can be described as follows:</a:t>
            </a:r>
          </a:p>
          <a:p>
            <a:pPr algn="just"/>
            <a:endParaRPr lang="en-US" sz="30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055" t="16405" r="34589" b="47972"/>
          <a:stretch/>
        </p:blipFill>
        <p:spPr>
          <a:xfrm>
            <a:off x="964276" y="3042458"/>
            <a:ext cx="9334756" cy="3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930317" y="297810"/>
            <a:ext cx="790528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Case Study: Displaying Prime Numbers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902" t="15844" r="39519" b="9815"/>
          <a:stretch/>
        </p:blipFill>
        <p:spPr>
          <a:xfrm>
            <a:off x="54043" y="1341667"/>
            <a:ext cx="6320591" cy="5438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271" t="48959" r="50493" b="8278"/>
          <a:stretch/>
        </p:blipFill>
        <p:spPr>
          <a:xfrm>
            <a:off x="6374634" y="1341667"/>
            <a:ext cx="4844717" cy="3128211"/>
          </a:xfrm>
          <a:prstGeom prst="rect">
            <a:avLst/>
          </a:prstGeom>
        </p:spPr>
      </p:pic>
      <p:pic>
        <p:nvPicPr>
          <p:cNvPr id="11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426477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43847"/>
              </p:ext>
            </p:extLst>
          </p:nvPr>
        </p:nvGraphicFramePr>
        <p:xfrm>
          <a:off x="6182130" y="5020187"/>
          <a:ext cx="5720344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2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first 50 prime numbers are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2   3   5   7  11  13  17  19  23  29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31  37  41  43  47  53  59  61  67  71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73  79  83  89  97 101 103 107 109 113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127 131 137 139 149 151 157 163 167 173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179 181 191 193 197 199 211 223 227 229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604945" y="297810"/>
            <a:ext cx="623065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Summary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332625" y="1443123"/>
            <a:ext cx="11502969" cy="53368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solidFill>
                  <a:schemeClr val="accent5"/>
                </a:solidFill>
              </a:rPr>
              <a:t>The </a:t>
            </a:r>
            <a:r>
              <a:rPr lang="en-US" sz="3000" b="1" dirty="0" smtClean="0">
                <a:solidFill>
                  <a:schemeClr val="accent5"/>
                </a:solidFill>
              </a:rPr>
              <a:t>do-while </a:t>
            </a:r>
            <a:r>
              <a:rPr lang="en-US" sz="3000" dirty="0" smtClean="0">
                <a:solidFill>
                  <a:schemeClr val="accent5"/>
                </a:solidFill>
              </a:rPr>
              <a:t>loop is similar to the </a:t>
            </a:r>
            <a:r>
              <a:rPr lang="en-US" sz="3000" b="1" dirty="0" smtClean="0">
                <a:solidFill>
                  <a:schemeClr val="accent5"/>
                </a:solidFill>
              </a:rPr>
              <a:t>while </a:t>
            </a:r>
            <a:r>
              <a:rPr lang="en-US" sz="3000" dirty="0" smtClean="0">
                <a:solidFill>
                  <a:schemeClr val="accent5"/>
                </a:solidFill>
              </a:rPr>
              <a:t>loop, expect that the </a:t>
            </a:r>
            <a:r>
              <a:rPr lang="en-US" sz="3000" b="1" dirty="0" smtClean="0">
                <a:solidFill>
                  <a:schemeClr val="accent5"/>
                </a:solidFill>
              </a:rPr>
              <a:t>do-while </a:t>
            </a:r>
            <a:r>
              <a:rPr lang="en-US" sz="3000" dirty="0" smtClean="0">
                <a:solidFill>
                  <a:schemeClr val="accent5"/>
                </a:solidFill>
              </a:rPr>
              <a:t>loop executes the loop body first and then checks the </a:t>
            </a:r>
            <a:r>
              <a:rPr lang="en-US" sz="3000" b="1" dirty="0" smtClean="0">
                <a:solidFill>
                  <a:schemeClr val="accent5"/>
                </a:solidFill>
              </a:rPr>
              <a:t>loop-continuation-condition </a:t>
            </a:r>
            <a:r>
              <a:rPr lang="en-US" sz="3000" dirty="0" smtClean="0">
                <a:solidFill>
                  <a:schemeClr val="accent5"/>
                </a:solidFill>
              </a:rPr>
              <a:t>to decide whether to continue or to terminate.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solidFill>
                  <a:schemeClr val="accent5"/>
                </a:solidFill>
              </a:rPr>
              <a:t>The </a:t>
            </a:r>
            <a:r>
              <a:rPr lang="en-US" sz="3000" b="1" dirty="0" smtClean="0">
                <a:solidFill>
                  <a:schemeClr val="accent5"/>
                </a:solidFill>
              </a:rPr>
              <a:t>while </a:t>
            </a:r>
            <a:r>
              <a:rPr lang="en-US" sz="3000" dirty="0" smtClean="0">
                <a:solidFill>
                  <a:schemeClr val="accent5"/>
                </a:solidFill>
              </a:rPr>
              <a:t>loop and the </a:t>
            </a:r>
            <a:r>
              <a:rPr lang="en-US" sz="3000" b="1" dirty="0" smtClean="0">
                <a:solidFill>
                  <a:schemeClr val="accent5"/>
                </a:solidFill>
              </a:rPr>
              <a:t>do-while </a:t>
            </a:r>
            <a:r>
              <a:rPr lang="en-US" sz="3000" dirty="0" smtClean="0">
                <a:solidFill>
                  <a:schemeClr val="accent5"/>
                </a:solidFill>
              </a:rPr>
              <a:t>loop often are used when the number of repetitions is not predetermined.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solidFill>
                  <a:schemeClr val="accent5"/>
                </a:solidFill>
              </a:rPr>
              <a:t>A </a:t>
            </a:r>
            <a:r>
              <a:rPr lang="en-US" sz="3000" b="1" dirty="0" smtClean="0">
                <a:solidFill>
                  <a:schemeClr val="accent5"/>
                </a:solidFill>
              </a:rPr>
              <a:t>sentinel value </a:t>
            </a:r>
            <a:r>
              <a:rPr lang="en-US" sz="3000" dirty="0" smtClean="0">
                <a:solidFill>
                  <a:schemeClr val="accent5"/>
                </a:solidFill>
              </a:rPr>
              <a:t>is a special value that signifies the end of the loop.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solidFill>
                  <a:schemeClr val="accent5"/>
                </a:solidFill>
              </a:rPr>
              <a:t>The </a:t>
            </a:r>
            <a:r>
              <a:rPr lang="en-US" sz="3000" b="1" dirty="0" smtClean="0">
                <a:solidFill>
                  <a:schemeClr val="accent5"/>
                </a:solidFill>
              </a:rPr>
              <a:t>for </a:t>
            </a:r>
            <a:r>
              <a:rPr lang="en-US" sz="3000" dirty="0" smtClean="0">
                <a:solidFill>
                  <a:schemeClr val="accent5"/>
                </a:solidFill>
              </a:rPr>
              <a:t>loop generally is used to execute a loop body a fixed number of times.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solidFill>
                  <a:schemeClr val="accent5"/>
                </a:solidFill>
              </a:rPr>
              <a:t>The </a:t>
            </a:r>
            <a:r>
              <a:rPr lang="en-US" sz="3000" b="1" dirty="0" smtClean="0">
                <a:solidFill>
                  <a:schemeClr val="accent5"/>
                </a:solidFill>
              </a:rPr>
              <a:t>while </a:t>
            </a:r>
            <a:r>
              <a:rPr lang="en-US" sz="3000" dirty="0" smtClean="0">
                <a:solidFill>
                  <a:schemeClr val="accent5"/>
                </a:solidFill>
              </a:rPr>
              <a:t>loop and </a:t>
            </a:r>
            <a:r>
              <a:rPr lang="en-US" sz="3000" b="1" dirty="0" smtClean="0">
                <a:solidFill>
                  <a:schemeClr val="accent5"/>
                </a:solidFill>
              </a:rPr>
              <a:t>for </a:t>
            </a:r>
            <a:r>
              <a:rPr lang="en-US" sz="3000" dirty="0" smtClean="0">
                <a:solidFill>
                  <a:schemeClr val="accent5"/>
                </a:solidFill>
              </a:rPr>
              <a:t>loop are called </a:t>
            </a:r>
            <a:r>
              <a:rPr lang="en-US" sz="3000" b="1" dirty="0" smtClean="0">
                <a:solidFill>
                  <a:schemeClr val="accent5"/>
                </a:solidFill>
              </a:rPr>
              <a:t>pretest loops </a:t>
            </a:r>
            <a:r>
              <a:rPr lang="en-US" sz="3000" dirty="0" smtClean="0">
                <a:solidFill>
                  <a:schemeClr val="accent5"/>
                </a:solidFill>
              </a:rPr>
              <a:t>because the continuation condition is checked before the loop body is executed.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solidFill>
                  <a:schemeClr val="accent5"/>
                </a:solidFill>
              </a:rPr>
              <a:t>Two keywords, </a:t>
            </a:r>
            <a:r>
              <a:rPr lang="en-US" sz="3000" b="1" dirty="0" smtClean="0">
                <a:solidFill>
                  <a:schemeClr val="accent5"/>
                </a:solidFill>
              </a:rPr>
              <a:t>break </a:t>
            </a:r>
            <a:r>
              <a:rPr lang="en-US" sz="3000" dirty="0" smtClean="0">
                <a:solidFill>
                  <a:schemeClr val="accent5"/>
                </a:solidFill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</a:rPr>
              <a:t>continue, </a:t>
            </a:r>
            <a:r>
              <a:rPr lang="en-US" sz="3000" dirty="0" smtClean="0">
                <a:solidFill>
                  <a:schemeClr val="accent5"/>
                </a:solidFill>
              </a:rPr>
              <a:t>can be used in a loop.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smtClean="0">
                <a:solidFill>
                  <a:schemeClr val="accent5"/>
                </a:solidFill>
              </a:rPr>
              <a:t>The </a:t>
            </a:r>
            <a:r>
              <a:rPr lang="en-US" sz="3000" b="1" dirty="0" smtClean="0">
                <a:solidFill>
                  <a:schemeClr val="accent5"/>
                </a:solidFill>
              </a:rPr>
              <a:t>break </a:t>
            </a:r>
            <a:r>
              <a:rPr lang="en-US" sz="3000" dirty="0" smtClean="0">
                <a:solidFill>
                  <a:schemeClr val="accent5"/>
                </a:solidFill>
              </a:rPr>
              <a:t>keyword immediately ends the innermost loop, which contains the break. The </a:t>
            </a:r>
            <a:r>
              <a:rPr lang="en-US" sz="3000" b="1" dirty="0" smtClean="0">
                <a:solidFill>
                  <a:schemeClr val="accent5"/>
                </a:solidFill>
              </a:rPr>
              <a:t>continue </a:t>
            </a:r>
            <a:r>
              <a:rPr lang="en-US" sz="3000" dirty="0" smtClean="0">
                <a:solidFill>
                  <a:schemeClr val="accent5"/>
                </a:solidFill>
              </a:rPr>
              <a:t>keyword only ends the current iteration.</a:t>
            </a:r>
          </a:p>
        </p:txBody>
      </p:sp>
    </p:spTree>
    <p:extLst>
      <p:ext uri="{BB962C8B-B14F-4D97-AF65-F5344CB8AC3E}">
        <p14:creationId xmlns:p14="http://schemas.microsoft.com/office/powerpoint/2010/main" val="11544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3831021" y="297810"/>
            <a:ext cx="80045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Caution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7" name="Подзаголовок 4"/>
          <p:cNvSpPr txBox="1">
            <a:spLocks/>
          </p:cNvSpPr>
          <p:nvPr/>
        </p:nvSpPr>
        <p:spPr>
          <a:xfrm>
            <a:off x="332628" y="1443123"/>
            <a:ext cx="11502968" cy="118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722313" algn="just"/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Adding a semicolon at the end of the </a:t>
            </a:r>
            <a:r>
              <a:rPr lang="en-US" sz="3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clause before the loop body is a common error, as shown below.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848" t="15844" r="55055" b="70779"/>
          <a:stretch/>
        </p:blipFill>
        <p:spPr>
          <a:xfrm>
            <a:off x="332627" y="2951751"/>
            <a:ext cx="5337547" cy="1379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724" t="16064" r="54315" b="70121"/>
          <a:stretch/>
        </p:blipFill>
        <p:spPr>
          <a:xfrm>
            <a:off x="6334437" y="2951751"/>
            <a:ext cx="5501158" cy="1426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5069306" y="2642603"/>
            <a:ext cx="359369" cy="50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8675" y="245793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ru-RU" dirty="0"/>
          </a:p>
        </p:txBody>
      </p: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10876547" y="2643258"/>
            <a:ext cx="497306" cy="50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67599" y="2458592"/>
            <a:ext cx="13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Body</a:t>
            </a:r>
            <a:endParaRPr lang="ru-RU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l="15971" t="16283" r="54315" b="66612"/>
          <a:stretch/>
        </p:blipFill>
        <p:spPr>
          <a:xfrm>
            <a:off x="332627" y="4658055"/>
            <a:ext cx="5335066" cy="1726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15848" t="15844" r="54192" b="67051"/>
          <a:stretch/>
        </p:blipFill>
        <p:spPr>
          <a:xfrm>
            <a:off x="6350479" y="4658054"/>
            <a:ext cx="5485116" cy="1726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7" name="Elbow Connector 26"/>
          <p:cNvCxnSpPr>
            <a:stCxn id="10" idx="3"/>
          </p:cNvCxnSpPr>
          <p:nvPr/>
        </p:nvCxnSpPr>
        <p:spPr>
          <a:xfrm flipH="1">
            <a:off x="2775284" y="2642603"/>
            <a:ext cx="3308827" cy="2474829"/>
          </a:xfrm>
          <a:prstGeom prst="bentConnector3">
            <a:avLst>
              <a:gd name="adj1" fmla="val -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3"/>
          </p:cNvCxnSpPr>
          <p:nvPr/>
        </p:nvCxnSpPr>
        <p:spPr>
          <a:xfrm flipH="1">
            <a:off x="9567599" y="2643258"/>
            <a:ext cx="1308948" cy="2554384"/>
          </a:xfrm>
          <a:prstGeom prst="bentConnector4">
            <a:avLst>
              <a:gd name="adj1" fmla="val -90998"/>
              <a:gd name="adj2" fmla="val 100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2" y="45744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3831021" y="297810"/>
            <a:ext cx="80045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Caution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5" name="Подзаголовок 4"/>
          <p:cNvSpPr txBox="1">
            <a:spLocks/>
          </p:cNvSpPr>
          <p:nvPr/>
        </p:nvSpPr>
        <p:spPr>
          <a:xfrm>
            <a:off x="332628" y="1443123"/>
            <a:ext cx="11502968" cy="123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977900" algn="just"/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In the case of the </a:t>
            </a:r>
            <a:r>
              <a:rPr lang="en-US" sz="3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do-while </a:t>
            </a:r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loop, the semicolon is needed to end the loop.</a:t>
            </a:r>
            <a:endParaRPr lang="en-US" sz="35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848" t="15844" r="54562" b="63762"/>
          <a:stretch/>
        </p:blipFill>
        <p:spPr>
          <a:xfrm>
            <a:off x="2240323" y="3137754"/>
            <a:ext cx="5684476" cy="22027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261810" y="5078848"/>
            <a:ext cx="3529264" cy="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91074" y="4910224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9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2" y="45744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3831021" y="297810"/>
            <a:ext cx="80045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5" name="Подзаголовок 4"/>
          <p:cNvSpPr txBox="1">
            <a:spLocks/>
          </p:cNvSpPr>
          <p:nvPr/>
        </p:nvSpPr>
        <p:spPr>
          <a:xfrm>
            <a:off x="332628" y="1443122"/>
            <a:ext cx="11378110" cy="1476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Can you always convert a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while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loop into a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loop? Convert the following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while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loop into a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loop.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971" t="15844" r="65782" b="61130"/>
          <a:stretch/>
        </p:blipFill>
        <p:spPr>
          <a:xfrm>
            <a:off x="3966553" y="2791326"/>
            <a:ext cx="4235116" cy="3004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7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2" y="45744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3831021" y="297810"/>
            <a:ext cx="80045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3" name="Подзаголовок 4"/>
          <p:cNvSpPr txBox="1">
            <a:spLocks/>
          </p:cNvSpPr>
          <p:nvPr/>
        </p:nvSpPr>
        <p:spPr>
          <a:xfrm>
            <a:off x="395055" y="1298744"/>
            <a:ext cx="11378110" cy="72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just">
              <a:lnSpc>
                <a:spcPct val="10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Identify and fix the errors in the following code: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395" t="15625" r="54809" b="23849"/>
          <a:stretch/>
        </p:blipFill>
        <p:spPr>
          <a:xfrm>
            <a:off x="1860415" y="2021306"/>
            <a:ext cx="4661453" cy="48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325979" y="297810"/>
            <a:ext cx="650961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490039"/>
            <a:ext cx="11502968" cy="60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What is wrong with the following programs?</a:t>
            </a:r>
            <a:endParaRPr lang="en-US" sz="30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258" t="15543" r="55301" b="67489"/>
          <a:stretch/>
        </p:blipFill>
        <p:spPr>
          <a:xfrm>
            <a:off x="2280683" y="2373021"/>
            <a:ext cx="6876928" cy="2086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2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325979" y="297810"/>
            <a:ext cx="650961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Nested Loops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132535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55180"/>
              </p:ext>
            </p:extLst>
          </p:nvPr>
        </p:nvGraphicFramePr>
        <p:xfrm>
          <a:off x="5150182" y="1325350"/>
          <a:ext cx="5831973" cy="35835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3534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Multiplication Table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|   1  2  3  4  5  6  7  8  9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|   1  2  3  4  5  6  7  8  9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|   2  4  6  8 10 12 14 16 18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|   3  6  9 12 15 18 21 24 27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|   4  8 12 16 20 24 28 32 36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|   5 10 15 20 25 30 35 40 45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|   6 12 18 24 30 36 42 48 54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|   7 14 21 28 35 42 49 56 63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|   8 16 24 32 40 48 56 64 72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|   9 18 27 36 45 54 63 72 81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2395" t="15625" r="52466" b="8717"/>
          <a:stretch/>
        </p:blipFill>
        <p:spPr>
          <a:xfrm>
            <a:off x="332627" y="1323474"/>
            <a:ext cx="4572001" cy="5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3d59fa5e6bf3b479e99602759418ea05dbd2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20015</TotalTime>
  <Words>1054</Words>
  <Application>Microsoft Office PowerPoint</Application>
  <PresentationFormat>Widescreen</PresentationFormat>
  <Paragraphs>177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Wingdings 2</vt:lpstr>
      <vt:lpstr>HDOfficeLightV0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SAMSUNG-LAPTOP</cp:lastModifiedBy>
  <cp:revision>477</cp:revision>
  <dcterms:created xsi:type="dcterms:W3CDTF">2016-07-15T17:25:41Z</dcterms:created>
  <dcterms:modified xsi:type="dcterms:W3CDTF">2017-01-30T16:44:27Z</dcterms:modified>
</cp:coreProperties>
</file>