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7" r:id="rId1"/>
  </p:sldMasterIdLst>
  <p:notesMasterIdLst>
    <p:notesMasterId r:id="rId45"/>
  </p:notesMasterIdLst>
  <p:sldIdLst>
    <p:sldId id="256" r:id="rId2"/>
    <p:sldId id="257" r:id="rId3"/>
    <p:sldId id="258" r:id="rId4"/>
    <p:sldId id="402" r:id="rId5"/>
    <p:sldId id="377" r:id="rId6"/>
    <p:sldId id="403" r:id="rId7"/>
    <p:sldId id="378" r:id="rId8"/>
    <p:sldId id="379" r:id="rId9"/>
    <p:sldId id="404" r:id="rId10"/>
    <p:sldId id="328" r:id="rId11"/>
    <p:sldId id="405" r:id="rId12"/>
    <p:sldId id="380" r:id="rId13"/>
    <p:sldId id="407" r:id="rId14"/>
    <p:sldId id="381" r:id="rId15"/>
    <p:sldId id="408" r:id="rId16"/>
    <p:sldId id="259" r:id="rId17"/>
    <p:sldId id="301" r:id="rId18"/>
    <p:sldId id="302" r:id="rId19"/>
    <p:sldId id="303" r:id="rId20"/>
    <p:sldId id="329" r:id="rId21"/>
    <p:sldId id="351" r:id="rId22"/>
    <p:sldId id="382" r:id="rId23"/>
    <p:sldId id="383" r:id="rId24"/>
    <p:sldId id="260" r:id="rId25"/>
    <p:sldId id="409" r:id="rId26"/>
    <p:sldId id="330" r:id="rId27"/>
    <p:sldId id="384" r:id="rId28"/>
    <p:sldId id="331" r:id="rId29"/>
    <p:sldId id="332" r:id="rId30"/>
    <p:sldId id="410" r:id="rId31"/>
    <p:sldId id="385" r:id="rId32"/>
    <p:sldId id="333" r:id="rId33"/>
    <p:sldId id="411" r:id="rId34"/>
    <p:sldId id="412" r:id="rId35"/>
    <p:sldId id="261" r:id="rId36"/>
    <p:sldId id="413" r:id="rId37"/>
    <p:sldId id="386" r:id="rId38"/>
    <p:sldId id="387" r:id="rId39"/>
    <p:sldId id="262" r:id="rId40"/>
    <p:sldId id="414" r:id="rId41"/>
    <p:sldId id="415" r:id="rId42"/>
    <p:sldId id="416" r:id="rId43"/>
    <p:sldId id="276" r:id="rId44"/>
  </p:sldIdLst>
  <p:sldSz cx="12192000" cy="6858000"/>
  <p:notesSz cx="6858000" cy="9144000"/>
  <p:custDataLst>
    <p:tags r:id="rId4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455" autoAdjust="0"/>
  </p:normalViewPr>
  <p:slideViewPr>
    <p:cSldViewPr snapToGrid="0">
      <p:cViewPr varScale="1">
        <p:scale>
          <a:sx n="60" d="100"/>
          <a:sy n="60" d="100"/>
        </p:scale>
        <p:origin x="1140" y="60"/>
      </p:cViewPr>
      <p:guideLst>
        <p:guide orient="horz" pos="2160"/>
        <p:guide pos="3840"/>
      </p:guideLst>
    </p:cSldViewPr>
  </p:slideViewPr>
  <p:outlineViewPr>
    <p:cViewPr>
      <p:scale>
        <a:sx n="33" d="100"/>
        <a:sy n="33" d="100"/>
      </p:scale>
      <p:origin x="0" y="-2071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E48CB-8CBA-480E-8179-B43A7BBB5451}" type="datetimeFigureOut">
              <a:rPr lang="ru-RU" smtClean="0"/>
              <a:t>10.02.2017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5260E-8876-4F4E-A5C8-695073D2F9F6}" type="slidenum">
              <a:rPr lang="ru-RU" smtClean="0"/>
              <a:t>‹#›</a:t>
            </a:fld>
            <a:endParaRPr lang="ru-RU"/>
          </a:p>
        </p:txBody>
      </p:sp>
    </p:spTree>
    <p:extLst>
      <p:ext uri="{BB962C8B-B14F-4D97-AF65-F5344CB8AC3E}">
        <p14:creationId xmlns:p14="http://schemas.microsoft.com/office/powerpoint/2010/main" val="307403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135260E-8876-4F4E-A5C8-695073D2F9F6}" type="slidenum">
              <a:rPr lang="ru-RU" smtClean="0"/>
              <a:t>2</a:t>
            </a:fld>
            <a:endParaRPr lang="ru-RU"/>
          </a:p>
        </p:txBody>
      </p:sp>
    </p:spTree>
    <p:extLst>
      <p:ext uri="{BB962C8B-B14F-4D97-AF65-F5344CB8AC3E}">
        <p14:creationId xmlns:p14="http://schemas.microsoft.com/office/powerpoint/2010/main" val="345190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8</a:t>
            </a:fld>
            <a:endParaRPr lang="ru-RU"/>
          </a:p>
        </p:txBody>
      </p:sp>
    </p:spTree>
    <p:extLst>
      <p:ext uri="{BB962C8B-B14F-4D97-AF65-F5344CB8AC3E}">
        <p14:creationId xmlns:p14="http://schemas.microsoft.com/office/powerpoint/2010/main" val="1486949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9</a:t>
            </a:fld>
            <a:endParaRPr lang="ru-RU"/>
          </a:p>
        </p:txBody>
      </p:sp>
    </p:spTree>
    <p:extLst>
      <p:ext uri="{BB962C8B-B14F-4D97-AF65-F5344CB8AC3E}">
        <p14:creationId xmlns:p14="http://schemas.microsoft.com/office/powerpoint/2010/main" val="343795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2135260E-8876-4F4E-A5C8-695073D2F9F6}" type="slidenum">
              <a:rPr lang="ru-RU" smtClean="0"/>
              <a:t>19</a:t>
            </a:fld>
            <a:endParaRPr lang="ru-RU"/>
          </a:p>
        </p:txBody>
      </p:sp>
    </p:spTree>
    <p:extLst>
      <p:ext uri="{BB962C8B-B14F-4D97-AF65-F5344CB8AC3E}">
        <p14:creationId xmlns:p14="http://schemas.microsoft.com/office/powerpoint/2010/main" val="2614760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38</a:t>
            </a:fld>
            <a:endParaRPr lang="ru-RU"/>
          </a:p>
        </p:txBody>
      </p:sp>
    </p:spTree>
    <p:extLst>
      <p:ext uri="{BB962C8B-B14F-4D97-AF65-F5344CB8AC3E}">
        <p14:creationId xmlns:p14="http://schemas.microsoft.com/office/powerpoint/2010/main" val="266653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6873435"/>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7365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00438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57290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7518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75919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31760223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6" name="Title 5"/>
          <p:cNvSpPr>
            <a:spLocks noGrp="1"/>
          </p:cNvSpPr>
          <p:nvPr>
            <p:ph type="title"/>
          </p:nvPr>
        </p:nvSpPr>
        <p:spPr/>
        <p:txBody>
          <a:bodyPr/>
          <a:lstStyle/>
          <a:p>
            <a:r>
              <a:rPr lang="ru-RU" smtClean="0"/>
              <a:t>Образец заголовка</a:t>
            </a:r>
            <a:endParaRPr lang="en-US"/>
          </a:p>
        </p:txBody>
      </p:sp>
    </p:spTree>
    <p:extLst>
      <p:ext uri="{BB962C8B-B14F-4D97-AF65-F5344CB8AC3E}">
        <p14:creationId xmlns:p14="http://schemas.microsoft.com/office/powerpoint/2010/main" val="29492367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06189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smtClean="0"/>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43044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7659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E59FD0C-5451-4CA0-86AF-E70AE3279989}" type="datetimeFigureOut">
              <a:rPr lang="en-US" smtClean="0"/>
              <a:t>2/10/2017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373251"/>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7959" y="2789631"/>
            <a:ext cx="9950361" cy="941679"/>
          </a:xfrm>
        </p:spPr>
        <p:txBody>
          <a:bodyPr>
            <a:normAutofit/>
          </a:bodyPr>
          <a:lstStyle/>
          <a:p>
            <a:pPr algn="ctr"/>
            <a:r>
              <a:rPr lang="en-US" dirty="0" smtClean="0">
                <a:solidFill>
                  <a:schemeClr val="accent5"/>
                </a:solidFill>
              </a:rPr>
              <a:t>Functions</a:t>
            </a:r>
            <a:endParaRPr lang="ru-RU"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8" name="Подзаголовок 2"/>
          <p:cNvSpPr txBox="1">
            <a:spLocks/>
          </p:cNvSpPr>
          <p:nvPr/>
        </p:nvSpPr>
        <p:spPr>
          <a:xfrm>
            <a:off x="4150172" y="4254885"/>
            <a:ext cx="4172674" cy="19052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6000" b="1" dirty="0" smtClean="0">
                <a:solidFill>
                  <a:srgbClr val="002060"/>
                </a:solidFill>
              </a:rPr>
              <a:t>Lecture #6</a:t>
            </a:r>
          </a:p>
          <a:p>
            <a:r>
              <a:rPr lang="en-US" sz="6000" b="1" dirty="0" smtClean="0">
                <a:solidFill>
                  <a:srgbClr val="002060"/>
                </a:solidFill>
              </a:rPr>
              <a:t>I - part</a:t>
            </a:r>
            <a:endParaRPr lang="ru-RU" sz="6000" b="1" dirty="0">
              <a:solidFill>
                <a:srgbClr val="002060"/>
              </a:solidFill>
            </a:endParaRPr>
          </a:p>
        </p:txBody>
      </p:sp>
    </p:spTree>
    <p:extLst>
      <p:ext uri="{BB962C8B-B14F-4D97-AF65-F5344CB8AC3E}">
        <p14:creationId xmlns:p14="http://schemas.microsoft.com/office/powerpoint/2010/main" val="554082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void Functions</a:t>
            </a:r>
            <a:endParaRPr lang="ru-RU" dirty="0">
              <a:solidFill>
                <a:schemeClr val="accent5"/>
              </a:solidFill>
            </a:endParaRPr>
          </a:p>
        </p:txBody>
      </p:sp>
      <p:sp>
        <p:nvSpPr>
          <p:cNvPr id="5" name="Подзаголовок 4"/>
          <p:cNvSpPr>
            <a:spLocks noGrp="1"/>
          </p:cNvSpPr>
          <p:nvPr>
            <p:ph type="subTitle" idx="1"/>
          </p:nvPr>
        </p:nvSpPr>
        <p:spPr>
          <a:xfrm>
            <a:off x="3813765" y="1332611"/>
            <a:ext cx="8021829" cy="849120"/>
          </a:xfrm>
        </p:spPr>
        <p:txBody>
          <a:bodyPr>
            <a:noAutofit/>
          </a:bodyPr>
          <a:lstStyle/>
          <a:p>
            <a:pPr algn="just">
              <a:lnSpc>
                <a:spcPct val="170000"/>
              </a:lnSpc>
            </a:pPr>
            <a:r>
              <a:rPr lang="en-US" sz="3000" dirty="0" smtClean="0">
                <a:solidFill>
                  <a:schemeClr val="accent5">
                    <a:lumMod val="75000"/>
                  </a:schemeClr>
                </a:solidFill>
                <a:latin typeface="+mj-lt"/>
              </a:rPr>
              <a:t>	A void function does not return a value. </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2519" t="15625" r="60726" b="8059"/>
          <a:stretch/>
        </p:blipFill>
        <p:spPr>
          <a:xfrm>
            <a:off x="332627" y="1284136"/>
            <a:ext cx="3481138" cy="5582653"/>
          </a:xfrm>
          <a:prstGeom prst="rect">
            <a:avLst/>
          </a:prstGeom>
        </p:spPr>
      </p:pic>
      <p:pic>
        <p:nvPicPr>
          <p:cNvPr id="9"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2154" y="223020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1"/>
          <p:cNvGraphicFramePr>
            <a:graphicFrameLocks noGrp="1"/>
          </p:cNvGraphicFramePr>
          <p:nvPr>
            <p:extLst>
              <p:ext uri="{D42A27DB-BD31-4B8C-83A1-F6EECF244321}">
                <p14:modId xmlns:p14="http://schemas.microsoft.com/office/powerpoint/2010/main" val="1265511042"/>
              </p:ext>
            </p:extLst>
          </p:nvPr>
        </p:nvGraphicFramePr>
        <p:xfrm>
          <a:off x="4678679" y="2252166"/>
          <a:ext cx="6303475" cy="640080"/>
        </p:xfrm>
        <a:graphic>
          <a:graphicData uri="http://schemas.openxmlformats.org/drawingml/2006/table">
            <a:tbl>
              <a:tblPr firstRow="1" bandRow="1">
                <a:tableStyleId>{3B4B98B0-60AC-42C2-AFA5-B58CD77FA1E5}</a:tableStyleId>
              </a:tblPr>
              <a:tblGrid>
                <a:gridCol w="630347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score: 78.5</a:t>
                      </a:r>
                    </a:p>
                    <a:p>
                      <a:r>
                        <a:rPr lang="en-US" b="0" baseline="0" dirty="0" smtClean="0">
                          <a:latin typeface="Courier New" panose="02070309020205020404" pitchFamily="49" charset="0"/>
                          <a:cs typeface="Courier New" panose="02070309020205020404" pitchFamily="49" charset="0"/>
                        </a:rPr>
                        <a:t>The grade is C</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1"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6006" y="2312857"/>
            <a:ext cx="487632" cy="19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818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void Functions</a:t>
            </a:r>
            <a:endParaRPr lang="ru-RU" dirty="0">
              <a:solidFill>
                <a:schemeClr val="accent5"/>
              </a:solidFill>
            </a:endParaRPr>
          </a:p>
        </p:txBody>
      </p:sp>
      <p:sp>
        <p:nvSpPr>
          <p:cNvPr id="5" name="Подзаголовок 4"/>
          <p:cNvSpPr>
            <a:spLocks noGrp="1"/>
          </p:cNvSpPr>
          <p:nvPr>
            <p:ph type="subTitle" idx="1"/>
          </p:nvPr>
        </p:nvSpPr>
        <p:spPr>
          <a:xfrm>
            <a:off x="3813765" y="1332611"/>
            <a:ext cx="8021829" cy="849120"/>
          </a:xfrm>
        </p:spPr>
        <p:txBody>
          <a:bodyPr>
            <a:noAutofit/>
          </a:bodyPr>
          <a:lstStyle/>
          <a:p>
            <a:pPr algn="just">
              <a:lnSpc>
                <a:spcPct val="170000"/>
              </a:lnSpc>
            </a:pPr>
            <a:r>
              <a:rPr lang="en-US" sz="3000" dirty="0" smtClean="0">
                <a:solidFill>
                  <a:schemeClr val="accent5">
                    <a:lumMod val="75000"/>
                  </a:schemeClr>
                </a:solidFill>
                <a:latin typeface="+mj-lt"/>
              </a:rPr>
              <a:t>	Translate Return Grade Function</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cdn3.vox-cdn.com/thumbor/jGLnhh0oTpF0oU_zA2CAIaw3uLY=/cdn0.vox-cdn.com/uploads/chorus_asset/file/3916794/xps13-4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154" y="223020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1"/>
          <p:cNvGraphicFramePr>
            <a:graphicFrameLocks noGrp="1"/>
          </p:cNvGraphicFramePr>
          <p:nvPr>
            <p:extLst>
              <p:ext uri="{D42A27DB-BD31-4B8C-83A1-F6EECF244321}">
                <p14:modId xmlns:p14="http://schemas.microsoft.com/office/powerpoint/2010/main" val="1265511042"/>
              </p:ext>
            </p:extLst>
          </p:nvPr>
        </p:nvGraphicFramePr>
        <p:xfrm>
          <a:off x="4678679" y="2252166"/>
          <a:ext cx="6303475" cy="640080"/>
        </p:xfrm>
        <a:graphic>
          <a:graphicData uri="http://schemas.openxmlformats.org/drawingml/2006/table">
            <a:tbl>
              <a:tblPr firstRow="1" bandRow="1">
                <a:tableStyleId>{3B4B98B0-60AC-42C2-AFA5-B58CD77FA1E5}</a:tableStyleId>
              </a:tblPr>
              <a:tblGrid>
                <a:gridCol w="630347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score: 78.5</a:t>
                      </a:r>
                    </a:p>
                    <a:p>
                      <a:r>
                        <a:rPr lang="en-US" b="0" baseline="0" dirty="0" smtClean="0">
                          <a:latin typeface="Courier New" panose="02070309020205020404" pitchFamily="49" charset="0"/>
                          <a:cs typeface="Courier New" panose="02070309020205020404" pitchFamily="49" charset="0"/>
                        </a:rPr>
                        <a:t>The grade is C</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1" name="Picture 4" descr="http://www.clipartpal.com/_thumbs/pd/computer/computer/computer_key_En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6006" y="2312857"/>
            <a:ext cx="487632" cy="1949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5"/>
          <a:srcRect l="12271" t="15625" r="61097" b="7840"/>
          <a:stretch/>
        </p:blipFill>
        <p:spPr>
          <a:xfrm>
            <a:off x="316585" y="1291389"/>
            <a:ext cx="3435310" cy="5550569"/>
          </a:xfrm>
          <a:prstGeom prst="rect">
            <a:avLst/>
          </a:prstGeom>
        </p:spPr>
      </p:pic>
    </p:spTree>
    <p:extLst>
      <p:ext uri="{BB962C8B-B14F-4D97-AF65-F5344CB8AC3E}">
        <p14:creationId xmlns:p14="http://schemas.microsoft.com/office/powerpoint/2010/main" val="568343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sp>
        <p:nvSpPr>
          <p:cNvPr id="5" name="Подзаголовок 4"/>
          <p:cNvSpPr>
            <a:spLocks noGrp="1"/>
          </p:cNvSpPr>
          <p:nvPr>
            <p:ph type="subTitle" idx="1"/>
          </p:nvPr>
        </p:nvSpPr>
        <p:spPr>
          <a:xfrm>
            <a:off x="332627" y="1345660"/>
            <a:ext cx="6804153" cy="5256191"/>
          </a:xfrm>
        </p:spPr>
        <p:txBody>
          <a:bodyPr>
            <a:noAutofit/>
          </a:bodyPr>
          <a:lstStyle/>
          <a:p>
            <a:pPr algn="just">
              <a:lnSpc>
                <a:spcPct val="100000"/>
              </a:lnSpc>
            </a:pPr>
            <a:r>
              <a:rPr lang="en-US" sz="2900" dirty="0" smtClean="0">
                <a:solidFill>
                  <a:schemeClr val="accent5">
                    <a:lumMod val="75000"/>
                  </a:schemeClr>
                </a:solidFill>
                <a:latin typeface="+mj-lt"/>
              </a:rPr>
              <a:t>	A return statement is not needed for a void function, but it can be used for terminating the function and returning control to the function’s caller. The syntax is simply</a:t>
            </a:r>
          </a:p>
          <a:p>
            <a:pPr algn="just">
              <a:lnSpc>
                <a:spcPct val="100000"/>
              </a:lnSpc>
            </a:pPr>
            <a:r>
              <a:rPr lang="en-US" sz="2900" b="1" dirty="0">
                <a:solidFill>
                  <a:schemeClr val="tx1"/>
                </a:solidFill>
                <a:latin typeface="Courier New" panose="02070309020205020404" pitchFamily="49" charset="0"/>
                <a:cs typeface="Courier New" panose="02070309020205020404" pitchFamily="49" charset="0"/>
              </a:rPr>
              <a:t>r</a:t>
            </a:r>
            <a:r>
              <a:rPr lang="en-US" sz="2900" b="1" dirty="0" smtClean="0">
                <a:solidFill>
                  <a:schemeClr val="tx1"/>
                </a:solidFill>
                <a:latin typeface="Courier New" panose="02070309020205020404" pitchFamily="49" charset="0"/>
                <a:cs typeface="Courier New" panose="02070309020205020404" pitchFamily="49" charset="0"/>
              </a:rPr>
              <a:t>eturn;</a:t>
            </a:r>
          </a:p>
          <a:p>
            <a:pPr algn="just">
              <a:lnSpc>
                <a:spcPct val="100000"/>
              </a:lnSpc>
            </a:pPr>
            <a:r>
              <a:rPr lang="en-US" sz="2900" dirty="0" smtClean="0">
                <a:solidFill>
                  <a:schemeClr val="accent5"/>
                </a:solidFill>
                <a:latin typeface="+mj-lt"/>
                <a:cs typeface="Courier New" panose="02070309020205020404" pitchFamily="49" charset="0"/>
              </a:rPr>
              <a:t>This is rare but sometimes is useful for circumventing the normal flow of control in a void function. For example, the following code has a return statement to terminate the function when the score is invalid.</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7239050" y="1345660"/>
            <a:ext cx="4952950" cy="5256191"/>
            <a:chOff x="1004662" y="1490039"/>
            <a:chExt cx="4952950" cy="5256191"/>
          </a:xfrm>
        </p:grpSpPr>
        <p:pic>
          <p:nvPicPr>
            <p:cNvPr id="10" name="Picture 9"/>
            <p:cNvPicPr>
              <a:picLocks noChangeAspect="1"/>
            </p:cNvPicPr>
            <p:nvPr/>
          </p:nvPicPr>
          <p:blipFill rotWithShape="1">
            <a:blip r:embed="rId3"/>
            <a:srcRect l="15847" t="16064" r="53946" b="26919"/>
            <a:stretch/>
          </p:blipFill>
          <p:spPr>
            <a:xfrm>
              <a:off x="1004662" y="1490039"/>
              <a:ext cx="4952950" cy="5256191"/>
            </a:xfrm>
            <a:prstGeom prst="rect">
              <a:avLst/>
            </a:prstGeom>
          </p:spPr>
        </p:pic>
        <p:sp>
          <p:nvSpPr>
            <p:cNvPr id="11" name="Rectangle 10"/>
            <p:cNvSpPr/>
            <p:nvPr/>
          </p:nvSpPr>
          <p:spPr>
            <a:xfrm>
              <a:off x="2149642" y="2662989"/>
              <a:ext cx="1074821"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724834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a:spLocks noGrp="1"/>
          </p:cNvSpPr>
          <p:nvPr>
            <p:ph type="subTitle" idx="1"/>
          </p:nvPr>
        </p:nvSpPr>
        <p:spPr>
          <a:xfrm>
            <a:off x="332627" y="1345661"/>
            <a:ext cx="6372973" cy="5167434"/>
          </a:xfrm>
        </p:spPr>
        <p:txBody>
          <a:bodyPr>
            <a:noAutofit/>
          </a:bodyPr>
          <a:lstStyle/>
          <a:p>
            <a:pPr algn="just">
              <a:lnSpc>
                <a:spcPct val="100000"/>
              </a:lnSpc>
            </a:pPr>
            <a:r>
              <a:rPr lang="en-US" sz="3000" dirty="0" smtClean="0">
                <a:solidFill>
                  <a:schemeClr val="accent5"/>
                </a:solidFill>
                <a:latin typeface="+mj-lt"/>
                <a:cs typeface="Courier New" panose="02070309020205020404" pitchFamily="49" charset="0"/>
              </a:rPr>
              <a:t>	Occasionally you may need to terminate the program from the function immediately if an abnormal condition occurs. This can be done by invoking the </a:t>
            </a:r>
            <a:r>
              <a:rPr lang="en-US" sz="3000" b="1" dirty="0" smtClean="0">
                <a:solidFill>
                  <a:schemeClr val="accent5"/>
                </a:solidFill>
                <a:latin typeface="+mj-lt"/>
                <a:cs typeface="Courier New" panose="02070309020205020404" pitchFamily="49" charset="0"/>
              </a:rPr>
              <a:t>exit(</a:t>
            </a:r>
            <a:r>
              <a:rPr lang="en-US" sz="3000" b="1" dirty="0" err="1" smtClean="0">
                <a:solidFill>
                  <a:schemeClr val="accent5"/>
                </a:solidFill>
                <a:latin typeface="+mj-lt"/>
                <a:cs typeface="Courier New" panose="02070309020205020404" pitchFamily="49" charset="0"/>
              </a:rPr>
              <a:t>int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function defined in the </a:t>
            </a:r>
            <a:r>
              <a:rPr lang="en-US" sz="3000" b="1" dirty="0" err="1" smtClean="0">
                <a:solidFill>
                  <a:schemeClr val="accent5"/>
                </a:solidFill>
                <a:latin typeface="+mj-lt"/>
                <a:cs typeface="Courier New" panose="02070309020205020404" pitchFamily="49" charset="0"/>
              </a:rPr>
              <a:t>cstdlib</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header. You can pass any integer to invoke this function to indicate an error in the program. For example, the following function terminates the program if an invalid score is passed to the function.	</a:t>
            </a:r>
          </a:p>
        </p:txBody>
      </p:sp>
      <p:grpSp>
        <p:nvGrpSpPr>
          <p:cNvPr id="12" name="Group 11"/>
          <p:cNvGrpSpPr/>
          <p:nvPr/>
        </p:nvGrpSpPr>
        <p:grpSpPr>
          <a:xfrm>
            <a:off x="6721641" y="1393787"/>
            <a:ext cx="5129995" cy="5377224"/>
            <a:chOff x="6721641" y="1393787"/>
            <a:chExt cx="5129995" cy="5377224"/>
          </a:xfrm>
        </p:grpSpPr>
        <p:pic>
          <p:nvPicPr>
            <p:cNvPr id="2" name="Picture 1"/>
            <p:cNvPicPr>
              <a:picLocks noChangeAspect="1"/>
            </p:cNvPicPr>
            <p:nvPr/>
          </p:nvPicPr>
          <p:blipFill rotWithShape="1">
            <a:blip r:embed="rId3"/>
            <a:srcRect l="15848" t="16283" r="53452" b="26480"/>
            <a:stretch/>
          </p:blipFill>
          <p:spPr>
            <a:xfrm>
              <a:off x="6721641" y="1393787"/>
              <a:ext cx="5129995" cy="5377224"/>
            </a:xfrm>
            <a:prstGeom prst="rect">
              <a:avLst/>
            </a:prstGeom>
          </p:spPr>
        </p:pic>
        <p:sp>
          <p:nvSpPr>
            <p:cNvPr id="5" name="Rectangle 4"/>
            <p:cNvSpPr/>
            <p:nvPr/>
          </p:nvSpPr>
          <p:spPr>
            <a:xfrm>
              <a:off x="7892716" y="2550695"/>
              <a:ext cx="1235242" cy="352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128412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5" name="Подзаголовок 4"/>
          <p:cNvSpPr>
            <a:spLocks noGrp="1"/>
          </p:cNvSpPr>
          <p:nvPr>
            <p:ph type="subTitle" idx="1"/>
          </p:nvPr>
        </p:nvSpPr>
        <p:spPr>
          <a:xfrm>
            <a:off x="332627" y="1590149"/>
            <a:ext cx="11502968" cy="1008672"/>
          </a:xfrm>
        </p:spPr>
        <p:txBody>
          <a:bodyPr>
            <a:noAutofit/>
          </a:bodyPr>
          <a:lstStyle/>
          <a:p>
            <a:pPr algn="just"/>
            <a:r>
              <a:rPr lang="en-US" sz="3000" dirty="0" smtClean="0">
                <a:solidFill>
                  <a:schemeClr val="accent5">
                    <a:lumMod val="75000"/>
                  </a:schemeClr>
                </a:solidFill>
                <a:latin typeface="+mj-lt"/>
              </a:rPr>
              <a:t>	Does the </a:t>
            </a:r>
            <a:r>
              <a:rPr lang="en-US" sz="3000" b="1" dirty="0" smtClean="0">
                <a:solidFill>
                  <a:schemeClr val="accent5">
                    <a:lumMod val="75000"/>
                  </a:schemeClr>
                </a:solidFill>
                <a:latin typeface="+mj-lt"/>
              </a:rPr>
              <a:t>return </a:t>
            </a:r>
            <a:r>
              <a:rPr lang="en-US" sz="3000" dirty="0" smtClean="0">
                <a:solidFill>
                  <a:schemeClr val="accent5">
                    <a:lumMod val="75000"/>
                  </a:schemeClr>
                </a:solidFill>
                <a:latin typeface="+mj-lt"/>
              </a:rPr>
              <a:t>statement in the following function cause syntax errors?</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5848" t="25274" r="53082" b="57621"/>
          <a:stretch/>
        </p:blipFill>
        <p:spPr>
          <a:xfrm>
            <a:off x="1716506" y="3096129"/>
            <a:ext cx="6737674" cy="2085472"/>
          </a:xfrm>
          <a:prstGeom prst="rect">
            <a:avLst/>
          </a:prstGeom>
        </p:spPr>
      </p:pic>
    </p:spTree>
    <p:extLst>
      <p:ext uri="{BB962C8B-B14F-4D97-AF65-F5344CB8AC3E}">
        <p14:creationId xmlns:p14="http://schemas.microsoft.com/office/powerpoint/2010/main" val="4084408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5" name="Подзаголовок 4"/>
          <p:cNvSpPr>
            <a:spLocks noGrp="1"/>
          </p:cNvSpPr>
          <p:nvPr>
            <p:ph type="subTitle" idx="1"/>
          </p:nvPr>
        </p:nvSpPr>
        <p:spPr>
          <a:xfrm>
            <a:off x="332627" y="1590149"/>
            <a:ext cx="11502968" cy="643562"/>
          </a:xfrm>
        </p:spPr>
        <p:txBody>
          <a:bodyPr>
            <a:normAutofit/>
          </a:bodyPr>
          <a:lstStyle/>
          <a:p>
            <a:pPr algn="just"/>
            <a:r>
              <a:rPr lang="en-US" sz="3000" dirty="0" smtClean="0">
                <a:solidFill>
                  <a:schemeClr val="accent5">
                    <a:lumMod val="75000"/>
                  </a:schemeClr>
                </a:solidFill>
                <a:latin typeface="+mj-lt"/>
              </a:rPr>
              <a:t>	Identify and correct the errors in the following program:</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15848" t="24836" r="61590" b="42489"/>
          <a:stretch/>
        </p:blipFill>
        <p:spPr>
          <a:xfrm>
            <a:off x="1858929" y="2233711"/>
            <a:ext cx="4092693" cy="3332302"/>
          </a:xfrm>
          <a:prstGeom prst="rect">
            <a:avLst/>
          </a:prstGeom>
        </p:spPr>
      </p:pic>
    </p:spTree>
    <p:extLst>
      <p:ext uri="{BB962C8B-B14F-4D97-AF65-F5344CB8AC3E}">
        <p14:creationId xmlns:p14="http://schemas.microsoft.com/office/powerpoint/2010/main" val="370607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593433" y="297810"/>
            <a:ext cx="824216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Passing Arguments by Value</a:t>
            </a:r>
            <a:endParaRPr lang="ru-RU" dirty="0">
              <a:solidFill>
                <a:schemeClr val="accent5"/>
              </a:solidFill>
            </a:endParaRPr>
          </a:p>
        </p:txBody>
      </p:sp>
      <p:sp>
        <p:nvSpPr>
          <p:cNvPr id="5" name="Подзаголовок 4"/>
          <p:cNvSpPr>
            <a:spLocks noGrp="1"/>
          </p:cNvSpPr>
          <p:nvPr>
            <p:ph type="subTitle" idx="1"/>
          </p:nvPr>
        </p:nvSpPr>
        <p:spPr>
          <a:xfrm>
            <a:off x="332627" y="1574106"/>
            <a:ext cx="11502968" cy="944503"/>
          </a:xfrm>
        </p:spPr>
        <p:txBody>
          <a:bodyPr>
            <a:noAutofit/>
          </a:bodyPr>
          <a:lstStyle/>
          <a:p>
            <a:pPr algn="just">
              <a:lnSpc>
                <a:spcPct val="100000"/>
              </a:lnSpc>
            </a:pPr>
            <a:r>
              <a:rPr lang="en-US" sz="3000" dirty="0">
                <a:solidFill>
                  <a:schemeClr val="accent5">
                    <a:lumMod val="75000"/>
                  </a:schemeClr>
                </a:solidFill>
                <a:latin typeface="+mj-lt"/>
              </a:rPr>
              <a:t>	</a:t>
            </a:r>
            <a:r>
              <a:rPr lang="en-US" sz="3000" dirty="0" smtClean="0">
                <a:solidFill>
                  <a:schemeClr val="accent5">
                    <a:lumMod val="75000"/>
                  </a:schemeClr>
                </a:solidFill>
                <a:latin typeface="+mj-lt"/>
              </a:rPr>
              <a:t>By default, the arguments are passed by value to parameters when invoking a function. </a:t>
            </a:r>
            <a:endParaRPr lang="en-US" sz="3000" b="1" dirty="0" smtClean="0">
              <a:solidFill>
                <a:schemeClr val="accent5">
                  <a:lumMod val="75000"/>
                </a:schemeClr>
              </a:solidFill>
              <a:latin typeface="+mj-lt"/>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5245771"/>
            <a:ext cx="11502968" cy="9445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00000"/>
              </a:lnSpc>
            </a:pPr>
            <a:r>
              <a:rPr lang="en-US" sz="3000" b="1" dirty="0" smtClean="0">
                <a:solidFill>
                  <a:schemeClr val="accent5">
                    <a:lumMod val="75000"/>
                  </a:schemeClr>
                </a:solidFill>
                <a:latin typeface="+mj-lt"/>
              </a:rPr>
              <a:t>	</a:t>
            </a:r>
            <a:r>
              <a:rPr lang="en-US" sz="3000" dirty="0" smtClean="0">
                <a:solidFill>
                  <a:schemeClr val="accent5">
                    <a:lumMod val="75000"/>
                  </a:schemeClr>
                </a:solidFill>
                <a:latin typeface="+mj-lt"/>
              </a:rPr>
              <a:t>You can use </a:t>
            </a:r>
            <a:r>
              <a:rPr lang="en-US" sz="3000" b="1" dirty="0" err="1" smtClean="0">
                <a:solidFill>
                  <a:schemeClr val="accent5">
                    <a:lumMod val="75000"/>
                  </a:schemeClr>
                </a:solidFill>
                <a:latin typeface="+mj-lt"/>
              </a:rPr>
              <a:t>nPrint</a:t>
            </a:r>
            <a:r>
              <a:rPr lang="en-US" sz="3000" b="1" dirty="0" smtClean="0">
                <a:solidFill>
                  <a:schemeClr val="accent5">
                    <a:lumMod val="75000"/>
                  </a:schemeClr>
                </a:solidFill>
                <a:latin typeface="+mj-lt"/>
              </a:rPr>
              <a:t>(‘a’, 3) </a:t>
            </a:r>
            <a:r>
              <a:rPr lang="en-US" sz="3000" dirty="0" smtClean="0">
                <a:solidFill>
                  <a:schemeClr val="accent5">
                    <a:lumMod val="75000"/>
                  </a:schemeClr>
                </a:solidFill>
                <a:latin typeface="+mj-lt"/>
              </a:rPr>
              <a:t>to print </a:t>
            </a:r>
            <a:r>
              <a:rPr lang="en-US" sz="3000" b="1" dirty="0" smtClean="0">
                <a:solidFill>
                  <a:schemeClr val="accent5">
                    <a:lumMod val="75000"/>
                  </a:schemeClr>
                </a:solidFill>
                <a:latin typeface="+mj-lt"/>
              </a:rPr>
              <a:t>‘a’ </a:t>
            </a:r>
            <a:r>
              <a:rPr lang="en-US" sz="3000" dirty="0" smtClean="0">
                <a:solidFill>
                  <a:schemeClr val="accent5">
                    <a:lumMod val="75000"/>
                  </a:schemeClr>
                </a:solidFill>
                <a:latin typeface="+mj-lt"/>
              </a:rPr>
              <a:t>three times.  </a:t>
            </a:r>
            <a:endParaRPr lang="en-US" sz="3000" b="1" dirty="0" smtClean="0">
              <a:solidFill>
                <a:schemeClr val="accent5">
                  <a:lumMod val="75000"/>
                </a:schemeClr>
              </a:solidFill>
              <a:latin typeface="+mj-lt"/>
            </a:endParaRPr>
          </a:p>
        </p:txBody>
      </p:sp>
      <p:pic>
        <p:nvPicPr>
          <p:cNvPr id="10" name="Picture 9"/>
          <p:cNvPicPr>
            <a:picLocks noChangeAspect="1"/>
          </p:cNvPicPr>
          <p:nvPr/>
        </p:nvPicPr>
        <p:blipFill rotWithShape="1">
          <a:blip r:embed="rId3"/>
          <a:srcRect l="15847" t="15844" r="55179" b="67270"/>
          <a:stretch/>
        </p:blipFill>
        <p:spPr>
          <a:xfrm>
            <a:off x="3015915" y="2967790"/>
            <a:ext cx="6303693" cy="2065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8950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156101" y="297810"/>
            <a:ext cx="567949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5" name="Подзаголовок 4"/>
          <p:cNvSpPr>
            <a:spLocks noGrp="1"/>
          </p:cNvSpPr>
          <p:nvPr>
            <p:ph type="subTitle" idx="1"/>
          </p:nvPr>
        </p:nvSpPr>
        <p:spPr>
          <a:xfrm>
            <a:off x="332627" y="1383647"/>
            <a:ext cx="11502968" cy="1200450"/>
          </a:xfrm>
        </p:spPr>
        <p:txBody>
          <a:bodyPr>
            <a:noAutofit/>
          </a:bodyPr>
          <a:lstStyle/>
          <a:p>
            <a:pPr algn="just">
              <a:lnSpc>
                <a:spcPct val="170000"/>
              </a:lnSpc>
            </a:pPr>
            <a:r>
              <a:rPr lang="en-US" sz="3000" dirty="0" smtClean="0">
                <a:solidFill>
                  <a:schemeClr val="accent5">
                    <a:lumMod val="75000"/>
                  </a:schemeClr>
                </a:solidFill>
                <a:latin typeface="+mj-lt"/>
              </a:rPr>
              <a:t>	Identify and correct the errors in the following program:</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Area of Cir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 name="Picture 1"/>
          <p:cNvPicPr>
            <a:picLocks noChangeAspect="1"/>
          </p:cNvPicPr>
          <p:nvPr/>
        </p:nvPicPr>
        <p:blipFill rotWithShape="1">
          <a:blip r:embed="rId3"/>
          <a:srcRect l="15848" t="16064" r="51233" b="48629"/>
          <a:stretch/>
        </p:blipFill>
        <p:spPr>
          <a:xfrm>
            <a:off x="1716506" y="2358190"/>
            <a:ext cx="6176210" cy="3724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2048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49657" y="297810"/>
            <a:ext cx="718593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Modularizing Code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6" name="Подзаголовок 4"/>
          <p:cNvSpPr>
            <a:spLocks noGrp="1"/>
          </p:cNvSpPr>
          <p:nvPr>
            <p:ph type="subTitle" idx="1"/>
          </p:nvPr>
        </p:nvSpPr>
        <p:spPr>
          <a:xfrm>
            <a:off x="4860757" y="1319478"/>
            <a:ext cx="6974837" cy="1493348"/>
          </a:xfrm>
        </p:spPr>
        <p:txBody>
          <a:bodyPr>
            <a:noAutofit/>
          </a:bodyPr>
          <a:lstStyle/>
          <a:p>
            <a:pPr algn="just">
              <a:lnSpc>
                <a:spcPct val="100000"/>
              </a:lnSpc>
            </a:pPr>
            <a:r>
              <a:rPr lang="en-US" sz="3000" dirty="0" smtClean="0">
                <a:solidFill>
                  <a:schemeClr val="accent5">
                    <a:lumMod val="75000"/>
                  </a:schemeClr>
                </a:solidFill>
                <a:latin typeface="+mj-lt"/>
              </a:rPr>
              <a:t>Modularizing makes the code easy to maintain and debug and enables the code to be reused.</a:t>
            </a:r>
          </a:p>
        </p:txBody>
      </p:sp>
      <p:pic>
        <p:nvPicPr>
          <p:cNvPr id="2" name="Picture 1"/>
          <p:cNvPicPr>
            <a:picLocks noChangeAspect="1"/>
          </p:cNvPicPr>
          <p:nvPr/>
        </p:nvPicPr>
        <p:blipFill rotWithShape="1">
          <a:blip r:embed="rId3"/>
          <a:srcRect l="12271" t="15625" r="56535" b="14419"/>
          <a:stretch/>
        </p:blipFill>
        <p:spPr>
          <a:xfrm>
            <a:off x="332627" y="1319478"/>
            <a:ext cx="4317030" cy="5443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132" y="306564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11"/>
          <p:cNvGraphicFramePr>
            <a:graphicFrameLocks noGrp="1"/>
          </p:cNvGraphicFramePr>
          <p:nvPr>
            <p:extLst>
              <p:ext uri="{D42A27DB-BD31-4B8C-83A1-F6EECF244321}">
                <p14:modId xmlns:p14="http://schemas.microsoft.com/office/powerpoint/2010/main" val="478694894"/>
              </p:ext>
            </p:extLst>
          </p:nvPr>
        </p:nvGraphicFramePr>
        <p:xfrm>
          <a:off x="4860757" y="3705725"/>
          <a:ext cx="6945815" cy="1049042"/>
        </p:xfrm>
        <a:graphic>
          <a:graphicData uri="http://schemas.openxmlformats.org/drawingml/2006/table">
            <a:tbl>
              <a:tblPr firstRow="1" bandRow="1">
                <a:tableStyleId>{3B4B98B0-60AC-42C2-AFA5-B58CD77FA1E5}</a:tableStyleId>
              </a:tblPr>
              <a:tblGrid>
                <a:gridCol w="6945815">
                  <a:extLst>
                    <a:ext uri="{9D8B030D-6E8A-4147-A177-3AD203B41FA5}">
                      <a16:colId xmlns:a16="http://schemas.microsoft.com/office/drawing/2014/main" val="20000"/>
                    </a:ext>
                  </a:extLst>
                </a:gridCol>
              </a:tblGrid>
              <a:tr h="1049042">
                <a:tc>
                  <a:txBody>
                    <a:bodyPr/>
                    <a:lstStyle/>
                    <a:p>
                      <a:r>
                        <a:rPr lang="en-US" b="0" dirty="0" smtClean="0">
                          <a:latin typeface="Courier New" panose="02070309020205020404" pitchFamily="49" charset="0"/>
                          <a:cs typeface="Courier New" panose="02070309020205020404" pitchFamily="49" charset="0"/>
                        </a:rPr>
                        <a:t>Enter first integer: 45</a:t>
                      </a:r>
                    </a:p>
                    <a:p>
                      <a:r>
                        <a:rPr lang="en-US" b="0" dirty="0" smtClean="0">
                          <a:latin typeface="Courier New" panose="02070309020205020404" pitchFamily="49" charset="0"/>
                          <a:cs typeface="Courier New" panose="02070309020205020404" pitchFamily="49" charset="0"/>
                        </a:rPr>
                        <a:t>Enter second integer: 75</a:t>
                      </a:r>
                    </a:p>
                    <a:p>
                      <a:r>
                        <a:rPr lang="en-US" b="0" dirty="0" smtClean="0">
                          <a:latin typeface="Courier New" panose="02070309020205020404" pitchFamily="49" charset="0"/>
                          <a:cs typeface="Courier New" panose="02070309020205020404" pitchFamily="49" charset="0"/>
                        </a:rPr>
                        <a:t>The greatest</a:t>
                      </a:r>
                      <a:r>
                        <a:rPr lang="en-US" b="0" baseline="0" dirty="0" smtClean="0">
                          <a:latin typeface="Courier New" panose="02070309020205020404" pitchFamily="49" charset="0"/>
                          <a:cs typeface="Courier New" panose="02070309020205020404" pitchFamily="49" charset="0"/>
                        </a:rPr>
                        <a:t> common divisor for 45 and 75 is 15</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9"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6443" y="3790298"/>
            <a:ext cx="487632" cy="1949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www.clipartpal.com/_thumbs/pd/computer/computer/computer_key_En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3238" y="4056408"/>
            <a:ext cx="487632" cy="19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63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Prime Number Function</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l="11902" t="16283" r="54562" b="46492"/>
          <a:stretch/>
        </p:blipFill>
        <p:spPr>
          <a:xfrm>
            <a:off x="365877" y="1332262"/>
            <a:ext cx="5785540" cy="3610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5"/>
          <a:srcRect l="12271" t="20020" r="49630" b="8877"/>
          <a:stretch/>
        </p:blipFill>
        <p:spPr>
          <a:xfrm>
            <a:off x="6565664" y="1332262"/>
            <a:ext cx="5221781" cy="5479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2" descr="https://cdn3.vox-cdn.com/thumbor/jGLnhh0oTpF0oU_zA2CAIaw3uLY=/cdn0.vox-cdn.com/uploads/chorus_asset/file/3916794/xps13-44.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840" y="5037941"/>
            <a:ext cx="687699" cy="5157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1"/>
          <p:cNvGraphicFramePr>
            <a:graphicFrameLocks noGrp="1"/>
          </p:cNvGraphicFramePr>
          <p:nvPr>
            <p:extLst>
              <p:ext uri="{D42A27DB-BD31-4B8C-83A1-F6EECF244321}">
                <p14:modId xmlns:p14="http://schemas.microsoft.com/office/powerpoint/2010/main" val="1045567190"/>
              </p:ext>
            </p:extLst>
          </p:nvPr>
        </p:nvGraphicFramePr>
        <p:xfrm>
          <a:off x="59043" y="5037941"/>
          <a:ext cx="5726616" cy="1737360"/>
        </p:xfrm>
        <a:graphic>
          <a:graphicData uri="http://schemas.openxmlformats.org/drawingml/2006/table">
            <a:tbl>
              <a:tblPr firstRow="1" bandRow="1">
                <a:tableStyleId>{3B4B98B0-60AC-42C2-AFA5-B58CD77FA1E5}</a:tableStyleId>
              </a:tblPr>
              <a:tblGrid>
                <a:gridCol w="5726616">
                  <a:extLst>
                    <a:ext uri="{9D8B030D-6E8A-4147-A177-3AD203B41FA5}">
                      <a16:colId xmlns:a16="http://schemas.microsoft.com/office/drawing/2014/main" val="20000"/>
                    </a:ext>
                  </a:extLst>
                </a:gridCol>
              </a:tblGrid>
              <a:tr h="1049042">
                <a:tc>
                  <a:txBody>
                    <a:bodyPr/>
                    <a:lstStyle/>
                    <a:p>
                      <a:r>
                        <a:rPr lang="en-US" b="0" dirty="0" smtClean="0">
                          <a:latin typeface="Courier New" panose="02070309020205020404" pitchFamily="49" charset="0"/>
                          <a:cs typeface="Courier New" panose="02070309020205020404" pitchFamily="49" charset="0"/>
                        </a:rPr>
                        <a:t>The first 50 prime numbers are</a:t>
                      </a:r>
                    </a:p>
                    <a:p>
                      <a:r>
                        <a:rPr lang="en-US" b="0" dirty="0" smtClean="0">
                          <a:latin typeface="Courier New" panose="02070309020205020404" pitchFamily="49" charset="0"/>
                          <a:cs typeface="Courier New" panose="02070309020205020404" pitchFamily="49" charset="0"/>
                        </a:rPr>
                        <a:t>   2   3   5   7  11  13  17  19  23  29</a:t>
                      </a:r>
                    </a:p>
                    <a:p>
                      <a:r>
                        <a:rPr lang="en-US" b="0" dirty="0" smtClean="0">
                          <a:latin typeface="Courier New" panose="02070309020205020404" pitchFamily="49" charset="0"/>
                          <a:cs typeface="Courier New" panose="02070309020205020404" pitchFamily="49" charset="0"/>
                        </a:rPr>
                        <a:t>  31  37  41  43  47  53  59  61  67  71</a:t>
                      </a:r>
                    </a:p>
                    <a:p>
                      <a:r>
                        <a:rPr lang="en-US" b="0" dirty="0" smtClean="0">
                          <a:latin typeface="Courier New" panose="02070309020205020404" pitchFamily="49" charset="0"/>
                          <a:cs typeface="Courier New" panose="02070309020205020404" pitchFamily="49" charset="0"/>
                        </a:rPr>
                        <a:t>  73  79  83  89  97 101 103 107 109 113</a:t>
                      </a:r>
                    </a:p>
                    <a:p>
                      <a:r>
                        <a:rPr lang="en-US" b="0" dirty="0" smtClean="0">
                          <a:latin typeface="Courier New" panose="02070309020205020404" pitchFamily="49" charset="0"/>
                          <a:cs typeface="Courier New" panose="02070309020205020404" pitchFamily="49" charset="0"/>
                        </a:rPr>
                        <a:t> 127 131 137 139 149 151 157 163 167 173</a:t>
                      </a:r>
                    </a:p>
                    <a:p>
                      <a:r>
                        <a:rPr lang="en-US" b="0" dirty="0" smtClean="0">
                          <a:latin typeface="Courier New" panose="02070309020205020404" pitchFamily="49" charset="0"/>
                          <a:cs typeface="Courier New" panose="02070309020205020404" pitchFamily="49" charset="0"/>
                        </a:rPr>
                        <a:t> 179 181 191 193 197 199 211 223 227 229</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20309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32627" y="1328086"/>
            <a:ext cx="11339757" cy="13277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dirty="0" smtClean="0">
                <a:solidFill>
                  <a:schemeClr val="accent5"/>
                </a:solidFill>
              </a:rPr>
              <a:t>Last week we covered</a:t>
            </a:r>
          </a:p>
          <a:p>
            <a:pPr marL="857250" indent="-857250" algn="l">
              <a:buFont typeface="Arial" panose="020B0604020202020204" pitchFamily="34" charset="0"/>
              <a:buChar char="•"/>
            </a:pPr>
            <a:r>
              <a:rPr lang="en-US" sz="3000" dirty="0" smtClean="0">
                <a:solidFill>
                  <a:schemeClr val="accent5"/>
                </a:solidFill>
              </a:rPr>
              <a:t>Loops</a:t>
            </a:r>
          </a:p>
          <a:p>
            <a:pPr algn="l"/>
            <a:r>
              <a:rPr lang="en-US" sz="3000" dirty="0" smtClean="0">
                <a:solidFill>
                  <a:schemeClr val="accent5"/>
                </a:solidFill>
              </a:rPr>
              <a:t>This week we will learn </a:t>
            </a:r>
            <a:endParaRPr lang="ru-RU" sz="3000" dirty="0">
              <a:solidFill>
                <a:schemeClr val="accent5"/>
              </a:solidFill>
            </a:endParaRPr>
          </a:p>
        </p:txBody>
      </p:sp>
      <p:sp>
        <p:nvSpPr>
          <p:cNvPr id="5" name="Подзаголовок 4"/>
          <p:cNvSpPr>
            <a:spLocks noGrp="1"/>
          </p:cNvSpPr>
          <p:nvPr>
            <p:ph type="subTitle" idx="1"/>
          </p:nvPr>
        </p:nvSpPr>
        <p:spPr>
          <a:xfrm>
            <a:off x="332627" y="2655822"/>
            <a:ext cx="4969386" cy="4024126"/>
          </a:xfrm>
        </p:spPr>
        <p:txBody>
          <a:bodyPr>
            <a:normAutofit/>
          </a:bodyPr>
          <a:lstStyle/>
          <a:p>
            <a:pPr marL="342900" indent="-342900" algn="l">
              <a:buFont typeface="Arial" panose="020B0604020202020204" pitchFamily="34" charset="0"/>
              <a:buChar char="•"/>
            </a:pPr>
            <a:r>
              <a:rPr lang="en-US" sz="2800" dirty="0" smtClean="0">
                <a:solidFill>
                  <a:schemeClr val="accent5">
                    <a:lumMod val="75000"/>
                  </a:schemeClr>
                </a:solidFill>
              </a:rPr>
              <a:t>Introduction</a:t>
            </a:r>
          </a:p>
          <a:p>
            <a:pPr marL="342900" indent="-342900" algn="l">
              <a:buFont typeface="Arial" panose="020B0604020202020204" pitchFamily="34" charset="0"/>
              <a:buChar char="•"/>
            </a:pPr>
            <a:r>
              <a:rPr lang="en-US" sz="2800" dirty="0" smtClean="0">
                <a:solidFill>
                  <a:schemeClr val="accent5">
                    <a:lumMod val="75000"/>
                  </a:schemeClr>
                </a:solidFill>
              </a:rPr>
              <a:t>Defining a Function</a:t>
            </a:r>
          </a:p>
          <a:p>
            <a:pPr marL="342900" indent="-342900" algn="l">
              <a:buFont typeface="Arial" panose="020B0604020202020204" pitchFamily="34" charset="0"/>
              <a:buChar char="•"/>
            </a:pPr>
            <a:r>
              <a:rPr lang="en-US" sz="2800" dirty="0" smtClean="0">
                <a:solidFill>
                  <a:schemeClr val="accent5">
                    <a:lumMod val="75000"/>
                  </a:schemeClr>
                </a:solidFill>
              </a:rPr>
              <a:t>Calling a Function</a:t>
            </a:r>
          </a:p>
          <a:p>
            <a:pPr marL="342900" indent="-342900" algn="l">
              <a:buFont typeface="Arial" panose="020B0604020202020204" pitchFamily="34" charset="0"/>
              <a:buChar char="•"/>
            </a:pPr>
            <a:r>
              <a:rPr lang="en-US" sz="2800" dirty="0">
                <a:solidFill>
                  <a:schemeClr val="accent5">
                    <a:lumMod val="75000"/>
                  </a:schemeClr>
                </a:solidFill>
              </a:rPr>
              <a:t>v</a:t>
            </a:r>
            <a:r>
              <a:rPr lang="en-US" sz="2800" dirty="0" smtClean="0">
                <a:solidFill>
                  <a:schemeClr val="accent5">
                    <a:lumMod val="75000"/>
                  </a:schemeClr>
                </a:solidFill>
              </a:rPr>
              <a:t>oid Functions</a:t>
            </a:r>
          </a:p>
          <a:p>
            <a:pPr marL="342900" indent="-342900" algn="l">
              <a:buFont typeface="Arial" panose="020B0604020202020204" pitchFamily="34" charset="0"/>
              <a:buChar char="•"/>
            </a:pPr>
            <a:r>
              <a:rPr lang="en-US" sz="2800" dirty="0" smtClean="0">
                <a:solidFill>
                  <a:schemeClr val="accent5">
                    <a:lumMod val="75000"/>
                  </a:schemeClr>
                </a:solidFill>
              </a:rPr>
              <a:t>Passing Arguments by Value</a:t>
            </a:r>
          </a:p>
          <a:p>
            <a:pPr marL="342900" indent="-342900" algn="l">
              <a:buFont typeface="Arial" panose="020B0604020202020204" pitchFamily="34" charset="0"/>
              <a:buChar char="•"/>
            </a:pPr>
            <a:r>
              <a:rPr lang="en-US" sz="2800" dirty="0" smtClean="0">
                <a:solidFill>
                  <a:schemeClr val="accent5">
                    <a:lumMod val="75000"/>
                  </a:schemeClr>
                </a:solidFill>
              </a:rPr>
              <a:t>Modularizing Code</a:t>
            </a:r>
          </a:p>
          <a:p>
            <a:pPr marL="342900" indent="-342900" algn="l">
              <a:buFont typeface="Arial" panose="020B0604020202020204" pitchFamily="34" charset="0"/>
              <a:buChar char="•"/>
            </a:pPr>
            <a:endParaRPr lang="en-US" sz="2800" dirty="0" smtClean="0">
              <a:solidFill>
                <a:schemeClr val="accent5">
                  <a:lumMod val="75000"/>
                </a:schemeClr>
              </a:solidFill>
            </a:endParaRPr>
          </a:p>
        </p:txBody>
      </p:sp>
      <p:sp>
        <p:nvSpPr>
          <p:cNvPr id="9" name="Заголовок 1"/>
          <p:cNvSpPr txBox="1">
            <a:spLocks/>
          </p:cNvSpPr>
          <p:nvPr/>
        </p:nvSpPr>
        <p:spPr>
          <a:xfrm>
            <a:off x="9222059" y="297810"/>
            <a:ext cx="261353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Roadmap</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4"/>
          <p:cNvSpPr txBox="1">
            <a:spLocks/>
          </p:cNvSpPr>
          <p:nvPr/>
        </p:nvSpPr>
        <p:spPr>
          <a:xfrm>
            <a:off x="5465224" y="2655822"/>
            <a:ext cx="6370371" cy="3571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dirty="0">
                <a:solidFill>
                  <a:schemeClr val="accent5">
                    <a:lumMod val="75000"/>
                  </a:schemeClr>
                </a:solidFill>
              </a:rPr>
              <a:t>Overloading Functions</a:t>
            </a:r>
          </a:p>
          <a:p>
            <a:pPr marL="342900" indent="-342900" algn="l">
              <a:buFont typeface="Arial" panose="020B0604020202020204" pitchFamily="34" charset="0"/>
              <a:buChar char="•"/>
            </a:pPr>
            <a:r>
              <a:rPr lang="en-US" sz="2800" dirty="0">
                <a:solidFill>
                  <a:schemeClr val="accent5">
                    <a:lumMod val="75000"/>
                  </a:schemeClr>
                </a:solidFill>
              </a:rPr>
              <a:t>Function Prototypes</a:t>
            </a:r>
          </a:p>
          <a:p>
            <a:pPr marL="342900" indent="-342900" algn="l">
              <a:buFont typeface="Arial" panose="020B0604020202020204" pitchFamily="34" charset="0"/>
              <a:buChar char="•"/>
            </a:pPr>
            <a:r>
              <a:rPr lang="en-US" sz="2800" dirty="0" smtClean="0">
                <a:solidFill>
                  <a:schemeClr val="accent5">
                    <a:lumMod val="75000"/>
                  </a:schemeClr>
                </a:solidFill>
              </a:rPr>
              <a:t>Default </a:t>
            </a:r>
            <a:r>
              <a:rPr lang="en-US" sz="2800" dirty="0" smtClean="0">
                <a:solidFill>
                  <a:schemeClr val="accent5">
                    <a:lumMod val="75000"/>
                  </a:schemeClr>
                </a:solidFill>
              </a:rPr>
              <a:t>Arguments</a:t>
            </a:r>
          </a:p>
          <a:p>
            <a:pPr marL="342900" indent="-342900" algn="l">
              <a:buFont typeface="Arial" panose="020B0604020202020204" pitchFamily="34" charset="0"/>
              <a:buChar char="•"/>
            </a:pPr>
            <a:r>
              <a:rPr lang="en-US" sz="2800" dirty="0" smtClean="0">
                <a:solidFill>
                  <a:schemeClr val="accent5">
                    <a:lumMod val="75000"/>
                  </a:schemeClr>
                </a:solidFill>
              </a:rPr>
              <a:t>Inline Functions</a:t>
            </a:r>
          </a:p>
          <a:p>
            <a:pPr marL="342900" indent="-342900" algn="l">
              <a:buFont typeface="Arial" panose="020B0604020202020204" pitchFamily="34" charset="0"/>
              <a:buChar char="•"/>
            </a:pPr>
            <a:r>
              <a:rPr lang="en-US" sz="2800" dirty="0" smtClean="0">
                <a:solidFill>
                  <a:schemeClr val="accent5">
                    <a:lumMod val="75000"/>
                  </a:schemeClr>
                </a:solidFill>
              </a:rPr>
              <a:t>Local, Global, and Static Local </a:t>
            </a:r>
            <a:r>
              <a:rPr lang="en-US" sz="2800" dirty="0" smtClean="0">
                <a:solidFill>
                  <a:schemeClr val="accent5">
                    <a:lumMod val="75000"/>
                  </a:schemeClr>
                </a:solidFill>
              </a:rPr>
              <a:t>Variables</a:t>
            </a:r>
            <a:endParaRPr lang="en-US" sz="2800" dirty="0" smtClean="0">
              <a:solidFill>
                <a:schemeClr val="accent5">
                  <a:lumMod val="75000"/>
                </a:schemeClr>
              </a:solidFill>
            </a:endParaRPr>
          </a:p>
        </p:txBody>
      </p:sp>
    </p:spTree>
    <p:extLst>
      <p:ext uri="{BB962C8B-B14F-4D97-AF65-F5344CB8AC3E}">
        <p14:creationId xmlns:p14="http://schemas.microsoft.com/office/powerpoint/2010/main" val="3194669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25" name="Заголовок 1"/>
          <p:cNvSpPr txBox="1">
            <a:spLocks/>
          </p:cNvSpPr>
          <p:nvPr/>
        </p:nvSpPr>
        <p:spPr>
          <a:xfrm>
            <a:off x="5486401" y="297810"/>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Overloading Functions</a:t>
            </a:r>
            <a:endParaRPr lang="ru-RU" dirty="0">
              <a:solidFill>
                <a:schemeClr val="accent5"/>
              </a:solidFill>
            </a:endParaRPr>
          </a:p>
        </p:txBody>
      </p:sp>
      <p:sp>
        <p:nvSpPr>
          <p:cNvPr id="11" name="Подзаголовок 4"/>
          <p:cNvSpPr>
            <a:spLocks noGrp="1"/>
          </p:cNvSpPr>
          <p:nvPr>
            <p:ph type="subTitle" idx="1"/>
          </p:nvPr>
        </p:nvSpPr>
        <p:spPr>
          <a:xfrm>
            <a:off x="332627" y="1319480"/>
            <a:ext cx="11502967" cy="1008088"/>
          </a:xfrm>
        </p:spPr>
        <p:txBody>
          <a:bodyPr>
            <a:noAutofit/>
          </a:bodyPr>
          <a:lstStyle/>
          <a:p>
            <a:pPr algn="just">
              <a:lnSpc>
                <a:spcPct val="100000"/>
              </a:lnSpc>
            </a:pPr>
            <a:r>
              <a:rPr lang="en-US" sz="3000" dirty="0" smtClean="0">
                <a:solidFill>
                  <a:schemeClr val="accent5">
                    <a:lumMod val="75000"/>
                  </a:schemeClr>
                </a:solidFill>
                <a:latin typeface="+mj-lt"/>
              </a:rPr>
              <a:t>	Overloading functions enables you to define the functions with the same name as long as their signatures are different.</a:t>
            </a:r>
          </a:p>
        </p:txBody>
      </p:sp>
      <p:pic>
        <p:nvPicPr>
          <p:cNvPr id="2" name="Picture 1"/>
          <p:cNvPicPr>
            <a:picLocks noChangeAspect="1"/>
          </p:cNvPicPr>
          <p:nvPr/>
        </p:nvPicPr>
        <p:blipFill rotWithShape="1">
          <a:blip r:embed="rId3"/>
          <a:srcRect l="12348" t="16079" r="62096" b="39602"/>
          <a:stretch/>
        </p:blipFill>
        <p:spPr>
          <a:xfrm>
            <a:off x="332627" y="2277693"/>
            <a:ext cx="4621758" cy="4506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rotWithShape="1">
          <a:blip r:embed="rId3"/>
          <a:srcRect l="12247" t="60564" r="58259" b="12129"/>
          <a:stretch/>
        </p:blipFill>
        <p:spPr>
          <a:xfrm>
            <a:off x="5174572" y="2344189"/>
            <a:ext cx="5333881" cy="27764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2996" y="4581388"/>
            <a:ext cx="916556"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Таблица 11"/>
          <p:cNvGraphicFramePr>
            <a:graphicFrameLocks noGrp="1"/>
          </p:cNvGraphicFramePr>
          <p:nvPr>
            <p:extLst>
              <p:ext uri="{D42A27DB-BD31-4B8C-83A1-F6EECF244321}">
                <p14:modId xmlns:p14="http://schemas.microsoft.com/office/powerpoint/2010/main" val="1331225035"/>
              </p:ext>
            </p:extLst>
          </p:nvPr>
        </p:nvGraphicFramePr>
        <p:xfrm>
          <a:off x="5086989" y="5300889"/>
          <a:ext cx="6748606" cy="1049042"/>
        </p:xfrm>
        <a:graphic>
          <a:graphicData uri="http://schemas.openxmlformats.org/drawingml/2006/table">
            <a:tbl>
              <a:tblPr firstRow="1" bandRow="1">
                <a:tableStyleId>{3B4B98B0-60AC-42C2-AFA5-B58CD77FA1E5}</a:tableStyleId>
              </a:tblPr>
              <a:tblGrid>
                <a:gridCol w="6748606">
                  <a:extLst>
                    <a:ext uri="{9D8B030D-6E8A-4147-A177-3AD203B41FA5}">
                      <a16:colId xmlns:a16="http://schemas.microsoft.com/office/drawing/2014/main" val="20000"/>
                    </a:ext>
                  </a:extLst>
                </a:gridCol>
              </a:tblGrid>
              <a:tr h="1049042">
                <a:tc>
                  <a:txBody>
                    <a:bodyPr/>
                    <a:lstStyle/>
                    <a:p>
                      <a:r>
                        <a:rPr lang="en-US" b="0" dirty="0" smtClean="0">
                          <a:latin typeface="Courier New" panose="02070309020205020404" pitchFamily="49" charset="0"/>
                          <a:cs typeface="Courier New" panose="02070309020205020404" pitchFamily="49" charset="0"/>
                        </a:rPr>
                        <a:t>The maximum between 3 and 4 is 4</a:t>
                      </a:r>
                    </a:p>
                    <a:p>
                      <a:r>
                        <a:rPr lang="en-US" b="0" dirty="0" smtClean="0">
                          <a:latin typeface="Courier New" panose="02070309020205020404" pitchFamily="49" charset="0"/>
                          <a:cs typeface="Courier New" panose="02070309020205020404" pitchFamily="49" charset="0"/>
                        </a:rPr>
                        <a:t>The maximum between 3.0 and 5.4 is 5.4</a:t>
                      </a:r>
                    </a:p>
                    <a:p>
                      <a:r>
                        <a:rPr lang="en-US" b="0" dirty="0" smtClean="0">
                          <a:latin typeface="Courier New" panose="02070309020205020404" pitchFamily="49" charset="0"/>
                          <a:cs typeface="Courier New" panose="02070309020205020404" pitchFamily="49" charset="0"/>
                        </a:rPr>
                        <a:t>The maximum between 3.0, 5.4, and 10.14 is 10.14</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1319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5486401" y="297810"/>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Tip</a:t>
            </a:r>
            <a:endParaRPr lang="ru-RU" dirty="0">
              <a:solidFill>
                <a:schemeClr val="accent5"/>
              </a:solidFill>
            </a:endParaRPr>
          </a:p>
        </p:txBody>
      </p:sp>
      <p:sp>
        <p:nvSpPr>
          <p:cNvPr id="7" name="Подзаголовок 4"/>
          <p:cNvSpPr>
            <a:spLocks noGrp="1"/>
          </p:cNvSpPr>
          <p:nvPr>
            <p:ph type="subTitle" idx="1"/>
          </p:nvPr>
        </p:nvSpPr>
        <p:spPr>
          <a:xfrm>
            <a:off x="332628" y="1977205"/>
            <a:ext cx="11502967" cy="1632267"/>
          </a:xfrm>
        </p:spPr>
        <p:txBody>
          <a:bodyPr>
            <a:noAutofit/>
          </a:bodyPr>
          <a:lstStyle/>
          <a:p>
            <a:pPr algn="just">
              <a:lnSpc>
                <a:spcPct val="100000"/>
              </a:lnSpc>
            </a:pPr>
            <a:r>
              <a:rPr lang="en-US" sz="3000" dirty="0" smtClean="0">
                <a:solidFill>
                  <a:schemeClr val="accent5">
                    <a:lumMod val="75000"/>
                  </a:schemeClr>
                </a:solidFill>
                <a:latin typeface="+mj-lt"/>
              </a:rPr>
              <a:t>	Overloading functions can make programs clearer and more readable. Functions that perform the same task with different types of parameters should be given the same name.</a:t>
            </a:r>
          </a:p>
        </p:txBody>
      </p:sp>
    </p:spTree>
    <p:extLst>
      <p:ext uri="{BB962C8B-B14F-4D97-AF65-F5344CB8AC3E}">
        <p14:creationId xmlns:p14="http://schemas.microsoft.com/office/powerpoint/2010/main" val="2973028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7" name="Подзаголовок 4"/>
          <p:cNvSpPr txBox="1">
            <a:spLocks/>
          </p:cNvSpPr>
          <p:nvPr/>
        </p:nvSpPr>
        <p:spPr>
          <a:xfrm>
            <a:off x="332627" y="1909061"/>
            <a:ext cx="5715246" cy="24864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00000"/>
              </a:lnSpc>
            </a:pPr>
            <a:r>
              <a:rPr lang="en-US" sz="3000" dirty="0" smtClean="0">
                <a:solidFill>
                  <a:schemeClr val="accent5">
                    <a:lumMod val="75000"/>
                  </a:schemeClr>
                </a:solidFill>
                <a:latin typeface="+mj-lt"/>
              </a:rPr>
              <a:t>	Overloaded functions must have different parameter lists. You cannot overload functions based on different return types.</a:t>
            </a:r>
          </a:p>
        </p:txBody>
      </p:sp>
      <p:sp>
        <p:nvSpPr>
          <p:cNvPr id="10" name="Заголовок 1"/>
          <p:cNvSpPr txBox="1">
            <a:spLocks/>
          </p:cNvSpPr>
          <p:nvPr/>
        </p:nvSpPr>
        <p:spPr>
          <a:xfrm>
            <a:off x="5486397" y="424219"/>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pic>
        <p:nvPicPr>
          <p:cNvPr id="2" name="Picture 1"/>
          <p:cNvPicPr>
            <a:picLocks noChangeAspect="1"/>
          </p:cNvPicPr>
          <p:nvPr/>
        </p:nvPicPr>
        <p:blipFill rotWithShape="1">
          <a:blip r:embed="rId3"/>
          <a:srcRect l="12395" t="16283" r="47411" b="14857"/>
          <a:stretch/>
        </p:blipFill>
        <p:spPr>
          <a:xfrm>
            <a:off x="6228489" y="1409828"/>
            <a:ext cx="5573107" cy="5367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209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5486401" y="297810"/>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Caution</a:t>
            </a:r>
            <a:endParaRPr lang="ru-RU" dirty="0">
              <a:solidFill>
                <a:schemeClr val="accent5"/>
              </a:solidFill>
            </a:endParaRPr>
          </a:p>
        </p:txBody>
      </p:sp>
      <p:sp>
        <p:nvSpPr>
          <p:cNvPr id="17" name="Подзаголовок 4"/>
          <p:cNvSpPr txBox="1">
            <a:spLocks/>
          </p:cNvSpPr>
          <p:nvPr/>
        </p:nvSpPr>
        <p:spPr>
          <a:xfrm>
            <a:off x="332627" y="1909060"/>
            <a:ext cx="11502968" cy="34490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00000"/>
              </a:lnSpc>
            </a:pPr>
            <a:r>
              <a:rPr lang="en-US" sz="3000" dirty="0" smtClean="0">
                <a:solidFill>
                  <a:schemeClr val="accent5">
                    <a:lumMod val="75000"/>
                  </a:schemeClr>
                </a:solidFill>
                <a:latin typeface="+mj-lt"/>
              </a:rPr>
              <a:t>	Math functions are overloaded in the </a:t>
            </a:r>
            <a:r>
              <a:rPr lang="en-US" sz="3000" b="1" dirty="0" smtClean="0">
                <a:solidFill>
                  <a:schemeClr val="accent5">
                    <a:lumMod val="75000"/>
                  </a:schemeClr>
                </a:solidFill>
                <a:latin typeface="+mj-lt"/>
              </a:rPr>
              <a:t>&lt;</a:t>
            </a:r>
            <a:r>
              <a:rPr lang="en-US" sz="3000" b="1" dirty="0" err="1" smtClean="0">
                <a:solidFill>
                  <a:schemeClr val="accent5">
                    <a:lumMod val="75000"/>
                  </a:schemeClr>
                </a:solidFill>
                <a:latin typeface="+mj-lt"/>
              </a:rPr>
              <a:t>cmath</a:t>
            </a:r>
            <a:r>
              <a:rPr lang="en-US" sz="3000" b="1" dirty="0" smtClean="0">
                <a:solidFill>
                  <a:schemeClr val="accent5">
                    <a:lumMod val="75000"/>
                  </a:schemeClr>
                </a:solidFill>
                <a:latin typeface="+mj-lt"/>
              </a:rPr>
              <a:t>&gt; </a:t>
            </a:r>
            <a:r>
              <a:rPr lang="en-US" sz="3000" dirty="0" smtClean="0">
                <a:solidFill>
                  <a:schemeClr val="accent5">
                    <a:lumMod val="75000"/>
                  </a:schemeClr>
                </a:solidFill>
                <a:latin typeface="+mj-lt"/>
              </a:rPr>
              <a:t>header file. For example, there are three overloaded functions for </a:t>
            </a:r>
            <a:r>
              <a:rPr lang="en-US" sz="3000" b="1" dirty="0" smtClean="0">
                <a:solidFill>
                  <a:schemeClr val="accent5">
                    <a:lumMod val="75000"/>
                  </a:schemeClr>
                </a:solidFill>
                <a:latin typeface="+mj-lt"/>
              </a:rPr>
              <a:t>sin:</a:t>
            </a:r>
          </a:p>
          <a:p>
            <a:pPr algn="just">
              <a:lnSpc>
                <a:spcPct val="100000"/>
              </a:lnSpc>
            </a:pPr>
            <a:r>
              <a:rPr lang="en-US" sz="3000" b="1" dirty="0">
                <a:solidFill>
                  <a:schemeClr val="accent5">
                    <a:lumMod val="75000"/>
                  </a:schemeClr>
                </a:solidFill>
                <a:latin typeface="+mj-lt"/>
              </a:rPr>
              <a:t>	</a:t>
            </a:r>
            <a:r>
              <a:rPr lang="en-US" sz="3000" b="1" dirty="0" smtClean="0">
                <a:solidFill>
                  <a:schemeClr val="tx1"/>
                </a:solidFill>
                <a:latin typeface="Courier New" panose="02070309020205020404" pitchFamily="49" charset="0"/>
                <a:cs typeface="Courier New" panose="02070309020205020404" pitchFamily="49" charset="0"/>
              </a:rPr>
              <a:t>float </a:t>
            </a:r>
            <a:r>
              <a:rPr lang="en-US" sz="3000" dirty="0" smtClean="0">
                <a:solidFill>
                  <a:schemeClr val="tx1"/>
                </a:solidFill>
                <a:latin typeface="Courier New" panose="02070309020205020404" pitchFamily="49" charset="0"/>
                <a:cs typeface="Courier New" panose="02070309020205020404" pitchFamily="49" charset="0"/>
              </a:rPr>
              <a:t>sin</a:t>
            </a:r>
            <a:r>
              <a:rPr lang="en-US" sz="3000" b="1" dirty="0" smtClean="0">
                <a:solidFill>
                  <a:schemeClr val="tx1"/>
                </a:solidFill>
                <a:latin typeface="Courier New" panose="02070309020205020404" pitchFamily="49" charset="0"/>
                <a:cs typeface="Courier New" panose="02070309020205020404" pitchFamily="49" charset="0"/>
              </a:rPr>
              <a:t>(float)</a:t>
            </a:r>
          </a:p>
          <a:p>
            <a:pPr algn="just">
              <a:lnSpc>
                <a:spcPct val="100000"/>
              </a:lnSpc>
            </a:pPr>
            <a:r>
              <a:rPr lang="en-US" sz="3000" b="1" dirty="0">
                <a:solidFill>
                  <a:schemeClr val="tx1"/>
                </a:solidFill>
                <a:latin typeface="Courier New" panose="02070309020205020404" pitchFamily="49" charset="0"/>
                <a:cs typeface="Courier New" panose="02070309020205020404" pitchFamily="49" charset="0"/>
              </a:rPr>
              <a:t>	</a:t>
            </a:r>
            <a:r>
              <a:rPr lang="en-US" sz="3000" b="1" dirty="0" smtClean="0">
                <a:solidFill>
                  <a:schemeClr val="tx1"/>
                </a:solidFill>
                <a:latin typeface="Courier New" panose="02070309020205020404" pitchFamily="49" charset="0"/>
                <a:cs typeface="Courier New" panose="02070309020205020404" pitchFamily="49" charset="0"/>
              </a:rPr>
              <a:t>double </a:t>
            </a:r>
            <a:r>
              <a:rPr lang="en-US" sz="3000" dirty="0" smtClean="0">
                <a:solidFill>
                  <a:schemeClr val="tx1"/>
                </a:solidFill>
                <a:latin typeface="Courier New" panose="02070309020205020404" pitchFamily="49" charset="0"/>
                <a:cs typeface="Courier New" panose="02070309020205020404" pitchFamily="49" charset="0"/>
              </a:rPr>
              <a:t>sin</a:t>
            </a:r>
            <a:r>
              <a:rPr lang="en-US" sz="3000" b="1" dirty="0" smtClean="0">
                <a:solidFill>
                  <a:schemeClr val="tx1"/>
                </a:solidFill>
                <a:latin typeface="Courier New" panose="02070309020205020404" pitchFamily="49" charset="0"/>
                <a:cs typeface="Courier New" panose="02070309020205020404" pitchFamily="49" charset="0"/>
              </a:rPr>
              <a:t>(double)</a:t>
            </a:r>
          </a:p>
          <a:p>
            <a:pPr algn="just">
              <a:lnSpc>
                <a:spcPct val="100000"/>
              </a:lnSpc>
            </a:pPr>
            <a:r>
              <a:rPr lang="en-US" sz="3000" b="1" dirty="0">
                <a:solidFill>
                  <a:schemeClr val="tx1"/>
                </a:solidFill>
                <a:latin typeface="Courier New" panose="02070309020205020404" pitchFamily="49" charset="0"/>
                <a:cs typeface="Courier New" panose="02070309020205020404" pitchFamily="49" charset="0"/>
              </a:rPr>
              <a:t>	</a:t>
            </a:r>
            <a:r>
              <a:rPr lang="en-US" sz="3000" b="1" dirty="0" smtClean="0">
                <a:solidFill>
                  <a:schemeClr val="tx1"/>
                </a:solidFill>
                <a:latin typeface="Courier New" panose="02070309020205020404" pitchFamily="49" charset="0"/>
                <a:cs typeface="Courier New" panose="02070309020205020404" pitchFamily="49" charset="0"/>
              </a:rPr>
              <a:t>long double </a:t>
            </a:r>
            <a:r>
              <a:rPr lang="en-US" sz="3000" dirty="0" smtClean="0">
                <a:solidFill>
                  <a:schemeClr val="tx1"/>
                </a:solidFill>
                <a:latin typeface="Courier New" panose="02070309020205020404" pitchFamily="49" charset="0"/>
                <a:cs typeface="Courier New" panose="02070309020205020404" pitchFamily="49" charset="0"/>
              </a:rPr>
              <a:t>sin</a:t>
            </a:r>
            <a:r>
              <a:rPr lang="en-US" sz="3000" b="1" dirty="0" smtClean="0">
                <a:solidFill>
                  <a:schemeClr val="tx1"/>
                </a:solidFill>
                <a:latin typeface="Courier New" panose="02070309020205020404" pitchFamily="49" charset="0"/>
                <a:cs typeface="Courier New" panose="02070309020205020404" pitchFamily="49" charset="0"/>
              </a:rPr>
              <a:t>(long double)</a:t>
            </a:r>
            <a:endParaRPr lang="en-US" sz="3000" b="1" dirty="0" smtClean="0">
              <a:solidFill>
                <a:schemeClr val="accent5">
                  <a:lumMod val="75000"/>
                </a:schemeClr>
              </a:solidFill>
              <a:latin typeface="+mj-lt"/>
            </a:endParaRPr>
          </a:p>
        </p:txBody>
      </p:sp>
    </p:spTree>
    <p:extLst>
      <p:ext uri="{BB962C8B-B14F-4D97-AF65-F5344CB8AC3E}">
        <p14:creationId xmlns:p14="http://schemas.microsoft.com/office/powerpoint/2010/main" val="3947471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89320" y="297810"/>
            <a:ext cx="584627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369820"/>
            <a:ext cx="11502968" cy="5712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lvl="1" algn="just"/>
            <a:r>
              <a:rPr lang="en-US" sz="3000" dirty="0" smtClean="0">
                <a:solidFill>
                  <a:schemeClr val="accent5"/>
                </a:solidFill>
                <a:latin typeface="+mj-lt"/>
                <a:cs typeface="Courier New" panose="02070309020205020404" pitchFamily="49" charset="0"/>
              </a:rPr>
              <a:t>What is wrong in the following program? </a:t>
            </a:r>
          </a:p>
        </p:txBody>
      </p:sp>
      <p:pic>
        <p:nvPicPr>
          <p:cNvPr id="2" name="Picture 1"/>
          <p:cNvPicPr>
            <a:picLocks noChangeAspect="1"/>
          </p:cNvPicPr>
          <p:nvPr/>
        </p:nvPicPr>
        <p:blipFill rotWithShape="1">
          <a:blip r:embed="rId3"/>
          <a:srcRect l="15971" t="16503" r="63192" b="54769"/>
          <a:stretch/>
        </p:blipFill>
        <p:spPr>
          <a:xfrm>
            <a:off x="1716506" y="2073694"/>
            <a:ext cx="4371474" cy="3388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6682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89320" y="297810"/>
            <a:ext cx="584627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369820"/>
            <a:ext cx="11502968" cy="5712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lvl="1" algn="just"/>
            <a:r>
              <a:rPr lang="en-US" sz="3000" dirty="0" smtClean="0">
                <a:solidFill>
                  <a:schemeClr val="accent5"/>
                </a:solidFill>
                <a:latin typeface="+mj-lt"/>
                <a:cs typeface="Courier New" panose="02070309020205020404" pitchFamily="49" charset="0"/>
              </a:rPr>
              <a:t>Given two function definitions, </a:t>
            </a:r>
          </a:p>
        </p:txBody>
      </p:sp>
      <p:sp>
        <p:nvSpPr>
          <p:cNvPr id="10" name="Подзаголовок 4"/>
          <p:cNvSpPr txBox="1">
            <a:spLocks/>
          </p:cNvSpPr>
          <p:nvPr/>
        </p:nvSpPr>
        <p:spPr>
          <a:xfrm>
            <a:off x="332627" y="1941094"/>
            <a:ext cx="11502968" cy="47645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lvl="1" algn="just"/>
            <a:r>
              <a:rPr lang="en-US" sz="3000" b="1" dirty="0">
                <a:latin typeface="Courier New" panose="02070309020205020404" pitchFamily="49" charset="0"/>
                <a:cs typeface="Courier New" panose="02070309020205020404" pitchFamily="49" charset="0"/>
              </a:rPr>
              <a:t>d</a:t>
            </a:r>
            <a:r>
              <a:rPr lang="en-US" sz="3000" b="1" dirty="0" smtClean="0">
                <a:latin typeface="Courier New" panose="02070309020205020404" pitchFamily="49" charset="0"/>
                <a:cs typeface="Courier New" panose="02070309020205020404" pitchFamily="49" charset="0"/>
              </a:rPr>
              <a:t>ouble </a:t>
            </a:r>
            <a:r>
              <a:rPr lang="en-US" sz="3000" dirty="0" smtClean="0">
                <a:latin typeface="Courier New" panose="02070309020205020404" pitchFamily="49" charset="0"/>
                <a:cs typeface="Courier New" panose="02070309020205020404" pitchFamily="49" charset="0"/>
              </a:rPr>
              <a:t>m(</a:t>
            </a:r>
            <a:r>
              <a:rPr lang="en-US" sz="3000" b="1" dirty="0" smtClean="0">
                <a:latin typeface="Courier New" panose="02070309020205020404" pitchFamily="49" charset="0"/>
                <a:cs typeface="Courier New" panose="02070309020205020404" pitchFamily="49" charset="0"/>
              </a:rPr>
              <a:t>double </a:t>
            </a:r>
            <a:r>
              <a:rPr lang="en-US" sz="3000" dirty="0" smtClean="0">
                <a:latin typeface="Courier New" panose="02070309020205020404" pitchFamily="49" charset="0"/>
                <a:cs typeface="Courier New" panose="02070309020205020404" pitchFamily="49" charset="0"/>
              </a:rPr>
              <a:t>x, </a:t>
            </a:r>
            <a:r>
              <a:rPr lang="en-US" sz="3000" b="1" dirty="0" smtClean="0">
                <a:latin typeface="Courier New" panose="02070309020205020404" pitchFamily="49" charset="0"/>
                <a:cs typeface="Courier New" panose="02070309020205020404" pitchFamily="49" charset="0"/>
              </a:rPr>
              <a:t>double </a:t>
            </a:r>
            <a:r>
              <a:rPr lang="en-US" sz="3000" dirty="0" smtClean="0">
                <a:latin typeface="Courier New" panose="02070309020205020404" pitchFamily="49" charset="0"/>
                <a:cs typeface="Courier New" panose="02070309020205020404" pitchFamily="49" charset="0"/>
              </a:rPr>
              <a:t>y)</a:t>
            </a:r>
          </a:p>
          <a:p>
            <a:pPr lvl="1" algn="just"/>
            <a:r>
              <a:rPr lang="en-US" sz="3000" b="1" dirty="0">
                <a:latin typeface="Courier New" panose="02070309020205020404" pitchFamily="49" charset="0"/>
                <a:cs typeface="Courier New" panose="02070309020205020404" pitchFamily="49" charset="0"/>
              </a:rPr>
              <a:t>d</a:t>
            </a:r>
            <a:r>
              <a:rPr lang="en-US" sz="3000" b="1" dirty="0" smtClean="0">
                <a:latin typeface="Courier New" panose="02070309020205020404" pitchFamily="49" charset="0"/>
                <a:cs typeface="Courier New" panose="02070309020205020404" pitchFamily="49" charset="0"/>
              </a:rPr>
              <a:t>ouble </a:t>
            </a:r>
            <a:r>
              <a:rPr lang="en-US" sz="3000" dirty="0" smtClean="0">
                <a:latin typeface="Courier New" panose="02070309020205020404" pitchFamily="49" charset="0"/>
                <a:cs typeface="Courier New" panose="02070309020205020404" pitchFamily="49" charset="0"/>
              </a:rPr>
              <a:t>m</a:t>
            </a:r>
            <a:r>
              <a:rPr lang="en-US" sz="3000" b="1" dirty="0" smtClean="0">
                <a:latin typeface="Courier New" panose="02070309020205020404" pitchFamily="49" charset="0"/>
                <a:cs typeface="Courier New" panose="02070309020205020404" pitchFamily="49" charset="0"/>
              </a:rPr>
              <a:t>(</a:t>
            </a: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x, </a:t>
            </a: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y</a:t>
            </a:r>
            <a:r>
              <a:rPr lang="en-US" sz="3000" b="1" dirty="0" smtClean="0">
                <a:latin typeface="Courier New" panose="02070309020205020404" pitchFamily="49" charset="0"/>
                <a:cs typeface="Courier New" panose="02070309020205020404" pitchFamily="49" charset="0"/>
              </a:rPr>
              <a:t>)</a:t>
            </a:r>
          </a:p>
          <a:p>
            <a:pPr lvl="1" algn="just"/>
            <a:r>
              <a:rPr lang="en-US" sz="3000" dirty="0" smtClean="0">
                <a:solidFill>
                  <a:schemeClr val="accent5"/>
                </a:solidFill>
                <a:latin typeface="+mj-lt"/>
                <a:cs typeface="Courier New" panose="02070309020205020404" pitchFamily="49" charset="0"/>
              </a:rPr>
              <a:t>Answer the following questions:</a:t>
            </a:r>
          </a:p>
          <a:p>
            <a:pPr lvl="1" algn="just"/>
            <a:endParaRPr lang="en-US" sz="3000" dirty="0">
              <a:solidFill>
                <a:schemeClr val="accent5"/>
              </a:solidFill>
              <a:latin typeface="+mj-lt"/>
              <a:cs typeface="Courier New" panose="02070309020205020404" pitchFamily="49" charset="0"/>
            </a:endParaRPr>
          </a:p>
          <a:p>
            <a:pPr lvl="1" algn="just"/>
            <a:r>
              <a:rPr lang="en-US" sz="3000" dirty="0" smtClean="0">
                <a:solidFill>
                  <a:schemeClr val="accent5"/>
                </a:solidFill>
                <a:latin typeface="+mj-lt"/>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double </a:t>
            </a:r>
            <a:r>
              <a:rPr lang="en-US" sz="3000" dirty="0" smtClean="0">
                <a:latin typeface="Courier New" panose="02070309020205020404" pitchFamily="49" charset="0"/>
                <a:cs typeface="Courier New" panose="02070309020205020404" pitchFamily="49" charset="0"/>
              </a:rPr>
              <a:t>z = m(4, 5);</a:t>
            </a:r>
            <a:endParaRPr lang="en-US" sz="3000" dirty="0">
              <a:solidFill>
                <a:schemeClr val="accent5"/>
              </a:solidFill>
              <a:latin typeface="Courier New" panose="02070309020205020404" pitchFamily="49" charset="0"/>
              <a:cs typeface="Courier New" panose="02070309020205020404" pitchFamily="49" charset="0"/>
            </a:endParaRPr>
          </a:p>
          <a:p>
            <a:pPr lvl="1" algn="just"/>
            <a:r>
              <a:rPr lang="en-US" sz="3000" dirty="0" smtClean="0">
                <a:solidFill>
                  <a:schemeClr val="accent5"/>
                </a:solidFill>
                <a:latin typeface="Courier New" panose="02070309020205020404" pitchFamily="49" charset="0"/>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double </a:t>
            </a:r>
            <a:r>
              <a:rPr lang="en-US" sz="3000" dirty="0" smtClean="0">
                <a:latin typeface="Courier New" panose="02070309020205020404" pitchFamily="49" charset="0"/>
                <a:cs typeface="Courier New" panose="02070309020205020404" pitchFamily="49" charset="0"/>
              </a:rPr>
              <a:t>z = m(4, 5.4);</a:t>
            </a:r>
          </a:p>
          <a:p>
            <a:pPr lvl="1" algn="just"/>
            <a:r>
              <a:rPr lang="en-US" sz="3000" b="1" dirty="0">
                <a:latin typeface="Courier New" panose="02070309020205020404" pitchFamily="49" charset="0"/>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double </a:t>
            </a:r>
            <a:r>
              <a:rPr lang="en-US" sz="3000" dirty="0" smtClean="0">
                <a:latin typeface="Courier New" panose="02070309020205020404" pitchFamily="49" charset="0"/>
                <a:cs typeface="Courier New" panose="02070309020205020404" pitchFamily="49" charset="0"/>
              </a:rPr>
              <a:t>z = m(4.5, 5.4);</a:t>
            </a:r>
            <a:endParaRPr lang="en-US" sz="30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0485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507832" y="297810"/>
            <a:ext cx="732776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Function Prototypes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11039"/>
            <a:ext cx="11502968" cy="9723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r>
              <a:rPr lang="en-US" sz="3000" dirty="0" smtClean="0">
                <a:solidFill>
                  <a:schemeClr val="accent5"/>
                </a:solidFill>
                <a:latin typeface="+mj-lt"/>
                <a:cs typeface="Courier New" panose="02070309020205020404" pitchFamily="49" charset="0"/>
              </a:rPr>
              <a:t>A function prototype declares a function without having to implement it. </a:t>
            </a:r>
          </a:p>
        </p:txBody>
      </p:sp>
      <p:pic>
        <p:nvPicPr>
          <p:cNvPr id="2" name="Picture 1"/>
          <p:cNvPicPr>
            <a:picLocks noChangeAspect="1"/>
          </p:cNvPicPr>
          <p:nvPr/>
        </p:nvPicPr>
        <p:blipFill rotWithShape="1">
          <a:blip r:embed="rId3"/>
          <a:srcRect l="12519" t="15625" r="58014" b="42928"/>
          <a:stretch/>
        </p:blipFill>
        <p:spPr>
          <a:xfrm>
            <a:off x="332627" y="2383365"/>
            <a:ext cx="5057520" cy="39994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4"/>
          <a:srcRect l="12395" t="48958" r="58631" b="8498"/>
          <a:stretch/>
        </p:blipFill>
        <p:spPr>
          <a:xfrm>
            <a:off x="6084111" y="2383364"/>
            <a:ext cx="4844710" cy="39994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9224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507832" y="297810"/>
            <a:ext cx="732776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Tip</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6" name="Подзаголовок 4"/>
          <p:cNvSpPr txBox="1">
            <a:spLocks/>
          </p:cNvSpPr>
          <p:nvPr/>
        </p:nvSpPr>
        <p:spPr>
          <a:xfrm>
            <a:off x="332626" y="1443123"/>
            <a:ext cx="11502968" cy="22626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r>
              <a:rPr lang="en-US" sz="3000" dirty="0" smtClean="0">
                <a:solidFill>
                  <a:schemeClr val="accent5"/>
                </a:solidFill>
                <a:latin typeface="+mj-lt"/>
                <a:cs typeface="Courier New" panose="02070309020205020404" pitchFamily="49" charset="0"/>
              </a:rPr>
              <a:t>In the prototype, you need not list the parameter names, only the parameter types. C++ compiler ignores the parameter names. The prototype tells the compiler the name of the function, its return type, the number of parameters, and each parameter’s type. So lines 5 – 7 can be replaced by </a:t>
            </a:r>
          </a:p>
        </p:txBody>
      </p:sp>
      <p:pic>
        <p:nvPicPr>
          <p:cNvPr id="2" name="Picture 1"/>
          <p:cNvPicPr>
            <a:picLocks noChangeAspect="1"/>
          </p:cNvPicPr>
          <p:nvPr/>
        </p:nvPicPr>
        <p:blipFill rotWithShape="1">
          <a:blip r:embed="rId3"/>
          <a:srcRect l="16217" t="16283" r="50617" b="72094"/>
          <a:stretch/>
        </p:blipFill>
        <p:spPr>
          <a:xfrm>
            <a:off x="2623709" y="4152261"/>
            <a:ext cx="6920803" cy="13635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95113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619587"/>
            <a:ext cx="11502968" cy="16850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r>
              <a:rPr lang="en-US" sz="3000" dirty="0" smtClean="0">
                <a:solidFill>
                  <a:schemeClr val="accent5"/>
                </a:solidFill>
                <a:latin typeface="+mj-lt"/>
                <a:cs typeface="Courier New" panose="02070309020205020404" pitchFamily="49" charset="0"/>
              </a:rPr>
              <a:t>We say “define a function” and “declare a function”. Declaring a function specifies what a function is without implementing it. Defining a function gives a function body that implements the function.</a:t>
            </a:r>
          </a:p>
        </p:txBody>
      </p:sp>
    </p:spTree>
    <p:extLst>
      <p:ext uri="{BB962C8B-B14F-4D97-AF65-F5344CB8AC3E}">
        <p14:creationId xmlns:p14="http://schemas.microsoft.com/office/powerpoint/2010/main" val="3250829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9684" y="297810"/>
            <a:ext cx="8145912"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Default Arguments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443123"/>
            <a:ext cx="11502968" cy="6423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r>
              <a:rPr lang="en-US" sz="3000" dirty="0" smtClean="0">
                <a:solidFill>
                  <a:schemeClr val="accent5"/>
                </a:solidFill>
                <a:latin typeface="+mj-lt"/>
                <a:cs typeface="Courier New" panose="02070309020205020404" pitchFamily="49" charset="0"/>
              </a:rPr>
              <a:t>You can define default values for parameters in a function.</a:t>
            </a:r>
          </a:p>
        </p:txBody>
      </p:sp>
      <p:pic>
        <p:nvPicPr>
          <p:cNvPr id="3" name="Picture 2"/>
          <p:cNvPicPr>
            <a:picLocks noChangeAspect="1"/>
          </p:cNvPicPr>
          <p:nvPr/>
        </p:nvPicPr>
        <p:blipFill rotWithShape="1">
          <a:blip r:embed="rId3"/>
          <a:srcRect l="12519" t="16283" r="46548" b="29770"/>
          <a:stretch/>
        </p:blipFill>
        <p:spPr>
          <a:xfrm>
            <a:off x="172207" y="2085474"/>
            <a:ext cx="6244636" cy="46270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9040" y="2752914"/>
            <a:ext cx="916556"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Таблица 11"/>
          <p:cNvGraphicFramePr>
            <a:graphicFrameLocks noGrp="1"/>
          </p:cNvGraphicFramePr>
          <p:nvPr>
            <p:extLst>
              <p:ext uri="{D42A27DB-BD31-4B8C-83A1-F6EECF244321}">
                <p14:modId xmlns:p14="http://schemas.microsoft.com/office/powerpoint/2010/main" val="3961193884"/>
              </p:ext>
            </p:extLst>
          </p:nvPr>
        </p:nvGraphicFramePr>
        <p:xfrm>
          <a:off x="6657474" y="2752914"/>
          <a:ext cx="4261566" cy="712181"/>
        </p:xfrm>
        <a:graphic>
          <a:graphicData uri="http://schemas.openxmlformats.org/drawingml/2006/table">
            <a:tbl>
              <a:tblPr firstRow="1" bandRow="1">
                <a:tableStyleId>{3B4B98B0-60AC-42C2-AFA5-B58CD77FA1E5}</a:tableStyleId>
              </a:tblPr>
              <a:tblGrid>
                <a:gridCol w="4261566">
                  <a:extLst>
                    <a:ext uri="{9D8B030D-6E8A-4147-A177-3AD203B41FA5}">
                      <a16:colId xmlns:a16="http://schemas.microsoft.com/office/drawing/2014/main" val="20000"/>
                    </a:ext>
                  </a:extLst>
                </a:gridCol>
              </a:tblGrid>
              <a:tr h="712181">
                <a:tc>
                  <a:txBody>
                    <a:bodyPr/>
                    <a:lstStyle/>
                    <a:p>
                      <a:r>
                        <a:rPr lang="en-US" b="0" dirty="0" smtClean="0">
                          <a:latin typeface="Courier New" panose="02070309020205020404" pitchFamily="49" charset="0"/>
                          <a:cs typeface="Courier New" panose="02070309020205020404" pitchFamily="49" charset="0"/>
                        </a:rPr>
                        <a:t>area is 3.14159</a:t>
                      </a:r>
                    </a:p>
                    <a:p>
                      <a:r>
                        <a:rPr lang="en-US" b="0" dirty="0" smtClean="0">
                          <a:latin typeface="Courier New" panose="02070309020205020404" pitchFamily="49" charset="0"/>
                          <a:cs typeface="Courier New" panose="02070309020205020404" pitchFamily="49" charset="0"/>
                        </a:rPr>
                        <a:t>area is 50.2654</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5014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Introduction</a:t>
            </a:r>
            <a:endParaRPr lang="ru-RU" dirty="0">
              <a:solidFill>
                <a:schemeClr val="accent5"/>
              </a:solidFill>
            </a:endParaRPr>
          </a:p>
        </p:txBody>
      </p:sp>
      <p:sp>
        <p:nvSpPr>
          <p:cNvPr id="5" name="Подзаголовок 4"/>
          <p:cNvSpPr>
            <a:spLocks noGrp="1"/>
          </p:cNvSpPr>
          <p:nvPr>
            <p:ph type="subTitle" idx="1"/>
          </p:nvPr>
        </p:nvSpPr>
        <p:spPr>
          <a:xfrm>
            <a:off x="332627" y="1490039"/>
            <a:ext cx="11502968" cy="876171"/>
          </a:xfrm>
        </p:spPr>
        <p:txBody>
          <a:bodyPr>
            <a:noAutofit/>
          </a:bodyPr>
          <a:lstStyle/>
          <a:p>
            <a:pPr algn="just"/>
            <a:r>
              <a:rPr lang="en-US" sz="3000" dirty="0" smtClean="0">
                <a:solidFill>
                  <a:schemeClr val="accent5">
                    <a:lumMod val="75000"/>
                  </a:schemeClr>
                </a:solidFill>
                <a:latin typeface="+mj-lt"/>
              </a:rPr>
              <a:t>	Functions can be used to define reusable code and organize and simplify code.</a:t>
            </a:r>
          </a:p>
          <a:p>
            <a:pPr algn="just"/>
            <a:r>
              <a:rPr lang="en-US" sz="3000" dirty="0" smtClean="0">
                <a:solidFill>
                  <a:schemeClr val="accent5">
                    <a:lumMod val="75000"/>
                  </a:schemeClr>
                </a:solidFill>
                <a:latin typeface="+mj-lt"/>
              </a:rPr>
              <a:t>	</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5600" t="15843" r="41493" b="38323"/>
          <a:stretch/>
        </p:blipFill>
        <p:spPr>
          <a:xfrm>
            <a:off x="5069303" y="2366210"/>
            <a:ext cx="6771302" cy="4066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302671" y="2311667"/>
            <a:ext cx="4761621" cy="4247317"/>
          </a:xfrm>
          <a:prstGeom prst="rect">
            <a:avLst/>
          </a:prstGeom>
        </p:spPr>
        <p:txBody>
          <a:bodyPr wrap="square">
            <a:spAutoFit/>
          </a:bodyPr>
          <a:lstStyle/>
          <a:p>
            <a:pPr algn="just">
              <a:lnSpc>
                <a:spcPct val="150000"/>
              </a:lnSpc>
            </a:pPr>
            <a:r>
              <a:rPr lang="en-US" sz="3000" dirty="0" smtClean="0">
                <a:solidFill>
                  <a:schemeClr val="accent5">
                    <a:lumMod val="75000"/>
                  </a:schemeClr>
                </a:solidFill>
                <a:latin typeface="+mj-lt"/>
              </a:rPr>
              <a:t>	Suppose </a:t>
            </a:r>
            <a:r>
              <a:rPr lang="en-US" sz="3000" dirty="0">
                <a:solidFill>
                  <a:schemeClr val="accent5">
                    <a:lumMod val="75000"/>
                  </a:schemeClr>
                </a:solidFill>
                <a:latin typeface="+mj-lt"/>
              </a:rPr>
              <a:t>that you need to find the sum of integers from 1 to 10, from 20 to 37, and from 35 to 49, respectively. You may write the code as follows: </a:t>
            </a:r>
          </a:p>
        </p:txBody>
      </p:sp>
    </p:spTree>
    <p:extLst>
      <p:ext uri="{BB962C8B-B14F-4D97-AF65-F5344CB8AC3E}">
        <p14:creationId xmlns:p14="http://schemas.microsoft.com/office/powerpoint/2010/main" val="740954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9684" y="297810"/>
            <a:ext cx="8145912"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Default Arguments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443123"/>
            <a:ext cx="11502968" cy="6423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r>
              <a:rPr lang="en-US" sz="3000" dirty="0" smtClean="0">
                <a:solidFill>
                  <a:schemeClr val="accent5"/>
                </a:solidFill>
                <a:latin typeface="+mj-lt"/>
                <a:cs typeface="Courier New" panose="02070309020205020404" pitchFamily="49" charset="0"/>
              </a:rPr>
              <a:t>You can define default values for parameters in a function.</a:t>
            </a:r>
          </a:p>
        </p:txBody>
      </p:sp>
      <p:pic>
        <p:nvPicPr>
          <p:cNvPr id="5" name="Picture 4"/>
          <p:cNvPicPr>
            <a:picLocks noChangeAspect="1"/>
          </p:cNvPicPr>
          <p:nvPr/>
        </p:nvPicPr>
        <p:blipFill rotWithShape="1">
          <a:blip r:embed="rId3"/>
          <a:srcRect l="15848" t="16503" r="39890" b="69901"/>
          <a:stretch/>
        </p:blipFill>
        <p:spPr>
          <a:xfrm>
            <a:off x="1012974" y="2291376"/>
            <a:ext cx="8081336" cy="1395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rotWithShape="1">
          <a:blip r:embed="rId3"/>
          <a:srcRect l="15745" t="31936" r="32218" b="54468"/>
          <a:stretch/>
        </p:blipFill>
        <p:spPr>
          <a:xfrm>
            <a:off x="998671" y="4123488"/>
            <a:ext cx="10210657" cy="14999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445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9684" y="297810"/>
            <a:ext cx="8145912"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5" name="Подзаголовок 4"/>
          <p:cNvSpPr txBox="1">
            <a:spLocks/>
          </p:cNvSpPr>
          <p:nvPr/>
        </p:nvSpPr>
        <p:spPr>
          <a:xfrm>
            <a:off x="332627" y="1490039"/>
            <a:ext cx="11502968" cy="5712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indent="722313" algn="just"/>
            <a:r>
              <a:rPr lang="en-US" sz="3000" dirty="0" smtClean="0">
                <a:solidFill>
                  <a:schemeClr val="accent5"/>
                </a:solidFill>
                <a:latin typeface="+mj-lt"/>
                <a:cs typeface="Courier New" panose="02070309020205020404" pitchFamily="49" charset="0"/>
              </a:rPr>
              <a:t>Which of the following function declarations are illegal?</a:t>
            </a:r>
          </a:p>
        </p:txBody>
      </p:sp>
      <p:pic>
        <p:nvPicPr>
          <p:cNvPr id="2" name="Picture 1"/>
          <p:cNvPicPr>
            <a:picLocks noChangeAspect="1"/>
          </p:cNvPicPr>
          <p:nvPr/>
        </p:nvPicPr>
        <p:blipFill>
          <a:blip r:embed="rId3"/>
          <a:stretch>
            <a:fillRect/>
          </a:stretch>
        </p:blipFill>
        <p:spPr>
          <a:xfrm>
            <a:off x="2009775" y="2695575"/>
            <a:ext cx="8172450" cy="1466850"/>
          </a:xfrm>
          <a:prstGeom prst="rect">
            <a:avLst/>
          </a:prstGeom>
        </p:spPr>
      </p:pic>
    </p:spTree>
    <p:extLst>
      <p:ext uri="{BB962C8B-B14F-4D97-AF65-F5344CB8AC3E}">
        <p14:creationId xmlns:p14="http://schemas.microsoft.com/office/powerpoint/2010/main" val="134447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3134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79495" y="240632"/>
            <a:ext cx="7456099" cy="80581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5000" dirty="0" smtClean="0">
                <a:solidFill>
                  <a:schemeClr val="accent5"/>
                </a:solidFill>
              </a:rPr>
              <a:t>Inline Functions</a:t>
            </a:r>
            <a:endParaRPr lang="ru-RU" sz="5000"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90039"/>
            <a:ext cx="11502967" cy="10606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indent="722313" algn="just"/>
            <a:r>
              <a:rPr lang="en-US" sz="3000" dirty="0" smtClean="0">
                <a:solidFill>
                  <a:schemeClr val="accent5"/>
                </a:solidFill>
                <a:latin typeface="+mj-lt"/>
                <a:cs typeface="Courier New" panose="02070309020205020404" pitchFamily="49" charset="0"/>
              </a:rPr>
              <a:t>C++ provides inline functions for improving performance for short functions. </a:t>
            </a:r>
          </a:p>
        </p:txBody>
      </p:sp>
      <p:pic>
        <p:nvPicPr>
          <p:cNvPr id="2" name="Picture 1"/>
          <p:cNvPicPr>
            <a:picLocks noChangeAspect="1"/>
          </p:cNvPicPr>
          <p:nvPr/>
        </p:nvPicPr>
        <p:blipFill rotWithShape="1">
          <a:blip r:embed="rId3"/>
          <a:srcRect l="12519" t="15844" r="43465" b="29990"/>
          <a:stretch/>
        </p:blipFill>
        <p:spPr>
          <a:xfrm>
            <a:off x="332627" y="2326107"/>
            <a:ext cx="6052131" cy="4187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4975" y="5450048"/>
            <a:ext cx="916556"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Таблица 11"/>
          <p:cNvGraphicFramePr>
            <a:graphicFrameLocks noGrp="1"/>
          </p:cNvGraphicFramePr>
          <p:nvPr>
            <p:extLst>
              <p:ext uri="{D42A27DB-BD31-4B8C-83A1-F6EECF244321}">
                <p14:modId xmlns:p14="http://schemas.microsoft.com/office/powerpoint/2010/main" val="486466723"/>
              </p:ext>
            </p:extLst>
          </p:nvPr>
        </p:nvGraphicFramePr>
        <p:xfrm>
          <a:off x="6537157" y="5450048"/>
          <a:ext cx="4261566" cy="1188720"/>
        </p:xfrm>
        <a:graphic>
          <a:graphicData uri="http://schemas.openxmlformats.org/drawingml/2006/table">
            <a:tbl>
              <a:tblPr firstRow="1" bandRow="1">
                <a:tableStyleId>{3B4B98B0-60AC-42C2-AFA5-B58CD77FA1E5}</a:tableStyleId>
              </a:tblPr>
              <a:tblGrid>
                <a:gridCol w="4261566">
                  <a:extLst>
                    <a:ext uri="{9D8B030D-6E8A-4147-A177-3AD203B41FA5}">
                      <a16:colId xmlns:a16="http://schemas.microsoft.com/office/drawing/2014/main" val="20000"/>
                    </a:ext>
                  </a:extLst>
                </a:gridCol>
              </a:tblGrid>
              <a:tr h="712181">
                <a:tc>
                  <a:txBody>
                    <a:bodyPr/>
                    <a:lstStyle/>
                    <a:p>
                      <a:r>
                        <a:rPr lang="en-US" b="0" dirty="0" smtClean="0">
                          <a:latin typeface="Courier New" panose="02070309020205020404" pitchFamily="49" charset="0"/>
                          <a:cs typeface="Courier New" panose="02070309020205020404" pitchFamily="49" charset="0"/>
                        </a:rPr>
                        <a:t>month is 10</a:t>
                      </a:r>
                    </a:p>
                    <a:p>
                      <a:r>
                        <a:rPr lang="en-US" b="0" dirty="0" smtClean="0">
                          <a:latin typeface="Courier New" panose="02070309020205020404" pitchFamily="49" charset="0"/>
                          <a:cs typeface="Courier New" panose="02070309020205020404" pitchFamily="49" charset="0"/>
                        </a:rPr>
                        <a:t>year is 2008</a:t>
                      </a:r>
                    </a:p>
                    <a:p>
                      <a:r>
                        <a:rPr lang="en-US" b="0" dirty="0" smtClean="0">
                          <a:latin typeface="Courier New" panose="02070309020205020404" pitchFamily="49" charset="0"/>
                          <a:cs typeface="Courier New" panose="02070309020205020404" pitchFamily="49" charset="0"/>
                        </a:rPr>
                        <a:t>month is 9</a:t>
                      </a:r>
                    </a:p>
                    <a:p>
                      <a:r>
                        <a:rPr lang="en-US" b="0" dirty="0" smtClean="0">
                          <a:latin typeface="Courier New" panose="02070309020205020404" pitchFamily="49" charset="0"/>
                          <a:cs typeface="Courier New" panose="02070309020205020404" pitchFamily="49" charset="0"/>
                        </a:rPr>
                        <a:t>year is 2010</a:t>
                      </a:r>
                    </a:p>
                  </a:txBody>
                  <a:tcPr>
                    <a:solidFill>
                      <a:schemeClr val="bg2"/>
                    </a:solidFill>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rotWithShape="1">
          <a:blip r:embed="rId5"/>
          <a:srcRect l="12519" t="15844" r="48767" b="42709"/>
          <a:stretch/>
        </p:blipFill>
        <p:spPr>
          <a:xfrm>
            <a:off x="6569241" y="2321838"/>
            <a:ext cx="5037222" cy="30319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ight Brace 11"/>
          <p:cNvSpPr/>
          <p:nvPr/>
        </p:nvSpPr>
        <p:spPr>
          <a:xfrm>
            <a:off x="11401379" y="3673642"/>
            <a:ext cx="253210" cy="109086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ru-RU"/>
          </a:p>
        </p:txBody>
      </p:sp>
      <p:sp>
        <p:nvSpPr>
          <p:cNvPr id="13" name="TextBox 12"/>
          <p:cNvSpPr txBox="1"/>
          <p:nvPr/>
        </p:nvSpPr>
        <p:spPr>
          <a:xfrm rot="16200000">
            <a:off x="10565051" y="4028107"/>
            <a:ext cx="2644659" cy="369332"/>
          </a:xfrm>
          <a:prstGeom prst="rect">
            <a:avLst/>
          </a:prstGeom>
          <a:noFill/>
        </p:spPr>
        <p:txBody>
          <a:bodyPr wrap="square" rtlCol="0">
            <a:spAutoFit/>
          </a:bodyPr>
          <a:lstStyle/>
          <a:p>
            <a:r>
              <a:rPr lang="en-US" dirty="0" smtClean="0"/>
              <a:t>Inline function expanded</a:t>
            </a:r>
            <a:endParaRPr lang="ru-RU" dirty="0"/>
          </a:p>
        </p:txBody>
      </p:sp>
    </p:spTree>
    <p:extLst>
      <p:ext uri="{BB962C8B-B14F-4D97-AF65-F5344CB8AC3E}">
        <p14:creationId xmlns:p14="http://schemas.microsoft.com/office/powerpoint/2010/main" val="3339379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8080" y="297810"/>
            <a:ext cx="8147516"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Local, Global, and Static Local Variables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332627" y="1443123"/>
            <a:ext cx="11502967" cy="541487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0" lvl="1" indent="722313" algn="just">
              <a:lnSpc>
                <a:spcPct val="150000"/>
              </a:lnSpc>
            </a:pPr>
            <a:r>
              <a:rPr lang="en-US" sz="3000" dirty="0" smtClean="0">
                <a:solidFill>
                  <a:schemeClr val="accent5"/>
                </a:solidFill>
                <a:latin typeface="+mj-lt"/>
                <a:cs typeface="Courier New" panose="02070309020205020404" pitchFamily="49" charset="0"/>
              </a:rPr>
              <a:t>A variable can be declared as a local, a global, or a static local in C++. A variable defined inside a function is referred to as a </a:t>
            </a:r>
            <a:r>
              <a:rPr lang="en-US" sz="3000" b="1" dirty="0" smtClean="0">
                <a:solidFill>
                  <a:schemeClr val="accent5"/>
                </a:solidFill>
                <a:latin typeface="+mj-lt"/>
                <a:cs typeface="Courier New" panose="02070309020205020404" pitchFamily="49" charset="0"/>
              </a:rPr>
              <a:t>local variable. </a:t>
            </a:r>
            <a:r>
              <a:rPr lang="en-US" sz="3000" dirty="0" smtClean="0">
                <a:solidFill>
                  <a:schemeClr val="accent5"/>
                </a:solidFill>
                <a:latin typeface="+mj-lt"/>
                <a:cs typeface="Courier New" panose="02070309020205020404" pitchFamily="49" charset="0"/>
              </a:rPr>
              <a:t>C++ also allows you to use </a:t>
            </a:r>
            <a:r>
              <a:rPr lang="en-US" sz="3000" b="1" dirty="0" smtClean="0">
                <a:solidFill>
                  <a:schemeClr val="accent5"/>
                </a:solidFill>
                <a:latin typeface="+mj-lt"/>
                <a:cs typeface="Courier New" panose="02070309020205020404" pitchFamily="49" charset="0"/>
              </a:rPr>
              <a:t>global variables. </a:t>
            </a:r>
            <a:r>
              <a:rPr lang="en-US" sz="3000" dirty="0" smtClean="0">
                <a:solidFill>
                  <a:schemeClr val="accent5"/>
                </a:solidFill>
                <a:latin typeface="+mj-lt"/>
                <a:cs typeface="Courier New" panose="02070309020205020404" pitchFamily="49" charset="0"/>
              </a:rPr>
              <a:t>They are declared  outside all functions and are accessible to all functions in their scope. Local variables do not have default values, but global variables are defaulted to zero.  A variable must be declared before it can be used. The scope of a local variable starts from its declaration and continues to the end of the block that contains the variable. The scope of a global variable starts from its declaration and continues to the end of the program.</a:t>
            </a:r>
          </a:p>
        </p:txBody>
      </p:sp>
    </p:spTree>
    <p:extLst>
      <p:ext uri="{BB962C8B-B14F-4D97-AF65-F5344CB8AC3E}">
        <p14:creationId xmlns:p14="http://schemas.microsoft.com/office/powerpoint/2010/main" val="3414111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88080" y="297810"/>
            <a:ext cx="8147516"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Local, Global, and Static Local Variables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2284" t="12708" r="61947" b="13750"/>
          <a:stretch/>
        </p:blipFill>
        <p:spPr>
          <a:xfrm>
            <a:off x="332627" y="1284136"/>
            <a:ext cx="4094209" cy="5573864"/>
          </a:xfrm>
          <a:prstGeom prst="rect">
            <a:avLst/>
          </a:prstGeom>
        </p:spPr>
      </p:pic>
      <p:pic>
        <p:nvPicPr>
          <p:cNvPr id="9"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9039" y="2005808"/>
            <a:ext cx="916556"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1"/>
          <p:cNvGraphicFramePr>
            <a:graphicFrameLocks noGrp="1"/>
          </p:cNvGraphicFramePr>
          <p:nvPr>
            <p:extLst>
              <p:ext uri="{D42A27DB-BD31-4B8C-83A1-F6EECF244321}">
                <p14:modId xmlns:p14="http://schemas.microsoft.com/office/powerpoint/2010/main" val="175233850"/>
              </p:ext>
            </p:extLst>
          </p:nvPr>
        </p:nvGraphicFramePr>
        <p:xfrm>
          <a:off x="4555956" y="2005808"/>
          <a:ext cx="6233963" cy="1188720"/>
        </p:xfrm>
        <a:graphic>
          <a:graphicData uri="http://schemas.openxmlformats.org/drawingml/2006/table">
            <a:tbl>
              <a:tblPr firstRow="1" bandRow="1">
                <a:tableStyleId>{3B4B98B0-60AC-42C2-AFA5-B58CD77FA1E5}</a:tableStyleId>
              </a:tblPr>
              <a:tblGrid>
                <a:gridCol w="6233963">
                  <a:extLst>
                    <a:ext uri="{9D8B030D-6E8A-4147-A177-3AD203B41FA5}">
                      <a16:colId xmlns:a16="http://schemas.microsoft.com/office/drawing/2014/main" val="20000"/>
                    </a:ext>
                  </a:extLst>
                </a:gridCol>
              </a:tblGrid>
              <a:tr h="712181">
                <a:tc>
                  <a:txBody>
                    <a:bodyPr/>
                    <a:lstStyle/>
                    <a:p>
                      <a:r>
                        <a:rPr lang="en-US" b="0" dirty="0" smtClean="0">
                          <a:latin typeface="Courier New" panose="02070309020205020404" pitchFamily="49" charset="0"/>
                          <a:cs typeface="Courier New" panose="02070309020205020404" pitchFamily="49" charset="0"/>
                        </a:rPr>
                        <a:t>x is 1</a:t>
                      </a:r>
                    </a:p>
                    <a:p>
                      <a:r>
                        <a:rPr lang="en-US" b="0" dirty="0" smtClean="0">
                          <a:latin typeface="Courier New" panose="02070309020205020404" pitchFamily="49" charset="0"/>
                          <a:cs typeface="Courier New" panose="02070309020205020404" pitchFamily="49" charset="0"/>
                        </a:rPr>
                        <a:t>y is 0</a:t>
                      </a:r>
                    </a:p>
                    <a:p>
                      <a:r>
                        <a:rPr lang="en-US" b="0" dirty="0" smtClean="0">
                          <a:latin typeface="Courier New" panose="02070309020205020404" pitchFamily="49" charset="0"/>
                          <a:cs typeface="Courier New" panose="02070309020205020404" pitchFamily="49" charset="0"/>
                        </a:rPr>
                        <a:t>x is 1</a:t>
                      </a:r>
                    </a:p>
                    <a:p>
                      <a:r>
                        <a:rPr lang="en-US" b="0" dirty="0" smtClean="0">
                          <a:latin typeface="Courier New" panose="02070309020205020404" pitchFamily="49" charset="0"/>
                          <a:cs typeface="Courier New" panose="02070309020205020404" pitchFamily="49" charset="0"/>
                        </a:rPr>
                        <a:t>y is 1</a:t>
                      </a: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21308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79520" y="297810"/>
            <a:ext cx="8056076"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The Scope of Variables in a </a:t>
            </a:r>
            <a:r>
              <a:rPr lang="en-US" b="1" dirty="0" smtClean="0">
                <a:solidFill>
                  <a:schemeClr val="accent5"/>
                </a:solidFill>
              </a:rPr>
              <a:t>for </a:t>
            </a:r>
            <a:r>
              <a:rPr lang="en-US" dirty="0" smtClean="0">
                <a:solidFill>
                  <a:schemeClr val="accent5"/>
                </a:solidFill>
              </a:rPr>
              <a:t>Loop</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340032"/>
            <a:ext cx="11502968" cy="10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r>
              <a:rPr lang="en-US" sz="3000" dirty="0" smtClean="0">
                <a:solidFill>
                  <a:schemeClr val="accent5"/>
                </a:solidFill>
                <a:latin typeface="+mj-lt"/>
                <a:cs typeface="Courier New" panose="02070309020205020404" pitchFamily="49" charset="0"/>
              </a:rPr>
              <a:t>	A variable declared in the initial-action part of a </a:t>
            </a:r>
            <a:r>
              <a:rPr lang="en-US" sz="3000" b="1" dirty="0" smtClean="0">
                <a:solidFill>
                  <a:schemeClr val="accent5"/>
                </a:solidFill>
                <a:latin typeface="+mj-lt"/>
                <a:cs typeface="Courier New" panose="02070309020205020404" pitchFamily="49" charset="0"/>
              </a:rPr>
              <a:t>for-</a:t>
            </a:r>
            <a:r>
              <a:rPr lang="en-US" sz="3000" dirty="0" smtClean="0">
                <a:solidFill>
                  <a:schemeClr val="accent5"/>
                </a:solidFill>
                <a:latin typeface="+mj-lt"/>
                <a:cs typeface="Courier New" panose="02070309020205020404" pitchFamily="49" charset="0"/>
              </a:rPr>
              <a:t>loop header has its scope in the entire loop.</a:t>
            </a:r>
          </a:p>
        </p:txBody>
      </p:sp>
      <p:pic>
        <p:nvPicPr>
          <p:cNvPr id="2" name="Picture 1"/>
          <p:cNvPicPr>
            <a:picLocks noChangeAspect="1"/>
          </p:cNvPicPr>
          <p:nvPr/>
        </p:nvPicPr>
        <p:blipFill rotWithShape="1">
          <a:blip r:embed="rId3"/>
          <a:srcRect l="14745" t="12291" r="55387" b="41250"/>
          <a:stretch/>
        </p:blipFill>
        <p:spPr>
          <a:xfrm>
            <a:off x="2710067" y="2371834"/>
            <a:ext cx="4955653" cy="4333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Left Bracket 19"/>
          <p:cNvSpPr/>
          <p:nvPr/>
        </p:nvSpPr>
        <p:spPr>
          <a:xfrm>
            <a:off x="2331720" y="3520440"/>
            <a:ext cx="746760" cy="2788920"/>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ru-RU"/>
          </a:p>
        </p:txBody>
      </p:sp>
      <p:sp>
        <p:nvSpPr>
          <p:cNvPr id="22" name="Left Bracket 21"/>
          <p:cNvSpPr/>
          <p:nvPr/>
        </p:nvSpPr>
        <p:spPr>
          <a:xfrm>
            <a:off x="2590800" y="4876800"/>
            <a:ext cx="487680" cy="1310640"/>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ru-RU"/>
          </a:p>
        </p:txBody>
      </p:sp>
      <p:cxnSp>
        <p:nvCxnSpPr>
          <p:cNvPr id="26" name="Straight Arrow Connector 25"/>
          <p:cNvCxnSpPr/>
          <p:nvPr/>
        </p:nvCxnSpPr>
        <p:spPr>
          <a:xfrm>
            <a:off x="1765996" y="5532120"/>
            <a:ext cx="77908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34" idx="3"/>
            <a:endCxn id="20" idx="1"/>
          </p:cNvCxnSpPr>
          <p:nvPr/>
        </p:nvCxnSpPr>
        <p:spPr>
          <a:xfrm>
            <a:off x="1765996" y="4914900"/>
            <a:ext cx="5657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283218" y="4730234"/>
            <a:ext cx="1482778" cy="369332"/>
          </a:xfrm>
          <a:prstGeom prst="rect">
            <a:avLst/>
          </a:prstGeom>
          <a:noFill/>
        </p:spPr>
        <p:txBody>
          <a:bodyPr wrap="none" rtlCol="0">
            <a:spAutoFit/>
          </a:bodyPr>
          <a:lstStyle/>
          <a:p>
            <a:r>
              <a:rPr lang="en-US" dirty="0" smtClean="0">
                <a:solidFill>
                  <a:schemeClr val="accent5"/>
                </a:solidFill>
                <a:latin typeface="+mj-lt"/>
              </a:rPr>
              <a:t>The scope of </a:t>
            </a:r>
            <a:r>
              <a:rPr lang="en-US" dirty="0" err="1" smtClean="0">
                <a:solidFill>
                  <a:schemeClr val="accent5"/>
                </a:solidFill>
                <a:latin typeface="+mj-lt"/>
              </a:rPr>
              <a:t>i</a:t>
            </a:r>
            <a:endParaRPr lang="ru-RU" dirty="0">
              <a:solidFill>
                <a:schemeClr val="accent5"/>
              </a:solidFill>
              <a:latin typeface="+mj-lt"/>
            </a:endParaRPr>
          </a:p>
        </p:txBody>
      </p:sp>
      <p:sp>
        <p:nvSpPr>
          <p:cNvPr id="41" name="TextBox 40"/>
          <p:cNvSpPr txBox="1"/>
          <p:nvPr/>
        </p:nvSpPr>
        <p:spPr>
          <a:xfrm>
            <a:off x="332627" y="5347454"/>
            <a:ext cx="1482778" cy="369332"/>
          </a:xfrm>
          <a:prstGeom prst="rect">
            <a:avLst/>
          </a:prstGeom>
          <a:noFill/>
        </p:spPr>
        <p:txBody>
          <a:bodyPr wrap="none" rtlCol="0">
            <a:spAutoFit/>
          </a:bodyPr>
          <a:lstStyle/>
          <a:p>
            <a:r>
              <a:rPr lang="en-US" dirty="0" smtClean="0">
                <a:solidFill>
                  <a:schemeClr val="accent5"/>
                </a:solidFill>
                <a:latin typeface="+mj-lt"/>
              </a:rPr>
              <a:t>The scope of </a:t>
            </a:r>
            <a:r>
              <a:rPr lang="en-US" dirty="0">
                <a:solidFill>
                  <a:schemeClr val="accent5"/>
                </a:solidFill>
                <a:latin typeface="+mj-lt"/>
              </a:rPr>
              <a:t>j</a:t>
            </a:r>
            <a:endParaRPr lang="ru-RU" dirty="0">
              <a:solidFill>
                <a:schemeClr val="accent5"/>
              </a:solidFill>
              <a:latin typeface="+mj-lt"/>
            </a:endParaRPr>
          </a:p>
        </p:txBody>
      </p:sp>
    </p:spTree>
    <p:extLst>
      <p:ext uri="{BB962C8B-B14F-4D97-AF65-F5344CB8AC3E}">
        <p14:creationId xmlns:p14="http://schemas.microsoft.com/office/powerpoint/2010/main" val="3268397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79520" y="297810"/>
            <a:ext cx="8056076"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The Scope of Variables in a </a:t>
            </a:r>
            <a:r>
              <a:rPr lang="en-US" b="1" dirty="0" smtClean="0">
                <a:solidFill>
                  <a:schemeClr val="accent5"/>
                </a:solidFill>
              </a:rPr>
              <a:t>for </a:t>
            </a:r>
            <a:r>
              <a:rPr lang="en-US" dirty="0" smtClean="0">
                <a:solidFill>
                  <a:schemeClr val="accent5"/>
                </a:solidFill>
              </a:rPr>
              <a:t>Loop</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15915" t="12500" r="51054" b="34166"/>
          <a:stretch/>
        </p:blipFill>
        <p:spPr>
          <a:xfrm>
            <a:off x="865548" y="2503566"/>
            <a:ext cx="4297681" cy="3901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a:srcRect l="16032" t="12291" r="52460" b="36320"/>
          <a:stretch/>
        </p:blipFill>
        <p:spPr>
          <a:xfrm>
            <a:off x="7191495" y="2503566"/>
            <a:ext cx="4254790" cy="3901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998671" y="1563452"/>
            <a:ext cx="3881998" cy="861774"/>
          </a:xfrm>
          <a:prstGeom prst="rect">
            <a:avLst/>
          </a:prstGeom>
          <a:noFill/>
        </p:spPr>
        <p:txBody>
          <a:bodyPr wrap="square" rtlCol="0">
            <a:spAutoFit/>
          </a:bodyPr>
          <a:lstStyle/>
          <a:p>
            <a:pPr algn="just"/>
            <a:r>
              <a:rPr lang="en-US" sz="2500" dirty="0" smtClean="0">
                <a:solidFill>
                  <a:schemeClr val="accent5"/>
                </a:solidFill>
              </a:rPr>
              <a:t>It is fine declare </a:t>
            </a:r>
            <a:r>
              <a:rPr lang="en-US" sz="2500" dirty="0" err="1" smtClean="0">
                <a:solidFill>
                  <a:schemeClr val="accent5"/>
                </a:solidFill>
              </a:rPr>
              <a:t>i</a:t>
            </a:r>
            <a:r>
              <a:rPr lang="en-US" sz="2500" dirty="0" smtClean="0">
                <a:solidFill>
                  <a:schemeClr val="accent5"/>
                </a:solidFill>
              </a:rPr>
              <a:t> in two </a:t>
            </a:r>
            <a:r>
              <a:rPr lang="en-US" sz="2500" dirty="0" err="1" smtClean="0">
                <a:solidFill>
                  <a:schemeClr val="accent5"/>
                </a:solidFill>
              </a:rPr>
              <a:t>nonnesting</a:t>
            </a:r>
            <a:r>
              <a:rPr lang="en-US" sz="2500" dirty="0" smtClean="0">
                <a:solidFill>
                  <a:schemeClr val="accent5"/>
                </a:solidFill>
              </a:rPr>
              <a:t> blocks</a:t>
            </a:r>
            <a:endParaRPr lang="ru-RU" sz="2500" dirty="0">
              <a:solidFill>
                <a:schemeClr val="accent5"/>
              </a:solidFill>
            </a:endParaRPr>
          </a:p>
        </p:txBody>
      </p:sp>
      <p:sp>
        <p:nvSpPr>
          <p:cNvPr id="10" name="Left Bracket 9"/>
          <p:cNvSpPr/>
          <p:nvPr/>
        </p:nvSpPr>
        <p:spPr>
          <a:xfrm>
            <a:off x="1127760" y="3890406"/>
            <a:ext cx="198119" cy="8839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Left Bracket 17"/>
          <p:cNvSpPr/>
          <p:nvPr/>
        </p:nvSpPr>
        <p:spPr>
          <a:xfrm>
            <a:off x="1127760" y="5223906"/>
            <a:ext cx="198119" cy="8839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0" name="Straight Arrow Connector 29"/>
          <p:cNvCxnSpPr>
            <a:stCxn id="33" idx="0"/>
          </p:cNvCxnSpPr>
          <p:nvPr/>
        </p:nvCxnSpPr>
        <p:spPr>
          <a:xfrm>
            <a:off x="328351" y="4047087"/>
            <a:ext cx="815175" cy="28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Arc 32"/>
          <p:cNvSpPr/>
          <p:nvPr/>
        </p:nvSpPr>
        <p:spPr>
          <a:xfrm rot="14594307">
            <a:off x="74811" y="1984034"/>
            <a:ext cx="3047385" cy="284504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cxnSp>
        <p:nvCxnSpPr>
          <p:cNvPr id="40" name="Straight Arrow Connector 39"/>
          <p:cNvCxnSpPr>
            <a:stCxn id="33" idx="0"/>
          </p:cNvCxnSpPr>
          <p:nvPr/>
        </p:nvCxnSpPr>
        <p:spPr>
          <a:xfrm>
            <a:off x="328351" y="4047087"/>
            <a:ext cx="799409" cy="16285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7331153" y="1618911"/>
            <a:ext cx="4115132" cy="861774"/>
          </a:xfrm>
          <a:prstGeom prst="rect">
            <a:avLst/>
          </a:prstGeom>
          <a:noFill/>
        </p:spPr>
        <p:txBody>
          <a:bodyPr wrap="square" rtlCol="0">
            <a:spAutoFit/>
          </a:bodyPr>
          <a:lstStyle/>
          <a:p>
            <a:pPr algn="just"/>
            <a:r>
              <a:rPr lang="en-US" sz="2500" dirty="0" smtClean="0">
                <a:solidFill>
                  <a:schemeClr val="accent5"/>
                </a:solidFill>
              </a:rPr>
              <a:t>It is not a good practice to declare </a:t>
            </a:r>
            <a:r>
              <a:rPr lang="en-US" sz="2500" dirty="0" err="1" smtClean="0">
                <a:solidFill>
                  <a:schemeClr val="accent5"/>
                </a:solidFill>
              </a:rPr>
              <a:t>i</a:t>
            </a:r>
            <a:r>
              <a:rPr lang="en-US" sz="2500" dirty="0" smtClean="0">
                <a:solidFill>
                  <a:schemeClr val="accent5"/>
                </a:solidFill>
              </a:rPr>
              <a:t> in two nesting blocks</a:t>
            </a:r>
            <a:endParaRPr lang="ru-RU" sz="2500" dirty="0">
              <a:solidFill>
                <a:schemeClr val="accent5"/>
              </a:solidFill>
            </a:endParaRPr>
          </a:p>
        </p:txBody>
      </p:sp>
      <p:sp>
        <p:nvSpPr>
          <p:cNvPr id="43" name="Left Bracket 42"/>
          <p:cNvSpPr/>
          <p:nvPr/>
        </p:nvSpPr>
        <p:spPr>
          <a:xfrm>
            <a:off x="7460242" y="3047292"/>
            <a:ext cx="198119" cy="252171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44" name="Left Bracket 43"/>
          <p:cNvSpPr/>
          <p:nvPr/>
        </p:nvSpPr>
        <p:spPr>
          <a:xfrm>
            <a:off x="7559301" y="3996798"/>
            <a:ext cx="198119" cy="88392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5" name="Straight Arrow Connector 44"/>
          <p:cNvCxnSpPr>
            <a:stCxn id="46" idx="0"/>
          </p:cNvCxnSpPr>
          <p:nvPr/>
        </p:nvCxnSpPr>
        <p:spPr>
          <a:xfrm flipV="1">
            <a:off x="6660833" y="3752195"/>
            <a:ext cx="799409" cy="350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Arc 45"/>
          <p:cNvSpPr/>
          <p:nvPr/>
        </p:nvSpPr>
        <p:spPr>
          <a:xfrm rot="14594307">
            <a:off x="6407293" y="2039493"/>
            <a:ext cx="3047385" cy="284504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cxnSp>
        <p:nvCxnSpPr>
          <p:cNvPr id="47" name="Straight Arrow Connector 46"/>
          <p:cNvCxnSpPr>
            <a:stCxn id="46" idx="0"/>
          </p:cNvCxnSpPr>
          <p:nvPr/>
        </p:nvCxnSpPr>
        <p:spPr>
          <a:xfrm>
            <a:off x="6660833" y="4102546"/>
            <a:ext cx="898468" cy="351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75600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26546" y="297810"/>
            <a:ext cx="710905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Caution</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332627" y="1420779"/>
            <a:ext cx="11502968" cy="1009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r>
              <a:rPr lang="en-US" sz="3000"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Do not declare a variable inside a block and then attempt to use it outside the block. Here is an example of a common mistake:</a:t>
            </a:r>
          </a:p>
        </p:txBody>
      </p:sp>
      <p:pic>
        <p:nvPicPr>
          <p:cNvPr id="3" name="Picture 2"/>
          <p:cNvPicPr>
            <a:picLocks noChangeAspect="1"/>
          </p:cNvPicPr>
          <p:nvPr/>
        </p:nvPicPr>
        <p:blipFill rotWithShape="1">
          <a:blip r:embed="rId3"/>
          <a:srcRect l="16031" t="11876" r="56443" b="68958"/>
          <a:stretch/>
        </p:blipFill>
        <p:spPr>
          <a:xfrm>
            <a:off x="3481137" y="3269256"/>
            <a:ext cx="5468715" cy="2140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2119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26546" y="297810"/>
            <a:ext cx="710905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Static Local Variables</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Подзаголовок 4"/>
          <p:cNvSpPr txBox="1">
            <a:spLocks/>
          </p:cNvSpPr>
          <p:nvPr/>
        </p:nvSpPr>
        <p:spPr>
          <a:xfrm>
            <a:off x="4615067" y="1382163"/>
            <a:ext cx="7043533" cy="382178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176213" lvl="3" algn="just">
              <a:lnSpc>
                <a:spcPct val="150000"/>
              </a:lnSpc>
            </a:pPr>
            <a:r>
              <a:rPr lang="en-US" sz="3000" dirty="0" smtClean="0">
                <a:solidFill>
                  <a:schemeClr val="accent5"/>
                </a:solidFill>
                <a:latin typeface="+mj-lt"/>
                <a:cs typeface="Courier New" panose="02070309020205020404" pitchFamily="49" charset="0"/>
              </a:rPr>
              <a:t>	After a function completes its execution, all its local variables are destroyed. </a:t>
            </a:r>
            <a:r>
              <a:rPr lang="en-US" sz="3000" b="1" dirty="0" smtClean="0">
                <a:solidFill>
                  <a:schemeClr val="accent5"/>
                </a:solidFill>
                <a:latin typeface="+mj-lt"/>
                <a:cs typeface="Courier New" panose="02070309020205020404" pitchFamily="49" charset="0"/>
              </a:rPr>
              <a:t>Static local variables </a:t>
            </a:r>
            <a:r>
              <a:rPr lang="en-US" sz="3000" dirty="0" smtClean="0">
                <a:solidFill>
                  <a:schemeClr val="accent5"/>
                </a:solidFill>
                <a:latin typeface="+mj-lt"/>
                <a:cs typeface="Courier New" panose="02070309020205020404" pitchFamily="49" charset="0"/>
              </a:rPr>
              <a:t>are permanently allocated in the memory for the life time of the program. To declare a static variable, use the keyword </a:t>
            </a:r>
            <a:r>
              <a:rPr lang="en-US" sz="3000" b="1" dirty="0" smtClean="0">
                <a:solidFill>
                  <a:schemeClr val="accent5"/>
                </a:solidFill>
                <a:latin typeface="+mj-lt"/>
                <a:cs typeface="Courier New" panose="02070309020205020404" pitchFamily="49" charset="0"/>
              </a:rPr>
              <a:t>static.</a:t>
            </a:r>
            <a:endParaRPr lang="en-US" sz="3000" dirty="0" smtClean="0">
              <a:solidFill>
                <a:schemeClr val="accent5"/>
              </a:solidFill>
              <a:latin typeface="+mj-lt"/>
              <a:cs typeface="Courier New" panose="02070309020205020404" pitchFamily="49" charset="0"/>
            </a:endParaRPr>
          </a:p>
        </p:txBody>
      </p:sp>
      <p:pic>
        <p:nvPicPr>
          <p:cNvPr id="2" name="Picture 1"/>
          <p:cNvPicPr>
            <a:picLocks noChangeAspect="1"/>
          </p:cNvPicPr>
          <p:nvPr/>
        </p:nvPicPr>
        <p:blipFill rotWithShape="1">
          <a:blip r:embed="rId4"/>
          <a:srcRect l="14275" t="12083" r="55623" b="17917"/>
          <a:stretch/>
        </p:blipFill>
        <p:spPr>
          <a:xfrm>
            <a:off x="317387" y="1366923"/>
            <a:ext cx="4130041" cy="5399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2" descr="https://cdn3.vox-cdn.com/thumbor/jGLnhh0oTpF0oU_zA2CAIaw3uLY=/cdn0.vox-cdn.com/uploads/chorus_asset/file/3916794/xps13-4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9629" y="5264904"/>
            <a:ext cx="916556"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1"/>
          <p:cNvGraphicFramePr>
            <a:graphicFrameLocks noGrp="1"/>
          </p:cNvGraphicFramePr>
          <p:nvPr>
            <p:extLst>
              <p:ext uri="{D42A27DB-BD31-4B8C-83A1-F6EECF244321}">
                <p14:modId xmlns:p14="http://schemas.microsoft.com/office/powerpoint/2010/main" val="1390552587"/>
              </p:ext>
            </p:extLst>
          </p:nvPr>
        </p:nvGraphicFramePr>
        <p:xfrm>
          <a:off x="4726546" y="5264904"/>
          <a:ext cx="6233963" cy="1188720"/>
        </p:xfrm>
        <a:graphic>
          <a:graphicData uri="http://schemas.openxmlformats.org/drawingml/2006/table">
            <a:tbl>
              <a:tblPr firstRow="1" bandRow="1">
                <a:tableStyleId>{3B4B98B0-60AC-42C2-AFA5-B58CD77FA1E5}</a:tableStyleId>
              </a:tblPr>
              <a:tblGrid>
                <a:gridCol w="6233963">
                  <a:extLst>
                    <a:ext uri="{9D8B030D-6E8A-4147-A177-3AD203B41FA5}">
                      <a16:colId xmlns:a16="http://schemas.microsoft.com/office/drawing/2014/main" val="20000"/>
                    </a:ext>
                  </a:extLst>
                </a:gridCol>
              </a:tblGrid>
              <a:tr h="712181">
                <a:tc>
                  <a:txBody>
                    <a:bodyPr/>
                    <a:lstStyle/>
                    <a:p>
                      <a:r>
                        <a:rPr lang="en-US" b="0" dirty="0" smtClean="0">
                          <a:latin typeface="Courier New" panose="02070309020205020404" pitchFamily="49" charset="0"/>
                          <a:cs typeface="Courier New" panose="02070309020205020404" pitchFamily="49" charset="0"/>
                        </a:rPr>
                        <a:t>x is 2</a:t>
                      </a:r>
                    </a:p>
                    <a:p>
                      <a:r>
                        <a:rPr lang="en-US" b="0" dirty="0" smtClean="0">
                          <a:latin typeface="Courier New" panose="02070309020205020404" pitchFamily="49" charset="0"/>
                          <a:cs typeface="Courier New" panose="02070309020205020404" pitchFamily="49" charset="0"/>
                        </a:rPr>
                        <a:t>y is 2</a:t>
                      </a:r>
                    </a:p>
                    <a:p>
                      <a:r>
                        <a:rPr lang="en-US" b="0" dirty="0" smtClean="0">
                          <a:latin typeface="Courier New" panose="02070309020205020404" pitchFamily="49" charset="0"/>
                          <a:cs typeface="Courier New" panose="02070309020205020404" pitchFamily="49" charset="0"/>
                        </a:rPr>
                        <a:t>x is 3</a:t>
                      </a:r>
                    </a:p>
                    <a:p>
                      <a:r>
                        <a:rPr lang="en-US" b="0" dirty="0" smtClean="0">
                          <a:latin typeface="Courier New" panose="02070309020205020404" pitchFamily="49" charset="0"/>
                          <a:cs typeface="Courier New" panose="02070309020205020404" pitchFamily="49" charset="0"/>
                        </a:rPr>
                        <a:t>y is 2</a:t>
                      </a: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89253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490039"/>
            <a:ext cx="6312013" cy="616553"/>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smtClean="0">
                <a:solidFill>
                  <a:schemeClr val="accent5"/>
                </a:solidFill>
                <a:latin typeface="+mj-lt"/>
                <a:cs typeface="Courier New" panose="02070309020205020404" pitchFamily="49" charset="0"/>
              </a:rPr>
              <a:t>	Show the output of the following code:</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5446" t="12083" r="50703" b="15208"/>
          <a:stretch/>
        </p:blipFill>
        <p:spPr>
          <a:xfrm>
            <a:off x="6958794" y="1429079"/>
            <a:ext cx="4876801" cy="5318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11774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Introduction</a:t>
            </a:r>
            <a:endParaRPr lang="ru-RU" dirty="0">
              <a:solidFill>
                <a:schemeClr val="accent5"/>
              </a:solidFill>
            </a:endParaRPr>
          </a:p>
        </p:txBody>
      </p:sp>
      <p:sp>
        <p:nvSpPr>
          <p:cNvPr id="5" name="Подзаголовок 4"/>
          <p:cNvSpPr>
            <a:spLocks noGrp="1"/>
          </p:cNvSpPr>
          <p:nvPr>
            <p:ph type="subTitle" idx="1"/>
          </p:nvPr>
        </p:nvSpPr>
        <p:spPr>
          <a:xfrm>
            <a:off x="332627" y="1490039"/>
            <a:ext cx="11502968" cy="876171"/>
          </a:xfrm>
        </p:spPr>
        <p:txBody>
          <a:bodyPr>
            <a:noAutofit/>
          </a:bodyPr>
          <a:lstStyle/>
          <a:p>
            <a:pPr algn="just"/>
            <a:r>
              <a:rPr lang="en-US" sz="3000" dirty="0" smtClean="0">
                <a:solidFill>
                  <a:schemeClr val="accent5">
                    <a:lumMod val="75000"/>
                  </a:schemeClr>
                </a:solidFill>
                <a:latin typeface="+mj-lt"/>
              </a:rPr>
              <a:t>	The preceding code can be simplified as follows:</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3"/>
          <a:srcRect l="11779" t="16283" r="31136" b="29112"/>
          <a:stretch/>
        </p:blipFill>
        <p:spPr>
          <a:xfrm>
            <a:off x="1544102" y="2133599"/>
            <a:ext cx="8450129" cy="4544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38182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490039"/>
            <a:ext cx="11036413" cy="7807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r>
              <a:rPr lang="en-US" sz="3000" dirty="0" smtClean="0">
                <a:solidFill>
                  <a:schemeClr val="accent5"/>
                </a:solidFill>
                <a:latin typeface="+mj-lt"/>
                <a:cs typeface="Courier New" panose="02070309020205020404" pitchFamily="49" charset="0"/>
              </a:rPr>
              <a:t>	Identify global and local variables in the following program:</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15680" t="12500" r="54334" b="52083"/>
          <a:stretch/>
        </p:blipFill>
        <p:spPr>
          <a:xfrm>
            <a:off x="3481137" y="2648278"/>
            <a:ext cx="5008266" cy="3325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2187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490039"/>
            <a:ext cx="6677773" cy="28381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dirty="0" smtClean="0">
                <a:solidFill>
                  <a:schemeClr val="accent5"/>
                </a:solidFill>
                <a:latin typeface="+mj-lt"/>
                <a:cs typeface="Courier New" panose="02070309020205020404" pitchFamily="49" charset="0"/>
              </a:rPr>
              <a:t>	Identify global variables, local variables, and static local variables in the following program. What will be the output of the code?</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15680" t="11875" r="53983" b="20625"/>
          <a:stretch/>
        </p:blipFill>
        <p:spPr>
          <a:xfrm>
            <a:off x="7239000" y="1345096"/>
            <a:ext cx="4541520" cy="54160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43266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048" y="297810"/>
            <a:ext cx="7468548"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10" name="Подзаголовок 4"/>
          <p:cNvSpPr txBox="1">
            <a:spLocks/>
          </p:cNvSpPr>
          <p:nvPr/>
        </p:nvSpPr>
        <p:spPr>
          <a:xfrm>
            <a:off x="332627" y="1490039"/>
            <a:ext cx="11310733" cy="1298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dirty="0" smtClean="0">
                <a:solidFill>
                  <a:schemeClr val="accent5"/>
                </a:solidFill>
                <a:latin typeface="+mj-lt"/>
                <a:cs typeface="Courier New" panose="02070309020205020404" pitchFamily="49" charset="0"/>
              </a:rPr>
              <a:t>	Identify and correct the errors in the following program:</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15680" t="12083" r="54217" b="66667"/>
          <a:stretch/>
        </p:blipFill>
        <p:spPr>
          <a:xfrm>
            <a:off x="3317201" y="2788920"/>
            <a:ext cx="5533819" cy="21963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2186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604945" y="297810"/>
            <a:ext cx="6230651"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Summary</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220331" y="1330828"/>
            <a:ext cx="11698954" cy="5449114"/>
          </a:xfrm>
          <a:prstGeom prst="rect">
            <a:avLst/>
          </a:prstGeom>
        </p:spPr>
        <p:txBody>
          <a:bodyPr vert="horz" lIns="91440" tIns="45720" rIns="91440" bIns="45720" rtlCol="0" anchor="t">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just">
              <a:buAutoNum type="arabicPeriod"/>
            </a:pPr>
            <a:r>
              <a:rPr lang="en-US" sz="3000" dirty="0" smtClean="0">
                <a:solidFill>
                  <a:schemeClr val="accent5"/>
                </a:solidFill>
              </a:rPr>
              <a:t>Making programs modular and reusable is a goal of software engineering. Function can be used to develop modular and reusable code. </a:t>
            </a:r>
          </a:p>
          <a:p>
            <a:pPr marL="514350" indent="-514350" algn="just">
              <a:buAutoNum type="arabicPeriod"/>
            </a:pPr>
            <a:r>
              <a:rPr lang="en-US" sz="3000" dirty="0" smtClean="0">
                <a:solidFill>
                  <a:schemeClr val="accent5"/>
                </a:solidFill>
              </a:rPr>
              <a:t>The function header specifies the </a:t>
            </a:r>
            <a:r>
              <a:rPr lang="en-US" sz="3000" b="1" dirty="0" smtClean="0">
                <a:solidFill>
                  <a:schemeClr val="accent5"/>
                </a:solidFill>
              </a:rPr>
              <a:t>return value type, function name, </a:t>
            </a:r>
            <a:r>
              <a:rPr lang="en-US" sz="3000" dirty="0" smtClean="0">
                <a:solidFill>
                  <a:schemeClr val="accent5"/>
                </a:solidFill>
              </a:rPr>
              <a:t>and </a:t>
            </a:r>
            <a:r>
              <a:rPr lang="en-US" sz="3000" b="1" dirty="0" smtClean="0">
                <a:solidFill>
                  <a:schemeClr val="accent5"/>
                </a:solidFill>
              </a:rPr>
              <a:t>parameters </a:t>
            </a:r>
            <a:r>
              <a:rPr lang="en-US" sz="3000" dirty="0" smtClean="0">
                <a:solidFill>
                  <a:schemeClr val="accent5"/>
                </a:solidFill>
              </a:rPr>
              <a:t>of the function.</a:t>
            </a:r>
          </a:p>
          <a:p>
            <a:pPr marL="514350" indent="-514350" algn="just">
              <a:buAutoNum type="arabicPeriod"/>
            </a:pPr>
            <a:r>
              <a:rPr lang="en-US" sz="3000" dirty="0" smtClean="0">
                <a:solidFill>
                  <a:schemeClr val="accent5"/>
                </a:solidFill>
              </a:rPr>
              <a:t>A function may return a value. The </a:t>
            </a:r>
            <a:r>
              <a:rPr lang="en-US" sz="3000" b="1" dirty="0" err="1" smtClean="0">
                <a:solidFill>
                  <a:schemeClr val="accent5"/>
                </a:solidFill>
              </a:rPr>
              <a:t>returnValueType</a:t>
            </a:r>
            <a:r>
              <a:rPr lang="en-US" sz="3000" b="1" dirty="0" smtClean="0">
                <a:solidFill>
                  <a:schemeClr val="accent5"/>
                </a:solidFill>
              </a:rPr>
              <a:t> </a:t>
            </a:r>
            <a:r>
              <a:rPr lang="en-US" sz="3000" dirty="0" smtClean="0">
                <a:solidFill>
                  <a:schemeClr val="accent5"/>
                </a:solidFill>
              </a:rPr>
              <a:t>is the data type of the value that the function returns.</a:t>
            </a:r>
          </a:p>
          <a:p>
            <a:pPr marL="514350" indent="-514350" algn="just">
              <a:buAutoNum type="arabicPeriod"/>
            </a:pPr>
            <a:r>
              <a:rPr lang="en-US" sz="3000" dirty="0" smtClean="0">
                <a:solidFill>
                  <a:schemeClr val="accent5"/>
                </a:solidFill>
              </a:rPr>
              <a:t>If the function does not return a value, the </a:t>
            </a:r>
            <a:r>
              <a:rPr lang="en-US" sz="3000" b="1" dirty="0" err="1" smtClean="0">
                <a:solidFill>
                  <a:schemeClr val="accent5"/>
                </a:solidFill>
              </a:rPr>
              <a:t>returnValueType</a:t>
            </a:r>
            <a:r>
              <a:rPr lang="en-US" sz="3000" b="1" dirty="0" smtClean="0">
                <a:solidFill>
                  <a:schemeClr val="accent5"/>
                </a:solidFill>
              </a:rPr>
              <a:t> </a:t>
            </a:r>
            <a:r>
              <a:rPr lang="en-US" sz="3000" dirty="0" smtClean="0">
                <a:solidFill>
                  <a:schemeClr val="accent5"/>
                </a:solidFill>
              </a:rPr>
              <a:t>is the keyword </a:t>
            </a:r>
            <a:r>
              <a:rPr lang="en-US" sz="3000" b="1" dirty="0" smtClean="0">
                <a:solidFill>
                  <a:schemeClr val="accent5"/>
                </a:solidFill>
              </a:rPr>
              <a:t>void.</a:t>
            </a:r>
          </a:p>
          <a:p>
            <a:pPr marL="514350" indent="-514350" algn="just">
              <a:buAutoNum type="arabicPeriod"/>
            </a:pPr>
            <a:r>
              <a:rPr lang="en-US" sz="3000" dirty="0" smtClean="0">
                <a:solidFill>
                  <a:schemeClr val="accent5"/>
                </a:solidFill>
              </a:rPr>
              <a:t>The </a:t>
            </a:r>
            <a:r>
              <a:rPr lang="en-US" sz="3000" b="1" dirty="0" smtClean="0">
                <a:solidFill>
                  <a:schemeClr val="accent5"/>
                </a:solidFill>
              </a:rPr>
              <a:t>parameter list </a:t>
            </a:r>
            <a:r>
              <a:rPr lang="en-US" sz="3000" dirty="0" smtClean="0">
                <a:solidFill>
                  <a:schemeClr val="accent5"/>
                </a:solidFill>
              </a:rPr>
              <a:t>refers to the type, order, and number of the parameters of a function . </a:t>
            </a:r>
          </a:p>
          <a:p>
            <a:pPr marL="514350" indent="-514350" algn="just">
              <a:buAutoNum type="arabicPeriod"/>
            </a:pPr>
            <a:r>
              <a:rPr lang="en-US" sz="3000" dirty="0" smtClean="0">
                <a:solidFill>
                  <a:schemeClr val="accent5"/>
                </a:solidFill>
              </a:rPr>
              <a:t>The arguments that are passed to a function should have the same number, type, and order as the parameters in the function signature.</a:t>
            </a:r>
          </a:p>
          <a:p>
            <a:pPr marL="514350" indent="-514350" algn="just">
              <a:buAutoNum type="arabicPeriod"/>
            </a:pPr>
            <a:r>
              <a:rPr lang="en-US" sz="3000" dirty="0" smtClean="0">
                <a:solidFill>
                  <a:schemeClr val="accent5"/>
                </a:solidFill>
              </a:rPr>
              <a:t>The function name and the parameter list together constitute the </a:t>
            </a:r>
            <a:r>
              <a:rPr lang="en-US" sz="3000" b="1" dirty="0" smtClean="0">
                <a:solidFill>
                  <a:schemeClr val="accent5"/>
                </a:solidFill>
              </a:rPr>
              <a:t>function signature. </a:t>
            </a:r>
          </a:p>
          <a:p>
            <a:pPr marL="514350" indent="-514350" algn="just">
              <a:buAutoNum type="arabicPeriod"/>
            </a:pPr>
            <a:r>
              <a:rPr lang="en-US" sz="3000" dirty="0" smtClean="0">
                <a:solidFill>
                  <a:schemeClr val="accent5"/>
                </a:solidFill>
              </a:rPr>
              <a:t>Parameters are optional; that is, a function may contain no parameters.</a:t>
            </a:r>
          </a:p>
          <a:p>
            <a:pPr marL="514350" indent="-514350" algn="just">
              <a:buAutoNum type="arabicPeriod"/>
            </a:pPr>
            <a:r>
              <a:rPr lang="en-US" sz="3000" dirty="0" smtClean="0">
                <a:solidFill>
                  <a:schemeClr val="accent5"/>
                </a:solidFill>
              </a:rPr>
              <a:t>A value-returning function must return a value when the function is finished.</a:t>
            </a:r>
          </a:p>
          <a:p>
            <a:pPr marL="514350" indent="-514350" algn="just">
              <a:buAutoNum type="arabicPeriod"/>
            </a:pPr>
            <a:r>
              <a:rPr lang="en-US" sz="3000" dirty="0" smtClean="0">
                <a:solidFill>
                  <a:schemeClr val="accent5"/>
                </a:solidFill>
              </a:rPr>
              <a:t>A return statement can be used in a void function for terminating the function and returning control to the function’s caller.</a:t>
            </a:r>
          </a:p>
          <a:p>
            <a:pPr marL="514350" indent="-514350" algn="just">
              <a:buAutoNum type="arabicPeriod"/>
            </a:pPr>
            <a:r>
              <a:rPr lang="en-US" sz="3000" dirty="0" smtClean="0">
                <a:solidFill>
                  <a:schemeClr val="accent5"/>
                </a:solidFill>
              </a:rPr>
              <a:t>When a program calls a function, program control is transferred to the called function.</a:t>
            </a:r>
          </a:p>
        </p:txBody>
      </p:sp>
    </p:spTree>
    <p:extLst>
      <p:ext uri="{BB962C8B-B14F-4D97-AF65-F5344CB8AC3E}">
        <p14:creationId xmlns:p14="http://schemas.microsoft.com/office/powerpoint/2010/main" val="220874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Defining a Function</a:t>
            </a:r>
            <a:endParaRPr lang="ru-RU" dirty="0">
              <a:solidFill>
                <a:schemeClr val="accent5"/>
              </a:solidFill>
            </a:endParaRPr>
          </a:p>
        </p:txBody>
      </p:sp>
      <p:sp>
        <p:nvSpPr>
          <p:cNvPr id="5" name="Подзаголовок 4"/>
          <p:cNvSpPr>
            <a:spLocks noGrp="1"/>
          </p:cNvSpPr>
          <p:nvPr>
            <p:ph type="subTitle" idx="1"/>
          </p:nvPr>
        </p:nvSpPr>
        <p:spPr>
          <a:xfrm>
            <a:off x="332627" y="1650460"/>
            <a:ext cx="11502968" cy="1541920"/>
          </a:xfrm>
        </p:spPr>
        <p:txBody>
          <a:bodyPr>
            <a:noAutofit/>
          </a:bodyPr>
          <a:lstStyle/>
          <a:p>
            <a:pPr algn="just"/>
            <a:r>
              <a:rPr lang="en-US" sz="3000" dirty="0" smtClean="0">
                <a:solidFill>
                  <a:schemeClr val="accent5">
                    <a:lumMod val="75000"/>
                  </a:schemeClr>
                </a:solidFill>
                <a:latin typeface="+mj-lt"/>
              </a:rPr>
              <a:t>	A function definition consists of its function name, parameters, return value type, and body.</a:t>
            </a:r>
          </a:p>
          <a:p>
            <a:pPr algn="just"/>
            <a:r>
              <a:rPr lang="en-US" sz="3000" dirty="0">
                <a:solidFill>
                  <a:schemeClr val="accent5">
                    <a:lumMod val="75000"/>
                  </a:schemeClr>
                </a:solidFill>
                <a:latin typeface="+mj-lt"/>
              </a:rPr>
              <a:t>	</a:t>
            </a:r>
            <a:r>
              <a:rPr lang="en-US" sz="3000" dirty="0" smtClean="0">
                <a:solidFill>
                  <a:schemeClr val="accent5">
                    <a:lumMod val="75000"/>
                  </a:schemeClr>
                </a:solidFill>
                <a:latin typeface="+mj-lt"/>
              </a:rPr>
              <a:t>The syntax for defining a function is as follows:</a:t>
            </a:r>
          </a:p>
          <a:p>
            <a:pPr algn="just"/>
            <a:endParaRPr lang="en-US" sz="3000" dirty="0" smtClean="0">
              <a:solidFill>
                <a:schemeClr val="accent5">
                  <a:lumMod val="75000"/>
                </a:schemeClr>
              </a:solidFill>
              <a:latin typeface="+mj-lt"/>
            </a:endParaRPr>
          </a:p>
          <a:p>
            <a:pPr algn="just"/>
            <a:r>
              <a:rPr lang="en-US" sz="3000" dirty="0">
                <a:solidFill>
                  <a:schemeClr val="accent5">
                    <a:lumMod val="75000"/>
                  </a:schemeClr>
                </a:solidFill>
                <a:latin typeface="+mj-lt"/>
              </a:rPr>
              <a:t>	</a:t>
            </a:r>
            <a:endParaRPr lang="en-US" sz="3000" dirty="0" smtClean="0">
              <a:solidFill>
                <a:schemeClr val="accent5">
                  <a:lumMod val="75000"/>
                </a:schemeClr>
              </a:solidFill>
              <a:latin typeface="+mj-lt"/>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15971" t="16283" r="41493" b="70559"/>
          <a:stretch/>
        </p:blipFill>
        <p:spPr>
          <a:xfrm>
            <a:off x="1656496" y="3605619"/>
            <a:ext cx="8855229" cy="1540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9256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Defining a Function</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p:cNvGrpSpPr/>
          <p:nvPr/>
        </p:nvGrpSpPr>
        <p:grpSpPr>
          <a:xfrm>
            <a:off x="344412" y="1676125"/>
            <a:ext cx="7299158" cy="4331368"/>
            <a:chOff x="332627" y="1660083"/>
            <a:chExt cx="7299158" cy="4331368"/>
          </a:xfrm>
        </p:grpSpPr>
        <p:grpSp>
          <p:nvGrpSpPr>
            <p:cNvPr id="44" name="Group 43"/>
            <p:cNvGrpSpPr/>
            <p:nvPr/>
          </p:nvGrpSpPr>
          <p:grpSpPr>
            <a:xfrm>
              <a:off x="332627" y="1926239"/>
              <a:ext cx="7023590" cy="4063213"/>
              <a:chOff x="409272" y="1685608"/>
              <a:chExt cx="7023590" cy="4063213"/>
            </a:xfrm>
          </p:grpSpPr>
          <p:pic>
            <p:nvPicPr>
              <p:cNvPr id="9" name="Picture 8"/>
              <p:cNvPicPr>
                <a:picLocks noChangeAspect="1"/>
              </p:cNvPicPr>
              <p:nvPr/>
            </p:nvPicPr>
            <p:blipFill rotWithShape="1">
              <a:blip r:embed="rId3"/>
              <a:srcRect l="15971" t="16283" r="59247" b="48191"/>
              <a:stretch/>
            </p:blipFill>
            <p:spPr>
              <a:xfrm>
                <a:off x="2277978" y="2374232"/>
                <a:ext cx="4186990" cy="3374589"/>
              </a:xfrm>
              <a:prstGeom prst="rect">
                <a:avLst/>
              </a:prstGeom>
            </p:spPr>
          </p:pic>
          <p:sp>
            <p:nvSpPr>
              <p:cNvPr id="10" name="Rectangle 9"/>
              <p:cNvSpPr/>
              <p:nvPr/>
            </p:nvSpPr>
            <p:spPr>
              <a:xfrm>
                <a:off x="2807368" y="2358189"/>
                <a:ext cx="3593432" cy="320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5871809" y="3548611"/>
                <a:ext cx="1057982" cy="646331"/>
              </a:xfrm>
              <a:prstGeom prst="rect">
                <a:avLst/>
              </a:prstGeom>
              <a:noFill/>
            </p:spPr>
            <p:txBody>
              <a:bodyPr wrap="none" rtlCol="0">
                <a:spAutoFit/>
              </a:bodyPr>
              <a:lstStyle/>
              <a:p>
                <a:r>
                  <a:rPr lang="en-US" dirty="0" smtClean="0"/>
                  <a:t>function </a:t>
                </a:r>
              </a:p>
              <a:p>
                <a:r>
                  <a:rPr lang="en-US" dirty="0" smtClean="0"/>
                  <a:t>signature</a:t>
                </a:r>
                <a:endParaRPr lang="ru-RU" dirty="0"/>
              </a:p>
            </p:txBody>
          </p:sp>
          <p:sp>
            <p:nvSpPr>
              <p:cNvPr id="20" name="Curved Up Arrow 19"/>
              <p:cNvSpPr/>
              <p:nvPr/>
            </p:nvSpPr>
            <p:spPr>
              <a:xfrm rot="15385046">
                <a:off x="6280108" y="2645788"/>
                <a:ext cx="1502860" cy="802649"/>
              </a:xfrm>
              <a:prstGeom prst="curvedUpArrow">
                <a:avLst>
                  <a:gd name="adj1" fmla="val 8356"/>
                  <a:gd name="adj2" fmla="val 16093"/>
                  <a:gd name="adj3" fmla="val 3079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solidFill>
                    <a:schemeClr val="tx1"/>
                  </a:solidFill>
                </a:endParaRPr>
              </a:p>
            </p:txBody>
          </p:sp>
          <p:sp>
            <p:nvSpPr>
              <p:cNvPr id="21" name="Right Bracket 20"/>
              <p:cNvSpPr/>
              <p:nvPr/>
            </p:nvSpPr>
            <p:spPr>
              <a:xfrm rot="5400000">
                <a:off x="4847503" y="1277521"/>
                <a:ext cx="151784" cy="2826475"/>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ru-RU"/>
              </a:p>
            </p:txBody>
          </p:sp>
          <p:sp>
            <p:nvSpPr>
              <p:cNvPr id="22" name="TextBox 21"/>
              <p:cNvSpPr txBox="1"/>
              <p:nvPr/>
            </p:nvSpPr>
            <p:spPr>
              <a:xfrm>
                <a:off x="5053656" y="3007285"/>
                <a:ext cx="1572128" cy="369332"/>
              </a:xfrm>
              <a:prstGeom prst="rect">
                <a:avLst/>
              </a:prstGeom>
              <a:noFill/>
            </p:spPr>
            <p:txBody>
              <a:bodyPr wrap="square" rtlCol="0">
                <a:spAutoFit/>
              </a:bodyPr>
              <a:lstStyle/>
              <a:p>
                <a:r>
                  <a:rPr lang="en-US" dirty="0"/>
                  <a:t>p</a:t>
                </a:r>
                <a:r>
                  <a:rPr lang="en-US" dirty="0" smtClean="0"/>
                  <a:t>arameter list</a:t>
                </a:r>
                <a:endParaRPr lang="ru-RU" dirty="0"/>
              </a:p>
            </p:txBody>
          </p:sp>
          <p:cxnSp>
            <p:nvCxnSpPr>
              <p:cNvPr id="24" name="Straight Arrow Connector 23"/>
              <p:cNvCxnSpPr/>
              <p:nvPr/>
            </p:nvCxnSpPr>
            <p:spPr>
              <a:xfrm flipV="1">
                <a:off x="5871809" y="2823778"/>
                <a:ext cx="0" cy="2293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Left Bracket 24"/>
              <p:cNvSpPr/>
              <p:nvPr/>
            </p:nvSpPr>
            <p:spPr>
              <a:xfrm>
                <a:off x="2598821" y="2938476"/>
                <a:ext cx="208547" cy="2387503"/>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ru-RU"/>
              </a:p>
            </p:txBody>
          </p:sp>
          <p:sp>
            <p:nvSpPr>
              <p:cNvPr id="26" name="TextBox 25"/>
              <p:cNvSpPr txBox="1"/>
              <p:nvPr/>
            </p:nvSpPr>
            <p:spPr>
              <a:xfrm>
                <a:off x="409272" y="3828916"/>
                <a:ext cx="1572128" cy="369332"/>
              </a:xfrm>
              <a:prstGeom prst="rect">
                <a:avLst/>
              </a:prstGeom>
              <a:noFill/>
            </p:spPr>
            <p:txBody>
              <a:bodyPr wrap="square" rtlCol="0">
                <a:spAutoFit/>
              </a:bodyPr>
              <a:lstStyle/>
              <a:p>
                <a:r>
                  <a:rPr lang="en-US" dirty="0" smtClean="0"/>
                  <a:t>function body</a:t>
                </a:r>
                <a:endParaRPr lang="ru-RU" dirty="0"/>
              </a:p>
            </p:txBody>
          </p:sp>
          <p:cxnSp>
            <p:nvCxnSpPr>
              <p:cNvPr id="28" name="Straight Arrow Connector 27"/>
              <p:cNvCxnSpPr/>
              <p:nvPr/>
            </p:nvCxnSpPr>
            <p:spPr>
              <a:xfrm>
                <a:off x="1869106" y="4029624"/>
                <a:ext cx="6174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flipH="1">
                <a:off x="5053656" y="5186048"/>
                <a:ext cx="545039" cy="115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5591315" y="4992745"/>
                <a:ext cx="1331198" cy="369332"/>
              </a:xfrm>
              <a:prstGeom prst="rect">
                <a:avLst/>
              </a:prstGeom>
              <a:noFill/>
            </p:spPr>
            <p:txBody>
              <a:bodyPr wrap="none" rtlCol="0">
                <a:spAutoFit/>
              </a:bodyPr>
              <a:lstStyle/>
              <a:p>
                <a:r>
                  <a:rPr lang="en-US" dirty="0" smtClean="0"/>
                  <a:t>return value</a:t>
                </a:r>
                <a:endParaRPr lang="ru-RU" dirty="0"/>
              </a:p>
            </p:txBody>
          </p:sp>
          <p:sp>
            <p:nvSpPr>
              <p:cNvPr id="33" name="TextBox 32"/>
              <p:cNvSpPr txBox="1"/>
              <p:nvPr/>
            </p:nvSpPr>
            <p:spPr>
              <a:xfrm>
                <a:off x="1585286" y="1694250"/>
                <a:ext cx="1802481" cy="369332"/>
              </a:xfrm>
              <a:prstGeom prst="rect">
                <a:avLst/>
              </a:prstGeom>
              <a:noFill/>
            </p:spPr>
            <p:txBody>
              <a:bodyPr wrap="none" rtlCol="0">
                <a:spAutoFit/>
              </a:bodyPr>
              <a:lstStyle/>
              <a:p>
                <a:r>
                  <a:rPr lang="en-US" dirty="0" smtClean="0"/>
                  <a:t>return value type</a:t>
                </a:r>
                <a:endParaRPr lang="ru-RU" dirty="0"/>
              </a:p>
            </p:txBody>
          </p:sp>
          <p:cxnSp>
            <p:nvCxnSpPr>
              <p:cNvPr id="35" name="Straight Arrow Connector 34"/>
              <p:cNvCxnSpPr/>
              <p:nvPr/>
            </p:nvCxnSpPr>
            <p:spPr>
              <a:xfrm>
                <a:off x="2486527" y="2015456"/>
                <a:ext cx="0" cy="3106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3352619" y="1685608"/>
                <a:ext cx="1555234" cy="369332"/>
              </a:xfrm>
              <a:prstGeom prst="rect">
                <a:avLst/>
              </a:prstGeom>
              <a:noFill/>
            </p:spPr>
            <p:txBody>
              <a:bodyPr wrap="none" rtlCol="0">
                <a:spAutoFit/>
              </a:bodyPr>
              <a:lstStyle/>
              <a:p>
                <a:r>
                  <a:rPr lang="en-US" dirty="0"/>
                  <a:t>f</a:t>
                </a:r>
                <a:r>
                  <a:rPr lang="en-US" dirty="0" smtClean="0"/>
                  <a:t>unction name</a:t>
                </a:r>
                <a:endParaRPr lang="ru-RU" dirty="0"/>
              </a:p>
            </p:txBody>
          </p:sp>
          <p:sp>
            <p:nvSpPr>
              <p:cNvPr id="37" name="TextBox 36"/>
              <p:cNvSpPr txBox="1"/>
              <p:nvPr/>
            </p:nvSpPr>
            <p:spPr>
              <a:xfrm>
                <a:off x="4904789" y="1687312"/>
                <a:ext cx="1925848" cy="369332"/>
              </a:xfrm>
              <a:prstGeom prst="rect">
                <a:avLst/>
              </a:prstGeom>
              <a:noFill/>
            </p:spPr>
            <p:txBody>
              <a:bodyPr wrap="none" rtlCol="0">
                <a:spAutoFit/>
              </a:bodyPr>
              <a:lstStyle/>
              <a:p>
                <a:r>
                  <a:rPr lang="en-US" dirty="0"/>
                  <a:t>f</a:t>
                </a:r>
                <a:r>
                  <a:rPr lang="en-US" dirty="0" smtClean="0"/>
                  <a:t>ormal parameters</a:t>
                </a:r>
                <a:endParaRPr lang="ru-RU" dirty="0"/>
              </a:p>
            </p:txBody>
          </p:sp>
          <p:cxnSp>
            <p:nvCxnSpPr>
              <p:cNvPr id="39" name="Straight Arrow Connector 38"/>
              <p:cNvCxnSpPr>
                <a:stCxn id="36" idx="2"/>
              </p:cNvCxnSpPr>
              <p:nvPr/>
            </p:nvCxnSpPr>
            <p:spPr>
              <a:xfrm flipH="1">
                <a:off x="3352619" y="2054940"/>
                <a:ext cx="777617" cy="271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7" idx="2"/>
              </p:cNvCxnSpPr>
              <p:nvPr/>
            </p:nvCxnSpPr>
            <p:spPr>
              <a:xfrm flipH="1">
                <a:off x="4483898" y="2056644"/>
                <a:ext cx="1383815" cy="2389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37" idx="2"/>
              </p:cNvCxnSpPr>
              <p:nvPr/>
            </p:nvCxnSpPr>
            <p:spPr>
              <a:xfrm>
                <a:off x="5867713" y="2056644"/>
                <a:ext cx="0" cy="2929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45" name="Rectangle 44"/>
            <p:cNvSpPr/>
            <p:nvPr/>
          </p:nvSpPr>
          <p:spPr>
            <a:xfrm>
              <a:off x="332627" y="1660083"/>
              <a:ext cx="7299158" cy="4331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54" name="Group 53"/>
          <p:cNvGrpSpPr/>
          <p:nvPr/>
        </p:nvGrpSpPr>
        <p:grpSpPr>
          <a:xfrm>
            <a:off x="8137585" y="2466946"/>
            <a:ext cx="3309280" cy="1342896"/>
            <a:chOff x="8137585" y="2466946"/>
            <a:chExt cx="3309280" cy="1342896"/>
          </a:xfrm>
        </p:grpSpPr>
        <p:pic>
          <p:nvPicPr>
            <p:cNvPr id="48" name="Picture 47"/>
            <p:cNvPicPr>
              <a:picLocks noChangeAspect="1"/>
            </p:cNvPicPr>
            <p:nvPr/>
          </p:nvPicPr>
          <p:blipFill rotWithShape="1">
            <a:blip r:embed="rId4"/>
            <a:srcRect l="16095" t="15795" r="66890" b="71924"/>
            <a:stretch/>
          </p:blipFill>
          <p:spPr>
            <a:xfrm>
              <a:off x="8137585" y="2466946"/>
              <a:ext cx="3309280" cy="1342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9" name="TextBox 48"/>
            <p:cNvSpPr txBox="1"/>
            <p:nvPr/>
          </p:nvSpPr>
          <p:spPr>
            <a:xfrm>
              <a:off x="9278008" y="3125458"/>
              <a:ext cx="1881028" cy="646331"/>
            </a:xfrm>
            <a:prstGeom prst="rect">
              <a:avLst/>
            </a:prstGeom>
            <a:noFill/>
          </p:spPr>
          <p:txBody>
            <a:bodyPr wrap="none" rtlCol="0">
              <a:spAutoFit/>
            </a:bodyPr>
            <a:lstStyle/>
            <a:p>
              <a:r>
                <a:rPr lang="en-US" dirty="0" smtClean="0"/>
                <a:t>actual parameters</a:t>
              </a:r>
            </a:p>
            <a:p>
              <a:pPr algn="ctr"/>
              <a:r>
                <a:rPr lang="en-US" dirty="0" smtClean="0"/>
                <a:t>(arguments)</a:t>
              </a:r>
              <a:endParaRPr lang="ru-RU" dirty="0"/>
            </a:p>
          </p:txBody>
        </p:sp>
        <p:cxnSp>
          <p:nvCxnSpPr>
            <p:cNvPr id="51" name="Straight Arrow Connector 50"/>
            <p:cNvCxnSpPr>
              <a:stCxn id="49" idx="0"/>
            </p:cNvCxnSpPr>
            <p:nvPr/>
          </p:nvCxnSpPr>
          <p:spPr>
            <a:xfrm flipV="1">
              <a:off x="10218522" y="2871539"/>
              <a:ext cx="0" cy="2539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49" idx="0"/>
            </p:cNvCxnSpPr>
            <p:nvPr/>
          </p:nvCxnSpPr>
          <p:spPr>
            <a:xfrm flipV="1">
              <a:off x="10218522" y="2871539"/>
              <a:ext cx="513646" cy="2539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620764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Caution</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69" name="Подзаголовок 4"/>
          <p:cNvSpPr>
            <a:spLocks noGrp="1"/>
          </p:cNvSpPr>
          <p:nvPr>
            <p:ph type="subTitle" idx="1"/>
          </p:nvPr>
        </p:nvSpPr>
        <p:spPr>
          <a:xfrm>
            <a:off x="868298" y="2255376"/>
            <a:ext cx="10431626" cy="2557256"/>
          </a:xfrm>
        </p:spPr>
        <p:txBody>
          <a:bodyPr>
            <a:normAutofit/>
          </a:bodyPr>
          <a:lstStyle/>
          <a:p>
            <a:pPr algn="just">
              <a:lnSpc>
                <a:spcPct val="150000"/>
              </a:lnSpc>
            </a:pPr>
            <a:r>
              <a:rPr lang="en-US" sz="3000" dirty="0" smtClean="0">
                <a:solidFill>
                  <a:schemeClr val="accent5">
                    <a:lumMod val="75000"/>
                  </a:schemeClr>
                </a:solidFill>
                <a:latin typeface="+mj-lt"/>
              </a:rPr>
              <a:t>	In the function header, you need to declare each parameter separately. For instance, </a:t>
            </a:r>
            <a:r>
              <a:rPr lang="en-US" sz="3000" b="1" dirty="0" smtClean="0">
                <a:solidFill>
                  <a:schemeClr val="accent5">
                    <a:lumMod val="75000"/>
                  </a:schemeClr>
                </a:solidFill>
                <a:latin typeface="+mj-lt"/>
              </a:rPr>
              <a:t>max(</a:t>
            </a:r>
            <a:r>
              <a:rPr lang="en-US" sz="3000" b="1" dirty="0" err="1" smtClean="0">
                <a:solidFill>
                  <a:schemeClr val="accent5">
                    <a:lumMod val="75000"/>
                  </a:schemeClr>
                </a:solidFill>
                <a:latin typeface="+mj-lt"/>
              </a:rPr>
              <a:t>int</a:t>
            </a:r>
            <a:r>
              <a:rPr lang="en-US" sz="3000" b="1" dirty="0" smtClean="0">
                <a:solidFill>
                  <a:schemeClr val="accent5">
                    <a:lumMod val="75000"/>
                  </a:schemeClr>
                </a:solidFill>
                <a:latin typeface="+mj-lt"/>
              </a:rPr>
              <a:t> num1, </a:t>
            </a:r>
            <a:r>
              <a:rPr lang="en-US" sz="3000" b="1" dirty="0" err="1" smtClean="0">
                <a:solidFill>
                  <a:schemeClr val="accent5">
                    <a:lumMod val="75000"/>
                  </a:schemeClr>
                </a:solidFill>
                <a:latin typeface="+mj-lt"/>
              </a:rPr>
              <a:t>int</a:t>
            </a:r>
            <a:r>
              <a:rPr lang="en-US" sz="3000" b="1" dirty="0" smtClean="0">
                <a:solidFill>
                  <a:schemeClr val="accent5">
                    <a:lumMod val="75000"/>
                  </a:schemeClr>
                </a:solidFill>
                <a:latin typeface="+mj-lt"/>
              </a:rPr>
              <a:t> num2) </a:t>
            </a:r>
            <a:r>
              <a:rPr lang="en-US" sz="3000" dirty="0" smtClean="0">
                <a:solidFill>
                  <a:schemeClr val="accent5">
                    <a:lumMod val="75000"/>
                  </a:schemeClr>
                </a:solidFill>
                <a:latin typeface="+mj-lt"/>
              </a:rPr>
              <a:t>is correct, but </a:t>
            </a:r>
            <a:r>
              <a:rPr lang="en-US" sz="3000" b="1" dirty="0" smtClean="0">
                <a:solidFill>
                  <a:schemeClr val="accent5">
                    <a:lumMod val="75000"/>
                  </a:schemeClr>
                </a:solidFill>
                <a:latin typeface="+mj-lt"/>
              </a:rPr>
              <a:t>max(</a:t>
            </a:r>
            <a:r>
              <a:rPr lang="en-US" sz="3000" b="1" dirty="0" err="1" smtClean="0">
                <a:solidFill>
                  <a:schemeClr val="accent5">
                    <a:lumMod val="75000"/>
                  </a:schemeClr>
                </a:solidFill>
                <a:latin typeface="+mj-lt"/>
              </a:rPr>
              <a:t>int</a:t>
            </a:r>
            <a:r>
              <a:rPr lang="en-US" sz="3000" b="1" dirty="0" smtClean="0">
                <a:solidFill>
                  <a:schemeClr val="accent5">
                    <a:lumMod val="75000"/>
                  </a:schemeClr>
                </a:solidFill>
                <a:latin typeface="+mj-lt"/>
              </a:rPr>
              <a:t> num1, num2) </a:t>
            </a:r>
            <a:r>
              <a:rPr lang="en-US" sz="3000" dirty="0" smtClean="0">
                <a:solidFill>
                  <a:schemeClr val="accent5">
                    <a:lumMod val="75000"/>
                  </a:schemeClr>
                </a:solidFill>
                <a:latin typeface="+mj-lt"/>
              </a:rPr>
              <a:t>is wrong.</a:t>
            </a:r>
          </a:p>
        </p:txBody>
      </p:sp>
    </p:spTree>
    <p:extLst>
      <p:ext uri="{BB962C8B-B14F-4D97-AF65-F5344CB8AC3E}">
        <p14:creationId xmlns:p14="http://schemas.microsoft.com/office/powerpoint/2010/main" val="3610762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Calling a Function</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6" name="Подзаголовок 4"/>
          <p:cNvSpPr>
            <a:spLocks noGrp="1"/>
          </p:cNvSpPr>
          <p:nvPr>
            <p:ph type="subTitle" idx="1"/>
          </p:nvPr>
        </p:nvSpPr>
        <p:spPr>
          <a:xfrm>
            <a:off x="348669" y="1332262"/>
            <a:ext cx="11502968" cy="5525738"/>
          </a:xfrm>
        </p:spPr>
        <p:txBody>
          <a:bodyPr>
            <a:normAutofit fontScale="92500" lnSpcReduction="10000"/>
          </a:bodyPr>
          <a:lstStyle/>
          <a:p>
            <a:pPr algn="just">
              <a:lnSpc>
                <a:spcPct val="150000"/>
              </a:lnSpc>
            </a:pPr>
            <a:r>
              <a:rPr lang="en-US" sz="3000" dirty="0" smtClean="0">
                <a:solidFill>
                  <a:schemeClr val="accent5">
                    <a:lumMod val="75000"/>
                  </a:schemeClr>
                </a:solidFill>
                <a:latin typeface="+mj-lt"/>
              </a:rPr>
              <a:t>	Calling a function executes the code in the function. </a:t>
            </a:r>
          </a:p>
          <a:p>
            <a:pPr algn="just">
              <a:lnSpc>
                <a:spcPct val="150000"/>
              </a:lnSpc>
            </a:pPr>
            <a:r>
              <a:rPr lang="en-US" sz="3000" dirty="0" smtClean="0">
                <a:solidFill>
                  <a:schemeClr val="accent5">
                    <a:lumMod val="75000"/>
                  </a:schemeClr>
                </a:solidFill>
                <a:latin typeface="+mj-lt"/>
              </a:rPr>
              <a:t>	If the function returns a value, a call to that function is usually treated as a value. For example,  </a:t>
            </a:r>
          </a:p>
          <a:p>
            <a:pPr>
              <a:lnSpc>
                <a:spcPct val="150000"/>
              </a:lnSpc>
            </a:pPr>
            <a:r>
              <a:rPr lang="en-US" sz="3000" b="1" dirty="0" err="1" smtClean="0">
                <a:solidFill>
                  <a:schemeClr val="tx1"/>
                </a:solidFill>
                <a:latin typeface="Courier New" panose="02070309020205020404" pitchFamily="49" charset="0"/>
                <a:cs typeface="Courier New" panose="02070309020205020404" pitchFamily="49" charset="0"/>
              </a:rPr>
              <a:t>int</a:t>
            </a:r>
            <a:r>
              <a:rPr lang="en-US" sz="3000" b="1"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tx1"/>
                </a:solidFill>
                <a:latin typeface="Courier New" panose="02070309020205020404" pitchFamily="49" charset="0"/>
                <a:cs typeface="Courier New" panose="02070309020205020404" pitchFamily="49" charset="0"/>
              </a:rPr>
              <a:t>larger = max(3, 4);</a:t>
            </a:r>
          </a:p>
          <a:p>
            <a:pPr algn="just">
              <a:lnSpc>
                <a:spcPct val="150000"/>
              </a:lnSpc>
            </a:pPr>
            <a:r>
              <a:rPr lang="en-US" sz="3000" dirty="0" smtClean="0">
                <a:solidFill>
                  <a:schemeClr val="accent5"/>
                </a:solidFill>
                <a:latin typeface="+mj-lt"/>
                <a:cs typeface="Courier New" panose="02070309020205020404" pitchFamily="49" charset="0"/>
              </a:rPr>
              <a:t>calls </a:t>
            </a:r>
            <a:r>
              <a:rPr lang="en-US" sz="3000" b="1" dirty="0" smtClean="0">
                <a:solidFill>
                  <a:schemeClr val="accent5"/>
                </a:solidFill>
                <a:latin typeface="+mj-lt"/>
                <a:cs typeface="Courier New" panose="02070309020205020404" pitchFamily="49" charset="0"/>
              </a:rPr>
              <a:t>max(3, 4) </a:t>
            </a:r>
            <a:r>
              <a:rPr lang="en-US" sz="3000" dirty="0" smtClean="0">
                <a:solidFill>
                  <a:schemeClr val="accent5"/>
                </a:solidFill>
                <a:latin typeface="+mj-lt"/>
                <a:cs typeface="Courier New" panose="02070309020205020404" pitchFamily="49" charset="0"/>
              </a:rPr>
              <a:t>and assigns the result of the function to the variable. Another example of such a call is</a:t>
            </a:r>
          </a:p>
          <a:p>
            <a:pPr>
              <a:lnSpc>
                <a:spcPct val="150000"/>
              </a:lnSpc>
            </a:pPr>
            <a:r>
              <a:rPr lang="en-US" sz="3000" dirty="0" err="1" smtClean="0">
                <a:solidFill>
                  <a:schemeClr val="tx1"/>
                </a:solidFill>
                <a:latin typeface="Courier New" panose="02070309020205020404" pitchFamily="49" charset="0"/>
                <a:cs typeface="Courier New" panose="02070309020205020404" pitchFamily="49" charset="0"/>
              </a:rPr>
              <a:t>cout</a:t>
            </a:r>
            <a:r>
              <a:rPr lang="en-US" sz="3000" dirty="0" smtClean="0">
                <a:solidFill>
                  <a:schemeClr val="tx1"/>
                </a:solidFill>
                <a:latin typeface="Courier New" panose="02070309020205020404" pitchFamily="49" charset="0"/>
                <a:cs typeface="Courier New" panose="02070309020205020404" pitchFamily="49" charset="0"/>
              </a:rPr>
              <a:t> &lt;&lt; max(3, 4);</a:t>
            </a:r>
          </a:p>
          <a:p>
            <a:pPr algn="just">
              <a:lnSpc>
                <a:spcPct val="150000"/>
              </a:lnSpc>
            </a:pPr>
            <a:r>
              <a:rPr lang="en-US" sz="3000" dirty="0" smtClean="0">
                <a:solidFill>
                  <a:schemeClr val="accent5"/>
                </a:solidFill>
                <a:latin typeface="+mj-lt"/>
                <a:cs typeface="Courier New" panose="02070309020205020404" pitchFamily="49" charset="0"/>
              </a:rPr>
              <a:t>which prints the return value of the function call </a:t>
            </a:r>
            <a:r>
              <a:rPr lang="en-US" sz="3000" b="1" dirty="0" smtClean="0">
                <a:solidFill>
                  <a:schemeClr val="accent5"/>
                </a:solidFill>
                <a:latin typeface="+mj-lt"/>
                <a:cs typeface="Courier New" panose="02070309020205020404" pitchFamily="49" charset="0"/>
              </a:rPr>
              <a:t>max(3, 4).</a:t>
            </a:r>
            <a:endParaRPr lang="en-US" sz="3000" dirty="0" smtClean="0">
              <a:solidFill>
                <a:schemeClr val="accent5"/>
              </a:solidFill>
              <a:latin typeface="+mj-lt"/>
              <a:cs typeface="Courier New" panose="02070309020205020404" pitchFamily="49" charset="0"/>
            </a:endParaRPr>
          </a:p>
        </p:txBody>
      </p:sp>
    </p:spTree>
    <p:extLst>
      <p:ext uri="{BB962C8B-B14F-4D97-AF65-F5344CB8AC3E}">
        <p14:creationId xmlns:p14="http://schemas.microsoft.com/office/powerpoint/2010/main" val="131989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Calling a Function</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l="15355" t="15625" r="54315" b="8279"/>
          <a:stretch/>
        </p:blipFill>
        <p:spPr>
          <a:xfrm>
            <a:off x="349895" y="1339515"/>
            <a:ext cx="3872436" cy="54623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2" descr="https://cdn3.vox-cdn.com/thumbor/jGLnhh0oTpF0oU_zA2CAIaw3uLY=/cdn0.vox-cdn.com/uploads/chorus_asset/file/3916794/xps13-4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2155" y="155192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1"/>
          <p:cNvGraphicFramePr>
            <a:graphicFrameLocks noGrp="1"/>
          </p:cNvGraphicFramePr>
          <p:nvPr>
            <p:extLst>
              <p:ext uri="{D42A27DB-BD31-4B8C-83A1-F6EECF244321}">
                <p14:modId xmlns:p14="http://schemas.microsoft.com/office/powerpoint/2010/main" val="4201202484"/>
              </p:ext>
            </p:extLst>
          </p:nvPr>
        </p:nvGraphicFramePr>
        <p:xfrm>
          <a:off x="4649657" y="1554815"/>
          <a:ext cx="6303475" cy="370840"/>
        </p:xfrm>
        <a:graphic>
          <a:graphicData uri="http://schemas.openxmlformats.org/drawingml/2006/table">
            <a:tbl>
              <a:tblPr firstRow="1" bandRow="1">
                <a:tableStyleId>{3B4B98B0-60AC-42C2-AFA5-B58CD77FA1E5}</a:tableStyleId>
              </a:tblPr>
              <a:tblGrid>
                <a:gridCol w="630347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The</a:t>
                      </a:r>
                      <a:r>
                        <a:rPr lang="en-US" b="0" baseline="0" dirty="0" smtClean="0">
                          <a:latin typeface="Courier New" panose="02070309020205020404" pitchFamily="49" charset="0"/>
                          <a:cs typeface="Courier New" panose="02070309020205020404" pitchFamily="49" charset="0"/>
                        </a:rPr>
                        <a:t> maximum between 5 and 2 is 5</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grpSp>
        <p:nvGrpSpPr>
          <p:cNvPr id="63" name="Group 62"/>
          <p:cNvGrpSpPr/>
          <p:nvPr/>
        </p:nvGrpSpPr>
        <p:grpSpPr>
          <a:xfrm>
            <a:off x="4649657" y="3171586"/>
            <a:ext cx="7185938" cy="2617700"/>
            <a:chOff x="4649657" y="2144891"/>
            <a:chExt cx="7185938" cy="2617700"/>
          </a:xfrm>
        </p:grpSpPr>
        <p:pic>
          <p:nvPicPr>
            <p:cNvPr id="11" name="Picture 10"/>
            <p:cNvPicPr>
              <a:picLocks noChangeAspect="1"/>
            </p:cNvPicPr>
            <p:nvPr/>
          </p:nvPicPr>
          <p:blipFill rotWithShape="1">
            <a:blip r:embed="rId4"/>
            <a:srcRect l="15355" t="27730" r="62298" b="40312"/>
            <a:stretch/>
          </p:blipFill>
          <p:spPr>
            <a:xfrm>
              <a:off x="8982478" y="2468569"/>
              <a:ext cx="2853117" cy="2294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rotWithShape="1">
            <a:blip r:embed="rId4"/>
            <a:srcRect l="15618" t="61082" r="54106" b="6960"/>
            <a:stretch/>
          </p:blipFill>
          <p:spPr>
            <a:xfrm>
              <a:off x="4649657" y="2468569"/>
              <a:ext cx="3865564" cy="2294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3" name="Elbow Connector 12"/>
            <p:cNvCxnSpPr/>
            <p:nvPr/>
          </p:nvCxnSpPr>
          <p:spPr>
            <a:xfrm flipV="1">
              <a:off x="6035985" y="2468569"/>
              <a:ext cx="4324926" cy="852147"/>
            </a:xfrm>
            <a:prstGeom prst="bentConnector4">
              <a:avLst>
                <a:gd name="adj1" fmla="val 125"/>
                <a:gd name="adj2" fmla="val 15318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3" name="Group 52"/>
            <p:cNvGrpSpPr/>
            <p:nvPr/>
          </p:nvGrpSpPr>
          <p:grpSpPr>
            <a:xfrm>
              <a:off x="6336632" y="2144891"/>
              <a:ext cx="5027178" cy="1175825"/>
              <a:chOff x="6352674" y="2144891"/>
              <a:chExt cx="5027178" cy="1175825"/>
            </a:xfrm>
          </p:grpSpPr>
          <p:cxnSp>
            <p:nvCxnSpPr>
              <p:cNvPr id="42" name="Elbow Connector 41"/>
              <p:cNvCxnSpPr/>
              <p:nvPr/>
            </p:nvCxnSpPr>
            <p:spPr>
              <a:xfrm flipV="1">
                <a:off x="6352674" y="2144891"/>
                <a:ext cx="5027178" cy="1175825"/>
              </a:xfrm>
              <a:prstGeom prst="bentConnector3">
                <a:avLst>
                  <a:gd name="adj1" fmla="val -1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1379852" y="2169689"/>
                <a:ext cx="0" cy="298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5" name="Straight Arrow Connector 54"/>
            <p:cNvCxnSpPr/>
            <p:nvPr/>
          </p:nvCxnSpPr>
          <p:spPr>
            <a:xfrm flipV="1">
              <a:off x="6464968" y="2582779"/>
              <a:ext cx="2517510" cy="73793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Elbow Connector 58"/>
            <p:cNvCxnSpPr/>
            <p:nvPr/>
          </p:nvCxnSpPr>
          <p:spPr>
            <a:xfrm rot="10800000">
              <a:off x="6582440" y="3467011"/>
              <a:ext cx="2577603" cy="992695"/>
            </a:xfrm>
            <a:prstGeom prst="bentConnector3">
              <a:avLst>
                <a:gd name="adj1" fmla="val 1639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329717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6d5249bd979fe2ef2feb0fe527d1b15793e9495"/>
</p:tagLst>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TM02900720[[fn=Интеграл]]</Template>
  <TotalTime>22399</TotalTime>
  <Words>963</Words>
  <Application>Microsoft Office PowerPoint</Application>
  <PresentationFormat>Widescreen</PresentationFormat>
  <Paragraphs>223</Paragraphs>
  <Slides>43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Courier New</vt:lpstr>
      <vt:lpstr>Wingdings 2</vt:lpstr>
      <vt:lpstr>HDOfficeLightV0</vt:lpstr>
      <vt:lpstr>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SAMSUNG-LAPTOP</cp:lastModifiedBy>
  <cp:revision>588</cp:revision>
  <dcterms:created xsi:type="dcterms:W3CDTF">2016-07-15T17:25:41Z</dcterms:created>
  <dcterms:modified xsi:type="dcterms:W3CDTF">2017-02-10T03:59:22Z</dcterms:modified>
</cp:coreProperties>
</file>