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97" r:id="rId1"/>
  </p:sldMasterIdLst>
  <p:notesMasterIdLst>
    <p:notesMasterId r:id="rId50"/>
  </p:notesMasterIdLst>
  <p:sldIdLst>
    <p:sldId id="256" r:id="rId2"/>
    <p:sldId id="257" r:id="rId3"/>
    <p:sldId id="258" r:id="rId4"/>
    <p:sldId id="402" r:id="rId5"/>
    <p:sldId id="377" r:id="rId6"/>
    <p:sldId id="403" r:id="rId7"/>
    <p:sldId id="444" r:id="rId8"/>
    <p:sldId id="378" r:id="rId9"/>
    <p:sldId id="379" r:id="rId10"/>
    <p:sldId id="404" r:id="rId11"/>
    <p:sldId id="445" r:id="rId12"/>
    <p:sldId id="328" r:id="rId13"/>
    <p:sldId id="405" r:id="rId14"/>
    <p:sldId id="380" r:id="rId15"/>
    <p:sldId id="407" r:id="rId16"/>
    <p:sldId id="381" r:id="rId17"/>
    <p:sldId id="446" r:id="rId18"/>
    <p:sldId id="447" r:id="rId19"/>
    <p:sldId id="448" r:id="rId20"/>
    <p:sldId id="449" r:id="rId21"/>
    <p:sldId id="450" r:id="rId22"/>
    <p:sldId id="451" r:id="rId23"/>
    <p:sldId id="452" r:id="rId24"/>
    <p:sldId id="453" r:id="rId25"/>
    <p:sldId id="454" r:id="rId26"/>
    <p:sldId id="455" r:id="rId27"/>
    <p:sldId id="456" r:id="rId28"/>
    <p:sldId id="408" r:id="rId29"/>
    <p:sldId id="259" r:id="rId30"/>
    <p:sldId id="301" r:id="rId31"/>
    <p:sldId id="457" r:id="rId32"/>
    <p:sldId id="458" r:id="rId33"/>
    <p:sldId id="459" r:id="rId34"/>
    <p:sldId id="302" r:id="rId35"/>
    <p:sldId id="460" r:id="rId36"/>
    <p:sldId id="461" r:id="rId37"/>
    <p:sldId id="351" r:id="rId38"/>
    <p:sldId id="462" r:id="rId39"/>
    <p:sldId id="463" r:id="rId40"/>
    <p:sldId id="464" r:id="rId41"/>
    <p:sldId id="465" r:id="rId42"/>
    <p:sldId id="382" r:id="rId43"/>
    <p:sldId id="466" r:id="rId44"/>
    <p:sldId id="383" r:id="rId45"/>
    <p:sldId id="260" r:id="rId46"/>
    <p:sldId id="409" r:id="rId47"/>
    <p:sldId id="330" r:id="rId48"/>
    <p:sldId id="276" r:id="rId49"/>
  </p:sldIdLst>
  <p:sldSz cx="12192000" cy="6858000"/>
  <p:notesSz cx="6858000" cy="9144000"/>
  <p:custDataLst>
    <p:tags r:id="rId5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Светлый стиль 1 — акцент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1455" autoAdjust="0"/>
  </p:normalViewPr>
  <p:slideViewPr>
    <p:cSldViewPr snapToGrid="0">
      <p:cViewPr varScale="1">
        <p:scale>
          <a:sx n="60" d="100"/>
          <a:sy n="60" d="100"/>
        </p:scale>
        <p:origin x="1140" y="60"/>
      </p:cViewPr>
      <p:guideLst>
        <p:guide orient="horz" pos="2160"/>
        <p:guide pos="3840"/>
      </p:guideLst>
    </p:cSldViewPr>
  </p:slideViewPr>
  <p:outlineViewPr>
    <p:cViewPr>
      <p:scale>
        <a:sx n="33" d="100"/>
        <a:sy n="33" d="100"/>
      </p:scale>
      <p:origin x="0" y="-20718"/>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4E48CB-8CBA-480E-8179-B43A7BBB5451}" type="datetimeFigureOut">
              <a:rPr lang="ru-RU" smtClean="0"/>
              <a:t>21.02.2017</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5260E-8876-4F4E-A5C8-695073D2F9F6}" type="slidenum">
              <a:rPr lang="ru-RU" smtClean="0"/>
              <a:t>‹#›</a:t>
            </a:fld>
            <a:endParaRPr lang="ru-RU"/>
          </a:p>
        </p:txBody>
      </p:sp>
    </p:spTree>
    <p:extLst>
      <p:ext uri="{BB962C8B-B14F-4D97-AF65-F5344CB8AC3E}">
        <p14:creationId xmlns:p14="http://schemas.microsoft.com/office/powerpoint/2010/main" val="3074036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135260E-8876-4F4E-A5C8-695073D2F9F6}" type="slidenum">
              <a:rPr lang="ru-RU" smtClean="0"/>
              <a:t>2</a:t>
            </a:fld>
            <a:endParaRPr lang="ru-RU"/>
          </a:p>
        </p:txBody>
      </p:sp>
    </p:spTree>
    <p:extLst>
      <p:ext uri="{BB962C8B-B14F-4D97-AF65-F5344CB8AC3E}">
        <p14:creationId xmlns:p14="http://schemas.microsoft.com/office/powerpoint/2010/main" val="3451905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2135260E-8876-4F4E-A5C8-695073D2F9F6}" type="slidenum">
              <a:rPr lang="ru-RU" smtClean="0"/>
              <a:t>8</a:t>
            </a:fld>
            <a:endParaRPr lang="ru-RU"/>
          </a:p>
        </p:txBody>
      </p:sp>
    </p:spTree>
    <p:extLst>
      <p:ext uri="{BB962C8B-B14F-4D97-AF65-F5344CB8AC3E}">
        <p14:creationId xmlns:p14="http://schemas.microsoft.com/office/powerpoint/2010/main" val="10455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2135260E-8876-4F4E-A5C8-695073D2F9F6}" type="slidenum">
              <a:rPr lang="ru-RU" smtClean="0"/>
              <a:t>9</a:t>
            </a:fld>
            <a:endParaRPr lang="ru-RU"/>
          </a:p>
        </p:txBody>
      </p:sp>
    </p:spTree>
    <p:extLst>
      <p:ext uri="{BB962C8B-B14F-4D97-AF65-F5344CB8AC3E}">
        <p14:creationId xmlns:p14="http://schemas.microsoft.com/office/powerpoint/2010/main" val="1486949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2135260E-8876-4F4E-A5C8-695073D2F9F6}" type="slidenum">
              <a:rPr lang="ru-RU" smtClean="0"/>
              <a:t>10</a:t>
            </a:fld>
            <a:endParaRPr lang="ru-RU"/>
          </a:p>
        </p:txBody>
      </p:sp>
    </p:spTree>
    <p:extLst>
      <p:ext uri="{BB962C8B-B14F-4D97-AF65-F5344CB8AC3E}">
        <p14:creationId xmlns:p14="http://schemas.microsoft.com/office/powerpoint/2010/main" val="3437951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2135260E-8876-4F4E-A5C8-695073D2F9F6}" type="slidenum">
              <a:rPr lang="ru-RU" smtClean="0"/>
              <a:t>11</a:t>
            </a:fld>
            <a:endParaRPr lang="ru-RU"/>
          </a:p>
        </p:txBody>
      </p:sp>
    </p:spTree>
    <p:extLst>
      <p:ext uri="{BB962C8B-B14F-4D97-AF65-F5344CB8AC3E}">
        <p14:creationId xmlns:p14="http://schemas.microsoft.com/office/powerpoint/2010/main" val="552467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2135260E-8876-4F4E-A5C8-695073D2F9F6}" type="slidenum">
              <a:rPr lang="ru-RU" smtClean="0"/>
              <a:t>39</a:t>
            </a:fld>
            <a:endParaRPr lang="ru-RU"/>
          </a:p>
        </p:txBody>
      </p:sp>
    </p:spTree>
    <p:extLst>
      <p:ext uri="{BB962C8B-B14F-4D97-AF65-F5344CB8AC3E}">
        <p14:creationId xmlns:p14="http://schemas.microsoft.com/office/powerpoint/2010/main" val="2508199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2135260E-8876-4F4E-A5C8-695073D2F9F6}" type="slidenum">
              <a:rPr lang="ru-RU" smtClean="0"/>
              <a:t>40</a:t>
            </a:fld>
            <a:endParaRPr lang="ru-RU"/>
          </a:p>
        </p:txBody>
      </p:sp>
    </p:spTree>
    <p:extLst>
      <p:ext uri="{BB962C8B-B14F-4D97-AF65-F5344CB8AC3E}">
        <p14:creationId xmlns:p14="http://schemas.microsoft.com/office/powerpoint/2010/main" val="857297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2135260E-8876-4F4E-A5C8-695073D2F9F6}" type="slidenum">
              <a:rPr lang="ru-RU" smtClean="0"/>
              <a:t>41</a:t>
            </a:fld>
            <a:endParaRPr lang="ru-RU"/>
          </a:p>
        </p:txBody>
      </p:sp>
    </p:spTree>
    <p:extLst>
      <p:ext uri="{BB962C8B-B14F-4D97-AF65-F5344CB8AC3E}">
        <p14:creationId xmlns:p14="http://schemas.microsoft.com/office/powerpoint/2010/main" val="1906651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2135260E-8876-4F4E-A5C8-695073D2F9F6}" type="slidenum">
              <a:rPr lang="ru-RU" smtClean="0"/>
              <a:t>47</a:t>
            </a:fld>
            <a:endParaRPr lang="ru-RU"/>
          </a:p>
        </p:txBody>
      </p:sp>
    </p:spTree>
    <p:extLst>
      <p:ext uri="{BB962C8B-B14F-4D97-AF65-F5344CB8AC3E}">
        <p14:creationId xmlns:p14="http://schemas.microsoft.com/office/powerpoint/2010/main" val="3501830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ru-RU" smtClean="0"/>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0E59FD0C-5451-4CA0-86AF-E70AE3279989}" type="datetimeFigureOut">
              <a:rPr lang="en-US" smtClean="0"/>
              <a:t>2/21/2017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66873435"/>
      </p:ext>
    </p:extLst>
  </p:cSld>
  <p:clrMapOvr>
    <a:masterClrMapping/>
  </p:clrMapOvr>
  <p:timing>
    <p:tnLst>
      <p:par>
        <p:cTn id="1" dur="indefinite" restart="never" nodeType="tmRoot"/>
      </p:par>
    </p:tn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0E59FD0C-5451-4CA0-86AF-E70AE3279989}" type="datetimeFigureOut">
              <a:rPr lang="en-US" smtClean="0"/>
              <a:t>2/21/2017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3736533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ru-RU" smtClean="0"/>
              <a:t>Образец заголовка</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0E59FD0C-5451-4CA0-86AF-E70AE3279989}" type="datetimeFigureOut">
              <a:rPr lang="en-US" smtClean="0"/>
              <a:t>2/21/2017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7004387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0E59FD0C-5451-4CA0-86AF-E70AE3279989}" type="datetimeFigureOut">
              <a:rPr lang="en-US" smtClean="0"/>
              <a:t>2/21/2017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5572906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ru-RU" smtClean="0"/>
              <a:t>Образец заголовка</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0E59FD0C-5451-4CA0-86AF-E70AE3279989}" type="datetimeFigureOut">
              <a:rPr lang="en-US" smtClean="0"/>
              <a:t>2/21/2017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9751884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0E59FD0C-5451-4CA0-86AF-E70AE3279989}" type="datetimeFigureOut">
              <a:rPr lang="en-US" smtClean="0"/>
              <a:t>2/21/2017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6759194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845127" y="2507550"/>
            <a:ext cx="5156200" cy="368052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72200" y="2507550"/>
            <a:ext cx="5181601" cy="368052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Date Placeholder 6"/>
          <p:cNvSpPr>
            <a:spLocks noGrp="1"/>
          </p:cNvSpPr>
          <p:nvPr>
            <p:ph type="dt" sz="half" idx="10"/>
          </p:nvPr>
        </p:nvSpPr>
        <p:spPr/>
        <p:txBody>
          <a:bodyPr/>
          <a:lstStyle/>
          <a:p>
            <a:fld id="{0E59FD0C-5451-4CA0-86AF-E70AE3279989}" type="datetimeFigureOut">
              <a:rPr lang="en-US" smtClean="0"/>
              <a:t>2/21/2017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
        <p:nvSpPr>
          <p:cNvPr id="10" name="Title 9"/>
          <p:cNvSpPr>
            <a:spLocks noGrp="1"/>
          </p:cNvSpPr>
          <p:nvPr>
            <p:ph type="title"/>
          </p:nvPr>
        </p:nvSpPr>
        <p:spPr/>
        <p:txBody>
          <a:bodyPr/>
          <a:lstStyle/>
          <a:p>
            <a:r>
              <a:rPr lang="ru-RU" smtClean="0"/>
              <a:t>Образец заголовка</a:t>
            </a:r>
            <a:endParaRPr lang="en-US" dirty="0"/>
          </a:p>
        </p:txBody>
      </p:sp>
    </p:spTree>
    <p:extLst>
      <p:ext uri="{BB962C8B-B14F-4D97-AF65-F5344CB8AC3E}">
        <p14:creationId xmlns:p14="http://schemas.microsoft.com/office/powerpoint/2010/main" val="317602234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Только заголовок">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E59FD0C-5451-4CA0-86AF-E70AE3279989}" type="datetimeFigureOut">
              <a:rPr lang="en-US" smtClean="0"/>
              <a:t>2/21/2017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
        <p:nvSpPr>
          <p:cNvPr id="6" name="Title 5"/>
          <p:cNvSpPr>
            <a:spLocks noGrp="1"/>
          </p:cNvSpPr>
          <p:nvPr>
            <p:ph type="title"/>
          </p:nvPr>
        </p:nvSpPr>
        <p:spPr/>
        <p:txBody>
          <a:bodyPr/>
          <a:lstStyle/>
          <a:p>
            <a:r>
              <a:rPr lang="ru-RU" smtClean="0"/>
              <a:t>Образец заголовка</a:t>
            </a:r>
            <a:endParaRPr lang="en-US"/>
          </a:p>
        </p:txBody>
      </p:sp>
    </p:spTree>
    <p:extLst>
      <p:ext uri="{BB962C8B-B14F-4D97-AF65-F5344CB8AC3E}">
        <p14:creationId xmlns:p14="http://schemas.microsoft.com/office/powerpoint/2010/main" val="294923673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59FD0C-5451-4CA0-86AF-E70AE3279989}" type="datetimeFigureOut">
              <a:rPr lang="en-US" smtClean="0"/>
              <a:t>2/21/2017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0061897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ru-RU" smtClean="0"/>
              <a:t>Образец заголовка</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0E59FD0C-5451-4CA0-86AF-E70AE3279989}" type="datetimeFigureOut">
              <a:rPr lang="en-US" smtClean="0"/>
              <a:t>2/21/2017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0430440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ru-RU" smtClean="0"/>
              <a:t>Образец заголовка</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0E59FD0C-5451-4CA0-86AF-E70AE3279989}" type="datetimeFigureOut">
              <a:rPr lang="en-US" smtClean="0"/>
              <a:t>2/21/2017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5765919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0E59FD0C-5451-4CA0-86AF-E70AE3279989}" type="datetimeFigureOut">
              <a:rPr lang="en-US" smtClean="0"/>
              <a:t>2/21/2017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1373251"/>
      </p:ext>
    </p:extLst>
  </p:cSld>
  <p:clrMap bg1="lt1" tx1="dk1" bg2="lt2" tx2="dk2" accent1="accent1" accent2="accent2" accent3="accent3" accent4="accent4" accent5="accent5" accent6="accent6" hlink="hlink" folHlink="folHlink"/>
  <p:sldLayoutIdLst>
    <p:sldLayoutId id="2147484098" r:id="rId1"/>
    <p:sldLayoutId id="2147484099" r:id="rId2"/>
    <p:sldLayoutId id="2147484100" r:id="rId3"/>
    <p:sldLayoutId id="2147484101" r:id="rId4"/>
    <p:sldLayoutId id="2147484102" r:id="rId5"/>
    <p:sldLayoutId id="2147484103" r:id="rId6"/>
    <p:sldLayoutId id="2147484104" r:id="rId7"/>
    <p:sldLayoutId id="2147484105" r:id="rId8"/>
    <p:sldLayoutId id="2147484106" r:id="rId9"/>
    <p:sldLayoutId id="2147484107" r:id="rId10"/>
    <p:sldLayoutId id="2147484108" r:id="rId11"/>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png"/><Relationship Id="rId7"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07959" y="2789631"/>
            <a:ext cx="9950361" cy="1465254"/>
          </a:xfrm>
        </p:spPr>
        <p:txBody>
          <a:bodyPr>
            <a:normAutofit fontScale="90000"/>
          </a:bodyPr>
          <a:lstStyle/>
          <a:p>
            <a:pPr algn="ctr"/>
            <a:r>
              <a:rPr lang="en-US" dirty="0" smtClean="0">
                <a:solidFill>
                  <a:schemeClr val="accent5"/>
                </a:solidFill>
              </a:rPr>
              <a:t>Single-Dimensional Arrays and C-Strings</a:t>
            </a:r>
            <a:endParaRPr lang="ru-RU" dirty="0">
              <a:solidFill>
                <a:schemeClr val="accent5"/>
              </a:solidFill>
            </a:endParaRPr>
          </a:p>
        </p:txBody>
      </p:sp>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146207" y="1545043"/>
            <a:ext cx="7325110"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smtClean="0">
                <a:solidFill>
                  <a:schemeClr val="accent5"/>
                </a:solidFill>
              </a:rPr>
              <a:t>C++ Programming, Fall 2016</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8" name="Подзаголовок 2"/>
          <p:cNvSpPr txBox="1">
            <a:spLocks/>
          </p:cNvSpPr>
          <p:nvPr/>
        </p:nvSpPr>
        <p:spPr>
          <a:xfrm>
            <a:off x="4150172" y="4254885"/>
            <a:ext cx="4172674" cy="193888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r>
              <a:rPr lang="en-US" sz="6000" b="1" dirty="0" smtClean="0">
                <a:solidFill>
                  <a:srgbClr val="002060"/>
                </a:solidFill>
              </a:rPr>
              <a:t>Lecture #7</a:t>
            </a:r>
          </a:p>
          <a:p>
            <a:r>
              <a:rPr lang="en-US" sz="6000" b="1" dirty="0" smtClean="0">
                <a:solidFill>
                  <a:srgbClr val="002060"/>
                </a:solidFill>
              </a:rPr>
              <a:t>I - part</a:t>
            </a:r>
            <a:endParaRPr lang="ru-RU" sz="6000" b="1" dirty="0">
              <a:solidFill>
                <a:srgbClr val="002060"/>
              </a:solidFill>
            </a:endParaRPr>
          </a:p>
        </p:txBody>
      </p:sp>
    </p:spTree>
    <p:extLst>
      <p:ext uri="{BB962C8B-B14F-4D97-AF65-F5344CB8AC3E}">
        <p14:creationId xmlns:p14="http://schemas.microsoft.com/office/powerpoint/2010/main" val="5540826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649657" y="297810"/>
            <a:ext cx="7185939"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Accessing Array Elements</a:t>
            </a:r>
            <a:endParaRPr lang="ru-RU" dirty="0">
              <a:solidFill>
                <a:schemeClr val="accent5"/>
              </a:solidFill>
            </a:endParaRPr>
          </a:p>
        </p:txBody>
      </p:sp>
      <p:pic>
        <p:nvPicPr>
          <p:cNvPr id="8" name="Picture 2" descr="Images-Logo-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8" name="Подзаголовок 4"/>
          <p:cNvSpPr>
            <a:spLocks noGrp="1"/>
          </p:cNvSpPr>
          <p:nvPr>
            <p:ph type="subTitle" idx="1"/>
          </p:nvPr>
        </p:nvSpPr>
        <p:spPr>
          <a:xfrm>
            <a:off x="348669" y="1332262"/>
            <a:ext cx="11502968" cy="5525738"/>
          </a:xfrm>
        </p:spPr>
        <p:txBody>
          <a:bodyPr>
            <a:normAutofit fontScale="85000" lnSpcReduction="20000"/>
          </a:bodyPr>
          <a:lstStyle/>
          <a:p>
            <a:pPr algn="just">
              <a:lnSpc>
                <a:spcPct val="150000"/>
              </a:lnSpc>
            </a:pPr>
            <a:r>
              <a:rPr lang="en-US" sz="2200" dirty="0" smtClean="0">
                <a:solidFill>
                  <a:schemeClr val="tx1"/>
                </a:solidFill>
                <a:latin typeface="Courier New" panose="02070309020205020404" pitchFamily="49" charset="0"/>
                <a:cs typeface="Courier New" panose="02070309020205020404" pitchFamily="49" charset="0"/>
              </a:rPr>
              <a:t>	</a:t>
            </a:r>
            <a:r>
              <a:rPr lang="en-US" sz="3000" dirty="0" smtClean="0">
                <a:solidFill>
                  <a:schemeClr val="accent5"/>
                </a:solidFill>
                <a:latin typeface="+mj-lt"/>
                <a:cs typeface="Courier New" panose="02070309020205020404" pitchFamily="49" charset="0"/>
              </a:rPr>
              <a:t>The array elements are accessed through the integer index. Array indices are </a:t>
            </a:r>
            <a:r>
              <a:rPr lang="en-US" sz="3000" b="1" dirty="0" smtClean="0">
                <a:solidFill>
                  <a:schemeClr val="accent5"/>
                </a:solidFill>
                <a:latin typeface="+mj-lt"/>
                <a:cs typeface="Courier New" panose="02070309020205020404" pitchFamily="49" charset="0"/>
              </a:rPr>
              <a:t>0 – based; </a:t>
            </a:r>
            <a:r>
              <a:rPr lang="en-US" sz="3000" dirty="0" smtClean="0">
                <a:solidFill>
                  <a:schemeClr val="accent5"/>
                </a:solidFill>
                <a:latin typeface="+mj-lt"/>
                <a:cs typeface="Courier New" panose="02070309020205020404" pitchFamily="49" charset="0"/>
              </a:rPr>
              <a:t>that is, they run from 0 to </a:t>
            </a:r>
            <a:r>
              <a:rPr lang="en-US" sz="3000" b="1" dirty="0" smtClean="0">
                <a:solidFill>
                  <a:schemeClr val="accent5"/>
                </a:solidFill>
                <a:latin typeface="+mj-lt"/>
                <a:cs typeface="Courier New" panose="02070309020205020404" pitchFamily="49" charset="0"/>
              </a:rPr>
              <a:t>arraySize-1. </a:t>
            </a:r>
            <a:r>
              <a:rPr lang="en-US" sz="3000" dirty="0" smtClean="0">
                <a:solidFill>
                  <a:schemeClr val="accent5"/>
                </a:solidFill>
                <a:latin typeface="+mj-lt"/>
                <a:cs typeface="Courier New" panose="02070309020205020404" pitchFamily="49" charset="0"/>
              </a:rPr>
              <a:t>The first element is assigned the index </a:t>
            </a:r>
            <a:r>
              <a:rPr lang="en-US" sz="3000" b="1" dirty="0" smtClean="0">
                <a:solidFill>
                  <a:schemeClr val="accent5"/>
                </a:solidFill>
                <a:latin typeface="+mj-lt"/>
                <a:cs typeface="Courier New" panose="02070309020205020404" pitchFamily="49" charset="0"/>
              </a:rPr>
              <a:t>0, </a:t>
            </a:r>
            <a:r>
              <a:rPr lang="en-US" sz="3000" dirty="0" smtClean="0">
                <a:solidFill>
                  <a:schemeClr val="accent5"/>
                </a:solidFill>
                <a:latin typeface="+mj-lt"/>
                <a:cs typeface="Courier New" panose="02070309020205020404" pitchFamily="49" charset="0"/>
              </a:rPr>
              <a:t>the second element is assigned </a:t>
            </a:r>
            <a:r>
              <a:rPr lang="en-US" sz="3000" b="1" dirty="0" smtClean="0">
                <a:solidFill>
                  <a:schemeClr val="accent5"/>
                </a:solidFill>
                <a:latin typeface="+mj-lt"/>
                <a:cs typeface="Courier New" panose="02070309020205020404" pitchFamily="49" charset="0"/>
              </a:rPr>
              <a:t>1, </a:t>
            </a:r>
            <a:r>
              <a:rPr lang="en-US" sz="3000" dirty="0" smtClean="0">
                <a:solidFill>
                  <a:schemeClr val="accent5"/>
                </a:solidFill>
                <a:latin typeface="+mj-lt"/>
                <a:cs typeface="Courier New" panose="02070309020205020404" pitchFamily="49" charset="0"/>
              </a:rPr>
              <a:t>and so on. Each element in the array is represented using the following syntax:</a:t>
            </a:r>
          </a:p>
          <a:p>
            <a:pPr>
              <a:lnSpc>
                <a:spcPct val="150000"/>
              </a:lnSpc>
            </a:pPr>
            <a:r>
              <a:rPr lang="en-US" sz="3000" dirty="0" err="1" smtClean="0">
                <a:solidFill>
                  <a:schemeClr val="tx1"/>
                </a:solidFill>
                <a:latin typeface="Courier New" panose="02070309020205020404" pitchFamily="49" charset="0"/>
                <a:cs typeface="Courier New" panose="02070309020205020404" pitchFamily="49" charset="0"/>
              </a:rPr>
              <a:t>arrayName</a:t>
            </a:r>
            <a:r>
              <a:rPr lang="en-US" sz="3000" dirty="0" smtClean="0">
                <a:solidFill>
                  <a:schemeClr val="tx1"/>
                </a:solidFill>
                <a:latin typeface="Courier New" panose="02070309020205020404" pitchFamily="49" charset="0"/>
                <a:cs typeface="Courier New" panose="02070309020205020404" pitchFamily="49" charset="0"/>
              </a:rPr>
              <a:t>[index];</a:t>
            </a:r>
            <a:endParaRPr lang="en-US" sz="2200" dirty="0">
              <a:solidFill>
                <a:schemeClr val="tx1"/>
              </a:solidFill>
              <a:latin typeface="Courier New" panose="02070309020205020404" pitchFamily="49" charset="0"/>
              <a:cs typeface="Courier New" panose="02070309020205020404" pitchFamily="49" charset="0"/>
            </a:endParaRPr>
          </a:p>
          <a:p>
            <a:pPr algn="just">
              <a:lnSpc>
                <a:spcPct val="150000"/>
              </a:lnSpc>
            </a:pPr>
            <a:r>
              <a:rPr lang="en-US" sz="2200" dirty="0" smtClean="0">
                <a:solidFill>
                  <a:schemeClr val="tx1"/>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For example, </a:t>
            </a:r>
            <a:r>
              <a:rPr lang="en-US" sz="3000" b="1" dirty="0" err="1" smtClean="0">
                <a:solidFill>
                  <a:schemeClr val="accent5"/>
                </a:solidFill>
                <a:latin typeface="+mj-lt"/>
                <a:cs typeface="Courier New" panose="02070309020205020404" pitchFamily="49" charset="0"/>
              </a:rPr>
              <a:t>myList</a:t>
            </a:r>
            <a:r>
              <a:rPr lang="en-US" sz="3000" b="1" dirty="0" smtClean="0">
                <a:solidFill>
                  <a:schemeClr val="accent5"/>
                </a:solidFill>
                <a:latin typeface="+mj-lt"/>
                <a:cs typeface="Courier New" panose="02070309020205020404" pitchFamily="49" charset="0"/>
              </a:rPr>
              <a:t>[9] </a:t>
            </a:r>
            <a:r>
              <a:rPr lang="en-US" sz="3000" dirty="0" smtClean="0">
                <a:solidFill>
                  <a:schemeClr val="accent5"/>
                </a:solidFill>
                <a:latin typeface="+mj-lt"/>
                <a:cs typeface="Courier New" panose="02070309020205020404" pitchFamily="49" charset="0"/>
              </a:rPr>
              <a:t>represented the last element in the array </a:t>
            </a:r>
            <a:r>
              <a:rPr lang="en-US" sz="3000" b="1" dirty="0" err="1" smtClean="0">
                <a:solidFill>
                  <a:schemeClr val="accent5"/>
                </a:solidFill>
                <a:latin typeface="+mj-lt"/>
                <a:cs typeface="Courier New" panose="02070309020205020404" pitchFamily="49" charset="0"/>
              </a:rPr>
              <a:t>myList</a:t>
            </a:r>
            <a:r>
              <a:rPr lang="en-US" sz="3000" b="1" dirty="0" smtClean="0">
                <a:solidFill>
                  <a:schemeClr val="accent5"/>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 </a:t>
            </a:r>
          </a:p>
          <a:p>
            <a:pPr algn="just">
              <a:lnSpc>
                <a:spcPct val="150000"/>
              </a:lnSpc>
            </a:pPr>
            <a:r>
              <a:rPr lang="en-US" sz="3000" dirty="0">
                <a:solidFill>
                  <a:schemeClr val="accent5"/>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Fore example, the following code adds the values in </a:t>
            </a:r>
            <a:r>
              <a:rPr lang="en-US" sz="3000" b="1" dirty="0" err="1" smtClean="0">
                <a:solidFill>
                  <a:schemeClr val="accent5"/>
                </a:solidFill>
                <a:latin typeface="+mj-lt"/>
                <a:cs typeface="Courier New" panose="02070309020205020404" pitchFamily="49" charset="0"/>
              </a:rPr>
              <a:t>myList</a:t>
            </a:r>
            <a:r>
              <a:rPr lang="en-US" sz="3000" b="1" dirty="0" smtClean="0">
                <a:solidFill>
                  <a:schemeClr val="accent5"/>
                </a:solidFill>
                <a:latin typeface="+mj-lt"/>
                <a:cs typeface="Courier New" panose="02070309020205020404" pitchFamily="49" charset="0"/>
              </a:rPr>
              <a:t>[0] </a:t>
            </a:r>
            <a:r>
              <a:rPr lang="en-US" sz="3000" dirty="0" smtClean="0">
                <a:solidFill>
                  <a:schemeClr val="accent5"/>
                </a:solidFill>
                <a:latin typeface="+mj-lt"/>
                <a:cs typeface="Courier New" panose="02070309020205020404" pitchFamily="49" charset="0"/>
              </a:rPr>
              <a:t>and </a:t>
            </a:r>
            <a:r>
              <a:rPr lang="en-US" sz="3000" b="1" dirty="0" err="1" smtClean="0">
                <a:solidFill>
                  <a:schemeClr val="accent5"/>
                </a:solidFill>
                <a:latin typeface="+mj-lt"/>
                <a:cs typeface="Courier New" panose="02070309020205020404" pitchFamily="49" charset="0"/>
              </a:rPr>
              <a:t>myList</a:t>
            </a:r>
            <a:r>
              <a:rPr lang="en-US" sz="3000" b="1" dirty="0" smtClean="0">
                <a:solidFill>
                  <a:schemeClr val="accent5"/>
                </a:solidFill>
                <a:latin typeface="+mj-lt"/>
                <a:cs typeface="Courier New" panose="02070309020205020404" pitchFamily="49" charset="0"/>
              </a:rPr>
              <a:t>[1] </a:t>
            </a:r>
            <a:r>
              <a:rPr lang="en-US" sz="3000" dirty="0" smtClean="0">
                <a:solidFill>
                  <a:schemeClr val="accent5"/>
                </a:solidFill>
                <a:latin typeface="+mj-lt"/>
                <a:cs typeface="Courier New" panose="02070309020205020404" pitchFamily="49" charset="0"/>
              </a:rPr>
              <a:t>to </a:t>
            </a:r>
            <a:r>
              <a:rPr lang="en-US" sz="3000" b="1" dirty="0" err="1" smtClean="0">
                <a:solidFill>
                  <a:schemeClr val="accent5"/>
                </a:solidFill>
                <a:latin typeface="+mj-lt"/>
                <a:cs typeface="Courier New" panose="02070309020205020404" pitchFamily="49" charset="0"/>
              </a:rPr>
              <a:t>myList</a:t>
            </a:r>
            <a:r>
              <a:rPr lang="en-US" sz="3000" b="1" dirty="0" smtClean="0">
                <a:solidFill>
                  <a:schemeClr val="accent5"/>
                </a:solidFill>
                <a:latin typeface="+mj-lt"/>
                <a:cs typeface="Courier New" panose="02070309020205020404" pitchFamily="49" charset="0"/>
              </a:rPr>
              <a:t>[2].  		</a:t>
            </a:r>
            <a:r>
              <a:rPr lang="en-US" sz="3000" dirty="0" err="1" smtClean="0">
                <a:solidFill>
                  <a:schemeClr val="tx1"/>
                </a:solidFill>
                <a:latin typeface="Courier New" panose="02070309020205020404" pitchFamily="49" charset="0"/>
                <a:cs typeface="Courier New" panose="02070309020205020404" pitchFamily="49" charset="0"/>
              </a:rPr>
              <a:t>myList</a:t>
            </a:r>
            <a:r>
              <a:rPr lang="en-US" sz="3000" dirty="0" smtClean="0">
                <a:solidFill>
                  <a:schemeClr val="tx1"/>
                </a:solidFill>
                <a:latin typeface="Courier New" panose="02070309020205020404" pitchFamily="49" charset="0"/>
                <a:cs typeface="Courier New" panose="02070309020205020404" pitchFamily="49" charset="0"/>
              </a:rPr>
              <a:t>[2] = </a:t>
            </a:r>
            <a:r>
              <a:rPr lang="en-US" sz="3000" dirty="0" err="1" smtClean="0">
                <a:solidFill>
                  <a:schemeClr val="tx1"/>
                </a:solidFill>
                <a:latin typeface="Courier New" panose="02070309020205020404" pitchFamily="49" charset="0"/>
                <a:cs typeface="Courier New" panose="02070309020205020404" pitchFamily="49" charset="0"/>
              </a:rPr>
              <a:t>myList</a:t>
            </a:r>
            <a:r>
              <a:rPr lang="en-US" sz="3000" dirty="0" smtClean="0">
                <a:solidFill>
                  <a:schemeClr val="tx1"/>
                </a:solidFill>
                <a:latin typeface="Courier New" panose="02070309020205020404" pitchFamily="49" charset="0"/>
                <a:cs typeface="Courier New" panose="02070309020205020404" pitchFamily="49" charset="0"/>
              </a:rPr>
              <a:t>[0] + </a:t>
            </a:r>
            <a:r>
              <a:rPr lang="en-US" sz="3000" dirty="0" err="1" smtClean="0">
                <a:solidFill>
                  <a:schemeClr val="tx1"/>
                </a:solidFill>
                <a:latin typeface="Courier New" panose="02070309020205020404" pitchFamily="49" charset="0"/>
                <a:cs typeface="Courier New" panose="02070309020205020404" pitchFamily="49" charset="0"/>
              </a:rPr>
              <a:t>myList</a:t>
            </a:r>
            <a:r>
              <a:rPr lang="en-US" sz="3000" dirty="0" smtClean="0">
                <a:solidFill>
                  <a:schemeClr val="tx1"/>
                </a:solidFill>
                <a:latin typeface="Courier New" panose="02070309020205020404" pitchFamily="49" charset="0"/>
                <a:cs typeface="Courier New" panose="02070309020205020404" pitchFamily="49" charset="0"/>
              </a:rPr>
              <a:t>[1];</a:t>
            </a:r>
          </a:p>
          <a:p>
            <a:pPr algn="just">
              <a:lnSpc>
                <a:spcPct val="150000"/>
              </a:lnSpc>
            </a:pPr>
            <a:r>
              <a:rPr lang="en-US" sz="3000" b="1" dirty="0">
                <a:solidFill>
                  <a:schemeClr val="accent5"/>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The following code increments </a:t>
            </a:r>
            <a:r>
              <a:rPr lang="en-US" sz="3000" b="1" dirty="0" err="1" smtClean="0">
                <a:solidFill>
                  <a:schemeClr val="accent5"/>
                </a:solidFill>
                <a:latin typeface="+mj-lt"/>
                <a:cs typeface="Courier New" panose="02070309020205020404" pitchFamily="49" charset="0"/>
              </a:rPr>
              <a:t>myList</a:t>
            </a:r>
            <a:r>
              <a:rPr lang="en-US" sz="3000" b="1" dirty="0" smtClean="0">
                <a:solidFill>
                  <a:schemeClr val="accent5"/>
                </a:solidFill>
                <a:latin typeface="+mj-lt"/>
                <a:cs typeface="Courier New" panose="02070309020205020404" pitchFamily="49" charset="0"/>
              </a:rPr>
              <a:t>[0] </a:t>
            </a:r>
            <a:r>
              <a:rPr lang="en-US" sz="3000" dirty="0" smtClean="0">
                <a:solidFill>
                  <a:schemeClr val="accent5"/>
                </a:solidFill>
                <a:latin typeface="+mj-lt"/>
                <a:cs typeface="Courier New" panose="02070309020205020404" pitchFamily="49" charset="0"/>
              </a:rPr>
              <a:t>by </a:t>
            </a:r>
            <a:r>
              <a:rPr lang="en-US" sz="3000" b="1" dirty="0" smtClean="0">
                <a:solidFill>
                  <a:schemeClr val="accent5"/>
                </a:solidFill>
                <a:latin typeface="+mj-lt"/>
                <a:cs typeface="Courier New" panose="02070309020205020404" pitchFamily="49" charset="0"/>
              </a:rPr>
              <a:t>1: 		</a:t>
            </a:r>
            <a:r>
              <a:rPr lang="en-US" sz="3000" dirty="0" err="1" smtClean="0">
                <a:solidFill>
                  <a:schemeClr val="tx1"/>
                </a:solidFill>
                <a:latin typeface="Courier New" panose="02070309020205020404" pitchFamily="49" charset="0"/>
                <a:cs typeface="Courier New" panose="02070309020205020404" pitchFamily="49" charset="0"/>
              </a:rPr>
              <a:t>myList</a:t>
            </a:r>
            <a:r>
              <a:rPr lang="en-US" sz="3000" dirty="0" smtClean="0">
                <a:solidFill>
                  <a:schemeClr val="tx1"/>
                </a:solidFill>
                <a:latin typeface="Courier New" panose="02070309020205020404" pitchFamily="49" charset="0"/>
                <a:cs typeface="Courier New" panose="02070309020205020404" pitchFamily="49" charset="0"/>
              </a:rPr>
              <a:t>[0]++; </a:t>
            </a:r>
          </a:p>
        </p:txBody>
      </p:sp>
    </p:spTree>
    <p:extLst>
      <p:ext uri="{BB962C8B-B14F-4D97-AF65-F5344CB8AC3E}">
        <p14:creationId xmlns:p14="http://schemas.microsoft.com/office/powerpoint/2010/main" val="2329717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649657" y="297810"/>
            <a:ext cx="7185939"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Accessing Array Elements</a:t>
            </a:r>
            <a:endParaRPr lang="ru-RU" dirty="0">
              <a:solidFill>
                <a:schemeClr val="accent5"/>
              </a:solidFill>
            </a:endParaRPr>
          </a:p>
        </p:txBody>
      </p:sp>
      <p:pic>
        <p:nvPicPr>
          <p:cNvPr id="8" name="Picture 2" descr="Images-Logo-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8" name="Подзаголовок 4"/>
          <p:cNvSpPr>
            <a:spLocks noGrp="1"/>
          </p:cNvSpPr>
          <p:nvPr>
            <p:ph type="subTitle" idx="1"/>
          </p:nvPr>
        </p:nvSpPr>
        <p:spPr>
          <a:xfrm>
            <a:off x="348669" y="1332262"/>
            <a:ext cx="11502968" cy="5525738"/>
          </a:xfrm>
        </p:spPr>
        <p:txBody>
          <a:bodyPr>
            <a:normAutofit fontScale="85000" lnSpcReduction="10000"/>
          </a:bodyPr>
          <a:lstStyle/>
          <a:p>
            <a:pPr algn="just">
              <a:lnSpc>
                <a:spcPct val="150000"/>
              </a:lnSpc>
            </a:pPr>
            <a:r>
              <a:rPr lang="en-US" sz="3000" b="1" dirty="0" smtClean="0">
                <a:solidFill>
                  <a:schemeClr val="accent5"/>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The following code invokes the </a:t>
            </a:r>
            <a:r>
              <a:rPr lang="en-US" sz="3000" b="1" dirty="0" smtClean="0">
                <a:solidFill>
                  <a:schemeClr val="accent5"/>
                </a:solidFill>
                <a:latin typeface="+mj-lt"/>
                <a:cs typeface="Courier New" panose="02070309020205020404" pitchFamily="49" charset="0"/>
              </a:rPr>
              <a:t>max </a:t>
            </a:r>
            <a:r>
              <a:rPr lang="en-US" sz="3000" dirty="0" smtClean="0">
                <a:solidFill>
                  <a:schemeClr val="accent5"/>
                </a:solidFill>
                <a:latin typeface="+mj-lt"/>
                <a:cs typeface="Courier New" panose="02070309020205020404" pitchFamily="49" charset="0"/>
              </a:rPr>
              <a:t>function to return the larger number between </a:t>
            </a:r>
            <a:r>
              <a:rPr lang="en-US" sz="3000" b="1" dirty="0" err="1" smtClean="0">
                <a:solidFill>
                  <a:schemeClr val="accent5"/>
                </a:solidFill>
                <a:latin typeface="+mj-lt"/>
                <a:cs typeface="Courier New" panose="02070309020205020404" pitchFamily="49" charset="0"/>
              </a:rPr>
              <a:t>myLIst</a:t>
            </a:r>
            <a:r>
              <a:rPr lang="en-US" sz="3000" b="1" dirty="0" smtClean="0">
                <a:solidFill>
                  <a:schemeClr val="accent5"/>
                </a:solidFill>
                <a:latin typeface="+mj-lt"/>
                <a:cs typeface="Courier New" panose="02070309020205020404" pitchFamily="49" charset="0"/>
              </a:rPr>
              <a:t>[1] </a:t>
            </a:r>
            <a:r>
              <a:rPr lang="en-US" sz="3000" dirty="0" smtClean="0">
                <a:solidFill>
                  <a:schemeClr val="accent5"/>
                </a:solidFill>
                <a:latin typeface="+mj-lt"/>
                <a:cs typeface="Courier New" panose="02070309020205020404" pitchFamily="49" charset="0"/>
              </a:rPr>
              <a:t>and </a:t>
            </a:r>
            <a:r>
              <a:rPr lang="en-US" sz="3000" b="1" dirty="0" err="1" smtClean="0">
                <a:solidFill>
                  <a:schemeClr val="accent5"/>
                </a:solidFill>
                <a:latin typeface="+mj-lt"/>
                <a:cs typeface="Courier New" panose="02070309020205020404" pitchFamily="49" charset="0"/>
              </a:rPr>
              <a:t>myLIst</a:t>
            </a:r>
            <a:r>
              <a:rPr lang="en-US" sz="3000" b="1" dirty="0" smtClean="0">
                <a:solidFill>
                  <a:schemeClr val="accent5"/>
                </a:solidFill>
                <a:latin typeface="+mj-lt"/>
                <a:cs typeface="Courier New" panose="02070309020205020404" pitchFamily="49" charset="0"/>
              </a:rPr>
              <a:t>[2]:</a:t>
            </a:r>
            <a:endParaRPr lang="en-US" sz="3000" b="1" dirty="0">
              <a:solidFill>
                <a:schemeClr val="accent5"/>
              </a:solidFill>
              <a:latin typeface="+mj-lt"/>
              <a:cs typeface="Courier New" panose="02070309020205020404" pitchFamily="49" charset="0"/>
            </a:endParaRPr>
          </a:p>
          <a:p>
            <a:pPr algn="just">
              <a:lnSpc>
                <a:spcPct val="150000"/>
              </a:lnSpc>
            </a:pPr>
            <a:r>
              <a:rPr lang="en-US" sz="3000" b="1" dirty="0" smtClean="0">
                <a:solidFill>
                  <a:schemeClr val="accent5"/>
                </a:solidFill>
                <a:latin typeface="+mj-lt"/>
                <a:cs typeface="Courier New" panose="02070309020205020404" pitchFamily="49" charset="0"/>
              </a:rPr>
              <a:t>	</a:t>
            </a:r>
            <a:r>
              <a:rPr lang="en-US" sz="3000" dirty="0" err="1" smtClean="0">
                <a:solidFill>
                  <a:schemeClr val="tx1"/>
                </a:solidFill>
                <a:latin typeface="Courier New" panose="02070309020205020404" pitchFamily="49" charset="0"/>
                <a:cs typeface="Courier New" panose="02070309020205020404" pitchFamily="49" charset="0"/>
              </a:rPr>
              <a:t>cout</a:t>
            </a:r>
            <a:r>
              <a:rPr lang="en-US" sz="3000" dirty="0" smtClean="0">
                <a:solidFill>
                  <a:schemeClr val="tx1"/>
                </a:solidFill>
                <a:latin typeface="Courier New" panose="02070309020205020404" pitchFamily="49" charset="0"/>
                <a:cs typeface="Courier New" panose="02070309020205020404" pitchFamily="49" charset="0"/>
              </a:rPr>
              <a:t> &lt;&lt; max(</a:t>
            </a:r>
            <a:r>
              <a:rPr lang="en-US" sz="3000" dirty="0" err="1" smtClean="0">
                <a:solidFill>
                  <a:schemeClr val="tx1"/>
                </a:solidFill>
                <a:latin typeface="Courier New" panose="02070309020205020404" pitchFamily="49" charset="0"/>
                <a:cs typeface="Courier New" panose="02070309020205020404" pitchFamily="49" charset="0"/>
              </a:rPr>
              <a:t>myList</a:t>
            </a:r>
            <a:r>
              <a:rPr lang="en-US" sz="3000" dirty="0" smtClean="0">
                <a:solidFill>
                  <a:schemeClr val="tx1"/>
                </a:solidFill>
                <a:latin typeface="Courier New" panose="02070309020205020404" pitchFamily="49" charset="0"/>
                <a:cs typeface="Courier New" panose="02070309020205020404" pitchFamily="49" charset="0"/>
              </a:rPr>
              <a:t>[1], </a:t>
            </a:r>
            <a:r>
              <a:rPr lang="en-US" sz="3000" dirty="0" err="1" smtClean="0">
                <a:solidFill>
                  <a:schemeClr val="tx1"/>
                </a:solidFill>
                <a:latin typeface="Courier New" panose="02070309020205020404" pitchFamily="49" charset="0"/>
                <a:cs typeface="Courier New" panose="02070309020205020404" pitchFamily="49" charset="0"/>
              </a:rPr>
              <a:t>myList</a:t>
            </a:r>
            <a:r>
              <a:rPr lang="en-US" sz="3000" dirty="0" smtClean="0">
                <a:solidFill>
                  <a:schemeClr val="tx1"/>
                </a:solidFill>
                <a:latin typeface="Courier New" panose="02070309020205020404" pitchFamily="49" charset="0"/>
                <a:cs typeface="Courier New" panose="02070309020205020404" pitchFamily="49" charset="0"/>
              </a:rPr>
              <a:t>[2]) &lt;&lt; </a:t>
            </a:r>
            <a:r>
              <a:rPr lang="en-US" sz="3000" dirty="0" err="1" smtClean="0">
                <a:solidFill>
                  <a:schemeClr val="tx1"/>
                </a:solidFill>
                <a:latin typeface="Courier New" panose="02070309020205020404" pitchFamily="49" charset="0"/>
                <a:cs typeface="Courier New" panose="02070309020205020404" pitchFamily="49" charset="0"/>
              </a:rPr>
              <a:t>endl</a:t>
            </a:r>
            <a:r>
              <a:rPr lang="en-US" sz="3000" dirty="0" smtClean="0">
                <a:solidFill>
                  <a:schemeClr val="tx1"/>
                </a:solidFill>
                <a:latin typeface="Courier New" panose="02070309020205020404" pitchFamily="49" charset="0"/>
                <a:cs typeface="Courier New" panose="02070309020205020404" pitchFamily="49" charset="0"/>
              </a:rPr>
              <a:t>;</a:t>
            </a:r>
          </a:p>
          <a:p>
            <a:pPr algn="just">
              <a:lnSpc>
                <a:spcPct val="150000"/>
              </a:lnSpc>
            </a:pPr>
            <a:r>
              <a:rPr lang="en-US" sz="3000" dirty="0" smtClean="0">
                <a:solidFill>
                  <a:schemeClr val="accent5"/>
                </a:solidFill>
                <a:latin typeface="+mj-lt"/>
                <a:cs typeface="Courier New" panose="02070309020205020404" pitchFamily="49" charset="0"/>
              </a:rPr>
              <a:t>	The following loop assigns </a:t>
            </a:r>
            <a:r>
              <a:rPr lang="en-US" sz="3000" b="1" dirty="0" smtClean="0">
                <a:solidFill>
                  <a:schemeClr val="accent5"/>
                </a:solidFill>
                <a:latin typeface="+mj-lt"/>
                <a:cs typeface="Courier New" panose="02070309020205020404" pitchFamily="49" charset="0"/>
              </a:rPr>
              <a:t>0 </a:t>
            </a:r>
            <a:r>
              <a:rPr lang="en-US" sz="3000" dirty="0" smtClean="0">
                <a:solidFill>
                  <a:schemeClr val="accent5"/>
                </a:solidFill>
                <a:latin typeface="+mj-lt"/>
                <a:cs typeface="Courier New" panose="02070309020205020404" pitchFamily="49" charset="0"/>
              </a:rPr>
              <a:t>to </a:t>
            </a:r>
            <a:r>
              <a:rPr lang="en-US" sz="3000" b="1" dirty="0" err="1" smtClean="0">
                <a:solidFill>
                  <a:schemeClr val="accent5"/>
                </a:solidFill>
                <a:latin typeface="+mj-lt"/>
                <a:cs typeface="Courier New" panose="02070309020205020404" pitchFamily="49" charset="0"/>
              </a:rPr>
              <a:t>myList</a:t>
            </a:r>
            <a:r>
              <a:rPr lang="en-US" sz="3000" b="1" dirty="0" smtClean="0">
                <a:solidFill>
                  <a:schemeClr val="accent5"/>
                </a:solidFill>
                <a:latin typeface="+mj-lt"/>
                <a:cs typeface="Courier New" panose="02070309020205020404" pitchFamily="49" charset="0"/>
              </a:rPr>
              <a:t>[0], 1 </a:t>
            </a:r>
            <a:r>
              <a:rPr lang="en-US" sz="3000" dirty="0" smtClean="0">
                <a:solidFill>
                  <a:schemeClr val="accent5"/>
                </a:solidFill>
                <a:latin typeface="+mj-lt"/>
                <a:cs typeface="Courier New" panose="02070309020205020404" pitchFamily="49" charset="0"/>
              </a:rPr>
              <a:t>to </a:t>
            </a:r>
            <a:r>
              <a:rPr lang="en-US" sz="3000" b="1" dirty="0" err="1" smtClean="0">
                <a:solidFill>
                  <a:schemeClr val="accent5"/>
                </a:solidFill>
                <a:latin typeface="+mj-lt"/>
                <a:cs typeface="Courier New" panose="02070309020205020404" pitchFamily="49" charset="0"/>
              </a:rPr>
              <a:t>myList</a:t>
            </a:r>
            <a:r>
              <a:rPr lang="en-US" sz="3000" b="1" dirty="0" smtClean="0">
                <a:solidFill>
                  <a:schemeClr val="accent5"/>
                </a:solidFill>
                <a:latin typeface="+mj-lt"/>
                <a:cs typeface="Courier New" panose="02070309020205020404" pitchFamily="49" charset="0"/>
              </a:rPr>
              <a:t>[1],…, </a:t>
            </a:r>
            <a:r>
              <a:rPr lang="en-US" sz="3000" dirty="0" smtClean="0">
                <a:solidFill>
                  <a:schemeClr val="accent5"/>
                </a:solidFill>
                <a:latin typeface="+mj-lt"/>
                <a:cs typeface="Courier New" panose="02070309020205020404" pitchFamily="49" charset="0"/>
              </a:rPr>
              <a:t>and </a:t>
            </a:r>
            <a:r>
              <a:rPr lang="en-US" sz="3000" b="1" dirty="0" smtClean="0">
                <a:solidFill>
                  <a:schemeClr val="accent5"/>
                </a:solidFill>
                <a:latin typeface="+mj-lt"/>
                <a:cs typeface="Courier New" panose="02070309020205020404" pitchFamily="49" charset="0"/>
              </a:rPr>
              <a:t>9 </a:t>
            </a:r>
            <a:r>
              <a:rPr lang="en-US" sz="3000" dirty="0" smtClean="0">
                <a:solidFill>
                  <a:schemeClr val="accent5"/>
                </a:solidFill>
                <a:latin typeface="+mj-lt"/>
                <a:cs typeface="Courier New" panose="02070309020205020404" pitchFamily="49" charset="0"/>
              </a:rPr>
              <a:t>to </a:t>
            </a:r>
            <a:r>
              <a:rPr lang="en-US" sz="3000" b="1" dirty="0" err="1" smtClean="0">
                <a:solidFill>
                  <a:schemeClr val="accent5"/>
                </a:solidFill>
                <a:latin typeface="+mj-lt"/>
                <a:cs typeface="Courier New" panose="02070309020205020404" pitchFamily="49" charset="0"/>
              </a:rPr>
              <a:t>myList</a:t>
            </a:r>
            <a:r>
              <a:rPr lang="en-US" sz="3000" b="1" dirty="0" smtClean="0">
                <a:solidFill>
                  <a:schemeClr val="accent5"/>
                </a:solidFill>
                <a:latin typeface="+mj-lt"/>
                <a:cs typeface="Courier New" panose="02070309020205020404" pitchFamily="49" charset="0"/>
              </a:rPr>
              <a:t>[9]:</a:t>
            </a:r>
          </a:p>
          <a:p>
            <a:pPr algn="just">
              <a:lnSpc>
                <a:spcPct val="150000"/>
              </a:lnSpc>
            </a:pPr>
            <a:r>
              <a:rPr lang="en-US" sz="3000" b="1" dirty="0">
                <a:solidFill>
                  <a:schemeClr val="accent5"/>
                </a:solidFill>
                <a:latin typeface="+mj-lt"/>
                <a:cs typeface="Courier New" panose="02070309020205020404" pitchFamily="49" charset="0"/>
              </a:rPr>
              <a:t>	</a:t>
            </a:r>
            <a:r>
              <a:rPr lang="en-US" sz="3000" b="1" dirty="0" smtClean="0">
                <a:solidFill>
                  <a:schemeClr val="tx1"/>
                </a:solidFill>
                <a:latin typeface="Courier New" panose="02070309020205020404" pitchFamily="49" charset="0"/>
                <a:cs typeface="Courier New" panose="02070309020205020404" pitchFamily="49" charset="0"/>
              </a:rPr>
              <a:t>for</a:t>
            </a:r>
            <a:r>
              <a:rPr lang="en-US" sz="3000" dirty="0" smtClean="0">
                <a:solidFill>
                  <a:schemeClr val="tx1"/>
                </a:solidFill>
                <a:latin typeface="Courier New" panose="02070309020205020404" pitchFamily="49" charset="0"/>
                <a:cs typeface="Courier New" panose="02070309020205020404" pitchFamily="49" charset="0"/>
              </a:rPr>
              <a:t> (</a:t>
            </a:r>
            <a:r>
              <a:rPr lang="en-US" sz="3000" b="1" dirty="0" err="1" smtClean="0">
                <a:solidFill>
                  <a:schemeClr val="tx1"/>
                </a:solidFill>
                <a:latin typeface="Courier New" panose="02070309020205020404" pitchFamily="49" charset="0"/>
                <a:cs typeface="Courier New" panose="02070309020205020404" pitchFamily="49" charset="0"/>
              </a:rPr>
              <a:t>int</a:t>
            </a:r>
            <a:r>
              <a:rPr lang="en-US" sz="3000" dirty="0" smtClean="0">
                <a:solidFill>
                  <a:schemeClr val="tx1"/>
                </a:solidFill>
                <a:latin typeface="Courier New" panose="02070309020205020404" pitchFamily="49" charset="0"/>
                <a:cs typeface="Courier New" panose="02070309020205020404" pitchFamily="49" charset="0"/>
              </a:rPr>
              <a:t> </a:t>
            </a:r>
            <a:r>
              <a:rPr lang="en-US" sz="3000" dirty="0" err="1" smtClean="0">
                <a:solidFill>
                  <a:schemeClr val="tx1"/>
                </a:solidFill>
                <a:latin typeface="Courier New" panose="02070309020205020404" pitchFamily="49" charset="0"/>
                <a:cs typeface="Courier New" panose="02070309020205020404" pitchFamily="49" charset="0"/>
              </a:rPr>
              <a:t>i</a:t>
            </a:r>
            <a:r>
              <a:rPr lang="en-US" sz="3000" dirty="0" smtClean="0">
                <a:solidFill>
                  <a:schemeClr val="tx1"/>
                </a:solidFill>
                <a:latin typeface="Courier New" panose="02070309020205020404" pitchFamily="49" charset="0"/>
                <a:cs typeface="Courier New" panose="02070309020205020404" pitchFamily="49" charset="0"/>
              </a:rPr>
              <a:t> = 0; </a:t>
            </a:r>
            <a:r>
              <a:rPr lang="en-US" sz="3000" dirty="0" err="1" smtClean="0">
                <a:solidFill>
                  <a:schemeClr val="tx1"/>
                </a:solidFill>
                <a:latin typeface="Courier New" panose="02070309020205020404" pitchFamily="49" charset="0"/>
                <a:cs typeface="Courier New" panose="02070309020205020404" pitchFamily="49" charset="0"/>
              </a:rPr>
              <a:t>i</a:t>
            </a:r>
            <a:r>
              <a:rPr lang="en-US" sz="3000" dirty="0" smtClean="0">
                <a:solidFill>
                  <a:schemeClr val="tx1"/>
                </a:solidFill>
                <a:latin typeface="Courier New" panose="02070309020205020404" pitchFamily="49" charset="0"/>
                <a:cs typeface="Courier New" panose="02070309020205020404" pitchFamily="49" charset="0"/>
              </a:rPr>
              <a:t> &lt; 10; </a:t>
            </a:r>
            <a:r>
              <a:rPr lang="en-US" sz="3000" dirty="0" err="1" smtClean="0">
                <a:solidFill>
                  <a:schemeClr val="tx1"/>
                </a:solidFill>
                <a:latin typeface="Courier New" panose="02070309020205020404" pitchFamily="49" charset="0"/>
                <a:cs typeface="Courier New" panose="02070309020205020404" pitchFamily="49" charset="0"/>
              </a:rPr>
              <a:t>i</a:t>
            </a:r>
            <a:r>
              <a:rPr lang="en-US" sz="3000" dirty="0" smtClean="0">
                <a:solidFill>
                  <a:schemeClr val="tx1"/>
                </a:solidFill>
                <a:latin typeface="Courier New" panose="02070309020205020404" pitchFamily="49" charset="0"/>
                <a:cs typeface="Courier New" panose="02070309020205020404" pitchFamily="49" charset="0"/>
              </a:rPr>
              <a:t>++)</a:t>
            </a:r>
          </a:p>
          <a:p>
            <a:pPr algn="just">
              <a:lnSpc>
                <a:spcPct val="150000"/>
              </a:lnSpc>
            </a:pPr>
            <a:r>
              <a:rPr lang="en-US" sz="3000" dirty="0">
                <a:solidFill>
                  <a:schemeClr val="tx1"/>
                </a:solidFill>
                <a:latin typeface="Courier New" panose="02070309020205020404" pitchFamily="49" charset="0"/>
                <a:cs typeface="Courier New" panose="02070309020205020404" pitchFamily="49" charset="0"/>
              </a:rPr>
              <a:t>	</a:t>
            </a:r>
            <a:r>
              <a:rPr lang="en-US" sz="3000" dirty="0" smtClean="0">
                <a:solidFill>
                  <a:schemeClr val="tx1"/>
                </a:solidFill>
                <a:latin typeface="Courier New" panose="02070309020205020404" pitchFamily="49" charset="0"/>
                <a:cs typeface="Courier New" panose="02070309020205020404" pitchFamily="49" charset="0"/>
              </a:rPr>
              <a:t>{</a:t>
            </a:r>
          </a:p>
          <a:p>
            <a:pPr algn="just">
              <a:lnSpc>
                <a:spcPct val="150000"/>
              </a:lnSpc>
            </a:pPr>
            <a:r>
              <a:rPr lang="en-US" sz="3000" dirty="0">
                <a:solidFill>
                  <a:schemeClr val="tx1"/>
                </a:solidFill>
                <a:latin typeface="Courier New" panose="02070309020205020404" pitchFamily="49" charset="0"/>
                <a:cs typeface="Courier New" panose="02070309020205020404" pitchFamily="49" charset="0"/>
              </a:rPr>
              <a:t>	</a:t>
            </a:r>
            <a:r>
              <a:rPr lang="en-US" sz="3000" dirty="0" smtClean="0">
                <a:solidFill>
                  <a:schemeClr val="tx1"/>
                </a:solidFill>
                <a:latin typeface="Courier New" panose="02070309020205020404" pitchFamily="49" charset="0"/>
                <a:cs typeface="Courier New" panose="02070309020205020404" pitchFamily="49" charset="0"/>
              </a:rPr>
              <a:t>	</a:t>
            </a:r>
            <a:r>
              <a:rPr lang="en-US" sz="3000" dirty="0" err="1" smtClean="0">
                <a:solidFill>
                  <a:schemeClr val="tx1"/>
                </a:solidFill>
                <a:latin typeface="Courier New" panose="02070309020205020404" pitchFamily="49" charset="0"/>
                <a:cs typeface="Courier New" panose="02070309020205020404" pitchFamily="49" charset="0"/>
              </a:rPr>
              <a:t>myList</a:t>
            </a:r>
            <a:r>
              <a:rPr lang="en-US" sz="3000" dirty="0" smtClean="0">
                <a:solidFill>
                  <a:schemeClr val="tx1"/>
                </a:solidFill>
                <a:latin typeface="Courier New" panose="02070309020205020404" pitchFamily="49" charset="0"/>
                <a:cs typeface="Courier New" panose="02070309020205020404" pitchFamily="49" charset="0"/>
              </a:rPr>
              <a:t>[</a:t>
            </a:r>
            <a:r>
              <a:rPr lang="en-US" sz="3000" dirty="0" err="1" smtClean="0">
                <a:solidFill>
                  <a:schemeClr val="tx1"/>
                </a:solidFill>
                <a:latin typeface="Courier New" panose="02070309020205020404" pitchFamily="49" charset="0"/>
                <a:cs typeface="Courier New" panose="02070309020205020404" pitchFamily="49" charset="0"/>
              </a:rPr>
              <a:t>i</a:t>
            </a:r>
            <a:r>
              <a:rPr lang="en-US" sz="3000" dirty="0" smtClean="0">
                <a:solidFill>
                  <a:schemeClr val="tx1"/>
                </a:solidFill>
                <a:latin typeface="Courier New" panose="02070309020205020404" pitchFamily="49" charset="0"/>
                <a:cs typeface="Courier New" panose="02070309020205020404" pitchFamily="49" charset="0"/>
              </a:rPr>
              <a:t>] = </a:t>
            </a:r>
            <a:r>
              <a:rPr lang="en-US" sz="3000" dirty="0" err="1" smtClean="0">
                <a:solidFill>
                  <a:schemeClr val="tx1"/>
                </a:solidFill>
                <a:latin typeface="Courier New" panose="02070309020205020404" pitchFamily="49" charset="0"/>
                <a:cs typeface="Courier New" panose="02070309020205020404" pitchFamily="49" charset="0"/>
              </a:rPr>
              <a:t>i</a:t>
            </a:r>
            <a:r>
              <a:rPr lang="en-US" sz="3000" dirty="0">
                <a:solidFill>
                  <a:schemeClr val="tx1"/>
                </a:solidFill>
                <a:latin typeface="Courier New" panose="02070309020205020404" pitchFamily="49" charset="0"/>
                <a:cs typeface="Courier New" panose="02070309020205020404" pitchFamily="49" charset="0"/>
              </a:rPr>
              <a:t>;</a:t>
            </a:r>
            <a:endParaRPr lang="en-US" sz="3000" dirty="0" smtClean="0">
              <a:solidFill>
                <a:schemeClr val="tx1"/>
              </a:solidFill>
              <a:latin typeface="Courier New" panose="02070309020205020404" pitchFamily="49" charset="0"/>
              <a:cs typeface="Courier New" panose="02070309020205020404" pitchFamily="49" charset="0"/>
            </a:endParaRPr>
          </a:p>
          <a:p>
            <a:pPr algn="just">
              <a:lnSpc>
                <a:spcPct val="150000"/>
              </a:lnSpc>
            </a:pPr>
            <a:r>
              <a:rPr lang="en-US" sz="3000" dirty="0">
                <a:solidFill>
                  <a:schemeClr val="tx1"/>
                </a:solidFill>
                <a:latin typeface="Courier New" panose="02070309020205020404" pitchFamily="49" charset="0"/>
                <a:cs typeface="Courier New" panose="02070309020205020404" pitchFamily="49" charset="0"/>
              </a:rPr>
              <a:t>	</a:t>
            </a:r>
            <a:r>
              <a:rPr lang="en-US" sz="3000" dirty="0" smtClean="0">
                <a:solidFill>
                  <a:schemeClr val="tx1"/>
                </a:solidFill>
                <a:latin typeface="Courier New" panose="02070309020205020404" pitchFamily="49" charset="0"/>
                <a:cs typeface="Courier New" panose="02070309020205020404" pitchFamily="49" charset="0"/>
              </a:rPr>
              <a:t>}</a:t>
            </a:r>
            <a:r>
              <a:rPr lang="en-US" sz="3000" dirty="0" smtClean="0">
                <a:solidFill>
                  <a:schemeClr val="accent5"/>
                </a:solidFill>
                <a:latin typeface="+mj-lt"/>
                <a:cs typeface="Courier New" panose="02070309020205020404" pitchFamily="49" charset="0"/>
              </a:rPr>
              <a:t> </a:t>
            </a:r>
          </a:p>
        </p:txBody>
      </p:sp>
    </p:spTree>
    <p:extLst>
      <p:ext uri="{BB962C8B-B14F-4D97-AF65-F5344CB8AC3E}">
        <p14:creationId xmlns:p14="http://schemas.microsoft.com/office/powerpoint/2010/main" val="42468135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198972" y="297810"/>
            <a:ext cx="7636624"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Caution</a:t>
            </a:r>
            <a:endParaRPr lang="ru-RU" dirty="0">
              <a:solidFill>
                <a:schemeClr val="accent5"/>
              </a:solidFill>
            </a:endParaRPr>
          </a:p>
        </p:txBody>
      </p:sp>
      <p:sp>
        <p:nvSpPr>
          <p:cNvPr id="5" name="Подзаголовок 4"/>
          <p:cNvSpPr>
            <a:spLocks noGrp="1"/>
          </p:cNvSpPr>
          <p:nvPr>
            <p:ph type="subTitle" idx="1"/>
          </p:nvPr>
        </p:nvSpPr>
        <p:spPr>
          <a:xfrm>
            <a:off x="332627" y="1797832"/>
            <a:ext cx="11502968" cy="4009410"/>
          </a:xfrm>
        </p:spPr>
        <p:txBody>
          <a:bodyPr>
            <a:noAutofit/>
          </a:bodyPr>
          <a:lstStyle/>
          <a:p>
            <a:pPr algn="just">
              <a:lnSpc>
                <a:spcPct val="170000"/>
              </a:lnSpc>
            </a:pPr>
            <a:r>
              <a:rPr lang="en-US" sz="3000" dirty="0" smtClean="0">
                <a:solidFill>
                  <a:schemeClr val="accent5">
                    <a:lumMod val="75000"/>
                  </a:schemeClr>
                </a:solidFill>
                <a:latin typeface="+mj-lt"/>
              </a:rPr>
              <a:t>	Accessing array elements using indexes beyond the boundaries (e.g., </a:t>
            </a:r>
            <a:r>
              <a:rPr lang="en-US" sz="3000" b="1" dirty="0" err="1" smtClean="0">
                <a:solidFill>
                  <a:schemeClr val="accent5">
                    <a:lumMod val="75000"/>
                  </a:schemeClr>
                </a:solidFill>
                <a:latin typeface="+mj-lt"/>
              </a:rPr>
              <a:t>myList</a:t>
            </a:r>
            <a:r>
              <a:rPr lang="en-US" sz="3000" b="1" dirty="0" smtClean="0">
                <a:solidFill>
                  <a:schemeClr val="accent5">
                    <a:lumMod val="75000"/>
                  </a:schemeClr>
                </a:solidFill>
                <a:latin typeface="+mj-lt"/>
              </a:rPr>
              <a:t>[-1] </a:t>
            </a:r>
            <a:r>
              <a:rPr lang="en-US" sz="3000" dirty="0" smtClean="0">
                <a:solidFill>
                  <a:schemeClr val="accent5">
                    <a:lumMod val="75000"/>
                  </a:schemeClr>
                </a:solidFill>
                <a:latin typeface="+mj-lt"/>
              </a:rPr>
              <a:t>and </a:t>
            </a:r>
            <a:r>
              <a:rPr lang="en-US" sz="3000" b="1" dirty="0" err="1" smtClean="0">
                <a:solidFill>
                  <a:schemeClr val="accent5">
                    <a:lumMod val="75000"/>
                  </a:schemeClr>
                </a:solidFill>
                <a:latin typeface="+mj-lt"/>
              </a:rPr>
              <a:t>myList</a:t>
            </a:r>
            <a:r>
              <a:rPr lang="en-US" sz="3000" b="1" dirty="0" smtClean="0">
                <a:solidFill>
                  <a:schemeClr val="accent5">
                    <a:lumMod val="75000"/>
                  </a:schemeClr>
                </a:solidFill>
                <a:latin typeface="+mj-lt"/>
              </a:rPr>
              <a:t>[10]</a:t>
            </a:r>
            <a:r>
              <a:rPr lang="en-US" sz="3000" dirty="0" smtClean="0">
                <a:solidFill>
                  <a:schemeClr val="accent5">
                    <a:lumMod val="75000"/>
                  </a:schemeClr>
                </a:solidFill>
                <a:latin typeface="+mj-lt"/>
              </a:rPr>
              <a:t>) causes an out-of-bounds error. Out of bounds is a serious error. Unfortunately, the C++ compiler does not report it. Be careful to ensure that array indexes are within bounds. </a:t>
            </a: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8185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198972" y="297810"/>
            <a:ext cx="7636624"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Array Initializers</a:t>
            </a:r>
            <a:endParaRPr lang="ru-RU" dirty="0">
              <a:solidFill>
                <a:schemeClr val="accent5"/>
              </a:solidFill>
            </a:endParaRPr>
          </a:p>
        </p:txBody>
      </p:sp>
      <p:sp>
        <p:nvSpPr>
          <p:cNvPr id="5" name="Подзаголовок 4"/>
          <p:cNvSpPr>
            <a:spLocks noGrp="1"/>
          </p:cNvSpPr>
          <p:nvPr>
            <p:ph type="subTitle" idx="1"/>
          </p:nvPr>
        </p:nvSpPr>
        <p:spPr>
          <a:xfrm>
            <a:off x="417095" y="1332610"/>
            <a:ext cx="11418499" cy="5525390"/>
          </a:xfrm>
        </p:spPr>
        <p:txBody>
          <a:bodyPr>
            <a:noAutofit/>
          </a:bodyPr>
          <a:lstStyle/>
          <a:p>
            <a:pPr algn="just">
              <a:lnSpc>
                <a:spcPct val="100000"/>
              </a:lnSpc>
            </a:pPr>
            <a:r>
              <a:rPr lang="en-US" sz="2600" dirty="0" smtClean="0">
                <a:solidFill>
                  <a:schemeClr val="accent5">
                    <a:lumMod val="75000"/>
                  </a:schemeClr>
                </a:solidFill>
                <a:latin typeface="+mj-lt"/>
              </a:rPr>
              <a:t>	C++ has a shorthand notation, known as the </a:t>
            </a:r>
            <a:r>
              <a:rPr lang="en-US" sz="2600" b="1" dirty="0" smtClean="0">
                <a:solidFill>
                  <a:schemeClr val="accent5">
                    <a:lumMod val="75000"/>
                  </a:schemeClr>
                </a:solidFill>
                <a:latin typeface="+mj-lt"/>
              </a:rPr>
              <a:t>array initializer, </a:t>
            </a:r>
            <a:r>
              <a:rPr lang="en-US" sz="2600" dirty="0" smtClean="0">
                <a:solidFill>
                  <a:schemeClr val="accent5">
                    <a:lumMod val="75000"/>
                  </a:schemeClr>
                </a:solidFill>
                <a:latin typeface="+mj-lt"/>
              </a:rPr>
              <a:t>which declares and initializes an array in a single statement, using the following syntax:</a:t>
            </a:r>
          </a:p>
          <a:p>
            <a:pPr algn="just">
              <a:lnSpc>
                <a:spcPct val="100000"/>
              </a:lnSpc>
            </a:pPr>
            <a:r>
              <a:rPr lang="en-US" sz="2300" dirty="0" err="1" smtClean="0">
                <a:solidFill>
                  <a:schemeClr val="tx1"/>
                </a:solidFill>
                <a:latin typeface="Courier New" panose="02070309020205020404" pitchFamily="49" charset="0"/>
                <a:cs typeface="Courier New" panose="02070309020205020404" pitchFamily="49" charset="0"/>
              </a:rPr>
              <a:t>elementType</a:t>
            </a:r>
            <a:r>
              <a:rPr lang="en-US" sz="2300" dirty="0" smtClean="0">
                <a:solidFill>
                  <a:schemeClr val="tx1"/>
                </a:solidFill>
                <a:latin typeface="Courier New" panose="02070309020205020404" pitchFamily="49" charset="0"/>
                <a:cs typeface="Courier New" panose="02070309020205020404" pitchFamily="49" charset="0"/>
              </a:rPr>
              <a:t> </a:t>
            </a:r>
            <a:r>
              <a:rPr lang="en-US" sz="2300" dirty="0" err="1" smtClean="0">
                <a:solidFill>
                  <a:schemeClr val="tx1"/>
                </a:solidFill>
                <a:latin typeface="Courier New" panose="02070309020205020404" pitchFamily="49" charset="0"/>
                <a:cs typeface="Courier New" panose="02070309020205020404" pitchFamily="49" charset="0"/>
              </a:rPr>
              <a:t>arrayName</a:t>
            </a:r>
            <a:r>
              <a:rPr lang="en-US" sz="2300" dirty="0" smtClean="0">
                <a:solidFill>
                  <a:schemeClr val="tx1"/>
                </a:solidFill>
                <a:latin typeface="Courier New" panose="02070309020205020404" pitchFamily="49" charset="0"/>
                <a:cs typeface="Courier New" panose="02070309020205020404" pitchFamily="49" charset="0"/>
              </a:rPr>
              <a:t>[</a:t>
            </a:r>
            <a:r>
              <a:rPr lang="en-US" sz="2300" dirty="0" err="1" smtClean="0">
                <a:solidFill>
                  <a:schemeClr val="tx1"/>
                </a:solidFill>
                <a:latin typeface="Courier New" panose="02070309020205020404" pitchFamily="49" charset="0"/>
                <a:cs typeface="Courier New" panose="02070309020205020404" pitchFamily="49" charset="0"/>
              </a:rPr>
              <a:t>arraySize</a:t>
            </a:r>
            <a:r>
              <a:rPr lang="en-US" sz="2300" dirty="0" smtClean="0">
                <a:solidFill>
                  <a:schemeClr val="tx1"/>
                </a:solidFill>
                <a:latin typeface="Courier New" panose="02070309020205020404" pitchFamily="49" charset="0"/>
                <a:cs typeface="Courier New" panose="02070309020205020404" pitchFamily="49" charset="0"/>
              </a:rPr>
              <a:t>] = {value0, value1, … , </a:t>
            </a:r>
            <a:r>
              <a:rPr lang="en-US" sz="2300" dirty="0" err="1" smtClean="0">
                <a:solidFill>
                  <a:schemeClr val="tx1"/>
                </a:solidFill>
                <a:latin typeface="Courier New" panose="02070309020205020404" pitchFamily="49" charset="0"/>
                <a:cs typeface="Courier New" panose="02070309020205020404" pitchFamily="49" charset="0"/>
              </a:rPr>
              <a:t>valueN</a:t>
            </a:r>
            <a:r>
              <a:rPr lang="en-US" sz="2300" dirty="0" smtClean="0">
                <a:solidFill>
                  <a:schemeClr val="tx1"/>
                </a:solidFill>
                <a:latin typeface="Courier New" panose="02070309020205020404" pitchFamily="49" charset="0"/>
                <a:cs typeface="Courier New" panose="02070309020205020404" pitchFamily="49" charset="0"/>
              </a:rPr>
              <a:t>}</a:t>
            </a:r>
          </a:p>
          <a:p>
            <a:pPr algn="just">
              <a:lnSpc>
                <a:spcPct val="100000"/>
              </a:lnSpc>
            </a:pPr>
            <a:r>
              <a:rPr lang="en-US" sz="2600" dirty="0" smtClean="0">
                <a:solidFill>
                  <a:schemeClr val="accent5"/>
                </a:solidFill>
                <a:latin typeface="+mj-lt"/>
                <a:cs typeface="Courier New" panose="02070309020205020404" pitchFamily="49" charset="0"/>
              </a:rPr>
              <a:t>	For example:</a:t>
            </a:r>
            <a:r>
              <a:rPr lang="en-US" sz="2600" dirty="0">
                <a:solidFill>
                  <a:schemeClr val="accent5"/>
                </a:solidFill>
                <a:latin typeface="+mj-lt"/>
                <a:cs typeface="Courier New" panose="02070309020205020404" pitchFamily="49" charset="0"/>
              </a:rPr>
              <a:t> </a:t>
            </a:r>
            <a:r>
              <a:rPr lang="en-US" sz="2600" dirty="0" smtClean="0">
                <a:solidFill>
                  <a:schemeClr val="accent5"/>
                </a:solidFill>
                <a:latin typeface="+mj-lt"/>
                <a:cs typeface="Courier New" panose="02070309020205020404" pitchFamily="49" charset="0"/>
              </a:rPr>
              <a:t> </a:t>
            </a:r>
            <a:r>
              <a:rPr lang="en-US" sz="2600" b="1" dirty="0" smtClean="0">
                <a:solidFill>
                  <a:schemeClr val="tx1"/>
                </a:solidFill>
                <a:latin typeface="Courier New" panose="02070309020205020404" pitchFamily="49" charset="0"/>
                <a:cs typeface="Courier New" panose="02070309020205020404" pitchFamily="49" charset="0"/>
              </a:rPr>
              <a:t>double </a:t>
            </a:r>
            <a:r>
              <a:rPr lang="en-US" sz="2600" dirty="0" err="1" smtClean="0">
                <a:solidFill>
                  <a:schemeClr val="tx1"/>
                </a:solidFill>
                <a:latin typeface="Courier New" panose="02070309020205020404" pitchFamily="49" charset="0"/>
                <a:cs typeface="Courier New" panose="02070309020205020404" pitchFamily="49" charset="0"/>
              </a:rPr>
              <a:t>myList</a:t>
            </a:r>
            <a:r>
              <a:rPr lang="en-US" sz="2600" dirty="0" smtClean="0">
                <a:solidFill>
                  <a:schemeClr val="tx1"/>
                </a:solidFill>
                <a:latin typeface="Courier New" panose="02070309020205020404" pitchFamily="49" charset="0"/>
                <a:cs typeface="Courier New" panose="02070309020205020404" pitchFamily="49" charset="0"/>
              </a:rPr>
              <a:t>[4] = {1.9, 2.9, 3.4, 3.5}</a:t>
            </a:r>
          </a:p>
          <a:p>
            <a:pPr algn="just">
              <a:lnSpc>
                <a:spcPct val="100000"/>
              </a:lnSpc>
            </a:pPr>
            <a:r>
              <a:rPr lang="en-US" sz="2600" dirty="0" smtClean="0">
                <a:solidFill>
                  <a:schemeClr val="accent5"/>
                </a:solidFill>
                <a:latin typeface="+mj-lt"/>
                <a:cs typeface="Courier New" panose="02070309020205020404" pitchFamily="49" charset="0"/>
              </a:rPr>
              <a:t>	This statement declares and initializes the array </a:t>
            </a:r>
            <a:r>
              <a:rPr lang="en-US" sz="2600" b="1" dirty="0" err="1" smtClean="0">
                <a:solidFill>
                  <a:schemeClr val="accent5"/>
                </a:solidFill>
                <a:latin typeface="+mj-lt"/>
                <a:cs typeface="Courier New" panose="02070309020205020404" pitchFamily="49" charset="0"/>
              </a:rPr>
              <a:t>myList</a:t>
            </a:r>
            <a:r>
              <a:rPr lang="en-US" sz="2600" b="1" dirty="0" smtClean="0">
                <a:solidFill>
                  <a:schemeClr val="accent5"/>
                </a:solidFill>
                <a:latin typeface="+mj-lt"/>
                <a:cs typeface="Courier New" panose="02070309020205020404" pitchFamily="49" charset="0"/>
              </a:rPr>
              <a:t> </a:t>
            </a:r>
            <a:r>
              <a:rPr lang="en-US" sz="2600" dirty="0" smtClean="0">
                <a:solidFill>
                  <a:schemeClr val="accent5"/>
                </a:solidFill>
                <a:latin typeface="+mj-lt"/>
                <a:cs typeface="Courier New" panose="02070309020205020404" pitchFamily="49" charset="0"/>
              </a:rPr>
              <a:t>with four elements, making it equivalent to the statements shown below:</a:t>
            </a:r>
          </a:p>
          <a:p>
            <a:pPr algn="just">
              <a:lnSpc>
                <a:spcPct val="100000"/>
              </a:lnSpc>
            </a:pPr>
            <a:r>
              <a:rPr lang="en-US" sz="2600" dirty="0" smtClean="0">
                <a:solidFill>
                  <a:schemeClr val="accent5"/>
                </a:solidFill>
                <a:latin typeface="+mj-lt"/>
                <a:cs typeface="Courier New" panose="02070309020205020404" pitchFamily="49" charset="0"/>
              </a:rPr>
              <a:t> </a:t>
            </a:r>
            <a:r>
              <a:rPr lang="en-US" sz="2600" b="1" dirty="0" smtClean="0">
                <a:solidFill>
                  <a:schemeClr val="tx1"/>
                </a:solidFill>
                <a:latin typeface="Courier New" panose="02070309020205020404" pitchFamily="49" charset="0"/>
                <a:cs typeface="Courier New" panose="02070309020205020404" pitchFamily="49" charset="0"/>
              </a:rPr>
              <a:t>double </a:t>
            </a:r>
            <a:r>
              <a:rPr lang="en-US" sz="2600" dirty="0" err="1" smtClean="0">
                <a:solidFill>
                  <a:schemeClr val="tx1"/>
                </a:solidFill>
                <a:latin typeface="Courier New" panose="02070309020205020404" pitchFamily="49" charset="0"/>
                <a:cs typeface="Courier New" panose="02070309020205020404" pitchFamily="49" charset="0"/>
              </a:rPr>
              <a:t>myList</a:t>
            </a:r>
            <a:r>
              <a:rPr lang="en-US" sz="2600" dirty="0" smtClean="0">
                <a:solidFill>
                  <a:schemeClr val="tx1"/>
                </a:solidFill>
                <a:latin typeface="Courier New" panose="02070309020205020404" pitchFamily="49" charset="0"/>
                <a:cs typeface="Courier New" panose="02070309020205020404" pitchFamily="49" charset="0"/>
              </a:rPr>
              <a:t>[4];</a:t>
            </a:r>
          </a:p>
          <a:p>
            <a:pPr algn="just">
              <a:lnSpc>
                <a:spcPct val="100000"/>
              </a:lnSpc>
            </a:pPr>
            <a:r>
              <a:rPr lang="en-US" sz="2600" dirty="0" err="1">
                <a:solidFill>
                  <a:schemeClr val="tx1"/>
                </a:solidFill>
                <a:latin typeface="Courier New" panose="02070309020205020404" pitchFamily="49" charset="0"/>
                <a:cs typeface="Courier New" panose="02070309020205020404" pitchFamily="49" charset="0"/>
              </a:rPr>
              <a:t>myList</a:t>
            </a:r>
            <a:r>
              <a:rPr lang="en-US" sz="2600" dirty="0">
                <a:solidFill>
                  <a:schemeClr val="tx1"/>
                </a:solidFill>
                <a:latin typeface="Courier New" panose="02070309020205020404" pitchFamily="49" charset="0"/>
                <a:cs typeface="Courier New" panose="02070309020205020404" pitchFamily="49" charset="0"/>
              </a:rPr>
              <a:t>[0] = 1.9;</a:t>
            </a:r>
          </a:p>
          <a:p>
            <a:pPr algn="just">
              <a:lnSpc>
                <a:spcPct val="100000"/>
              </a:lnSpc>
            </a:pPr>
            <a:r>
              <a:rPr lang="en-US" sz="2600" dirty="0" err="1" smtClean="0">
                <a:solidFill>
                  <a:schemeClr val="tx1"/>
                </a:solidFill>
                <a:latin typeface="Courier New" panose="02070309020205020404" pitchFamily="49" charset="0"/>
                <a:cs typeface="Courier New" panose="02070309020205020404" pitchFamily="49" charset="0"/>
              </a:rPr>
              <a:t>myList</a:t>
            </a:r>
            <a:r>
              <a:rPr lang="en-US" sz="2600" dirty="0" smtClean="0">
                <a:solidFill>
                  <a:schemeClr val="tx1"/>
                </a:solidFill>
                <a:latin typeface="Courier New" panose="02070309020205020404" pitchFamily="49" charset="0"/>
                <a:cs typeface="Courier New" panose="02070309020205020404" pitchFamily="49" charset="0"/>
              </a:rPr>
              <a:t>[1] </a:t>
            </a:r>
            <a:r>
              <a:rPr lang="en-US" sz="2600" dirty="0">
                <a:solidFill>
                  <a:schemeClr val="tx1"/>
                </a:solidFill>
                <a:latin typeface="Courier New" panose="02070309020205020404" pitchFamily="49" charset="0"/>
                <a:cs typeface="Courier New" panose="02070309020205020404" pitchFamily="49" charset="0"/>
              </a:rPr>
              <a:t>= </a:t>
            </a:r>
            <a:r>
              <a:rPr lang="en-US" sz="2600" dirty="0" smtClean="0">
                <a:solidFill>
                  <a:schemeClr val="tx1"/>
                </a:solidFill>
                <a:latin typeface="Courier New" panose="02070309020205020404" pitchFamily="49" charset="0"/>
                <a:cs typeface="Courier New" panose="02070309020205020404" pitchFamily="49" charset="0"/>
              </a:rPr>
              <a:t>2.9</a:t>
            </a:r>
            <a:r>
              <a:rPr lang="en-US" sz="2600" dirty="0">
                <a:solidFill>
                  <a:schemeClr val="tx1"/>
                </a:solidFill>
                <a:latin typeface="Courier New" panose="02070309020205020404" pitchFamily="49" charset="0"/>
                <a:cs typeface="Courier New" panose="02070309020205020404" pitchFamily="49" charset="0"/>
              </a:rPr>
              <a:t>;</a:t>
            </a:r>
          </a:p>
          <a:p>
            <a:pPr algn="just">
              <a:lnSpc>
                <a:spcPct val="100000"/>
              </a:lnSpc>
            </a:pPr>
            <a:r>
              <a:rPr lang="en-US" sz="2600" dirty="0" err="1" smtClean="0">
                <a:solidFill>
                  <a:schemeClr val="tx1"/>
                </a:solidFill>
                <a:latin typeface="Courier New" panose="02070309020205020404" pitchFamily="49" charset="0"/>
                <a:cs typeface="Courier New" panose="02070309020205020404" pitchFamily="49" charset="0"/>
              </a:rPr>
              <a:t>myList</a:t>
            </a:r>
            <a:r>
              <a:rPr lang="en-US" sz="2600" dirty="0" smtClean="0">
                <a:solidFill>
                  <a:schemeClr val="tx1"/>
                </a:solidFill>
                <a:latin typeface="Courier New" panose="02070309020205020404" pitchFamily="49" charset="0"/>
                <a:cs typeface="Courier New" panose="02070309020205020404" pitchFamily="49" charset="0"/>
              </a:rPr>
              <a:t>[2] </a:t>
            </a:r>
            <a:r>
              <a:rPr lang="en-US" sz="2600" dirty="0">
                <a:solidFill>
                  <a:schemeClr val="tx1"/>
                </a:solidFill>
                <a:latin typeface="Courier New" panose="02070309020205020404" pitchFamily="49" charset="0"/>
                <a:cs typeface="Courier New" panose="02070309020205020404" pitchFamily="49" charset="0"/>
              </a:rPr>
              <a:t>= </a:t>
            </a:r>
            <a:r>
              <a:rPr lang="en-US" sz="2600" dirty="0" smtClean="0">
                <a:solidFill>
                  <a:schemeClr val="tx1"/>
                </a:solidFill>
                <a:latin typeface="Courier New" panose="02070309020205020404" pitchFamily="49" charset="0"/>
                <a:cs typeface="Courier New" panose="02070309020205020404" pitchFamily="49" charset="0"/>
              </a:rPr>
              <a:t>3.4;</a:t>
            </a:r>
            <a:endParaRPr lang="en-US" sz="2600" dirty="0">
              <a:solidFill>
                <a:schemeClr val="tx1"/>
              </a:solidFill>
              <a:latin typeface="Courier New" panose="02070309020205020404" pitchFamily="49" charset="0"/>
              <a:cs typeface="Courier New" panose="02070309020205020404" pitchFamily="49" charset="0"/>
            </a:endParaRPr>
          </a:p>
          <a:p>
            <a:pPr algn="just">
              <a:lnSpc>
                <a:spcPct val="100000"/>
              </a:lnSpc>
            </a:pPr>
            <a:r>
              <a:rPr lang="en-US" sz="2600" dirty="0" err="1" smtClean="0">
                <a:solidFill>
                  <a:schemeClr val="tx1"/>
                </a:solidFill>
                <a:latin typeface="Courier New" panose="02070309020205020404" pitchFamily="49" charset="0"/>
                <a:cs typeface="Courier New" panose="02070309020205020404" pitchFamily="49" charset="0"/>
              </a:rPr>
              <a:t>myList</a:t>
            </a:r>
            <a:r>
              <a:rPr lang="en-US" sz="2600" dirty="0" smtClean="0">
                <a:solidFill>
                  <a:schemeClr val="tx1"/>
                </a:solidFill>
                <a:latin typeface="Courier New" panose="02070309020205020404" pitchFamily="49" charset="0"/>
                <a:cs typeface="Courier New" panose="02070309020205020404" pitchFamily="49" charset="0"/>
              </a:rPr>
              <a:t>[3] </a:t>
            </a:r>
            <a:r>
              <a:rPr lang="en-US" sz="2600" dirty="0">
                <a:solidFill>
                  <a:schemeClr val="tx1"/>
                </a:solidFill>
                <a:latin typeface="Courier New" panose="02070309020205020404" pitchFamily="49" charset="0"/>
                <a:cs typeface="Courier New" panose="02070309020205020404" pitchFamily="49" charset="0"/>
              </a:rPr>
              <a:t>= </a:t>
            </a:r>
            <a:r>
              <a:rPr lang="en-US" sz="2600" dirty="0" smtClean="0">
                <a:solidFill>
                  <a:schemeClr val="tx1"/>
                </a:solidFill>
                <a:latin typeface="Courier New" panose="02070309020205020404" pitchFamily="49" charset="0"/>
                <a:cs typeface="Courier New" panose="02070309020205020404" pitchFamily="49" charset="0"/>
              </a:rPr>
              <a:t>3.5;</a:t>
            </a:r>
            <a:endParaRPr lang="en-US" sz="2600" dirty="0">
              <a:solidFill>
                <a:schemeClr val="tx1"/>
              </a:solidFill>
              <a:latin typeface="Courier New" panose="02070309020205020404" pitchFamily="49" charset="0"/>
              <a:cs typeface="Courier New" panose="02070309020205020404" pitchFamily="49" charset="0"/>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83433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7136780" y="297810"/>
            <a:ext cx="4698816"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Caution</a:t>
            </a:r>
            <a:endParaRPr lang="ru-RU" dirty="0">
              <a:solidFill>
                <a:schemeClr val="accent5"/>
              </a:solidFill>
            </a:endParaRPr>
          </a:p>
        </p:txBody>
      </p:sp>
      <p:sp>
        <p:nvSpPr>
          <p:cNvPr id="5" name="Подзаголовок 4"/>
          <p:cNvSpPr>
            <a:spLocks noGrp="1"/>
          </p:cNvSpPr>
          <p:nvPr>
            <p:ph type="subTitle" idx="1"/>
          </p:nvPr>
        </p:nvSpPr>
        <p:spPr>
          <a:xfrm>
            <a:off x="332627" y="1345660"/>
            <a:ext cx="11502968" cy="5256191"/>
          </a:xfrm>
        </p:spPr>
        <p:txBody>
          <a:bodyPr>
            <a:noAutofit/>
          </a:bodyPr>
          <a:lstStyle/>
          <a:p>
            <a:pPr algn="just">
              <a:lnSpc>
                <a:spcPct val="100000"/>
              </a:lnSpc>
            </a:pPr>
            <a:r>
              <a:rPr lang="en-US" sz="2900" dirty="0" smtClean="0">
                <a:solidFill>
                  <a:schemeClr val="accent5"/>
                </a:solidFill>
                <a:latin typeface="+mj-lt"/>
                <a:cs typeface="Courier New" panose="02070309020205020404" pitchFamily="49" charset="0"/>
              </a:rPr>
              <a:t>	</a:t>
            </a:r>
          </a:p>
          <a:p>
            <a:pPr algn="just">
              <a:lnSpc>
                <a:spcPct val="100000"/>
              </a:lnSpc>
            </a:pPr>
            <a:r>
              <a:rPr lang="en-US" sz="2900" dirty="0" smtClean="0">
                <a:solidFill>
                  <a:schemeClr val="accent5"/>
                </a:solidFill>
                <a:latin typeface="+mj-lt"/>
                <a:cs typeface="Courier New" panose="02070309020205020404" pitchFamily="49" charset="0"/>
              </a:rPr>
              <a:t>Using an array initializer, you must declare and initialize the array in one statement. Splitting it would cause a syntax error. Thus, the next statement is wrong:</a:t>
            </a:r>
          </a:p>
          <a:p>
            <a:pPr algn="just">
              <a:lnSpc>
                <a:spcPct val="100000"/>
              </a:lnSpc>
            </a:pPr>
            <a:r>
              <a:rPr lang="en-US" sz="2900" b="1" dirty="0" smtClean="0">
                <a:solidFill>
                  <a:schemeClr val="tx1"/>
                </a:solidFill>
                <a:latin typeface="Courier New" panose="02070309020205020404" pitchFamily="49" charset="0"/>
                <a:cs typeface="Courier New" panose="02070309020205020404" pitchFamily="49" charset="0"/>
              </a:rPr>
              <a:t>	double </a:t>
            </a:r>
            <a:r>
              <a:rPr lang="en-US" sz="2900" dirty="0" err="1" smtClean="0">
                <a:solidFill>
                  <a:schemeClr val="tx1"/>
                </a:solidFill>
                <a:latin typeface="Courier New" panose="02070309020205020404" pitchFamily="49" charset="0"/>
                <a:cs typeface="Courier New" panose="02070309020205020404" pitchFamily="49" charset="0"/>
              </a:rPr>
              <a:t>myList</a:t>
            </a:r>
            <a:r>
              <a:rPr lang="en-US" sz="2900" dirty="0" smtClean="0">
                <a:solidFill>
                  <a:schemeClr val="tx1"/>
                </a:solidFill>
                <a:latin typeface="Courier New" panose="02070309020205020404" pitchFamily="49" charset="0"/>
                <a:cs typeface="Courier New" panose="02070309020205020404" pitchFamily="49" charset="0"/>
              </a:rPr>
              <a:t>[4];</a:t>
            </a:r>
          </a:p>
          <a:p>
            <a:pPr algn="just">
              <a:lnSpc>
                <a:spcPct val="100000"/>
              </a:lnSpc>
            </a:pPr>
            <a:r>
              <a:rPr lang="en-US" sz="2900" dirty="0" smtClean="0">
                <a:solidFill>
                  <a:schemeClr val="tx1"/>
                </a:solidFill>
                <a:latin typeface="Courier New" panose="02070309020205020404" pitchFamily="49" charset="0"/>
                <a:cs typeface="Courier New" panose="02070309020205020404" pitchFamily="49" charset="0"/>
              </a:rPr>
              <a:t>	</a:t>
            </a:r>
            <a:r>
              <a:rPr lang="en-US" sz="2900" dirty="0" err="1" smtClean="0">
                <a:solidFill>
                  <a:schemeClr val="tx1"/>
                </a:solidFill>
                <a:latin typeface="Courier New" panose="02070309020205020404" pitchFamily="49" charset="0"/>
                <a:cs typeface="Courier New" panose="02070309020205020404" pitchFamily="49" charset="0"/>
              </a:rPr>
              <a:t>myList</a:t>
            </a:r>
            <a:r>
              <a:rPr lang="en-US" sz="2900" dirty="0" smtClean="0">
                <a:solidFill>
                  <a:schemeClr val="tx1"/>
                </a:solidFill>
                <a:latin typeface="Courier New" panose="02070309020205020404" pitchFamily="49" charset="0"/>
                <a:cs typeface="Courier New" panose="02070309020205020404" pitchFamily="49" charset="0"/>
              </a:rPr>
              <a:t> = {1.9, 2.9, 3.4, 3.5};</a:t>
            </a: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48348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7136780" y="297810"/>
            <a:ext cx="4698816"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Note</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1" name="Подзаголовок 4"/>
          <p:cNvSpPr>
            <a:spLocks noGrp="1"/>
          </p:cNvSpPr>
          <p:nvPr>
            <p:ph type="subTitle" idx="1"/>
          </p:nvPr>
        </p:nvSpPr>
        <p:spPr>
          <a:xfrm>
            <a:off x="332627" y="1345660"/>
            <a:ext cx="11502968" cy="5512339"/>
          </a:xfrm>
        </p:spPr>
        <p:txBody>
          <a:bodyPr>
            <a:noAutofit/>
          </a:bodyPr>
          <a:lstStyle/>
          <a:p>
            <a:pPr marL="457200" indent="-457200" algn="just">
              <a:lnSpc>
                <a:spcPct val="100000"/>
              </a:lnSpc>
              <a:buFont typeface="Wingdings" panose="05000000000000000000" pitchFamily="2" charset="2"/>
              <a:buChar char="q"/>
            </a:pPr>
            <a:r>
              <a:rPr lang="en-US" sz="2900" dirty="0" smtClean="0">
                <a:solidFill>
                  <a:schemeClr val="accent5"/>
                </a:solidFill>
                <a:latin typeface="+mj-lt"/>
                <a:cs typeface="Courier New" panose="02070309020205020404" pitchFamily="49" charset="0"/>
              </a:rPr>
              <a:t>	C++ allows you to omit the array size when declaring and creating an array using an initializer. For example, the following declaration is fine:</a:t>
            </a:r>
          </a:p>
          <a:p>
            <a:pPr algn="just">
              <a:lnSpc>
                <a:spcPct val="100000"/>
              </a:lnSpc>
            </a:pPr>
            <a:r>
              <a:rPr lang="en-US" sz="2900" b="1" dirty="0" smtClean="0">
                <a:solidFill>
                  <a:schemeClr val="tx1"/>
                </a:solidFill>
                <a:latin typeface="Courier New" panose="02070309020205020404" pitchFamily="49" charset="0"/>
                <a:cs typeface="Courier New" panose="02070309020205020404" pitchFamily="49" charset="0"/>
              </a:rPr>
              <a:t>	double </a:t>
            </a:r>
            <a:r>
              <a:rPr lang="en-US" sz="2900" dirty="0" err="1" smtClean="0">
                <a:solidFill>
                  <a:schemeClr val="tx1"/>
                </a:solidFill>
                <a:latin typeface="Courier New" panose="02070309020205020404" pitchFamily="49" charset="0"/>
                <a:cs typeface="Courier New" panose="02070309020205020404" pitchFamily="49" charset="0"/>
              </a:rPr>
              <a:t>myList</a:t>
            </a:r>
            <a:r>
              <a:rPr lang="en-US" sz="2900" dirty="0" smtClean="0">
                <a:solidFill>
                  <a:schemeClr val="tx1"/>
                </a:solidFill>
                <a:latin typeface="Courier New" panose="02070309020205020404" pitchFamily="49" charset="0"/>
                <a:cs typeface="Courier New" panose="02070309020205020404" pitchFamily="49" charset="0"/>
              </a:rPr>
              <a:t>[] = {1.9, 2.9, 3.4, 3.5};</a:t>
            </a:r>
          </a:p>
          <a:p>
            <a:pPr algn="just">
              <a:lnSpc>
                <a:spcPct val="100000"/>
              </a:lnSpc>
            </a:pPr>
            <a:r>
              <a:rPr lang="en-US" sz="2900" dirty="0">
                <a:solidFill>
                  <a:schemeClr val="tx1"/>
                </a:solidFill>
                <a:latin typeface="Courier New" panose="02070309020205020404" pitchFamily="49" charset="0"/>
                <a:cs typeface="Courier New" panose="02070309020205020404" pitchFamily="49" charset="0"/>
              </a:rPr>
              <a:t>	</a:t>
            </a:r>
            <a:r>
              <a:rPr lang="en-US" sz="2900" dirty="0" smtClean="0">
                <a:solidFill>
                  <a:schemeClr val="accent5"/>
                </a:solidFill>
                <a:latin typeface="Courier New" panose="02070309020205020404" pitchFamily="49" charset="0"/>
                <a:cs typeface="Courier New" panose="02070309020205020404" pitchFamily="49" charset="0"/>
              </a:rPr>
              <a:t>T</a:t>
            </a:r>
            <a:r>
              <a:rPr lang="en-US" sz="2900" dirty="0" smtClean="0">
                <a:solidFill>
                  <a:schemeClr val="accent5"/>
                </a:solidFill>
                <a:latin typeface="+mj-lt"/>
                <a:cs typeface="Courier New" panose="02070309020205020404" pitchFamily="49" charset="0"/>
              </a:rPr>
              <a:t>he compiler automatically figures out how many elements are in the array.</a:t>
            </a:r>
          </a:p>
          <a:p>
            <a:pPr marL="457200" indent="-457200" algn="just">
              <a:lnSpc>
                <a:spcPct val="100000"/>
              </a:lnSpc>
              <a:buFont typeface="Wingdings" panose="05000000000000000000" pitchFamily="2" charset="2"/>
              <a:buChar char="q"/>
            </a:pPr>
            <a:r>
              <a:rPr lang="en-US" sz="2900" dirty="0">
                <a:solidFill>
                  <a:schemeClr val="accent5"/>
                </a:solidFill>
                <a:latin typeface="+mj-lt"/>
                <a:cs typeface="Courier New" panose="02070309020205020404" pitchFamily="49" charset="0"/>
              </a:rPr>
              <a:t>	</a:t>
            </a:r>
            <a:r>
              <a:rPr lang="en-US" sz="2900" dirty="0" smtClean="0">
                <a:solidFill>
                  <a:schemeClr val="accent5"/>
                </a:solidFill>
                <a:latin typeface="+mj-lt"/>
                <a:cs typeface="Courier New" panose="02070309020205020404" pitchFamily="49" charset="0"/>
              </a:rPr>
              <a:t>C++ allows you to initialize a part of the array. For example, the following statement assigns values </a:t>
            </a:r>
            <a:r>
              <a:rPr lang="en-US" sz="2900" b="1" dirty="0" smtClean="0">
                <a:solidFill>
                  <a:schemeClr val="accent5"/>
                </a:solidFill>
                <a:latin typeface="+mj-lt"/>
                <a:cs typeface="Courier New" panose="02070309020205020404" pitchFamily="49" charset="0"/>
              </a:rPr>
              <a:t>1.9, 2.9 </a:t>
            </a:r>
            <a:r>
              <a:rPr lang="en-US" sz="2900" dirty="0" smtClean="0">
                <a:solidFill>
                  <a:schemeClr val="accent5"/>
                </a:solidFill>
                <a:latin typeface="+mj-lt"/>
                <a:cs typeface="Courier New" panose="02070309020205020404" pitchFamily="49" charset="0"/>
              </a:rPr>
              <a:t>to the first two elements of the array. The other two elements will be set to zero. </a:t>
            </a:r>
          </a:p>
          <a:p>
            <a:pPr lvl="1" algn="just">
              <a:lnSpc>
                <a:spcPct val="100000"/>
              </a:lnSpc>
            </a:pPr>
            <a:r>
              <a:rPr lang="en-US" sz="2900" dirty="0">
                <a:solidFill>
                  <a:schemeClr val="accent5"/>
                </a:solidFill>
                <a:latin typeface="+mj-lt"/>
                <a:cs typeface="Courier New" panose="02070309020205020404" pitchFamily="49" charset="0"/>
              </a:rPr>
              <a:t>	</a:t>
            </a:r>
            <a:r>
              <a:rPr lang="en-US" sz="2900" b="1" dirty="0" smtClean="0">
                <a:latin typeface="Courier New" panose="02070309020205020404" pitchFamily="49" charset="0"/>
                <a:cs typeface="Courier New" panose="02070309020205020404" pitchFamily="49" charset="0"/>
              </a:rPr>
              <a:t>double </a:t>
            </a:r>
            <a:r>
              <a:rPr lang="en-US" sz="2900" dirty="0" err="1" smtClean="0">
                <a:latin typeface="Courier New" panose="02070309020205020404" pitchFamily="49" charset="0"/>
                <a:cs typeface="Courier New" panose="02070309020205020404" pitchFamily="49" charset="0"/>
              </a:rPr>
              <a:t>myList</a:t>
            </a:r>
            <a:r>
              <a:rPr lang="en-US" sz="2900" dirty="0" smtClean="0">
                <a:latin typeface="Courier New" panose="02070309020205020404" pitchFamily="49" charset="0"/>
                <a:cs typeface="Courier New" panose="02070309020205020404" pitchFamily="49" charset="0"/>
              </a:rPr>
              <a:t>[4] = {1.9, 2.9};</a:t>
            </a:r>
          </a:p>
          <a:p>
            <a:pPr lvl="1" algn="just">
              <a:lnSpc>
                <a:spcPct val="100000"/>
              </a:lnSpc>
            </a:pPr>
            <a:r>
              <a:rPr lang="en-US" sz="2900" b="1" dirty="0">
                <a:solidFill>
                  <a:schemeClr val="accent5"/>
                </a:solidFill>
                <a:latin typeface="Courier New" panose="02070309020205020404" pitchFamily="49" charset="0"/>
                <a:cs typeface="Courier New" panose="02070309020205020404" pitchFamily="49" charset="0"/>
              </a:rPr>
              <a:t>	</a:t>
            </a:r>
            <a:r>
              <a:rPr lang="en-US" sz="2900" dirty="0" smtClean="0">
                <a:solidFill>
                  <a:schemeClr val="accent5"/>
                </a:solidFill>
                <a:latin typeface="+mj-lt"/>
                <a:cs typeface="Courier New" panose="02070309020205020404" pitchFamily="49" charset="0"/>
              </a:rPr>
              <a:t>Note that if an array declared, but not initialized, all its elements will contain “garbage” like other local variables.</a:t>
            </a:r>
            <a:endParaRPr lang="en-US" sz="2900" dirty="0" smtClean="0">
              <a:solidFill>
                <a:schemeClr val="accent5"/>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284122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700337" y="297810"/>
            <a:ext cx="7135259"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Processing Arrays</a:t>
            </a:r>
            <a:endParaRPr lang="ru-RU" dirty="0">
              <a:solidFill>
                <a:schemeClr val="accent5"/>
              </a:solidFill>
            </a:endParaRPr>
          </a:p>
        </p:txBody>
      </p:sp>
      <p:sp>
        <p:nvSpPr>
          <p:cNvPr id="5" name="Подзаголовок 4"/>
          <p:cNvSpPr>
            <a:spLocks noGrp="1"/>
          </p:cNvSpPr>
          <p:nvPr>
            <p:ph type="subTitle" idx="1"/>
          </p:nvPr>
        </p:nvSpPr>
        <p:spPr>
          <a:xfrm>
            <a:off x="332627" y="1590148"/>
            <a:ext cx="11502968" cy="5267851"/>
          </a:xfrm>
        </p:spPr>
        <p:txBody>
          <a:bodyPr>
            <a:noAutofit/>
          </a:bodyPr>
          <a:lstStyle/>
          <a:p>
            <a:pPr algn="just"/>
            <a:r>
              <a:rPr lang="en-US" sz="3000" dirty="0" smtClean="0">
                <a:solidFill>
                  <a:schemeClr val="accent5">
                    <a:lumMod val="75000"/>
                  </a:schemeClr>
                </a:solidFill>
                <a:latin typeface="+mj-lt"/>
              </a:rPr>
              <a:t>	When processing array elements, you will often use a </a:t>
            </a:r>
            <a:r>
              <a:rPr lang="en-US" sz="3000" b="1" dirty="0" smtClean="0">
                <a:solidFill>
                  <a:schemeClr val="accent5">
                    <a:lumMod val="75000"/>
                  </a:schemeClr>
                </a:solidFill>
                <a:latin typeface="+mj-lt"/>
              </a:rPr>
              <a:t>for </a:t>
            </a:r>
            <a:r>
              <a:rPr lang="en-US" sz="3000" dirty="0" smtClean="0">
                <a:solidFill>
                  <a:schemeClr val="accent5">
                    <a:lumMod val="75000"/>
                  </a:schemeClr>
                </a:solidFill>
                <a:latin typeface="+mj-lt"/>
              </a:rPr>
              <a:t>loop – for the following reasons:</a:t>
            </a:r>
          </a:p>
          <a:p>
            <a:pPr marL="457200" indent="-457200" algn="just">
              <a:buFont typeface="Wingdings" panose="05000000000000000000" pitchFamily="2" charset="2"/>
              <a:buChar char="q"/>
            </a:pPr>
            <a:r>
              <a:rPr lang="en-US" sz="3000" dirty="0" smtClean="0">
                <a:solidFill>
                  <a:schemeClr val="accent5">
                    <a:lumMod val="75000"/>
                  </a:schemeClr>
                </a:solidFill>
                <a:latin typeface="+mj-lt"/>
              </a:rPr>
              <a:t>All of the elements in an array are of the same type. They are evenly processed in the same way using a loop.</a:t>
            </a:r>
          </a:p>
          <a:p>
            <a:pPr marL="457200" indent="-457200" algn="just">
              <a:buFont typeface="Wingdings" panose="05000000000000000000" pitchFamily="2" charset="2"/>
              <a:buChar char="q"/>
            </a:pPr>
            <a:r>
              <a:rPr lang="en-US" sz="3000" dirty="0" smtClean="0">
                <a:solidFill>
                  <a:schemeClr val="accent5">
                    <a:lumMod val="75000"/>
                  </a:schemeClr>
                </a:solidFill>
                <a:latin typeface="+mj-lt"/>
              </a:rPr>
              <a:t>Since the size of the array is known, it is natural to use a </a:t>
            </a:r>
            <a:r>
              <a:rPr lang="en-US" sz="3000" b="1" dirty="0" smtClean="0">
                <a:solidFill>
                  <a:schemeClr val="accent5">
                    <a:lumMod val="75000"/>
                  </a:schemeClr>
                </a:solidFill>
                <a:latin typeface="+mj-lt"/>
              </a:rPr>
              <a:t>for </a:t>
            </a:r>
            <a:r>
              <a:rPr lang="en-US" sz="3000" dirty="0" smtClean="0">
                <a:solidFill>
                  <a:schemeClr val="accent5">
                    <a:lumMod val="75000"/>
                  </a:schemeClr>
                </a:solidFill>
                <a:latin typeface="+mj-lt"/>
              </a:rPr>
              <a:t>loop.</a:t>
            </a:r>
          </a:p>
          <a:p>
            <a:pPr algn="just"/>
            <a:r>
              <a:rPr lang="en-US" sz="3000" dirty="0" smtClean="0">
                <a:solidFill>
                  <a:schemeClr val="accent5">
                    <a:lumMod val="75000"/>
                  </a:schemeClr>
                </a:solidFill>
                <a:latin typeface="+mj-lt"/>
              </a:rPr>
              <a:t>Assume the array is declared ass follows:</a:t>
            </a:r>
          </a:p>
          <a:p>
            <a:pPr algn="just"/>
            <a:r>
              <a:rPr lang="en-US" sz="3000" b="1" dirty="0" err="1">
                <a:solidFill>
                  <a:schemeClr val="tx1"/>
                </a:solidFill>
                <a:latin typeface="Courier New" panose="02070309020205020404" pitchFamily="49" charset="0"/>
                <a:cs typeface="Courier New" panose="02070309020205020404" pitchFamily="49" charset="0"/>
              </a:rPr>
              <a:t>c</a:t>
            </a:r>
            <a:r>
              <a:rPr lang="en-US" sz="3000" b="1" dirty="0" err="1" smtClean="0">
                <a:solidFill>
                  <a:schemeClr val="tx1"/>
                </a:solidFill>
                <a:latin typeface="Courier New" panose="02070309020205020404" pitchFamily="49" charset="0"/>
                <a:cs typeface="Courier New" panose="02070309020205020404" pitchFamily="49" charset="0"/>
              </a:rPr>
              <a:t>onst</a:t>
            </a:r>
            <a:r>
              <a:rPr lang="en-US" sz="3000" b="1" dirty="0" smtClean="0">
                <a:solidFill>
                  <a:schemeClr val="tx1"/>
                </a:solidFill>
                <a:latin typeface="Courier New" panose="02070309020205020404" pitchFamily="49" charset="0"/>
                <a:cs typeface="Courier New" panose="02070309020205020404" pitchFamily="49" charset="0"/>
              </a:rPr>
              <a:t> </a:t>
            </a:r>
            <a:r>
              <a:rPr lang="en-US" sz="3000" b="1" dirty="0" err="1" smtClean="0">
                <a:solidFill>
                  <a:schemeClr val="tx1"/>
                </a:solidFill>
                <a:latin typeface="Courier New" panose="02070309020205020404" pitchFamily="49" charset="0"/>
                <a:cs typeface="Courier New" panose="02070309020205020404" pitchFamily="49" charset="0"/>
              </a:rPr>
              <a:t>int</a:t>
            </a:r>
            <a:r>
              <a:rPr lang="en-US" sz="3000" b="1" dirty="0" smtClean="0">
                <a:solidFill>
                  <a:schemeClr val="tx1"/>
                </a:solidFill>
                <a:latin typeface="Courier New" panose="02070309020205020404" pitchFamily="49" charset="0"/>
                <a:cs typeface="Courier New" panose="02070309020205020404" pitchFamily="49" charset="0"/>
              </a:rPr>
              <a:t> </a:t>
            </a:r>
            <a:r>
              <a:rPr lang="en-US" sz="3000" dirty="0" smtClean="0">
                <a:solidFill>
                  <a:schemeClr val="tx1"/>
                </a:solidFill>
                <a:latin typeface="Courier New" panose="02070309020205020404" pitchFamily="49" charset="0"/>
                <a:cs typeface="Courier New" panose="02070309020205020404" pitchFamily="49" charset="0"/>
              </a:rPr>
              <a:t>ARRAY_SIZE = 10;</a:t>
            </a:r>
          </a:p>
          <a:p>
            <a:pPr algn="just"/>
            <a:r>
              <a:rPr lang="en-US" sz="3000" b="1" dirty="0">
                <a:solidFill>
                  <a:schemeClr val="tx1"/>
                </a:solidFill>
                <a:latin typeface="Courier New" panose="02070309020205020404" pitchFamily="49" charset="0"/>
                <a:cs typeface="Courier New" panose="02070309020205020404" pitchFamily="49" charset="0"/>
              </a:rPr>
              <a:t>d</a:t>
            </a:r>
            <a:r>
              <a:rPr lang="en-US" sz="3000" b="1" dirty="0" smtClean="0">
                <a:solidFill>
                  <a:schemeClr val="tx1"/>
                </a:solidFill>
                <a:latin typeface="Courier New" panose="02070309020205020404" pitchFamily="49" charset="0"/>
                <a:cs typeface="Courier New" panose="02070309020205020404" pitchFamily="49" charset="0"/>
              </a:rPr>
              <a:t>ouble </a:t>
            </a:r>
            <a:r>
              <a:rPr lang="en-US" sz="3000" b="1" dirty="0" err="1" smtClean="0">
                <a:solidFill>
                  <a:schemeClr val="tx1"/>
                </a:solidFill>
                <a:latin typeface="Courier New" panose="02070309020205020404" pitchFamily="49" charset="0"/>
                <a:cs typeface="Courier New" panose="02070309020205020404" pitchFamily="49" charset="0"/>
              </a:rPr>
              <a:t>m</a:t>
            </a:r>
            <a:r>
              <a:rPr lang="en-US" sz="3000" dirty="0" err="1" smtClean="0">
                <a:solidFill>
                  <a:schemeClr val="tx1"/>
                </a:solidFill>
                <a:latin typeface="Courier New" panose="02070309020205020404" pitchFamily="49" charset="0"/>
                <a:cs typeface="Courier New" panose="02070309020205020404" pitchFamily="49" charset="0"/>
              </a:rPr>
              <a:t>myList</a:t>
            </a:r>
            <a:r>
              <a:rPr lang="en-US" sz="3000" dirty="0" smtClean="0">
                <a:solidFill>
                  <a:schemeClr val="tx1"/>
                </a:solidFill>
                <a:latin typeface="Courier New" panose="02070309020205020404" pitchFamily="49" charset="0"/>
                <a:cs typeface="Courier New" panose="02070309020205020404" pitchFamily="49" charset="0"/>
              </a:rPr>
              <a:t>[ARRAY_SIZE];</a:t>
            </a:r>
            <a:endParaRPr lang="en-US" sz="3000" b="1" dirty="0" smtClean="0">
              <a:solidFill>
                <a:schemeClr val="tx1"/>
              </a:solidFill>
              <a:latin typeface="Courier New" panose="02070309020205020404" pitchFamily="49" charset="0"/>
              <a:cs typeface="Courier New" panose="02070309020205020404" pitchFamily="49" charset="0"/>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44088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700337" y="297810"/>
            <a:ext cx="7135259"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Processing Arrays</a:t>
            </a:r>
            <a:endParaRPr lang="ru-RU" dirty="0">
              <a:solidFill>
                <a:schemeClr val="accent5"/>
              </a:solidFill>
            </a:endParaRPr>
          </a:p>
        </p:txBody>
      </p:sp>
      <p:sp>
        <p:nvSpPr>
          <p:cNvPr id="5" name="Подзаголовок 4"/>
          <p:cNvSpPr>
            <a:spLocks noGrp="1"/>
          </p:cNvSpPr>
          <p:nvPr>
            <p:ph type="subTitle" idx="1"/>
          </p:nvPr>
        </p:nvSpPr>
        <p:spPr>
          <a:xfrm>
            <a:off x="332627" y="1413686"/>
            <a:ext cx="11502968" cy="1457851"/>
          </a:xfrm>
        </p:spPr>
        <p:txBody>
          <a:bodyPr>
            <a:noAutofit/>
          </a:bodyPr>
          <a:lstStyle/>
          <a:p>
            <a:pPr algn="just">
              <a:lnSpc>
                <a:spcPct val="150000"/>
              </a:lnSpc>
            </a:pPr>
            <a:r>
              <a:rPr lang="en-US" sz="3000" i="1" dirty="0" smtClean="0">
                <a:solidFill>
                  <a:schemeClr val="accent5"/>
                </a:solidFill>
                <a:latin typeface="+mj-lt"/>
                <a:cs typeface="Courier New" panose="02070309020205020404" pitchFamily="49" charset="0"/>
              </a:rPr>
              <a:t>	Initialing arrays with input values: </a:t>
            </a:r>
            <a:r>
              <a:rPr lang="en-US" sz="3000" dirty="0" smtClean="0">
                <a:solidFill>
                  <a:schemeClr val="accent5"/>
                </a:solidFill>
                <a:latin typeface="+mj-lt"/>
                <a:cs typeface="Courier New" panose="02070309020205020404" pitchFamily="49" charset="0"/>
              </a:rPr>
              <a:t>The following loop initializes the array </a:t>
            </a:r>
            <a:r>
              <a:rPr lang="en-US" sz="3000" b="1" dirty="0" err="1" smtClean="0">
                <a:solidFill>
                  <a:schemeClr val="accent5"/>
                </a:solidFill>
                <a:latin typeface="+mj-lt"/>
                <a:cs typeface="Courier New" panose="02070309020205020404" pitchFamily="49" charset="0"/>
              </a:rPr>
              <a:t>myList</a:t>
            </a:r>
            <a:r>
              <a:rPr lang="en-US" sz="3000" b="1" dirty="0" smtClean="0">
                <a:solidFill>
                  <a:schemeClr val="accent5"/>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with user input values:</a:t>
            </a: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rotWithShape="1">
          <a:blip r:embed="rId3"/>
          <a:srcRect l="4011" t="12336" r="54438" b="76918"/>
          <a:stretch/>
        </p:blipFill>
        <p:spPr>
          <a:xfrm>
            <a:off x="998671" y="3470930"/>
            <a:ext cx="10836924" cy="15756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093541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700337" y="297810"/>
            <a:ext cx="7135259"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Processing Arrays</a:t>
            </a:r>
            <a:endParaRPr lang="ru-RU" dirty="0">
              <a:solidFill>
                <a:schemeClr val="accent5"/>
              </a:solidFill>
            </a:endParaRPr>
          </a:p>
        </p:txBody>
      </p:sp>
      <p:sp>
        <p:nvSpPr>
          <p:cNvPr id="5" name="Подзаголовок 4"/>
          <p:cNvSpPr>
            <a:spLocks noGrp="1"/>
          </p:cNvSpPr>
          <p:nvPr>
            <p:ph type="subTitle" idx="1"/>
          </p:nvPr>
        </p:nvSpPr>
        <p:spPr>
          <a:xfrm>
            <a:off x="332627" y="1413686"/>
            <a:ext cx="11502968" cy="1457851"/>
          </a:xfrm>
        </p:spPr>
        <p:txBody>
          <a:bodyPr>
            <a:noAutofit/>
          </a:bodyPr>
          <a:lstStyle/>
          <a:p>
            <a:pPr algn="just">
              <a:lnSpc>
                <a:spcPct val="150000"/>
              </a:lnSpc>
            </a:pPr>
            <a:r>
              <a:rPr lang="en-US" sz="3000" i="1" dirty="0" smtClean="0">
                <a:solidFill>
                  <a:schemeClr val="accent5"/>
                </a:solidFill>
                <a:latin typeface="+mj-lt"/>
                <a:cs typeface="Courier New" panose="02070309020205020404" pitchFamily="49" charset="0"/>
              </a:rPr>
              <a:t>	Initialing arrays with random values: </a:t>
            </a:r>
            <a:r>
              <a:rPr lang="en-US" sz="3000" dirty="0" smtClean="0">
                <a:solidFill>
                  <a:schemeClr val="accent5"/>
                </a:solidFill>
                <a:latin typeface="+mj-lt"/>
                <a:cs typeface="Courier New" panose="02070309020205020404" pitchFamily="49" charset="0"/>
              </a:rPr>
              <a:t>The following loop initializes the array </a:t>
            </a:r>
            <a:r>
              <a:rPr lang="en-US" sz="3000" b="1" dirty="0" err="1" smtClean="0">
                <a:solidFill>
                  <a:schemeClr val="accent5"/>
                </a:solidFill>
                <a:latin typeface="+mj-lt"/>
                <a:cs typeface="Courier New" panose="02070309020205020404" pitchFamily="49" charset="0"/>
              </a:rPr>
              <a:t>myList</a:t>
            </a:r>
            <a:r>
              <a:rPr lang="en-US" sz="3000" b="1" dirty="0" smtClean="0">
                <a:solidFill>
                  <a:schemeClr val="accent5"/>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with random values between </a:t>
            </a:r>
            <a:r>
              <a:rPr lang="en-US" sz="3000" b="1" dirty="0" smtClean="0">
                <a:solidFill>
                  <a:schemeClr val="accent5"/>
                </a:solidFill>
                <a:latin typeface="+mj-lt"/>
                <a:cs typeface="Courier New" panose="02070309020205020404" pitchFamily="49" charset="0"/>
              </a:rPr>
              <a:t>0 </a:t>
            </a:r>
            <a:r>
              <a:rPr lang="en-US" sz="3000" dirty="0" smtClean="0">
                <a:solidFill>
                  <a:schemeClr val="accent5"/>
                </a:solidFill>
                <a:latin typeface="+mj-lt"/>
                <a:cs typeface="Courier New" panose="02070309020205020404" pitchFamily="49" charset="0"/>
              </a:rPr>
              <a:t>and </a:t>
            </a:r>
            <a:r>
              <a:rPr lang="en-US" sz="3000" b="1" dirty="0" smtClean="0">
                <a:solidFill>
                  <a:schemeClr val="accent5"/>
                </a:solidFill>
                <a:latin typeface="+mj-lt"/>
                <a:cs typeface="Courier New" panose="02070309020205020404" pitchFamily="49" charset="0"/>
              </a:rPr>
              <a:t>99</a:t>
            </a:r>
            <a:r>
              <a:rPr lang="en-US" sz="3000" dirty="0" smtClean="0">
                <a:solidFill>
                  <a:schemeClr val="accent5"/>
                </a:solidFill>
                <a:latin typeface="+mj-lt"/>
                <a:cs typeface="Courier New" panose="02070309020205020404" pitchFamily="49" charset="0"/>
              </a:rPr>
              <a:t>:</a:t>
            </a: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3"/>
          <a:srcRect l="4011" t="14748" r="62823" b="70559"/>
          <a:stretch/>
        </p:blipFill>
        <p:spPr>
          <a:xfrm>
            <a:off x="1716506" y="3048002"/>
            <a:ext cx="8911389" cy="22195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047861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700337" y="297810"/>
            <a:ext cx="7135259"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Processing Arrays</a:t>
            </a:r>
            <a:endParaRPr lang="ru-RU" dirty="0">
              <a:solidFill>
                <a:schemeClr val="accent5"/>
              </a:solidFill>
            </a:endParaRPr>
          </a:p>
        </p:txBody>
      </p:sp>
      <p:sp>
        <p:nvSpPr>
          <p:cNvPr id="5" name="Подзаголовок 4"/>
          <p:cNvSpPr>
            <a:spLocks noGrp="1"/>
          </p:cNvSpPr>
          <p:nvPr>
            <p:ph type="subTitle" idx="1"/>
          </p:nvPr>
        </p:nvSpPr>
        <p:spPr>
          <a:xfrm>
            <a:off x="332627" y="1413686"/>
            <a:ext cx="11502968" cy="1457851"/>
          </a:xfrm>
        </p:spPr>
        <p:txBody>
          <a:bodyPr>
            <a:noAutofit/>
          </a:bodyPr>
          <a:lstStyle/>
          <a:p>
            <a:pPr algn="just">
              <a:lnSpc>
                <a:spcPct val="150000"/>
              </a:lnSpc>
            </a:pPr>
            <a:r>
              <a:rPr lang="en-US" sz="3000" i="1" dirty="0" smtClean="0">
                <a:solidFill>
                  <a:schemeClr val="accent5"/>
                </a:solidFill>
                <a:latin typeface="+mj-lt"/>
                <a:cs typeface="Courier New" panose="02070309020205020404" pitchFamily="49" charset="0"/>
              </a:rPr>
              <a:t>	Printing arrays: </a:t>
            </a:r>
            <a:r>
              <a:rPr lang="en-US" sz="3000" dirty="0" smtClean="0">
                <a:solidFill>
                  <a:schemeClr val="accent5"/>
                </a:solidFill>
                <a:latin typeface="+mj-lt"/>
                <a:cs typeface="Courier New" panose="02070309020205020404" pitchFamily="49" charset="0"/>
              </a:rPr>
              <a:t>To print an array, you must print each element in it, using a loop like the following:</a:t>
            </a: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rotWithShape="1">
          <a:blip r:embed="rId3"/>
          <a:srcRect l="4134" t="15844" r="62206" b="69463"/>
          <a:stretch/>
        </p:blipFill>
        <p:spPr>
          <a:xfrm>
            <a:off x="1949116" y="3048002"/>
            <a:ext cx="7190210" cy="17646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550982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332627" y="1328086"/>
            <a:ext cx="11339757" cy="132773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000" dirty="0" smtClean="0">
                <a:solidFill>
                  <a:schemeClr val="accent5"/>
                </a:solidFill>
              </a:rPr>
              <a:t>Last week we covered</a:t>
            </a:r>
          </a:p>
          <a:p>
            <a:pPr marL="857250" indent="-857250" algn="l">
              <a:buFont typeface="Arial" panose="020B0604020202020204" pitchFamily="34" charset="0"/>
              <a:buChar char="•"/>
            </a:pPr>
            <a:r>
              <a:rPr lang="en-US" sz="3000" smtClean="0">
                <a:solidFill>
                  <a:schemeClr val="accent5"/>
                </a:solidFill>
              </a:rPr>
              <a:t>Functions</a:t>
            </a:r>
            <a:endParaRPr lang="en-US" sz="3000" dirty="0" smtClean="0">
              <a:solidFill>
                <a:schemeClr val="accent5"/>
              </a:solidFill>
            </a:endParaRPr>
          </a:p>
          <a:p>
            <a:pPr algn="l"/>
            <a:r>
              <a:rPr lang="en-US" sz="3000" dirty="0" smtClean="0">
                <a:solidFill>
                  <a:schemeClr val="accent5"/>
                </a:solidFill>
              </a:rPr>
              <a:t>This week we will learn </a:t>
            </a:r>
            <a:endParaRPr lang="ru-RU" sz="3000" dirty="0">
              <a:solidFill>
                <a:schemeClr val="accent5"/>
              </a:solidFill>
            </a:endParaRPr>
          </a:p>
        </p:txBody>
      </p:sp>
      <p:sp>
        <p:nvSpPr>
          <p:cNvPr id="5" name="Подзаголовок 4"/>
          <p:cNvSpPr>
            <a:spLocks noGrp="1"/>
          </p:cNvSpPr>
          <p:nvPr>
            <p:ph type="subTitle" idx="1"/>
          </p:nvPr>
        </p:nvSpPr>
        <p:spPr>
          <a:xfrm>
            <a:off x="998671" y="2655822"/>
            <a:ext cx="6219754" cy="4024126"/>
          </a:xfrm>
        </p:spPr>
        <p:txBody>
          <a:bodyPr>
            <a:normAutofit/>
          </a:bodyPr>
          <a:lstStyle/>
          <a:p>
            <a:pPr marL="342900" indent="-342900" algn="l">
              <a:buFont typeface="Arial" panose="020B0604020202020204" pitchFamily="34" charset="0"/>
              <a:buChar char="•"/>
            </a:pPr>
            <a:r>
              <a:rPr lang="en-US" sz="2800" dirty="0" smtClean="0">
                <a:solidFill>
                  <a:schemeClr val="accent5">
                    <a:lumMod val="75000"/>
                  </a:schemeClr>
                </a:solidFill>
              </a:rPr>
              <a:t>Introduction</a:t>
            </a:r>
          </a:p>
          <a:p>
            <a:pPr marL="342900" indent="-342900" algn="l">
              <a:buFont typeface="Arial" panose="020B0604020202020204" pitchFamily="34" charset="0"/>
              <a:buChar char="•"/>
            </a:pPr>
            <a:r>
              <a:rPr lang="en-US" sz="2800" dirty="0" smtClean="0">
                <a:solidFill>
                  <a:schemeClr val="accent5">
                    <a:lumMod val="75000"/>
                  </a:schemeClr>
                </a:solidFill>
              </a:rPr>
              <a:t>Array Basics</a:t>
            </a:r>
          </a:p>
          <a:p>
            <a:pPr marL="342900" indent="-342900" algn="l">
              <a:buFont typeface="Arial" panose="020B0604020202020204" pitchFamily="34" charset="0"/>
              <a:buChar char="•"/>
            </a:pPr>
            <a:r>
              <a:rPr lang="en-US" sz="2800" dirty="0" smtClean="0">
                <a:solidFill>
                  <a:schemeClr val="accent5">
                    <a:lumMod val="75000"/>
                  </a:schemeClr>
                </a:solidFill>
              </a:rPr>
              <a:t>Problem: Lotto Numbers</a:t>
            </a:r>
          </a:p>
          <a:p>
            <a:pPr marL="342900" indent="-342900" algn="l">
              <a:buFont typeface="Arial" panose="020B0604020202020204" pitchFamily="34" charset="0"/>
              <a:buChar char="•"/>
            </a:pPr>
            <a:r>
              <a:rPr lang="en-US" sz="2800" dirty="0" smtClean="0">
                <a:solidFill>
                  <a:schemeClr val="accent5">
                    <a:lumMod val="75000"/>
                  </a:schemeClr>
                </a:solidFill>
              </a:rPr>
              <a:t>Problem: Deck of Cards</a:t>
            </a:r>
          </a:p>
          <a:p>
            <a:pPr marL="342900" indent="-342900" algn="l">
              <a:buFont typeface="Arial" panose="020B0604020202020204" pitchFamily="34" charset="0"/>
              <a:buChar char="•"/>
            </a:pPr>
            <a:r>
              <a:rPr lang="en-US" sz="2800" dirty="0" smtClean="0">
                <a:solidFill>
                  <a:schemeClr val="accent5">
                    <a:lumMod val="75000"/>
                  </a:schemeClr>
                </a:solidFill>
              </a:rPr>
              <a:t>Passing Arrays to Functions</a:t>
            </a:r>
          </a:p>
          <a:p>
            <a:pPr marL="342900" indent="-342900" algn="l">
              <a:buFont typeface="Arial" panose="020B0604020202020204" pitchFamily="34" charset="0"/>
              <a:buChar char="•"/>
            </a:pPr>
            <a:r>
              <a:rPr lang="en-US" sz="2800" dirty="0" smtClean="0">
                <a:solidFill>
                  <a:schemeClr val="accent5">
                    <a:lumMod val="75000"/>
                  </a:schemeClr>
                </a:solidFill>
              </a:rPr>
              <a:t>Preventing Changes of Array Arguments in Functions</a:t>
            </a:r>
          </a:p>
        </p:txBody>
      </p:sp>
      <p:sp>
        <p:nvSpPr>
          <p:cNvPr id="9" name="Заголовок 1"/>
          <p:cNvSpPr txBox="1">
            <a:spLocks/>
          </p:cNvSpPr>
          <p:nvPr/>
        </p:nvSpPr>
        <p:spPr>
          <a:xfrm>
            <a:off x="9222059" y="297810"/>
            <a:ext cx="2613536"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Roadmap</a:t>
            </a:r>
            <a:endParaRPr lang="ru-RU" dirty="0">
              <a:solidFill>
                <a:schemeClr val="accent5"/>
              </a:solidFill>
            </a:endParaRPr>
          </a:p>
        </p:txBody>
      </p:sp>
      <p:pic>
        <p:nvPicPr>
          <p:cNvPr id="8" name="Picture 2" descr="Images-Logo-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6697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700337" y="297810"/>
            <a:ext cx="7135259"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Processing Arrays</a:t>
            </a:r>
            <a:endParaRPr lang="ru-RU" dirty="0">
              <a:solidFill>
                <a:schemeClr val="accent5"/>
              </a:solidFill>
            </a:endParaRPr>
          </a:p>
        </p:txBody>
      </p:sp>
      <p:sp>
        <p:nvSpPr>
          <p:cNvPr id="5" name="Подзаголовок 4"/>
          <p:cNvSpPr>
            <a:spLocks noGrp="1"/>
          </p:cNvSpPr>
          <p:nvPr>
            <p:ph type="subTitle" idx="1"/>
          </p:nvPr>
        </p:nvSpPr>
        <p:spPr>
          <a:xfrm>
            <a:off x="332627" y="1317434"/>
            <a:ext cx="11502968" cy="3639577"/>
          </a:xfrm>
        </p:spPr>
        <p:txBody>
          <a:bodyPr>
            <a:noAutofit/>
          </a:bodyPr>
          <a:lstStyle/>
          <a:p>
            <a:pPr algn="just">
              <a:lnSpc>
                <a:spcPct val="150000"/>
              </a:lnSpc>
            </a:pPr>
            <a:r>
              <a:rPr lang="en-US" sz="3000" i="1" dirty="0" smtClean="0">
                <a:solidFill>
                  <a:schemeClr val="accent5"/>
                </a:solidFill>
                <a:latin typeface="+mj-lt"/>
                <a:cs typeface="Courier New" panose="02070309020205020404" pitchFamily="49" charset="0"/>
              </a:rPr>
              <a:t>	Copying arrays: </a:t>
            </a:r>
            <a:r>
              <a:rPr lang="en-US" sz="3000" dirty="0" smtClean="0">
                <a:solidFill>
                  <a:schemeClr val="accent5"/>
                </a:solidFill>
                <a:latin typeface="+mj-lt"/>
                <a:cs typeface="Courier New" panose="02070309020205020404" pitchFamily="49" charset="0"/>
              </a:rPr>
              <a:t>Suppose you have two arrays, </a:t>
            </a:r>
            <a:r>
              <a:rPr lang="en-US" sz="3000" b="1" dirty="0" smtClean="0">
                <a:solidFill>
                  <a:schemeClr val="accent5"/>
                </a:solidFill>
                <a:latin typeface="+mj-lt"/>
                <a:cs typeface="Courier New" panose="02070309020205020404" pitchFamily="49" charset="0"/>
              </a:rPr>
              <a:t>list </a:t>
            </a:r>
            <a:r>
              <a:rPr lang="en-US" sz="3000" dirty="0" smtClean="0">
                <a:solidFill>
                  <a:schemeClr val="accent5"/>
                </a:solidFill>
                <a:latin typeface="+mj-lt"/>
                <a:cs typeface="Courier New" panose="02070309020205020404" pitchFamily="49" charset="0"/>
              </a:rPr>
              <a:t>and </a:t>
            </a:r>
            <a:r>
              <a:rPr lang="en-US" sz="3000" b="1" dirty="0" err="1" smtClean="0">
                <a:solidFill>
                  <a:schemeClr val="accent5"/>
                </a:solidFill>
                <a:latin typeface="+mj-lt"/>
                <a:cs typeface="Courier New" panose="02070309020205020404" pitchFamily="49" charset="0"/>
              </a:rPr>
              <a:t>myList</a:t>
            </a:r>
            <a:r>
              <a:rPr lang="en-US" sz="3000" b="1" dirty="0" smtClean="0">
                <a:solidFill>
                  <a:schemeClr val="accent5"/>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Can you copy </a:t>
            </a:r>
            <a:r>
              <a:rPr lang="en-US" sz="3000" b="1" dirty="0" err="1" smtClean="0">
                <a:solidFill>
                  <a:schemeClr val="accent5"/>
                </a:solidFill>
                <a:latin typeface="+mj-lt"/>
                <a:cs typeface="Courier New" panose="02070309020205020404" pitchFamily="49" charset="0"/>
              </a:rPr>
              <a:t>myList</a:t>
            </a:r>
            <a:r>
              <a:rPr lang="en-US" sz="3000" b="1" dirty="0" smtClean="0">
                <a:solidFill>
                  <a:schemeClr val="accent5"/>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to </a:t>
            </a:r>
            <a:r>
              <a:rPr lang="en-US" sz="3000" b="1" dirty="0" smtClean="0">
                <a:solidFill>
                  <a:schemeClr val="accent5"/>
                </a:solidFill>
                <a:latin typeface="+mj-lt"/>
                <a:cs typeface="Courier New" panose="02070309020205020404" pitchFamily="49" charset="0"/>
              </a:rPr>
              <a:t>list </a:t>
            </a:r>
            <a:r>
              <a:rPr lang="en-US" sz="3000" dirty="0" smtClean="0">
                <a:solidFill>
                  <a:schemeClr val="accent5"/>
                </a:solidFill>
                <a:latin typeface="+mj-lt"/>
                <a:cs typeface="Courier New" panose="02070309020205020404" pitchFamily="49" charset="0"/>
              </a:rPr>
              <a:t>using a syntax like the following?</a:t>
            </a:r>
          </a:p>
          <a:p>
            <a:pPr>
              <a:lnSpc>
                <a:spcPct val="150000"/>
              </a:lnSpc>
            </a:pPr>
            <a:r>
              <a:rPr lang="en-US" sz="3000" dirty="0" smtClean="0">
                <a:solidFill>
                  <a:schemeClr val="tx1"/>
                </a:solidFill>
                <a:latin typeface="Courier New" panose="02070309020205020404" pitchFamily="49" charset="0"/>
                <a:cs typeface="Courier New" panose="02070309020205020404" pitchFamily="49" charset="0"/>
              </a:rPr>
              <a:t>list = </a:t>
            </a:r>
            <a:r>
              <a:rPr lang="en-US" sz="3000" dirty="0" err="1" smtClean="0">
                <a:solidFill>
                  <a:schemeClr val="tx1"/>
                </a:solidFill>
                <a:latin typeface="Courier New" panose="02070309020205020404" pitchFamily="49" charset="0"/>
                <a:cs typeface="Courier New" panose="02070309020205020404" pitchFamily="49" charset="0"/>
              </a:rPr>
              <a:t>myList</a:t>
            </a:r>
            <a:r>
              <a:rPr lang="en-US" sz="3000" dirty="0" smtClean="0">
                <a:solidFill>
                  <a:schemeClr val="tx1"/>
                </a:solidFill>
                <a:latin typeface="Courier New" panose="02070309020205020404" pitchFamily="49" charset="0"/>
                <a:cs typeface="Courier New" panose="02070309020205020404" pitchFamily="49" charset="0"/>
              </a:rPr>
              <a:t>;</a:t>
            </a:r>
          </a:p>
          <a:p>
            <a:pPr algn="just">
              <a:lnSpc>
                <a:spcPct val="150000"/>
              </a:lnSpc>
            </a:pPr>
            <a:r>
              <a:rPr lang="en-US" sz="3000" dirty="0">
                <a:solidFill>
                  <a:schemeClr val="tx1"/>
                </a:solidFill>
                <a:latin typeface="Courier New" panose="02070309020205020404" pitchFamily="49" charset="0"/>
                <a:cs typeface="Courier New" panose="02070309020205020404" pitchFamily="49" charset="0"/>
              </a:rPr>
              <a:t>	</a:t>
            </a:r>
            <a:r>
              <a:rPr lang="en-US" sz="3000" dirty="0" smtClean="0">
                <a:solidFill>
                  <a:schemeClr val="accent5"/>
                </a:solidFill>
                <a:latin typeface="+mj-lt"/>
                <a:cs typeface="Courier New" panose="02070309020205020404" pitchFamily="49" charset="0"/>
              </a:rPr>
              <a:t>This is not allowed in C++. You must copy individual elements from one array to the other as follows:</a:t>
            </a:r>
            <a:endParaRPr lang="en-US" sz="3000" dirty="0" smtClean="0">
              <a:solidFill>
                <a:schemeClr val="tx1"/>
              </a:solidFill>
              <a:latin typeface="Courier New" panose="02070309020205020404" pitchFamily="49" charset="0"/>
              <a:cs typeface="Courier New" panose="02070309020205020404" pitchFamily="49" charset="0"/>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3"/>
          <a:srcRect l="4134" t="14309" r="62946" b="70560"/>
          <a:stretch/>
        </p:blipFill>
        <p:spPr>
          <a:xfrm>
            <a:off x="2811522" y="5000637"/>
            <a:ext cx="6545178" cy="16914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205018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700337" y="297810"/>
            <a:ext cx="7135259"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Processing Arrays</a:t>
            </a:r>
            <a:endParaRPr lang="ru-RU" dirty="0">
              <a:solidFill>
                <a:schemeClr val="accent5"/>
              </a:solidFill>
            </a:endParaRPr>
          </a:p>
        </p:txBody>
      </p:sp>
      <p:sp>
        <p:nvSpPr>
          <p:cNvPr id="5" name="Подзаголовок 4"/>
          <p:cNvSpPr>
            <a:spLocks noGrp="1"/>
          </p:cNvSpPr>
          <p:nvPr>
            <p:ph type="subTitle" idx="1"/>
          </p:nvPr>
        </p:nvSpPr>
        <p:spPr>
          <a:xfrm>
            <a:off x="332627" y="1317435"/>
            <a:ext cx="11502968" cy="2035366"/>
          </a:xfrm>
        </p:spPr>
        <p:txBody>
          <a:bodyPr>
            <a:noAutofit/>
          </a:bodyPr>
          <a:lstStyle/>
          <a:p>
            <a:pPr algn="just">
              <a:lnSpc>
                <a:spcPct val="150000"/>
              </a:lnSpc>
            </a:pPr>
            <a:r>
              <a:rPr lang="en-US" sz="3000" i="1" dirty="0" smtClean="0">
                <a:solidFill>
                  <a:schemeClr val="accent5"/>
                </a:solidFill>
                <a:latin typeface="+mj-lt"/>
                <a:cs typeface="Courier New" panose="02070309020205020404" pitchFamily="49" charset="0"/>
              </a:rPr>
              <a:t>	Summing all elements: </a:t>
            </a:r>
            <a:r>
              <a:rPr lang="en-US" sz="3000" dirty="0" smtClean="0">
                <a:solidFill>
                  <a:schemeClr val="accent5"/>
                </a:solidFill>
                <a:latin typeface="+mj-lt"/>
                <a:cs typeface="Courier New" panose="02070309020205020404" pitchFamily="49" charset="0"/>
              </a:rPr>
              <a:t>Use a variable named </a:t>
            </a:r>
            <a:r>
              <a:rPr lang="en-US" sz="3000" b="1" dirty="0" smtClean="0">
                <a:solidFill>
                  <a:schemeClr val="accent5"/>
                </a:solidFill>
                <a:latin typeface="+mj-lt"/>
                <a:cs typeface="Courier New" panose="02070309020205020404" pitchFamily="49" charset="0"/>
              </a:rPr>
              <a:t>total </a:t>
            </a:r>
            <a:r>
              <a:rPr lang="en-US" sz="3000" dirty="0" smtClean="0">
                <a:solidFill>
                  <a:schemeClr val="accent5"/>
                </a:solidFill>
                <a:latin typeface="+mj-lt"/>
                <a:cs typeface="Courier New" panose="02070309020205020404" pitchFamily="49" charset="0"/>
              </a:rPr>
              <a:t>to store the sum. Initially, </a:t>
            </a:r>
            <a:r>
              <a:rPr lang="en-US" sz="3000" b="1" dirty="0" smtClean="0">
                <a:solidFill>
                  <a:schemeClr val="accent5"/>
                </a:solidFill>
                <a:latin typeface="+mj-lt"/>
                <a:cs typeface="Courier New" panose="02070309020205020404" pitchFamily="49" charset="0"/>
              </a:rPr>
              <a:t>total </a:t>
            </a:r>
            <a:r>
              <a:rPr lang="en-US" sz="3000" dirty="0" smtClean="0">
                <a:solidFill>
                  <a:schemeClr val="accent5"/>
                </a:solidFill>
                <a:latin typeface="+mj-lt"/>
                <a:cs typeface="Courier New" panose="02070309020205020404" pitchFamily="49" charset="0"/>
              </a:rPr>
              <a:t>is </a:t>
            </a:r>
            <a:r>
              <a:rPr lang="en-US" sz="3000" b="1" dirty="0" smtClean="0">
                <a:solidFill>
                  <a:schemeClr val="accent5"/>
                </a:solidFill>
                <a:latin typeface="+mj-lt"/>
                <a:cs typeface="Courier New" panose="02070309020205020404" pitchFamily="49" charset="0"/>
              </a:rPr>
              <a:t>0. </a:t>
            </a:r>
            <a:r>
              <a:rPr lang="en-US" sz="3000" dirty="0" smtClean="0">
                <a:solidFill>
                  <a:schemeClr val="accent5"/>
                </a:solidFill>
                <a:latin typeface="+mj-lt"/>
                <a:cs typeface="Courier New" panose="02070309020205020404" pitchFamily="49" charset="0"/>
              </a:rPr>
              <a:t>Add each element is the array to </a:t>
            </a:r>
            <a:r>
              <a:rPr lang="en-US" sz="3000" b="1" dirty="0" smtClean="0">
                <a:solidFill>
                  <a:schemeClr val="accent5"/>
                </a:solidFill>
                <a:latin typeface="+mj-lt"/>
                <a:cs typeface="Courier New" panose="02070309020205020404" pitchFamily="49" charset="0"/>
              </a:rPr>
              <a:t>total </a:t>
            </a:r>
            <a:r>
              <a:rPr lang="en-US" sz="3000" dirty="0" smtClean="0">
                <a:solidFill>
                  <a:schemeClr val="accent5"/>
                </a:solidFill>
                <a:latin typeface="+mj-lt"/>
                <a:cs typeface="Courier New" panose="02070309020205020404" pitchFamily="49" charset="0"/>
              </a:rPr>
              <a:t>using a loop like this:</a:t>
            </a: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rotWithShape="1">
          <a:blip r:embed="rId3"/>
          <a:srcRect l="4134" t="15406" r="62823" b="67269"/>
          <a:stretch/>
        </p:blipFill>
        <p:spPr>
          <a:xfrm>
            <a:off x="2470485" y="3433015"/>
            <a:ext cx="7238040" cy="21336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959768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700337" y="297810"/>
            <a:ext cx="7135259"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Processing Arrays</a:t>
            </a:r>
            <a:endParaRPr lang="ru-RU" dirty="0">
              <a:solidFill>
                <a:schemeClr val="accent5"/>
              </a:solidFill>
            </a:endParaRPr>
          </a:p>
        </p:txBody>
      </p:sp>
      <p:sp>
        <p:nvSpPr>
          <p:cNvPr id="5" name="Подзаголовок 4"/>
          <p:cNvSpPr>
            <a:spLocks noGrp="1"/>
          </p:cNvSpPr>
          <p:nvPr>
            <p:ph type="subTitle" idx="1"/>
          </p:nvPr>
        </p:nvSpPr>
        <p:spPr>
          <a:xfrm>
            <a:off x="332627" y="1317435"/>
            <a:ext cx="11502968" cy="2853512"/>
          </a:xfrm>
        </p:spPr>
        <p:txBody>
          <a:bodyPr>
            <a:noAutofit/>
          </a:bodyPr>
          <a:lstStyle/>
          <a:p>
            <a:pPr algn="just">
              <a:lnSpc>
                <a:spcPct val="150000"/>
              </a:lnSpc>
            </a:pPr>
            <a:r>
              <a:rPr lang="en-US" sz="3000" i="1" dirty="0" smtClean="0">
                <a:solidFill>
                  <a:schemeClr val="accent5"/>
                </a:solidFill>
                <a:latin typeface="+mj-lt"/>
                <a:cs typeface="Courier New" panose="02070309020205020404" pitchFamily="49" charset="0"/>
              </a:rPr>
              <a:t>	Finding the largest element: </a:t>
            </a:r>
            <a:r>
              <a:rPr lang="en-US" sz="3000" dirty="0" smtClean="0">
                <a:solidFill>
                  <a:schemeClr val="accent5"/>
                </a:solidFill>
                <a:latin typeface="+mj-lt"/>
                <a:cs typeface="Courier New" panose="02070309020205020404" pitchFamily="49" charset="0"/>
              </a:rPr>
              <a:t>Use a variable named </a:t>
            </a:r>
            <a:r>
              <a:rPr lang="en-US" sz="3000" b="1" dirty="0" smtClean="0">
                <a:solidFill>
                  <a:schemeClr val="accent5"/>
                </a:solidFill>
                <a:latin typeface="+mj-lt"/>
                <a:cs typeface="Courier New" panose="02070309020205020404" pitchFamily="49" charset="0"/>
              </a:rPr>
              <a:t>max </a:t>
            </a:r>
            <a:r>
              <a:rPr lang="en-US" sz="3000" dirty="0" smtClean="0">
                <a:solidFill>
                  <a:schemeClr val="accent5"/>
                </a:solidFill>
                <a:latin typeface="+mj-lt"/>
                <a:cs typeface="Courier New" panose="02070309020205020404" pitchFamily="49" charset="0"/>
              </a:rPr>
              <a:t>to store the largest element. Initially, </a:t>
            </a:r>
            <a:r>
              <a:rPr lang="en-US" sz="3000" b="1" dirty="0" smtClean="0">
                <a:solidFill>
                  <a:schemeClr val="accent5"/>
                </a:solidFill>
                <a:latin typeface="+mj-lt"/>
                <a:cs typeface="Courier New" panose="02070309020205020404" pitchFamily="49" charset="0"/>
              </a:rPr>
              <a:t>max </a:t>
            </a:r>
            <a:r>
              <a:rPr lang="en-US" sz="3000" dirty="0" smtClean="0">
                <a:solidFill>
                  <a:schemeClr val="accent5"/>
                </a:solidFill>
                <a:latin typeface="+mj-lt"/>
                <a:cs typeface="Courier New" panose="02070309020205020404" pitchFamily="49" charset="0"/>
              </a:rPr>
              <a:t>is </a:t>
            </a:r>
            <a:r>
              <a:rPr lang="en-US" sz="3000" b="1" dirty="0" err="1" smtClean="0">
                <a:solidFill>
                  <a:schemeClr val="accent5"/>
                </a:solidFill>
                <a:latin typeface="+mj-lt"/>
                <a:cs typeface="Courier New" panose="02070309020205020404" pitchFamily="49" charset="0"/>
              </a:rPr>
              <a:t>myList</a:t>
            </a:r>
            <a:r>
              <a:rPr lang="en-US" sz="3000" b="1" dirty="0" smtClean="0">
                <a:solidFill>
                  <a:schemeClr val="accent5"/>
                </a:solidFill>
                <a:latin typeface="+mj-lt"/>
                <a:cs typeface="Courier New" panose="02070309020205020404" pitchFamily="49" charset="0"/>
              </a:rPr>
              <a:t>[0]. </a:t>
            </a:r>
            <a:r>
              <a:rPr lang="en-US" sz="3000" dirty="0" smtClean="0">
                <a:solidFill>
                  <a:schemeClr val="accent5"/>
                </a:solidFill>
                <a:latin typeface="+mj-lt"/>
                <a:cs typeface="Courier New" panose="02070309020205020404" pitchFamily="49" charset="0"/>
              </a:rPr>
              <a:t>To find the largest element in the array </a:t>
            </a:r>
            <a:r>
              <a:rPr lang="en-US" sz="3000" b="1" dirty="0" err="1" smtClean="0">
                <a:solidFill>
                  <a:schemeClr val="accent5"/>
                </a:solidFill>
                <a:latin typeface="+mj-lt"/>
                <a:cs typeface="Courier New" panose="02070309020205020404" pitchFamily="49" charset="0"/>
              </a:rPr>
              <a:t>myList</a:t>
            </a:r>
            <a:r>
              <a:rPr lang="en-US" sz="3000" b="1" dirty="0" smtClean="0">
                <a:solidFill>
                  <a:schemeClr val="accent5"/>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compare each element in it with </a:t>
            </a:r>
            <a:r>
              <a:rPr lang="en-US" sz="3000" b="1" dirty="0" smtClean="0">
                <a:solidFill>
                  <a:schemeClr val="accent5"/>
                </a:solidFill>
                <a:latin typeface="+mj-lt"/>
                <a:cs typeface="Courier New" panose="02070309020205020404" pitchFamily="49" charset="0"/>
              </a:rPr>
              <a:t>max, </a:t>
            </a:r>
            <a:r>
              <a:rPr lang="en-US" sz="3000" dirty="0" smtClean="0">
                <a:solidFill>
                  <a:schemeClr val="accent5"/>
                </a:solidFill>
                <a:latin typeface="+mj-lt"/>
                <a:cs typeface="Courier New" panose="02070309020205020404" pitchFamily="49" charset="0"/>
              </a:rPr>
              <a:t>and then update </a:t>
            </a:r>
            <a:r>
              <a:rPr lang="en-US" sz="3000" b="1" dirty="0" smtClean="0">
                <a:solidFill>
                  <a:schemeClr val="accent5"/>
                </a:solidFill>
                <a:latin typeface="+mj-lt"/>
                <a:cs typeface="Courier New" panose="02070309020205020404" pitchFamily="49" charset="0"/>
              </a:rPr>
              <a:t>max </a:t>
            </a:r>
            <a:r>
              <a:rPr lang="en-US" sz="3000" dirty="0" smtClean="0">
                <a:solidFill>
                  <a:schemeClr val="accent5"/>
                </a:solidFill>
                <a:latin typeface="+mj-lt"/>
                <a:cs typeface="Courier New" panose="02070309020205020404" pitchFamily="49" charset="0"/>
              </a:rPr>
              <a:t>if the element is greater than </a:t>
            </a:r>
            <a:r>
              <a:rPr lang="en-US" sz="3000" b="1" dirty="0" smtClean="0">
                <a:solidFill>
                  <a:schemeClr val="accent5"/>
                </a:solidFill>
                <a:latin typeface="+mj-lt"/>
                <a:cs typeface="Courier New" panose="02070309020205020404" pitchFamily="49" charset="0"/>
              </a:rPr>
              <a:t>max.</a:t>
            </a:r>
            <a:endParaRPr lang="en-US" sz="3000" dirty="0" smtClean="0">
              <a:solidFill>
                <a:schemeClr val="accent5"/>
              </a:solidFill>
              <a:latin typeface="+mj-lt"/>
              <a:cs typeface="Courier New" panose="02070309020205020404" pitchFamily="49" charset="0"/>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3"/>
          <a:srcRect l="4011" t="15406" r="59001" b="67050"/>
          <a:stretch/>
        </p:blipFill>
        <p:spPr>
          <a:xfrm>
            <a:off x="2368358" y="4251161"/>
            <a:ext cx="7513580" cy="20036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475855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700337" y="297810"/>
            <a:ext cx="7135259"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Processing Arrays</a:t>
            </a:r>
            <a:endParaRPr lang="ru-RU" dirty="0">
              <a:solidFill>
                <a:schemeClr val="accent5"/>
              </a:solidFill>
            </a:endParaRPr>
          </a:p>
        </p:txBody>
      </p:sp>
      <p:sp>
        <p:nvSpPr>
          <p:cNvPr id="5" name="Подзаголовок 4"/>
          <p:cNvSpPr>
            <a:spLocks noGrp="1"/>
          </p:cNvSpPr>
          <p:nvPr>
            <p:ph type="subTitle" idx="1"/>
          </p:nvPr>
        </p:nvSpPr>
        <p:spPr>
          <a:xfrm>
            <a:off x="332627" y="1317435"/>
            <a:ext cx="5751484" cy="2853512"/>
          </a:xfrm>
        </p:spPr>
        <p:txBody>
          <a:bodyPr>
            <a:noAutofit/>
          </a:bodyPr>
          <a:lstStyle/>
          <a:p>
            <a:pPr algn="just">
              <a:lnSpc>
                <a:spcPct val="150000"/>
              </a:lnSpc>
            </a:pPr>
            <a:r>
              <a:rPr lang="en-US" sz="3000" i="1" dirty="0" smtClean="0">
                <a:solidFill>
                  <a:schemeClr val="accent5"/>
                </a:solidFill>
                <a:latin typeface="+mj-lt"/>
                <a:cs typeface="Courier New" panose="02070309020205020404" pitchFamily="49" charset="0"/>
              </a:rPr>
              <a:t>	Finding the smallest index of the largest element: </a:t>
            </a:r>
            <a:r>
              <a:rPr lang="en-US" sz="3000" dirty="0" smtClean="0">
                <a:solidFill>
                  <a:schemeClr val="accent5"/>
                </a:solidFill>
                <a:latin typeface="+mj-lt"/>
                <a:cs typeface="Courier New" panose="02070309020205020404" pitchFamily="49" charset="0"/>
              </a:rPr>
              <a:t>Often you need to locate the largest element in an array. If an array has multiple elements with the same largest value, find the smallest index of such an element. Suppose the array </a:t>
            </a:r>
            <a:r>
              <a:rPr lang="en-US" sz="3000" b="1" dirty="0" err="1" smtClean="0">
                <a:solidFill>
                  <a:schemeClr val="accent5"/>
                </a:solidFill>
                <a:latin typeface="+mj-lt"/>
                <a:cs typeface="Courier New" panose="02070309020205020404" pitchFamily="49" charset="0"/>
              </a:rPr>
              <a:t>myList</a:t>
            </a:r>
            <a:r>
              <a:rPr lang="en-US" sz="3000" b="1" dirty="0">
                <a:solidFill>
                  <a:schemeClr val="accent5"/>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is </a:t>
            </a:r>
            <a:r>
              <a:rPr lang="en-US" sz="3000" b="1" dirty="0" smtClean="0">
                <a:solidFill>
                  <a:schemeClr val="accent5"/>
                </a:solidFill>
                <a:latin typeface="+mj-lt"/>
                <a:cs typeface="Courier New" panose="02070309020205020404" pitchFamily="49" charset="0"/>
              </a:rPr>
              <a:t>{1, 5, 3, 4, 5, 5}. </a:t>
            </a:r>
            <a:endParaRPr lang="en-US" sz="3000" dirty="0" smtClean="0">
              <a:solidFill>
                <a:schemeClr val="accent5"/>
              </a:solidFill>
              <a:latin typeface="+mj-lt"/>
              <a:cs typeface="Courier New" panose="02070309020205020404" pitchFamily="49" charset="0"/>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rotWithShape="1">
          <a:blip r:embed="rId3"/>
          <a:srcRect l="4134" t="15625" r="63686" b="52139"/>
          <a:stretch/>
        </p:blipFill>
        <p:spPr>
          <a:xfrm>
            <a:off x="6300679" y="2511897"/>
            <a:ext cx="5891321" cy="3318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203177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700337" y="297810"/>
            <a:ext cx="7135259"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Processing Arrays</a:t>
            </a:r>
            <a:endParaRPr lang="ru-RU" dirty="0">
              <a:solidFill>
                <a:schemeClr val="accent5"/>
              </a:solidFill>
            </a:endParaRPr>
          </a:p>
        </p:txBody>
      </p:sp>
      <p:sp>
        <p:nvSpPr>
          <p:cNvPr id="5" name="Подзаголовок 4"/>
          <p:cNvSpPr>
            <a:spLocks noGrp="1"/>
          </p:cNvSpPr>
          <p:nvPr>
            <p:ph type="subTitle" idx="1"/>
          </p:nvPr>
        </p:nvSpPr>
        <p:spPr>
          <a:xfrm>
            <a:off x="220333" y="1317434"/>
            <a:ext cx="5538784" cy="5540565"/>
          </a:xfrm>
        </p:spPr>
        <p:txBody>
          <a:bodyPr>
            <a:noAutofit/>
          </a:bodyPr>
          <a:lstStyle/>
          <a:p>
            <a:pPr algn="just">
              <a:lnSpc>
                <a:spcPct val="150000"/>
              </a:lnSpc>
            </a:pPr>
            <a:r>
              <a:rPr lang="en-US" sz="3000" i="1" dirty="0" smtClean="0">
                <a:solidFill>
                  <a:schemeClr val="accent5"/>
                </a:solidFill>
                <a:latin typeface="+mj-lt"/>
                <a:cs typeface="Courier New" panose="02070309020205020404" pitchFamily="49" charset="0"/>
              </a:rPr>
              <a:t>	Random Shuffling: </a:t>
            </a:r>
            <a:r>
              <a:rPr lang="en-US" sz="3000" dirty="0" smtClean="0">
                <a:solidFill>
                  <a:schemeClr val="accent5"/>
                </a:solidFill>
                <a:latin typeface="+mj-lt"/>
                <a:cs typeface="Courier New" panose="02070309020205020404" pitchFamily="49" charset="0"/>
              </a:rPr>
              <a:t>In many applications, you need to reorder the elements in an array randomly. This is called </a:t>
            </a:r>
            <a:r>
              <a:rPr lang="en-US" sz="3000" b="1" dirty="0" smtClean="0">
                <a:solidFill>
                  <a:schemeClr val="accent5"/>
                </a:solidFill>
                <a:latin typeface="+mj-lt"/>
                <a:cs typeface="Courier New" panose="02070309020205020404" pitchFamily="49" charset="0"/>
              </a:rPr>
              <a:t>shuffling. </a:t>
            </a:r>
            <a:r>
              <a:rPr lang="en-US" sz="3000" dirty="0" smtClean="0">
                <a:solidFill>
                  <a:schemeClr val="accent5"/>
                </a:solidFill>
                <a:latin typeface="+mj-lt"/>
                <a:cs typeface="Courier New" panose="02070309020205020404" pitchFamily="49" charset="0"/>
              </a:rPr>
              <a:t>To accomplish this, for each element </a:t>
            </a:r>
            <a:r>
              <a:rPr lang="en-US" sz="3000" b="1" dirty="0" err="1" smtClean="0">
                <a:solidFill>
                  <a:schemeClr val="accent5"/>
                </a:solidFill>
                <a:latin typeface="+mj-lt"/>
                <a:cs typeface="Courier New" panose="02070309020205020404" pitchFamily="49" charset="0"/>
              </a:rPr>
              <a:t>myList</a:t>
            </a:r>
            <a:r>
              <a:rPr lang="en-US" sz="3000" b="1" dirty="0" smtClean="0">
                <a:solidFill>
                  <a:schemeClr val="accent5"/>
                </a:solidFill>
                <a:latin typeface="+mj-lt"/>
                <a:cs typeface="Courier New" panose="02070309020205020404" pitchFamily="49" charset="0"/>
              </a:rPr>
              <a:t>[</a:t>
            </a:r>
            <a:r>
              <a:rPr lang="en-US" sz="3000" b="1" dirty="0" err="1" smtClean="0">
                <a:solidFill>
                  <a:schemeClr val="accent5"/>
                </a:solidFill>
                <a:latin typeface="+mj-lt"/>
                <a:cs typeface="Courier New" panose="02070309020205020404" pitchFamily="49" charset="0"/>
              </a:rPr>
              <a:t>i</a:t>
            </a:r>
            <a:r>
              <a:rPr lang="en-US" sz="3000" b="1" dirty="0" smtClean="0">
                <a:solidFill>
                  <a:schemeClr val="accent5"/>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randomly generate an index </a:t>
            </a:r>
            <a:r>
              <a:rPr lang="en-US" sz="3000" b="1" dirty="0" smtClean="0">
                <a:solidFill>
                  <a:schemeClr val="accent5"/>
                </a:solidFill>
                <a:latin typeface="+mj-lt"/>
                <a:cs typeface="Courier New" panose="02070309020205020404" pitchFamily="49" charset="0"/>
              </a:rPr>
              <a:t>j </a:t>
            </a:r>
            <a:r>
              <a:rPr lang="en-US" sz="3000" dirty="0" smtClean="0">
                <a:solidFill>
                  <a:schemeClr val="accent5"/>
                </a:solidFill>
                <a:latin typeface="+mj-lt"/>
                <a:cs typeface="Courier New" panose="02070309020205020404" pitchFamily="49" charset="0"/>
              </a:rPr>
              <a:t>and swap </a:t>
            </a:r>
            <a:r>
              <a:rPr lang="en-US" sz="3000" b="1" dirty="0" err="1" smtClean="0">
                <a:solidFill>
                  <a:schemeClr val="accent5"/>
                </a:solidFill>
                <a:latin typeface="+mj-lt"/>
                <a:cs typeface="Courier New" panose="02070309020205020404" pitchFamily="49" charset="0"/>
              </a:rPr>
              <a:t>myList</a:t>
            </a:r>
            <a:r>
              <a:rPr lang="en-US" sz="3000" b="1" dirty="0" smtClean="0">
                <a:solidFill>
                  <a:schemeClr val="accent5"/>
                </a:solidFill>
                <a:latin typeface="+mj-lt"/>
                <a:cs typeface="Courier New" panose="02070309020205020404" pitchFamily="49" charset="0"/>
              </a:rPr>
              <a:t>[</a:t>
            </a:r>
            <a:r>
              <a:rPr lang="en-US" sz="3000" b="1" dirty="0" err="1" smtClean="0">
                <a:solidFill>
                  <a:schemeClr val="accent5"/>
                </a:solidFill>
                <a:latin typeface="+mj-lt"/>
                <a:cs typeface="Courier New" panose="02070309020205020404" pitchFamily="49" charset="0"/>
              </a:rPr>
              <a:t>i</a:t>
            </a:r>
            <a:r>
              <a:rPr lang="en-US" sz="3000" b="1" dirty="0" smtClean="0">
                <a:solidFill>
                  <a:schemeClr val="accent5"/>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with </a:t>
            </a:r>
            <a:r>
              <a:rPr lang="en-US" sz="3000" b="1" dirty="0" err="1" smtClean="0">
                <a:solidFill>
                  <a:schemeClr val="accent5"/>
                </a:solidFill>
                <a:latin typeface="+mj-lt"/>
                <a:cs typeface="Courier New" panose="02070309020205020404" pitchFamily="49" charset="0"/>
              </a:rPr>
              <a:t>myList</a:t>
            </a:r>
            <a:r>
              <a:rPr lang="en-US" sz="3000" b="1" dirty="0" smtClean="0">
                <a:solidFill>
                  <a:schemeClr val="accent5"/>
                </a:solidFill>
                <a:latin typeface="+mj-lt"/>
                <a:cs typeface="Courier New" panose="02070309020205020404" pitchFamily="49" charset="0"/>
              </a:rPr>
              <a:t>[j], </a:t>
            </a:r>
            <a:r>
              <a:rPr lang="en-US" sz="3000" dirty="0" smtClean="0">
                <a:solidFill>
                  <a:schemeClr val="accent5"/>
                </a:solidFill>
                <a:latin typeface="+mj-lt"/>
                <a:cs typeface="Courier New" panose="02070309020205020404" pitchFamily="49" charset="0"/>
              </a:rPr>
              <a:t>as follows:</a:t>
            </a: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3"/>
          <a:srcRect l="4011" t="15844" r="48768" b="45560"/>
          <a:stretch/>
        </p:blipFill>
        <p:spPr>
          <a:xfrm>
            <a:off x="5759117" y="2233914"/>
            <a:ext cx="6224337" cy="37076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525379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700337" y="297810"/>
            <a:ext cx="7135259"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Processing Arrays</a:t>
            </a:r>
            <a:endParaRPr lang="ru-RU" dirty="0">
              <a:solidFill>
                <a:schemeClr val="accent5"/>
              </a:solidFill>
            </a:endParaRPr>
          </a:p>
        </p:txBody>
      </p:sp>
      <p:sp>
        <p:nvSpPr>
          <p:cNvPr id="5" name="Подзаголовок 4"/>
          <p:cNvSpPr>
            <a:spLocks noGrp="1"/>
          </p:cNvSpPr>
          <p:nvPr>
            <p:ph type="subTitle" idx="1"/>
          </p:nvPr>
        </p:nvSpPr>
        <p:spPr>
          <a:xfrm>
            <a:off x="220333" y="1317434"/>
            <a:ext cx="11615262" cy="1602229"/>
          </a:xfrm>
        </p:spPr>
        <p:txBody>
          <a:bodyPr>
            <a:noAutofit/>
          </a:bodyPr>
          <a:lstStyle/>
          <a:p>
            <a:pPr algn="just">
              <a:lnSpc>
                <a:spcPct val="150000"/>
              </a:lnSpc>
            </a:pPr>
            <a:r>
              <a:rPr lang="en-US" sz="3000" i="1" dirty="0" smtClean="0">
                <a:solidFill>
                  <a:schemeClr val="accent5"/>
                </a:solidFill>
                <a:latin typeface="+mj-lt"/>
                <a:cs typeface="Courier New" panose="02070309020205020404" pitchFamily="49" charset="0"/>
              </a:rPr>
              <a:t>	Shifting elements: </a:t>
            </a:r>
            <a:r>
              <a:rPr lang="en-US" sz="3000" dirty="0" smtClean="0">
                <a:solidFill>
                  <a:schemeClr val="accent5"/>
                </a:solidFill>
                <a:latin typeface="+mj-lt"/>
                <a:cs typeface="Courier New" panose="02070309020205020404" pitchFamily="49" charset="0"/>
              </a:rPr>
              <a:t>Sometimes you need to shift the elements one position to the left and fill the last element with the first element:</a:t>
            </a: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rotWithShape="1">
          <a:blip r:embed="rId3"/>
          <a:srcRect l="3887" t="12556" r="47041" b="54550"/>
          <a:stretch/>
        </p:blipFill>
        <p:spPr>
          <a:xfrm>
            <a:off x="1716506" y="2999876"/>
            <a:ext cx="8768393" cy="33046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13871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700337" y="297810"/>
            <a:ext cx="7135259"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Processing Arrays</a:t>
            </a:r>
            <a:endParaRPr lang="ru-RU" dirty="0">
              <a:solidFill>
                <a:schemeClr val="accent5"/>
              </a:solidFill>
            </a:endParaRPr>
          </a:p>
        </p:txBody>
      </p:sp>
      <p:sp>
        <p:nvSpPr>
          <p:cNvPr id="5" name="Подзаголовок 4"/>
          <p:cNvSpPr>
            <a:spLocks noGrp="1"/>
          </p:cNvSpPr>
          <p:nvPr>
            <p:ph type="subTitle" idx="1"/>
          </p:nvPr>
        </p:nvSpPr>
        <p:spPr>
          <a:xfrm>
            <a:off x="220333" y="1317434"/>
            <a:ext cx="11615262" cy="3368071"/>
          </a:xfrm>
        </p:spPr>
        <p:txBody>
          <a:bodyPr>
            <a:noAutofit/>
          </a:bodyPr>
          <a:lstStyle/>
          <a:p>
            <a:pPr algn="just">
              <a:lnSpc>
                <a:spcPct val="150000"/>
              </a:lnSpc>
            </a:pPr>
            <a:r>
              <a:rPr lang="en-US" sz="2800" i="1" dirty="0" smtClean="0">
                <a:solidFill>
                  <a:schemeClr val="accent5"/>
                </a:solidFill>
                <a:latin typeface="+mj-lt"/>
                <a:cs typeface="Courier New" panose="02070309020205020404" pitchFamily="49" charset="0"/>
              </a:rPr>
              <a:t>	Simplifying coding: </a:t>
            </a:r>
            <a:r>
              <a:rPr lang="en-US" sz="2800" dirty="0" smtClean="0">
                <a:solidFill>
                  <a:schemeClr val="accent5"/>
                </a:solidFill>
                <a:latin typeface="+mj-lt"/>
                <a:cs typeface="Courier New" panose="02070309020205020404" pitchFamily="49" charset="0"/>
              </a:rPr>
              <a:t>Arrays can be used to simplify coding for certain tasks. For example. Suppose you want to obtain the English name of a given month by its number. If the month names are stored in an array, the month name for a given month can be accessed simply via the index. The following code prompts the user to enter a month number and displays its month name:</a:t>
            </a: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3"/>
          <a:srcRect l="4011" t="12555" r="41863" b="69901"/>
          <a:stretch/>
        </p:blipFill>
        <p:spPr>
          <a:xfrm>
            <a:off x="1129230" y="4732421"/>
            <a:ext cx="10211602" cy="18608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449434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700337" y="297810"/>
            <a:ext cx="7135259"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Processing Arrays</a:t>
            </a:r>
            <a:endParaRPr lang="ru-RU" dirty="0">
              <a:solidFill>
                <a:schemeClr val="accent5"/>
              </a:solidFill>
            </a:endParaRPr>
          </a:p>
        </p:txBody>
      </p:sp>
      <p:sp>
        <p:nvSpPr>
          <p:cNvPr id="5" name="Подзаголовок 4"/>
          <p:cNvSpPr>
            <a:spLocks noGrp="1"/>
          </p:cNvSpPr>
          <p:nvPr>
            <p:ph type="subTitle" idx="1"/>
          </p:nvPr>
        </p:nvSpPr>
        <p:spPr>
          <a:xfrm>
            <a:off x="220333" y="1317434"/>
            <a:ext cx="11615262" cy="1634313"/>
          </a:xfrm>
        </p:spPr>
        <p:txBody>
          <a:bodyPr>
            <a:noAutofit/>
          </a:bodyPr>
          <a:lstStyle/>
          <a:p>
            <a:pPr algn="just">
              <a:lnSpc>
                <a:spcPct val="150000"/>
              </a:lnSpc>
            </a:pPr>
            <a:r>
              <a:rPr lang="en-US" sz="3000" i="1" dirty="0" smtClean="0">
                <a:solidFill>
                  <a:schemeClr val="accent5"/>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If you didn’t use the </a:t>
            </a:r>
            <a:r>
              <a:rPr lang="en-US" sz="3000" b="1" dirty="0" smtClean="0">
                <a:solidFill>
                  <a:schemeClr val="accent5"/>
                </a:solidFill>
                <a:latin typeface="+mj-lt"/>
                <a:cs typeface="Courier New" panose="02070309020205020404" pitchFamily="49" charset="0"/>
              </a:rPr>
              <a:t>months </a:t>
            </a:r>
            <a:r>
              <a:rPr lang="en-US" sz="3000" dirty="0" smtClean="0">
                <a:solidFill>
                  <a:schemeClr val="accent5"/>
                </a:solidFill>
                <a:latin typeface="+mj-lt"/>
                <a:cs typeface="Courier New" panose="02070309020205020404" pitchFamily="49" charset="0"/>
              </a:rPr>
              <a:t>array, you would have to determine the month name using a lengthy multiway </a:t>
            </a:r>
            <a:r>
              <a:rPr lang="en-US" sz="3000" b="1" dirty="0" smtClean="0">
                <a:solidFill>
                  <a:schemeClr val="accent5"/>
                </a:solidFill>
                <a:latin typeface="+mj-lt"/>
                <a:cs typeface="Courier New" panose="02070309020205020404" pitchFamily="49" charset="0"/>
              </a:rPr>
              <a:t>if – else </a:t>
            </a:r>
            <a:r>
              <a:rPr lang="en-US" sz="3000" dirty="0" smtClean="0">
                <a:solidFill>
                  <a:schemeClr val="accent5"/>
                </a:solidFill>
                <a:latin typeface="+mj-lt"/>
                <a:cs typeface="Courier New" panose="02070309020205020404" pitchFamily="49" charset="0"/>
              </a:rPr>
              <a:t>statement as follows:</a:t>
            </a: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rotWithShape="1">
          <a:blip r:embed="rId3"/>
          <a:srcRect l="4257" t="11898" r="57028" b="62445"/>
          <a:stretch/>
        </p:blipFill>
        <p:spPr>
          <a:xfrm>
            <a:off x="1716506" y="3078876"/>
            <a:ext cx="8915246" cy="33219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172067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5582653" y="297810"/>
            <a:ext cx="6252943"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Caution</a:t>
            </a:r>
            <a:endParaRPr lang="ru-RU" dirty="0">
              <a:solidFill>
                <a:schemeClr val="accent5"/>
              </a:solidFill>
            </a:endParaRPr>
          </a:p>
        </p:txBody>
      </p:sp>
      <p:sp>
        <p:nvSpPr>
          <p:cNvPr id="5" name="Подзаголовок 4"/>
          <p:cNvSpPr>
            <a:spLocks noGrp="1"/>
          </p:cNvSpPr>
          <p:nvPr>
            <p:ph type="subTitle" idx="1"/>
          </p:nvPr>
        </p:nvSpPr>
        <p:spPr>
          <a:xfrm>
            <a:off x="332627" y="1559273"/>
            <a:ext cx="11502968" cy="1778694"/>
          </a:xfrm>
        </p:spPr>
        <p:txBody>
          <a:bodyPr>
            <a:normAutofit/>
          </a:bodyPr>
          <a:lstStyle/>
          <a:p>
            <a:pPr algn="just"/>
            <a:r>
              <a:rPr lang="en-US" sz="3000" dirty="0" smtClean="0">
                <a:solidFill>
                  <a:schemeClr val="accent5">
                    <a:lumMod val="75000"/>
                  </a:schemeClr>
                </a:solidFill>
                <a:latin typeface="+mj-lt"/>
              </a:rPr>
              <a:t>	Programmers often mistakenly reference the first element in an array with index </a:t>
            </a:r>
            <a:r>
              <a:rPr lang="en-US" sz="3000" b="1" dirty="0" smtClean="0">
                <a:solidFill>
                  <a:schemeClr val="accent5">
                    <a:lumMod val="75000"/>
                  </a:schemeClr>
                </a:solidFill>
                <a:latin typeface="+mj-lt"/>
              </a:rPr>
              <a:t>1. </a:t>
            </a:r>
            <a:r>
              <a:rPr lang="en-US" sz="3000" dirty="0" smtClean="0">
                <a:solidFill>
                  <a:schemeClr val="accent5">
                    <a:lumMod val="75000"/>
                  </a:schemeClr>
                </a:solidFill>
                <a:latin typeface="+mj-lt"/>
              </a:rPr>
              <a:t>This is called the </a:t>
            </a:r>
            <a:r>
              <a:rPr lang="en-US" sz="3000" b="1" dirty="0" smtClean="0">
                <a:solidFill>
                  <a:schemeClr val="accent5">
                    <a:lumMod val="75000"/>
                  </a:schemeClr>
                </a:solidFill>
                <a:latin typeface="+mj-lt"/>
              </a:rPr>
              <a:t>off-by-one error. </a:t>
            </a:r>
            <a:r>
              <a:rPr lang="en-US" sz="3000" dirty="0" smtClean="0">
                <a:solidFill>
                  <a:schemeClr val="accent5">
                    <a:lumMod val="75000"/>
                  </a:schemeClr>
                </a:solidFill>
                <a:latin typeface="+mj-lt"/>
              </a:rPr>
              <a:t>It is a common error in a loop to use </a:t>
            </a:r>
            <a:r>
              <a:rPr lang="en-US" sz="3000" b="1" dirty="0" smtClean="0">
                <a:solidFill>
                  <a:schemeClr val="accent5">
                    <a:lumMod val="75000"/>
                  </a:schemeClr>
                </a:solidFill>
                <a:latin typeface="+mj-lt"/>
              </a:rPr>
              <a:t>&lt;= </a:t>
            </a:r>
            <a:r>
              <a:rPr lang="en-US" sz="3000" dirty="0" smtClean="0">
                <a:solidFill>
                  <a:schemeClr val="accent5">
                    <a:lumMod val="75000"/>
                  </a:schemeClr>
                </a:solidFill>
                <a:latin typeface="+mj-lt"/>
              </a:rPr>
              <a:t>where </a:t>
            </a:r>
            <a:r>
              <a:rPr lang="en-US" sz="3000" b="1" dirty="0" smtClean="0">
                <a:solidFill>
                  <a:schemeClr val="accent5">
                    <a:lumMod val="75000"/>
                  </a:schemeClr>
                </a:solidFill>
                <a:latin typeface="+mj-lt"/>
              </a:rPr>
              <a:t>&lt; </a:t>
            </a:r>
            <a:r>
              <a:rPr lang="en-US" sz="3000" dirty="0" smtClean="0">
                <a:solidFill>
                  <a:schemeClr val="accent5">
                    <a:lumMod val="75000"/>
                  </a:schemeClr>
                </a:solidFill>
                <a:latin typeface="+mj-lt"/>
              </a:rPr>
              <a:t>should be used. For example, the following loop is wrong:</a:t>
            </a: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3"/>
          <a:srcRect l="4382" t="12336" r="58260" b="79770"/>
          <a:stretch/>
        </p:blipFill>
        <p:spPr>
          <a:xfrm>
            <a:off x="1754773" y="3660019"/>
            <a:ext cx="8658676" cy="10287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ectangle 8"/>
          <p:cNvSpPr/>
          <p:nvPr/>
        </p:nvSpPr>
        <p:spPr>
          <a:xfrm>
            <a:off x="3103298" y="5010825"/>
            <a:ext cx="6233205" cy="553998"/>
          </a:xfrm>
          <a:prstGeom prst="rect">
            <a:avLst/>
          </a:prstGeom>
        </p:spPr>
        <p:txBody>
          <a:bodyPr wrap="square">
            <a:spAutoFit/>
          </a:bodyPr>
          <a:lstStyle/>
          <a:p>
            <a:r>
              <a:rPr lang="en-US" sz="3000" dirty="0" smtClean="0">
                <a:solidFill>
                  <a:schemeClr val="accent5">
                    <a:lumMod val="75000"/>
                  </a:schemeClr>
                </a:solidFill>
                <a:latin typeface="+mj-lt"/>
              </a:rPr>
              <a:t>	The </a:t>
            </a:r>
            <a:r>
              <a:rPr lang="en-US" sz="3000" b="1" dirty="0" smtClean="0">
                <a:solidFill>
                  <a:schemeClr val="accent5">
                    <a:lumMod val="75000"/>
                  </a:schemeClr>
                </a:solidFill>
                <a:latin typeface="+mj-lt"/>
              </a:rPr>
              <a:t>&lt;= </a:t>
            </a:r>
            <a:r>
              <a:rPr lang="en-US" sz="3000" dirty="0" smtClean="0">
                <a:solidFill>
                  <a:schemeClr val="accent5">
                    <a:lumMod val="75000"/>
                  </a:schemeClr>
                </a:solidFill>
                <a:latin typeface="+mj-lt"/>
              </a:rPr>
              <a:t> should be replaced by &lt;. </a:t>
            </a:r>
            <a:endParaRPr lang="ru-RU" sz="3000" dirty="0">
              <a:latin typeface="+mj-lt"/>
            </a:endParaRPr>
          </a:p>
        </p:txBody>
      </p:sp>
    </p:spTree>
    <p:extLst>
      <p:ext uri="{BB962C8B-B14F-4D97-AF65-F5344CB8AC3E}">
        <p14:creationId xmlns:p14="http://schemas.microsoft.com/office/powerpoint/2010/main" val="3706073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3593433" y="297810"/>
            <a:ext cx="8242164"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Tip</a:t>
            </a:r>
            <a:endParaRPr lang="ru-RU" dirty="0">
              <a:solidFill>
                <a:schemeClr val="accent5"/>
              </a:solidFill>
            </a:endParaRPr>
          </a:p>
        </p:txBody>
      </p:sp>
      <p:sp>
        <p:nvSpPr>
          <p:cNvPr id="5" name="Подзаголовок 4"/>
          <p:cNvSpPr>
            <a:spLocks noGrp="1"/>
          </p:cNvSpPr>
          <p:nvPr>
            <p:ph type="subTitle" idx="1"/>
          </p:nvPr>
        </p:nvSpPr>
        <p:spPr>
          <a:xfrm>
            <a:off x="332627" y="2023285"/>
            <a:ext cx="11502968" cy="3463115"/>
          </a:xfrm>
        </p:spPr>
        <p:txBody>
          <a:bodyPr>
            <a:noAutofit/>
          </a:bodyPr>
          <a:lstStyle/>
          <a:p>
            <a:pPr algn="just">
              <a:lnSpc>
                <a:spcPct val="150000"/>
              </a:lnSpc>
            </a:pPr>
            <a:r>
              <a:rPr lang="en-US" sz="3000" b="1" dirty="0" smtClean="0">
                <a:solidFill>
                  <a:schemeClr val="accent5">
                    <a:lumMod val="75000"/>
                  </a:schemeClr>
                </a:solidFill>
                <a:latin typeface="+mj-lt"/>
              </a:rPr>
              <a:t>	</a:t>
            </a:r>
            <a:r>
              <a:rPr lang="en-US" sz="3000" dirty="0" smtClean="0">
                <a:solidFill>
                  <a:schemeClr val="accent5">
                    <a:lumMod val="75000"/>
                  </a:schemeClr>
                </a:solidFill>
                <a:latin typeface="+mj-lt"/>
              </a:rPr>
              <a:t>Since C++ does not check the array’s bound, you should pay special attention to ensure that the indexes are within the range. Check the first and the last iteration in a loop to see whether the indexes are in the permitted range.</a:t>
            </a:r>
            <a:endParaRPr lang="en-US" sz="3000" b="1" dirty="0" smtClean="0">
              <a:solidFill>
                <a:schemeClr val="accent5">
                  <a:lumMod val="75000"/>
                </a:schemeClr>
              </a:solidFill>
              <a:latin typeface="+mj-lt"/>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89506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7136780" y="297810"/>
            <a:ext cx="4698816"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Introduction</a:t>
            </a:r>
            <a:endParaRPr lang="ru-RU" dirty="0">
              <a:solidFill>
                <a:schemeClr val="accent5"/>
              </a:solidFill>
            </a:endParaRPr>
          </a:p>
        </p:txBody>
      </p:sp>
      <p:sp>
        <p:nvSpPr>
          <p:cNvPr id="5" name="Подзаголовок 4"/>
          <p:cNvSpPr>
            <a:spLocks noGrp="1"/>
          </p:cNvSpPr>
          <p:nvPr>
            <p:ph type="subTitle" idx="1"/>
          </p:nvPr>
        </p:nvSpPr>
        <p:spPr>
          <a:xfrm>
            <a:off x="300543" y="1441914"/>
            <a:ext cx="11502968" cy="5231602"/>
          </a:xfrm>
        </p:spPr>
        <p:txBody>
          <a:bodyPr>
            <a:noAutofit/>
          </a:bodyPr>
          <a:lstStyle/>
          <a:p>
            <a:pPr algn="just"/>
            <a:r>
              <a:rPr lang="en-US" sz="3000" dirty="0" smtClean="0">
                <a:solidFill>
                  <a:schemeClr val="accent5">
                    <a:lumMod val="75000"/>
                  </a:schemeClr>
                </a:solidFill>
                <a:latin typeface="+mj-lt"/>
              </a:rPr>
              <a:t>	A single array can store a large collection of data.</a:t>
            </a:r>
          </a:p>
          <a:p>
            <a:pPr algn="just">
              <a:lnSpc>
                <a:spcPct val="100000"/>
              </a:lnSpc>
            </a:pPr>
            <a:r>
              <a:rPr lang="en-US" sz="3000" dirty="0" smtClean="0">
                <a:solidFill>
                  <a:schemeClr val="accent5">
                    <a:lumMod val="75000"/>
                  </a:schemeClr>
                </a:solidFill>
                <a:latin typeface="+mj-lt"/>
              </a:rPr>
              <a:t>	Often</a:t>
            </a:r>
            <a:r>
              <a:rPr lang="en-US" sz="3000" dirty="0">
                <a:solidFill>
                  <a:schemeClr val="accent5">
                    <a:lumMod val="75000"/>
                  </a:schemeClr>
                </a:solidFill>
                <a:latin typeface="+mj-lt"/>
              </a:rPr>
              <a:t>, you will have to store a large number of values during the execution of a program. Suppose, for instance, that you need to read 100 numbers, compute their average, and determine how many numbers are above the average. First, your program reads the numbers and computes their average, and then compares each number with the average to determine whether it is above the average. To accomplish this, the numbers must all be stored in variables.  You have to declare 100 variables and repeatedly write almost identical code 100 times. Writing program this way would be impractical. So how do you solve this problem?</a:t>
            </a:r>
          </a:p>
          <a:p>
            <a:pPr algn="just"/>
            <a:endParaRPr lang="en-US" sz="3000" dirty="0" smtClean="0">
              <a:solidFill>
                <a:schemeClr val="accent5">
                  <a:lumMod val="75000"/>
                </a:schemeClr>
              </a:solidFill>
              <a:latin typeface="+mj-lt"/>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9548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6156101" y="297810"/>
            <a:ext cx="5679495"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Check Point</a:t>
            </a:r>
            <a:endParaRPr lang="ru-RU" dirty="0">
              <a:solidFill>
                <a:schemeClr val="accent5"/>
              </a:solidFill>
            </a:endParaRPr>
          </a:p>
        </p:txBody>
      </p:sp>
      <p:sp>
        <p:nvSpPr>
          <p:cNvPr id="5" name="Подзаголовок 4"/>
          <p:cNvSpPr>
            <a:spLocks noGrp="1"/>
          </p:cNvSpPr>
          <p:nvPr>
            <p:ph type="subTitle" idx="1"/>
          </p:nvPr>
        </p:nvSpPr>
        <p:spPr>
          <a:xfrm>
            <a:off x="332627" y="1383647"/>
            <a:ext cx="11502968" cy="1200450"/>
          </a:xfrm>
        </p:spPr>
        <p:txBody>
          <a:bodyPr>
            <a:noAutofit/>
          </a:bodyPr>
          <a:lstStyle/>
          <a:p>
            <a:pPr algn="just">
              <a:lnSpc>
                <a:spcPct val="170000"/>
              </a:lnSpc>
            </a:pPr>
            <a:r>
              <a:rPr lang="en-US" sz="3000" dirty="0">
                <a:solidFill>
                  <a:schemeClr val="accent5">
                    <a:lumMod val="75000"/>
                  </a:schemeClr>
                </a:solidFill>
                <a:latin typeface="+mj-lt"/>
              </a:rPr>
              <a:t>	</a:t>
            </a:r>
            <a:r>
              <a:rPr lang="en-US" sz="3000" dirty="0" smtClean="0">
                <a:solidFill>
                  <a:schemeClr val="accent5">
                    <a:lumMod val="75000"/>
                  </a:schemeClr>
                </a:solidFill>
                <a:latin typeface="+mj-lt"/>
              </a:rPr>
              <a:t>Which of the following statements are valid array declarations?</a:t>
            </a: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4" descr="Image result for Area of Circl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Picture 8"/>
          <p:cNvPicPr>
            <a:picLocks noChangeAspect="1"/>
          </p:cNvPicPr>
          <p:nvPr/>
        </p:nvPicPr>
        <p:blipFill rotWithShape="1">
          <a:blip r:embed="rId3"/>
          <a:srcRect l="4011" t="12555" r="69357" b="72094"/>
          <a:stretch/>
        </p:blipFill>
        <p:spPr>
          <a:xfrm>
            <a:off x="2245894" y="2730523"/>
            <a:ext cx="7074621" cy="22927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420487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6156101" y="297810"/>
            <a:ext cx="5679495"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Check Point</a:t>
            </a:r>
            <a:endParaRPr lang="ru-RU" dirty="0">
              <a:solidFill>
                <a:schemeClr val="accent5"/>
              </a:solidFill>
            </a:endParaRPr>
          </a:p>
        </p:txBody>
      </p:sp>
      <p:sp>
        <p:nvSpPr>
          <p:cNvPr id="5" name="Подзаголовок 4"/>
          <p:cNvSpPr>
            <a:spLocks noGrp="1"/>
          </p:cNvSpPr>
          <p:nvPr>
            <p:ph type="subTitle" idx="1"/>
          </p:nvPr>
        </p:nvSpPr>
        <p:spPr>
          <a:xfrm>
            <a:off x="332627" y="1335520"/>
            <a:ext cx="11502968" cy="5522480"/>
          </a:xfrm>
        </p:spPr>
        <p:txBody>
          <a:bodyPr>
            <a:noAutofit/>
          </a:bodyPr>
          <a:lstStyle/>
          <a:p>
            <a:pPr algn="just">
              <a:lnSpc>
                <a:spcPct val="100000"/>
              </a:lnSpc>
            </a:pPr>
            <a:r>
              <a:rPr lang="en-US" sz="3000" dirty="0" smtClean="0">
                <a:solidFill>
                  <a:schemeClr val="accent5">
                    <a:lumMod val="75000"/>
                  </a:schemeClr>
                </a:solidFill>
                <a:latin typeface="+mj-lt"/>
              </a:rPr>
              <a:t>	Write C++ statements to do the following:</a:t>
            </a:r>
          </a:p>
          <a:p>
            <a:pPr marL="457200" indent="-457200" algn="just">
              <a:lnSpc>
                <a:spcPct val="100000"/>
              </a:lnSpc>
              <a:buFont typeface="Wingdings" panose="05000000000000000000" pitchFamily="2" charset="2"/>
              <a:buChar char="q"/>
            </a:pPr>
            <a:r>
              <a:rPr lang="en-US" sz="3000" dirty="0" smtClean="0">
                <a:solidFill>
                  <a:schemeClr val="accent5">
                    <a:lumMod val="75000"/>
                  </a:schemeClr>
                </a:solidFill>
                <a:latin typeface="+mj-lt"/>
              </a:rPr>
              <a:t>Declare an array to hold </a:t>
            </a:r>
            <a:r>
              <a:rPr lang="en-US" sz="3000" b="1" dirty="0" smtClean="0">
                <a:solidFill>
                  <a:schemeClr val="accent5">
                    <a:lumMod val="75000"/>
                  </a:schemeClr>
                </a:solidFill>
                <a:latin typeface="+mj-lt"/>
              </a:rPr>
              <a:t>10 </a:t>
            </a:r>
            <a:r>
              <a:rPr lang="en-US" sz="3000" dirty="0" smtClean="0">
                <a:solidFill>
                  <a:schemeClr val="accent5">
                    <a:lumMod val="75000"/>
                  </a:schemeClr>
                </a:solidFill>
                <a:latin typeface="+mj-lt"/>
              </a:rPr>
              <a:t>double values.</a:t>
            </a:r>
          </a:p>
          <a:p>
            <a:pPr marL="457200" indent="-457200" algn="just">
              <a:lnSpc>
                <a:spcPct val="100000"/>
              </a:lnSpc>
              <a:buFont typeface="Wingdings" panose="05000000000000000000" pitchFamily="2" charset="2"/>
              <a:buChar char="q"/>
            </a:pPr>
            <a:r>
              <a:rPr lang="en-US" sz="3000" dirty="0" smtClean="0">
                <a:solidFill>
                  <a:schemeClr val="accent5">
                    <a:lumMod val="75000"/>
                  </a:schemeClr>
                </a:solidFill>
                <a:latin typeface="+mj-lt"/>
              </a:rPr>
              <a:t>Assign value </a:t>
            </a:r>
            <a:r>
              <a:rPr lang="en-US" sz="3000" b="1" dirty="0" smtClean="0">
                <a:solidFill>
                  <a:schemeClr val="accent5">
                    <a:lumMod val="75000"/>
                  </a:schemeClr>
                </a:solidFill>
                <a:latin typeface="+mj-lt"/>
              </a:rPr>
              <a:t>5.5 </a:t>
            </a:r>
            <a:r>
              <a:rPr lang="en-US" sz="3000" dirty="0" smtClean="0">
                <a:solidFill>
                  <a:schemeClr val="accent5">
                    <a:lumMod val="75000"/>
                  </a:schemeClr>
                </a:solidFill>
                <a:latin typeface="+mj-lt"/>
              </a:rPr>
              <a:t>to the last element in the array.</a:t>
            </a:r>
          </a:p>
          <a:p>
            <a:pPr marL="457200" indent="-457200" algn="just">
              <a:lnSpc>
                <a:spcPct val="100000"/>
              </a:lnSpc>
              <a:buFont typeface="Wingdings" panose="05000000000000000000" pitchFamily="2" charset="2"/>
              <a:buChar char="q"/>
            </a:pPr>
            <a:r>
              <a:rPr lang="en-US" sz="3000" dirty="0" smtClean="0">
                <a:solidFill>
                  <a:schemeClr val="accent5">
                    <a:lumMod val="75000"/>
                  </a:schemeClr>
                </a:solidFill>
                <a:latin typeface="+mj-lt"/>
              </a:rPr>
              <a:t>Display the sum of the first two elements.</a:t>
            </a:r>
          </a:p>
          <a:p>
            <a:pPr marL="457200" indent="-457200" algn="just">
              <a:lnSpc>
                <a:spcPct val="100000"/>
              </a:lnSpc>
              <a:buFont typeface="Wingdings" panose="05000000000000000000" pitchFamily="2" charset="2"/>
              <a:buChar char="q"/>
            </a:pPr>
            <a:r>
              <a:rPr lang="en-US" sz="3000" dirty="0" smtClean="0">
                <a:solidFill>
                  <a:schemeClr val="accent5">
                    <a:lumMod val="75000"/>
                  </a:schemeClr>
                </a:solidFill>
                <a:latin typeface="+mj-lt"/>
              </a:rPr>
              <a:t>Write a loop that computes the sum of all elements in the array.</a:t>
            </a:r>
          </a:p>
          <a:p>
            <a:pPr marL="457200" indent="-457200" algn="just">
              <a:lnSpc>
                <a:spcPct val="100000"/>
              </a:lnSpc>
              <a:buFont typeface="Wingdings" panose="05000000000000000000" pitchFamily="2" charset="2"/>
              <a:buChar char="q"/>
            </a:pPr>
            <a:r>
              <a:rPr lang="en-US" sz="3000" dirty="0" smtClean="0">
                <a:solidFill>
                  <a:schemeClr val="accent5">
                    <a:lumMod val="75000"/>
                  </a:schemeClr>
                </a:solidFill>
                <a:latin typeface="+mj-lt"/>
              </a:rPr>
              <a:t>Write a loop that finds the minimum element in the array. </a:t>
            </a:r>
          </a:p>
          <a:p>
            <a:pPr marL="457200" indent="-457200" algn="just">
              <a:lnSpc>
                <a:spcPct val="100000"/>
              </a:lnSpc>
              <a:buFont typeface="Wingdings" panose="05000000000000000000" pitchFamily="2" charset="2"/>
              <a:buChar char="q"/>
            </a:pPr>
            <a:r>
              <a:rPr lang="en-US" sz="3000" dirty="0" smtClean="0">
                <a:solidFill>
                  <a:schemeClr val="accent5">
                    <a:lumMod val="75000"/>
                  </a:schemeClr>
                </a:solidFill>
                <a:latin typeface="+mj-lt"/>
              </a:rPr>
              <a:t>Randomly generate an index and display the element at this index in the array.</a:t>
            </a:r>
          </a:p>
          <a:p>
            <a:pPr marL="457200" indent="-457200" algn="just">
              <a:lnSpc>
                <a:spcPct val="100000"/>
              </a:lnSpc>
              <a:buFont typeface="Wingdings" panose="05000000000000000000" pitchFamily="2" charset="2"/>
              <a:buChar char="q"/>
            </a:pPr>
            <a:r>
              <a:rPr lang="en-US" sz="3000" dirty="0" smtClean="0">
                <a:solidFill>
                  <a:schemeClr val="accent5">
                    <a:lumMod val="75000"/>
                  </a:schemeClr>
                </a:solidFill>
                <a:latin typeface="+mj-lt"/>
              </a:rPr>
              <a:t>Use an array initializer to declare another array with initial values </a:t>
            </a:r>
            <a:r>
              <a:rPr lang="en-US" sz="3000" b="1" dirty="0" smtClean="0">
                <a:solidFill>
                  <a:schemeClr val="accent5">
                    <a:lumMod val="75000"/>
                  </a:schemeClr>
                </a:solidFill>
                <a:latin typeface="+mj-lt"/>
              </a:rPr>
              <a:t>3.5, 5.5, 4.52, </a:t>
            </a:r>
            <a:r>
              <a:rPr lang="en-US" sz="3000" dirty="0" smtClean="0">
                <a:solidFill>
                  <a:schemeClr val="accent5">
                    <a:lumMod val="75000"/>
                  </a:schemeClr>
                </a:solidFill>
                <a:latin typeface="+mj-lt"/>
              </a:rPr>
              <a:t>and </a:t>
            </a:r>
            <a:r>
              <a:rPr lang="en-US" sz="3000" b="1" dirty="0" smtClean="0">
                <a:solidFill>
                  <a:schemeClr val="accent5">
                    <a:lumMod val="75000"/>
                  </a:schemeClr>
                </a:solidFill>
                <a:latin typeface="+mj-lt"/>
              </a:rPr>
              <a:t>5.6</a:t>
            </a:r>
            <a:endParaRPr lang="en-US" sz="3000" dirty="0" smtClean="0">
              <a:solidFill>
                <a:schemeClr val="accent5">
                  <a:lumMod val="75000"/>
                </a:schemeClr>
              </a:solidFill>
              <a:latin typeface="+mj-lt"/>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4" descr="Image result for Area of Circl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20365696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6156101" y="297810"/>
            <a:ext cx="5679495"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Check Point</a:t>
            </a:r>
            <a:endParaRPr lang="ru-RU" dirty="0">
              <a:solidFill>
                <a:schemeClr val="accent5"/>
              </a:solidFill>
            </a:endParaRPr>
          </a:p>
        </p:txBody>
      </p:sp>
      <p:sp>
        <p:nvSpPr>
          <p:cNvPr id="5" name="Подзаголовок 4"/>
          <p:cNvSpPr>
            <a:spLocks noGrp="1"/>
          </p:cNvSpPr>
          <p:nvPr>
            <p:ph type="subTitle" idx="1"/>
          </p:nvPr>
        </p:nvSpPr>
        <p:spPr>
          <a:xfrm>
            <a:off x="332627" y="1490039"/>
            <a:ext cx="11502968" cy="701827"/>
          </a:xfrm>
        </p:spPr>
        <p:txBody>
          <a:bodyPr>
            <a:noAutofit/>
          </a:bodyPr>
          <a:lstStyle/>
          <a:p>
            <a:pPr algn="just">
              <a:lnSpc>
                <a:spcPct val="100000"/>
              </a:lnSpc>
            </a:pPr>
            <a:r>
              <a:rPr lang="en-US" sz="3000" dirty="0" smtClean="0">
                <a:solidFill>
                  <a:schemeClr val="accent5">
                    <a:lumMod val="75000"/>
                  </a:schemeClr>
                </a:solidFill>
                <a:latin typeface="+mj-lt"/>
              </a:rPr>
              <a:t>	Identify and fix the errors in the following code:</a:t>
            </a: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4" descr="Image result for Area of Circl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2" name="Picture 1"/>
          <p:cNvPicPr>
            <a:picLocks noChangeAspect="1"/>
          </p:cNvPicPr>
          <p:nvPr/>
        </p:nvPicPr>
        <p:blipFill rotWithShape="1">
          <a:blip r:embed="rId3"/>
          <a:srcRect l="4011" t="12336" r="66891" b="57620"/>
          <a:stretch/>
        </p:blipFill>
        <p:spPr>
          <a:xfrm>
            <a:off x="3036111" y="2444684"/>
            <a:ext cx="6096000" cy="35387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030849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6156101" y="297810"/>
            <a:ext cx="5679495"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Check Point</a:t>
            </a:r>
            <a:endParaRPr lang="ru-RU" dirty="0">
              <a:solidFill>
                <a:schemeClr val="accent5"/>
              </a:solidFill>
            </a:endParaRPr>
          </a:p>
        </p:txBody>
      </p:sp>
      <p:sp>
        <p:nvSpPr>
          <p:cNvPr id="5" name="Подзаголовок 4"/>
          <p:cNvSpPr>
            <a:spLocks noGrp="1"/>
          </p:cNvSpPr>
          <p:nvPr>
            <p:ph type="subTitle" idx="1"/>
          </p:nvPr>
        </p:nvSpPr>
        <p:spPr>
          <a:xfrm>
            <a:off x="332627" y="1490039"/>
            <a:ext cx="11502968" cy="701827"/>
          </a:xfrm>
        </p:spPr>
        <p:txBody>
          <a:bodyPr>
            <a:noAutofit/>
          </a:bodyPr>
          <a:lstStyle/>
          <a:p>
            <a:pPr algn="just">
              <a:lnSpc>
                <a:spcPct val="100000"/>
              </a:lnSpc>
            </a:pPr>
            <a:r>
              <a:rPr lang="en-US" sz="3000" dirty="0" smtClean="0">
                <a:solidFill>
                  <a:schemeClr val="accent5">
                    <a:lumMod val="75000"/>
                  </a:schemeClr>
                </a:solidFill>
                <a:latin typeface="+mj-lt"/>
              </a:rPr>
              <a:t>	What is the output of the following code?</a:t>
            </a: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4" descr="Image result for Area of Circl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Picture 8"/>
          <p:cNvPicPr>
            <a:picLocks noChangeAspect="1"/>
          </p:cNvPicPr>
          <p:nvPr/>
        </p:nvPicPr>
        <p:blipFill rotWithShape="1">
          <a:blip r:embed="rId3"/>
          <a:srcRect l="4011" t="12116" r="66029" b="63104"/>
          <a:stretch/>
        </p:blipFill>
        <p:spPr>
          <a:xfrm>
            <a:off x="2755374" y="2444684"/>
            <a:ext cx="6657473" cy="30958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661296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649657" y="297810"/>
            <a:ext cx="7185939"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Problem: Lotto Numbers</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6" name="Подзаголовок 4"/>
          <p:cNvSpPr>
            <a:spLocks noGrp="1"/>
          </p:cNvSpPr>
          <p:nvPr>
            <p:ph type="subTitle" idx="1"/>
          </p:nvPr>
        </p:nvSpPr>
        <p:spPr>
          <a:xfrm>
            <a:off x="332627" y="1473772"/>
            <a:ext cx="5602951" cy="4682731"/>
          </a:xfrm>
        </p:spPr>
        <p:txBody>
          <a:bodyPr>
            <a:noAutofit/>
          </a:bodyPr>
          <a:lstStyle/>
          <a:p>
            <a:pPr algn="just">
              <a:lnSpc>
                <a:spcPct val="100000"/>
              </a:lnSpc>
            </a:pPr>
            <a:r>
              <a:rPr lang="en-US" sz="2500" dirty="0" smtClean="0">
                <a:solidFill>
                  <a:schemeClr val="accent5">
                    <a:lumMod val="75000"/>
                  </a:schemeClr>
                </a:solidFill>
                <a:latin typeface="+mj-lt"/>
              </a:rPr>
              <a:t>The problem is to write a program that checks if all the input numbers cover </a:t>
            </a:r>
            <a:r>
              <a:rPr lang="en-US" sz="2500" b="1" dirty="0" smtClean="0">
                <a:solidFill>
                  <a:schemeClr val="accent5">
                    <a:lumMod val="75000"/>
                  </a:schemeClr>
                </a:solidFill>
                <a:latin typeface="+mj-lt"/>
              </a:rPr>
              <a:t>1 </a:t>
            </a:r>
            <a:r>
              <a:rPr lang="en-US" sz="2500" dirty="0" smtClean="0">
                <a:solidFill>
                  <a:schemeClr val="accent5">
                    <a:lumMod val="75000"/>
                  </a:schemeClr>
                </a:solidFill>
                <a:latin typeface="+mj-lt"/>
              </a:rPr>
              <a:t>to </a:t>
            </a:r>
            <a:r>
              <a:rPr lang="en-US" sz="2500" b="1" dirty="0" smtClean="0">
                <a:solidFill>
                  <a:schemeClr val="accent5">
                    <a:lumMod val="75000"/>
                  </a:schemeClr>
                </a:solidFill>
                <a:latin typeface="+mj-lt"/>
              </a:rPr>
              <a:t>99. </a:t>
            </a:r>
          </a:p>
          <a:p>
            <a:pPr algn="just">
              <a:lnSpc>
                <a:spcPct val="100000"/>
              </a:lnSpc>
            </a:pPr>
            <a:r>
              <a:rPr lang="en-US" sz="2500" b="1" dirty="0">
                <a:solidFill>
                  <a:schemeClr val="accent5">
                    <a:lumMod val="75000"/>
                  </a:schemeClr>
                </a:solidFill>
                <a:latin typeface="+mj-lt"/>
              </a:rPr>
              <a:t>	</a:t>
            </a:r>
            <a:r>
              <a:rPr lang="en-US" sz="2500" dirty="0" smtClean="0">
                <a:solidFill>
                  <a:schemeClr val="accent5">
                    <a:lumMod val="75000"/>
                  </a:schemeClr>
                </a:solidFill>
                <a:latin typeface="+mj-lt"/>
              </a:rPr>
              <a:t>Each Pick – 10 lotto ticket has </a:t>
            </a:r>
            <a:r>
              <a:rPr lang="en-US" sz="2500" b="1" dirty="0" smtClean="0">
                <a:solidFill>
                  <a:schemeClr val="accent5">
                    <a:lumMod val="75000"/>
                  </a:schemeClr>
                </a:solidFill>
                <a:latin typeface="+mj-lt"/>
              </a:rPr>
              <a:t>10 </a:t>
            </a:r>
            <a:r>
              <a:rPr lang="en-US" sz="2500" dirty="0" smtClean="0">
                <a:solidFill>
                  <a:schemeClr val="accent5">
                    <a:lumMod val="75000"/>
                  </a:schemeClr>
                </a:solidFill>
                <a:latin typeface="+mj-lt"/>
              </a:rPr>
              <a:t>unique numbers ranging from </a:t>
            </a:r>
            <a:r>
              <a:rPr lang="en-US" sz="2500" b="1" dirty="0" smtClean="0">
                <a:solidFill>
                  <a:schemeClr val="accent5">
                    <a:lumMod val="75000"/>
                  </a:schemeClr>
                </a:solidFill>
                <a:latin typeface="+mj-lt"/>
              </a:rPr>
              <a:t>1 </a:t>
            </a:r>
            <a:r>
              <a:rPr lang="en-US" sz="2500" dirty="0" smtClean="0">
                <a:solidFill>
                  <a:schemeClr val="accent5">
                    <a:lumMod val="75000"/>
                  </a:schemeClr>
                </a:solidFill>
                <a:latin typeface="+mj-lt"/>
              </a:rPr>
              <a:t>to </a:t>
            </a:r>
            <a:r>
              <a:rPr lang="en-US" sz="2500" b="1" dirty="0" smtClean="0">
                <a:solidFill>
                  <a:schemeClr val="accent5">
                    <a:lumMod val="75000"/>
                  </a:schemeClr>
                </a:solidFill>
                <a:latin typeface="+mj-lt"/>
              </a:rPr>
              <a:t>99. </a:t>
            </a:r>
            <a:r>
              <a:rPr lang="en-US" sz="2500" dirty="0" smtClean="0">
                <a:solidFill>
                  <a:schemeClr val="accent5">
                    <a:lumMod val="75000"/>
                  </a:schemeClr>
                </a:solidFill>
                <a:latin typeface="+mj-lt"/>
              </a:rPr>
              <a:t>Suppose you buy a lot of tickets and would like to have them cover all numbers from </a:t>
            </a:r>
            <a:r>
              <a:rPr lang="en-US" sz="2500" b="1" dirty="0" smtClean="0">
                <a:solidFill>
                  <a:schemeClr val="accent5">
                    <a:lumMod val="75000"/>
                  </a:schemeClr>
                </a:solidFill>
                <a:latin typeface="+mj-lt"/>
              </a:rPr>
              <a:t>1 </a:t>
            </a:r>
            <a:r>
              <a:rPr lang="en-US" sz="2500" dirty="0" smtClean="0">
                <a:solidFill>
                  <a:schemeClr val="accent5">
                    <a:lumMod val="75000"/>
                  </a:schemeClr>
                </a:solidFill>
                <a:latin typeface="+mj-lt"/>
              </a:rPr>
              <a:t>to </a:t>
            </a:r>
            <a:r>
              <a:rPr lang="en-US" sz="2500" b="1" dirty="0" smtClean="0">
                <a:solidFill>
                  <a:schemeClr val="accent5">
                    <a:lumMod val="75000"/>
                  </a:schemeClr>
                </a:solidFill>
                <a:latin typeface="+mj-lt"/>
              </a:rPr>
              <a:t>99. </a:t>
            </a:r>
            <a:r>
              <a:rPr lang="en-US" sz="2500" dirty="0" smtClean="0">
                <a:solidFill>
                  <a:schemeClr val="accent5">
                    <a:lumMod val="75000"/>
                  </a:schemeClr>
                </a:solidFill>
                <a:latin typeface="+mj-lt"/>
              </a:rPr>
              <a:t>Write a program that reads the ticket numbers from a file and checks whether all numbers are covered. Assume the last number in the file is </a:t>
            </a:r>
            <a:r>
              <a:rPr lang="en-US" sz="2500" b="1" dirty="0" smtClean="0">
                <a:solidFill>
                  <a:schemeClr val="accent5">
                    <a:lumMod val="75000"/>
                  </a:schemeClr>
                </a:solidFill>
                <a:latin typeface="+mj-lt"/>
              </a:rPr>
              <a:t>0. </a:t>
            </a:r>
            <a:r>
              <a:rPr lang="en-US" sz="2500" dirty="0" smtClean="0">
                <a:solidFill>
                  <a:schemeClr val="accent5">
                    <a:lumMod val="75000"/>
                  </a:schemeClr>
                </a:solidFill>
                <a:latin typeface="+mj-lt"/>
              </a:rPr>
              <a:t>Suppose the file contains the numbers</a:t>
            </a:r>
          </a:p>
        </p:txBody>
      </p:sp>
      <p:sp>
        <p:nvSpPr>
          <p:cNvPr id="3" name="Rectangle 2"/>
          <p:cNvSpPr/>
          <p:nvPr/>
        </p:nvSpPr>
        <p:spPr>
          <a:xfrm>
            <a:off x="6063916" y="1506081"/>
            <a:ext cx="5771679" cy="4524315"/>
          </a:xfrm>
          <a:prstGeom prst="rect">
            <a:avLst/>
          </a:prstGeom>
        </p:spPr>
        <p:txBody>
          <a:bodyPr wrap="square">
            <a:spAutoFit/>
          </a:bodyPr>
          <a:lstStyle/>
          <a:p>
            <a:pPr algn="just">
              <a:lnSpc>
                <a:spcPct val="100000"/>
              </a:lnSpc>
            </a:pPr>
            <a:r>
              <a:rPr lang="en-US" sz="2400" dirty="0">
                <a:solidFill>
                  <a:schemeClr val="accent5">
                    <a:lumMod val="75000"/>
                  </a:schemeClr>
                </a:solidFill>
                <a:latin typeface="Courier New" panose="02070309020205020404" pitchFamily="49" charset="0"/>
                <a:cs typeface="Courier New" panose="02070309020205020404" pitchFamily="49" charset="0"/>
              </a:rPr>
              <a:t>80 3  87 62 30 90 10 21 46 27</a:t>
            </a:r>
          </a:p>
          <a:p>
            <a:pPr algn="just">
              <a:lnSpc>
                <a:spcPct val="100000"/>
              </a:lnSpc>
            </a:pPr>
            <a:r>
              <a:rPr lang="en-US" sz="2400" dirty="0">
                <a:solidFill>
                  <a:schemeClr val="accent5">
                    <a:lumMod val="75000"/>
                  </a:schemeClr>
                </a:solidFill>
                <a:latin typeface="Courier New" panose="02070309020205020404" pitchFamily="49" charset="0"/>
                <a:cs typeface="Courier New" panose="02070309020205020404" pitchFamily="49" charset="0"/>
              </a:rPr>
              <a:t>12 40 83 9  39 88 95 59 20 37</a:t>
            </a:r>
          </a:p>
          <a:p>
            <a:pPr algn="just">
              <a:lnSpc>
                <a:spcPct val="100000"/>
              </a:lnSpc>
            </a:pPr>
            <a:r>
              <a:rPr lang="en-US" sz="2400" dirty="0">
                <a:solidFill>
                  <a:schemeClr val="accent5">
                    <a:lumMod val="75000"/>
                  </a:schemeClr>
                </a:solidFill>
                <a:latin typeface="Courier New" panose="02070309020205020404" pitchFamily="49" charset="0"/>
                <a:cs typeface="Courier New" panose="02070309020205020404" pitchFamily="49" charset="0"/>
              </a:rPr>
              <a:t>80 40 87 67 31 90 11 24 56 77</a:t>
            </a:r>
          </a:p>
          <a:p>
            <a:pPr algn="just">
              <a:lnSpc>
                <a:spcPct val="100000"/>
              </a:lnSpc>
            </a:pPr>
            <a:r>
              <a:rPr lang="en-US" sz="2400" dirty="0">
                <a:solidFill>
                  <a:schemeClr val="accent5">
                    <a:lumMod val="75000"/>
                  </a:schemeClr>
                </a:solidFill>
                <a:latin typeface="Courier New" panose="02070309020205020404" pitchFamily="49" charset="0"/>
                <a:cs typeface="Courier New" panose="02070309020205020404" pitchFamily="49" charset="0"/>
              </a:rPr>
              <a:t>11 48 51 42 8  74 </a:t>
            </a:r>
            <a:r>
              <a:rPr lang="en-US" sz="2400" dirty="0" smtClean="0">
                <a:solidFill>
                  <a:schemeClr val="accent5">
                    <a:lumMod val="75000"/>
                  </a:schemeClr>
                </a:solidFill>
                <a:latin typeface="Courier New" panose="02070309020205020404" pitchFamily="49" charset="0"/>
                <a:cs typeface="Courier New" panose="02070309020205020404" pitchFamily="49" charset="0"/>
              </a:rPr>
              <a:t>1  41 </a:t>
            </a:r>
            <a:r>
              <a:rPr lang="en-US" sz="2400" dirty="0">
                <a:solidFill>
                  <a:schemeClr val="accent5">
                    <a:lumMod val="75000"/>
                  </a:schemeClr>
                </a:solidFill>
                <a:latin typeface="Courier New" panose="02070309020205020404" pitchFamily="49" charset="0"/>
                <a:cs typeface="Courier New" panose="02070309020205020404" pitchFamily="49" charset="0"/>
              </a:rPr>
              <a:t>36 53</a:t>
            </a:r>
          </a:p>
          <a:p>
            <a:pPr algn="just">
              <a:lnSpc>
                <a:spcPct val="100000"/>
              </a:lnSpc>
            </a:pPr>
            <a:r>
              <a:rPr lang="en-US" sz="2400" dirty="0">
                <a:solidFill>
                  <a:schemeClr val="accent5">
                    <a:lumMod val="75000"/>
                  </a:schemeClr>
                </a:solidFill>
                <a:latin typeface="Courier New" panose="02070309020205020404" pitchFamily="49" charset="0"/>
                <a:cs typeface="Courier New" panose="02070309020205020404" pitchFamily="49" charset="0"/>
              </a:rPr>
              <a:t>52 82 16 72 19 70 44 56 29 33 </a:t>
            </a:r>
          </a:p>
          <a:p>
            <a:pPr algn="just">
              <a:lnSpc>
                <a:spcPct val="100000"/>
              </a:lnSpc>
            </a:pPr>
            <a:r>
              <a:rPr lang="en-US" sz="2400" dirty="0">
                <a:solidFill>
                  <a:schemeClr val="accent5">
                    <a:lumMod val="75000"/>
                  </a:schemeClr>
                </a:solidFill>
                <a:latin typeface="Courier New" panose="02070309020205020404" pitchFamily="49" charset="0"/>
                <a:cs typeface="Courier New" panose="02070309020205020404" pitchFamily="49" charset="0"/>
              </a:rPr>
              <a:t>54 64 99 14 23 22 94 79 55 2</a:t>
            </a:r>
          </a:p>
          <a:p>
            <a:pPr algn="just">
              <a:lnSpc>
                <a:spcPct val="100000"/>
              </a:lnSpc>
            </a:pPr>
            <a:r>
              <a:rPr lang="en-US" sz="2400" dirty="0">
                <a:solidFill>
                  <a:schemeClr val="accent5">
                    <a:lumMod val="75000"/>
                  </a:schemeClr>
                </a:solidFill>
                <a:latin typeface="Courier New" panose="02070309020205020404" pitchFamily="49" charset="0"/>
                <a:cs typeface="Courier New" panose="02070309020205020404" pitchFamily="49" charset="0"/>
              </a:rPr>
              <a:t>60 86 34 4  31 63 84 89 7 </a:t>
            </a:r>
            <a:r>
              <a:rPr lang="en-US" sz="2400" dirty="0" smtClean="0">
                <a:solidFill>
                  <a:schemeClr val="accent5">
                    <a:lumMod val="75000"/>
                  </a:schemeClr>
                </a:solidFill>
                <a:latin typeface="Courier New" panose="02070309020205020404" pitchFamily="49" charset="0"/>
                <a:cs typeface="Courier New" panose="02070309020205020404" pitchFamily="49" charset="0"/>
              </a:rPr>
              <a:t> 78</a:t>
            </a:r>
            <a:endParaRPr lang="en-US" sz="2400" dirty="0">
              <a:solidFill>
                <a:schemeClr val="accent5">
                  <a:lumMod val="75000"/>
                </a:schemeClr>
              </a:solidFill>
              <a:latin typeface="Courier New" panose="02070309020205020404" pitchFamily="49" charset="0"/>
              <a:cs typeface="Courier New" panose="02070309020205020404" pitchFamily="49" charset="0"/>
            </a:endParaRPr>
          </a:p>
          <a:p>
            <a:pPr algn="just">
              <a:lnSpc>
                <a:spcPct val="100000"/>
              </a:lnSpc>
            </a:pPr>
            <a:r>
              <a:rPr lang="en-US" sz="2400" dirty="0">
                <a:solidFill>
                  <a:schemeClr val="accent5">
                    <a:lumMod val="75000"/>
                  </a:schemeClr>
                </a:solidFill>
                <a:latin typeface="Courier New" panose="02070309020205020404" pitchFamily="49" charset="0"/>
                <a:cs typeface="Courier New" panose="02070309020205020404" pitchFamily="49" charset="0"/>
              </a:rPr>
              <a:t>43 93 97 45 25 38 28 26 85 49</a:t>
            </a:r>
          </a:p>
          <a:p>
            <a:pPr algn="just">
              <a:lnSpc>
                <a:spcPct val="100000"/>
              </a:lnSpc>
            </a:pPr>
            <a:r>
              <a:rPr lang="en-US" sz="2400" dirty="0">
                <a:solidFill>
                  <a:schemeClr val="accent5">
                    <a:lumMod val="75000"/>
                  </a:schemeClr>
                </a:solidFill>
                <a:latin typeface="Courier New" panose="02070309020205020404" pitchFamily="49" charset="0"/>
                <a:cs typeface="Courier New" panose="02070309020205020404" pitchFamily="49" charset="0"/>
              </a:rPr>
              <a:t>47 65 57 67 73 69 32 71 24 66</a:t>
            </a:r>
          </a:p>
          <a:p>
            <a:pPr algn="just">
              <a:lnSpc>
                <a:spcPct val="100000"/>
              </a:lnSpc>
            </a:pPr>
            <a:r>
              <a:rPr lang="en-US" sz="2400" dirty="0">
                <a:solidFill>
                  <a:schemeClr val="accent5">
                    <a:lumMod val="75000"/>
                  </a:schemeClr>
                </a:solidFill>
                <a:latin typeface="Courier New" panose="02070309020205020404" pitchFamily="49" charset="0"/>
                <a:cs typeface="Courier New" panose="02070309020205020404" pitchFamily="49" charset="0"/>
              </a:rPr>
              <a:t>92 98 96 77 6 </a:t>
            </a:r>
            <a:r>
              <a:rPr lang="en-US" sz="2400" dirty="0" smtClean="0">
                <a:solidFill>
                  <a:schemeClr val="accent5">
                    <a:lumMod val="75000"/>
                  </a:schemeClr>
                </a:solidFill>
                <a:latin typeface="Courier New" panose="02070309020205020404" pitchFamily="49" charset="0"/>
                <a:cs typeface="Courier New" panose="02070309020205020404" pitchFamily="49" charset="0"/>
              </a:rPr>
              <a:t> 75 </a:t>
            </a:r>
            <a:r>
              <a:rPr lang="en-US" sz="2400" dirty="0">
                <a:solidFill>
                  <a:schemeClr val="accent5">
                    <a:lumMod val="75000"/>
                  </a:schemeClr>
                </a:solidFill>
                <a:latin typeface="Courier New" panose="02070309020205020404" pitchFamily="49" charset="0"/>
                <a:cs typeface="Courier New" panose="02070309020205020404" pitchFamily="49" charset="0"/>
              </a:rPr>
              <a:t>17 61 58 13</a:t>
            </a:r>
          </a:p>
          <a:p>
            <a:pPr algn="just">
              <a:lnSpc>
                <a:spcPct val="100000"/>
              </a:lnSpc>
            </a:pPr>
            <a:r>
              <a:rPr lang="en-US" sz="2400" dirty="0">
                <a:solidFill>
                  <a:schemeClr val="accent5">
                    <a:lumMod val="75000"/>
                  </a:schemeClr>
                </a:solidFill>
                <a:latin typeface="Courier New" panose="02070309020205020404" pitchFamily="49" charset="0"/>
                <a:cs typeface="Courier New" panose="02070309020205020404" pitchFamily="49" charset="0"/>
              </a:rPr>
              <a:t>35 81 18 15 5 </a:t>
            </a:r>
            <a:r>
              <a:rPr lang="en-US" sz="2400" dirty="0" smtClean="0">
                <a:solidFill>
                  <a:schemeClr val="accent5">
                    <a:lumMod val="75000"/>
                  </a:schemeClr>
                </a:solidFill>
                <a:latin typeface="Courier New" panose="02070309020205020404" pitchFamily="49" charset="0"/>
                <a:cs typeface="Courier New" panose="02070309020205020404" pitchFamily="49" charset="0"/>
              </a:rPr>
              <a:t> 68 </a:t>
            </a:r>
            <a:r>
              <a:rPr lang="en-US" sz="2400" dirty="0">
                <a:solidFill>
                  <a:schemeClr val="accent5">
                    <a:lumMod val="75000"/>
                  </a:schemeClr>
                </a:solidFill>
                <a:latin typeface="Courier New" panose="02070309020205020404" pitchFamily="49" charset="0"/>
                <a:cs typeface="Courier New" panose="02070309020205020404" pitchFamily="49" charset="0"/>
              </a:rPr>
              <a:t>91 50 76</a:t>
            </a:r>
          </a:p>
          <a:p>
            <a:pPr algn="just">
              <a:lnSpc>
                <a:spcPct val="100000"/>
              </a:lnSpc>
            </a:pPr>
            <a:r>
              <a:rPr lang="en-US" sz="2400" dirty="0">
                <a:solidFill>
                  <a:schemeClr val="accent5">
                    <a:lumMod val="75000"/>
                  </a:schemeClr>
                </a:solidFill>
                <a:latin typeface="Courier New" panose="02070309020205020404" pitchFamily="49" charset="0"/>
                <a:cs typeface="Courier New" panose="02070309020205020404" pitchFamily="49" charset="0"/>
              </a:rPr>
              <a:t>0</a:t>
            </a:r>
          </a:p>
        </p:txBody>
      </p:sp>
      <p:sp>
        <p:nvSpPr>
          <p:cNvPr id="2" name="Rectangle 1"/>
          <p:cNvSpPr/>
          <p:nvPr/>
        </p:nvSpPr>
        <p:spPr>
          <a:xfrm>
            <a:off x="6084111" y="5886017"/>
            <a:ext cx="5305784" cy="861774"/>
          </a:xfrm>
          <a:prstGeom prst="rect">
            <a:avLst/>
          </a:prstGeom>
        </p:spPr>
        <p:txBody>
          <a:bodyPr wrap="square">
            <a:spAutoFit/>
          </a:bodyPr>
          <a:lstStyle/>
          <a:p>
            <a:pPr algn="just">
              <a:lnSpc>
                <a:spcPct val="100000"/>
              </a:lnSpc>
            </a:pPr>
            <a:r>
              <a:rPr lang="en-US" sz="2500" dirty="0" smtClean="0">
                <a:solidFill>
                  <a:schemeClr val="accent5">
                    <a:lumMod val="75000"/>
                  </a:schemeClr>
                </a:solidFill>
                <a:latin typeface="+mj-lt"/>
              </a:rPr>
              <a:t>You program should display</a:t>
            </a:r>
          </a:p>
          <a:p>
            <a:pPr algn="just">
              <a:lnSpc>
                <a:spcPct val="100000"/>
              </a:lnSpc>
            </a:pPr>
            <a:r>
              <a:rPr lang="en-US" sz="2500" dirty="0">
                <a:solidFill>
                  <a:schemeClr val="accent5">
                    <a:lumMod val="75000"/>
                  </a:schemeClr>
                </a:solidFill>
                <a:latin typeface="+mj-lt"/>
              </a:rPr>
              <a:t>	</a:t>
            </a:r>
            <a:r>
              <a:rPr lang="en-US" sz="2500" dirty="0" smtClean="0">
                <a:solidFill>
                  <a:schemeClr val="accent5">
                    <a:lumMod val="75000"/>
                  </a:schemeClr>
                </a:solidFill>
                <a:latin typeface="+mj-lt"/>
              </a:rPr>
              <a:t>The tickets cover all numbers</a:t>
            </a:r>
            <a:endParaRPr lang="en-US" sz="2500" dirty="0">
              <a:solidFill>
                <a:schemeClr val="accent5">
                  <a:lumMod val="75000"/>
                </a:schemeClr>
              </a:solidFill>
              <a:latin typeface="+mj-lt"/>
            </a:endParaRPr>
          </a:p>
        </p:txBody>
      </p:sp>
    </p:spTree>
    <p:extLst>
      <p:ext uri="{BB962C8B-B14F-4D97-AF65-F5344CB8AC3E}">
        <p14:creationId xmlns:p14="http://schemas.microsoft.com/office/powerpoint/2010/main" val="37700630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649657" y="297810"/>
            <a:ext cx="7185939"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Problem: Lotto Numbers</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6" name="Подзаголовок 4"/>
          <p:cNvSpPr>
            <a:spLocks noGrp="1"/>
          </p:cNvSpPr>
          <p:nvPr>
            <p:ph type="subTitle" idx="1"/>
          </p:nvPr>
        </p:nvSpPr>
        <p:spPr>
          <a:xfrm>
            <a:off x="332627" y="1473772"/>
            <a:ext cx="11502968" cy="4682731"/>
          </a:xfrm>
        </p:spPr>
        <p:txBody>
          <a:bodyPr>
            <a:noAutofit/>
          </a:bodyPr>
          <a:lstStyle/>
          <a:p>
            <a:pPr algn="just">
              <a:lnSpc>
                <a:spcPct val="100000"/>
              </a:lnSpc>
            </a:pPr>
            <a:r>
              <a:rPr lang="en-US" sz="3000" dirty="0" smtClean="0">
                <a:solidFill>
                  <a:schemeClr val="accent5">
                    <a:lumMod val="75000"/>
                  </a:schemeClr>
                </a:solidFill>
                <a:latin typeface="+mj-lt"/>
              </a:rPr>
              <a:t>	Suppose the file contains the numbers</a:t>
            </a:r>
          </a:p>
          <a:p>
            <a:pPr algn="just">
              <a:lnSpc>
                <a:spcPct val="100000"/>
              </a:lnSpc>
            </a:pPr>
            <a:endParaRPr lang="en-US" sz="3000" dirty="0">
              <a:solidFill>
                <a:schemeClr val="accent5">
                  <a:lumMod val="75000"/>
                </a:schemeClr>
              </a:solidFill>
              <a:latin typeface="+mj-lt"/>
            </a:endParaRPr>
          </a:p>
          <a:p>
            <a:pPr algn="just">
              <a:lnSpc>
                <a:spcPct val="100000"/>
              </a:lnSpc>
            </a:pPr>
            <a:r>
              <a:rPr lang="en-US" sz="3000" dirty="0" smtClean="0">
                <a:solidFill>
                  <a:schemeClr val="accent5">
                    <a:lumMod val="75000"/>
                  </a:schemeClr>
                </a:solidFill>
                <a:latin typeface="+mj-lt"/>
              </a:rPr>
              <a:t>	</a:t>
            </a:r>
            <a:r>
              <a:rPr lang="en-US" sz="3000" dirty="0" smtClean="0">
                <a:solidFill>
                  <a:schemeClr val="accent5">
                    <a:lumMod val="75000"/>
                  </a:schemeClr>
                </a:solidFill>
                <a:latin typeface="Courier New" panose="02070309020205020404" pitchFamily="49" charset="0"/>
                <a:cs typeface="Courier New" panose="02070309020205020404" pitchFamily="49" charset="0"/>
              </a:rPr>
              <a:t>11 48 51 42 8 74 1 41 36 53</a:t>
            </a:r>
          </a:p>
          <a:p>
            <a:pPr algn="just">
              <a:lnSpc>
                <a:spcPct val="100000"/>
              </a:lnSpc>
            </a:pPr>
            <a:r>
              <a:rPr lang="en-US" sz="3000" dirty="0">
                <a:solidFill>
                  <a:schemeClr val="accent5">
                    <a:lumMod val="75000"/>
                  </a:schemeClr>
                </a:solidFill>
                <a:latin typeface="Courier New" panose="02070309020205020404" pitchFamily="49" charset="0"/>
                <a:cs typeface="Courier New" panose="02070309020205020404" pitchFamily="49" charset="0"/>
              </a:rPr>
              <a:t>	</a:t>
            </a:r>
            <a:r>
              <a:rPr lang="en-US" sz="3000" dirty="0" smtClean="0">
                <a:solidFill>
                  <a:schemeClr val="accent5">
                    <a:lumMod val="75000"/>
                  </a:schemeClr>
                </a:solidFill>
                <a:latin typeface="Courier New" panose="02070309020205020404" pitchFamily="49" charset="0"/>
                <a:cs typeface="Courier New" panose="02070309020205020404" pitchFamily="49" charset="0"/>
              </a:rPr>
              <a:t>52 82 16 72 19 70 44 56 29 33</a:t>
            </a:r>
          </a:p>
          <a:p>
            <a:pPr algn="just">
              <a:lnSpc>
                <a:spcPct val="100000"/>
              </a:lnSpc>
            </a:pPr>
            <a:r>
              <a:rPr lang="en-US" sz="3000" dirty="0">
                <a:solidFill>
                  <a:schemeClr val="accent5">
                    <a:lumMod val="75000"/>
                  </a:schemeClr>
                </a:solidFill>
                <a:latin typeface="Courier New" panose="02070309020205020404" pitchFamily="49" charset="0"/>
                <a:cs typeface="Courier New" panose="02070309020205020404" pitchFamily="49" charset="0"/>
              </a:rPr>
              <a:t>	</a:t>
            </a:r>
            <a:r>
              <a:rPr lang="en-US" sz="3000" dirty="0" smtClean="0">
                <a:solidFill>
                  <a:schemeClr val="accent5">
                    <a:lumMod val="75000"/>
                  </a:schemeClr>
                </a:solidFill>
                <a:latin typeface="Courier New" panose="02070309020205020404" pitchFamily="49" charset="0"/>
                <a:cs typeface="Courier New" panose="02070309020205020404" pitchFamily="49" charset="0"/>
              </a:rPr>
              <a:t>0</a:t>
            </a:r>
            <a:endParaRPr lang="en-US" sz="3000" dirty="0">
              <a:solidFill>
                <a:schemeClr val="accent5">
                  <a:lumMod val="75000"/>
                </a:schemeClr>
              </a:solidFill>
              <a:latin typeface="Courier New" panose="02070309020205020404" pitchFamily="49" charset="0"/>
              <a:cs typeface="Courier New" panose="02070309020205020404" pitchFamily="49" charset="0"/>
            </a:endParaRPr>
          </a:p>
          <a:p>
            <a:pPr algn="just">
              <a:lnSpc>
                <a:spcPct val="100000"/>
              </a:lnSpc>
            </a:pPr>
            <a:r>
              <a:rPr lang="en-US" sz="3000" dirty="0" smtClean="0">
                <a:solidFill>
                  <a:schemeClr val="accent5">
                    <a:lumMod val="75000"/>
                  </a:schemeClr>
                </a:solidFill>
                <a:latin typeface="Courier New" panose="02070309020205020404" pitchFamily="49" charset="0"/>
                <a:cs typeface="Courier New" panose="02070309020205020404" pitchFamily="49" charset="0"/>
              </a:rPr>
              <a:t>	</a:t>
            </a:r>
            <a:r>
              <a:rPr lang="en-US" sz="3000" dirty="0" smtClean="0">
                <a:solidFill>
                  <a:schemeClr val="accent5">
                    <a:lumMod val="75000"/>
                  </a:schemeClr>
                </a:solidFill>
                <a:latin typeface="+mj-lt"/>
                <a:cs typeface="Courier New" panose="02070309020205020404" pitchFamily="49" charset="0"/>
              </a:rPr>
              <a:t>Your program should display</a:t>
            </a:r>
          </a:p>
          <a:p>
            <a:pPr algn="just">
              <a:lnSpc>
                <a:spcPct val="100000"/>
              </a:lnSpc>
            </a:pPr>
            <a:r>
              <a:rPr lang="en-US" sz="3000" dirty="0">
                <a:solidFill>
                  <a:schemeClr val="accent5">
                    <a:lumMod val="75000"/>
                  </a:schemeClr>
                </a:solidFill>
                <a:latin typeface="+mj-lt"/>
                <a:cs typeface="Courier New" panose="02070309020205020404" pitchFamily="49" charset="0"/>
              </a:rPr>
              <a:t>	</a:t>
            </a:r>
            <a:r>
              <a:rPr lang="en-US" sz="3000" dirty="0" smtClean="0">
                <a:solidFill>
                  <a:schemeClr val="accent5">
                    <a:lumMod val="75000"/>
                  </a:schemeClr>
                </a:solidFill>
                <a:latin typeface="+mj-lt"/>
                <a:cs typeface="Courier New" panose="02070309020205020404" pitchFamily="49" charset="0"/>
              </a:rPr>
              <a:t>	The tickets don’t cover all numbers</a:t>
            </a:r>
            <a:endParaRPr lang="en-US" sz="3000" dirty="0" smtClean="0">
              <a:solidFill>
                <a:schemeClr val="accent5">
                  <a:lumMod val="75000"/>
                </a:schemeClr>
              </a:solidFill>
              <a:latin typeface="+mj-lt"/>
            </a:endParaRPr>
          </a:p>
        </p:txBody>
      </p:sp>
    </p:spTree>
    <p:extLst>
      <p:ext uri="{BB962C8B-B14F-4D97-AF65-F5344CB8AC3E}">
        <p14:creationId xmlns:p14="http://schemas.microsoft.com/office/powerpoint/2010/main" val="11045457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649657" y="297810"/>
            <a:ext cx="7185939"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Problem: Lotto Numbers</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rotWithShape="1">
          <a:blip r:embed="rId3"/>
          <a:srcRect l="3272" t="12555" r="60726" b="13541"/>
          <a:stretch/>
        </p:blipFill>
        <p:spPr>
          <a:xfrm>
            <a:off x="405205" y="1346871"/>
            <a:ext cx="5678906" cy="54061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Подзаголовок 4"/>
          <p:cNvSpPr>
            <a:spLocks noGrp="1"/>
          </p:cNvSpPr>
          <p:nvPr>
            <p:ph type="subTitle" idx="1"/>
          </p:nvPr>
        </p:nvSpPr>
        <p:spPr>
          <a:xfrm>
            <a:off x="6256421" y="1473772"/>
            <a:ext cx="5579174" cy="4682731"/>
          </a:xfrm>
        </p:spPr>
        <p:txBody>
          <a:bodyPr>
            <a:noAutofit/>
          </a:bodyPr>
          <a:lstStyle/>
          <a:p>
            <a:pPr algn="just">
              <a:lnSpc>
                <a:spcPct val="100000"/>
              </a:lnSpc>
            </a:pPr>
            <a:r>
              <a:rPr lang="en-US" sz="3000" dirty="0" smtClean="0">
                <a:solidFill>
                  <a:schemeClr val="accent5">
                    <a:lumMod val="75000"/>
                  </a:schemeClr>
                </a:solidFill>
                <a:latin typeface="+mj-lt"/>
              </a:rPr>
              <a:t>	Suppose you have created a text file named LottoNumbers.txt that contains the input data 2 5 6 5 4 3 23 43 2 0. You can run the program using the following command:</a:t>
            </a:r>
          </a:p>
          <a:p>
            <a:pPr algn="just">
              <a:lnSpc>
                <a:spcPct val="100000"/>
              </a:lnSpc>
            </a:pPr>
            <a:r>
              <a:rPr lang="en-US" sz="1700" b="1" dirty="0" smtClean="0">
                <a:solidFill>
                  <a:schemeClr val="tx1"/>
                </a:solidFill>
                <a:latin typeface="Courier New" panose="02070309020205020404" pitchFamily="49" charset="0"/>
                <a:cs typeface="Courier New" panose="02070309020205020404" pitchFamily="49" charset="0"/>
              </a:rPr>
              <a:t>g++ LottoNumbers.cpp –o LottoNumbers.exe</a:t>
            </a:r>
          </a:p>
          <a:p>
            <a:pPr algn="just">
              <a:lnSpc>
                <a:spcPct val="100000"/>
              </a:lnSpc>
            </a:pPr>
            <a:r>
              <a:rPr lang="en-US" sz="1700" b="1" dirty="0" smtClean="0">
                <a:solidFill>
                  <a:schemeClr val="tx1"/>
                </a:solidFill>
                <a:latin typeface="Courier New" panose="02070309020205020404" pitchFamily="49" charset="0"/>
                <a:cs typeface="Courier New" panose="02070309020205020404" pitchFamily="49" charset="0"/>
              </a:rPr>
              <a:t>LottoNumbers.exe &lt; LottoNumbers.txt </a:t>
            </a:r>
            <a:r>
              <a:rPr lang="en-US" sz="1700" dirty="0" smtClean="0">
                <a:solidFill>
                  <a:schemeClr val="accent5">
                    <a:lumMod val="75000"/>
                  </a:schemeClr>
                </a:solidFill>
                <a:latin typeface="+mj-lt"/>
              </a:rPr>
              <a:t> </a:t>
            </a:r>
          </a:p>
        </p:txBody>
      </p:sp>
    </p:spTree>
    <p:extLst>
      <p:ext uri="{BB962C8B-B14F-4D97-AF65-F5344CB8AC3E}">
        <p14:creationId xmlns:p14="http://schemas.microsoft.com/office/powerpoint/2010/main" val="14528432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3" name="Заголовок 1"/>
          <p:cNvSpPr txBox="1">
            <a:spLocks/>
          </p:cNvSpPr>
          <p:nvPr/>
        </p:nvSpPr>
        <p:spPr>
          <a:xfrm>
            <a:off x="5486401" y="297810"/>
            <a:ext cx="6349196"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Problem: Deck of Cards</a:t>
            </a:r>
            <a:endParaRPr lang="ru-RU" dirty="0">
              <a:solidFill>
                <a:schemeClr val="accent5"/>
              </a:solidFill>
            </a:endParaRPr>
          </a:p>
        </p:txBody>
      </p:sp>
      <p:sp>
        <p:nvSpPr>
          <p:cNvPr id="7" name="Подзаголовок 4"/>
          <p:cNvSpPr>
            <a:spLocks noGrp="1"/>
          </p:cNvSpPr>
          <p:nvPr>
            <p:ph type="subTitle" idx="1"/>
          </p:nvPr>
        </p:nvSpPr>
        <p:spPr>
          <a:xfrm>
            <a:off x="332628" y="1443123"/>
            <a:ext cx="11502967" cy="2310730"/>
          </a:xfrm>
        </p:spPr>
        <p:txBody>
          <a:bodyPr>
            <a:noAutofit/>
          </a:bodyPr>
          <a:lstStyle/>
          <a:p>
            <a:pPr algn="just">
              <a:lnSpc>
                <a:spcPct val="100000"/>
              </a:lnSpc>
            </a:pPr>
            <a:r>
              <a:rPr lang="en-US" sz="3000" dirty="0" smtClean="0">
                <a:solidFill>
                  <a:schemeClr val="accent5">
                    <a:lumMod val="75000"/>
                  </a:schemeClr>
                </a:solidFill>
                <a:latin typeface="+mj-lt"/>
              </a:rPr>
              <a:t>	The problem is to create a program that will randomly select four cards from a deck of </a:t>
            </a:r>
            <a:r>
              <a:rPr lang="en-US" sz="3000" b="1" dirty="0" smtClean="0">
                <a:solidFill>
                  <a:schemeClr val="accent5">
                    <a:lumMod val="75000"/>
                  </a:schemeClr>
                </a:solidFill>
                <a:latin typeface="+mj-lt"/>
              </a:rPr>
              <a:t>52 </a:t>
            </a:r>
            <a:r>
              <a:rPr lang="en-US" sz="3000" dirty="0" smtClean="0">
                <a:solidFill>
                  <a:schemeClr val="accent5">
                    <a:lumMod val="75000"/>
                  </a:schemeClr>
                </a:solidFill>
                <a:latin typeface="+mj-lt"/>
              </a:rPr>
              <a:t>cards.</a:t>
            </a:r>
          </a:p>
          <a:p>
            <a:pPr algn="just">
              <a:lnSpc>
                <a:spcPct val="100000"/>
              </a:lnSpc>
            </a:pPr>
            <a:r>
              <a:rPr lang="en-US" sz="3000" dirty="0">
                <a:solidFill>
                  <a:schemeClr val="accent5">
                    <a:lumMod val="75000"/>
                  </a:schemeClr>
                </a:solidFill>
                <a:latin typeface="+mj-lt"/>
              </a:rPr>
              <a:t>	</a:t>
            </a:r>
            <a:r>
              <a:rPr lang="en-US" sz="3000" dirty="0" smtClean="0">
                <a:solidFill>
                  <a:schemeClr val="accent5">
                    <a:lumMod val="75000"/>
                  </a:schemeClr>
                </a:solidFill>
                <a:latin typeface="+mj-lt"/>
              </a:rPr>
              <a:t>All the cards can be represented using an array named </a:t>
            </a:r>
            <a:r>
              <a:rPr lang="en-US" sz="3000" b="1" dirty="0" smtClean="0">
                <a:solidFill>
                  <a:schemeClr val="accent5">
                    <a:lumMod val="75000"/>
                  </a:schemeClr>
                </a:solidFill>
                <a:latin typeface="+mj-lt"/>
              </a:rPr>
              <a:t>deck, </a:t>
            </a:r>
            <a:r>
              <a:rPr lang="en-US" sz="3000" dirty="0" smtClean="0">
                <a:solidFill>
                  <a:schemeClr val="accent5">
                    <a:lumMod val="75000"/>
                  </a:schemeClr>
                </a:solidFill>
                <a:latin typeface="+mj-lt"/>
              </a:rPr>
              <a:t>filled with initial values </a:t>
            </a:r>
            <a:r>
              <a:rPr lang="en-US" sz="3000" b="1" dirty="0" smtClean="0">
                <a:solidFill>
                  <a:schemeClr val="accent5">
                    <a:lumMod val="75000"/>
                  </a:schemeClr>
                </a:solidFill>
                <a:latin typeface="+mj-lt"/>
              </a:rPr>
              <a:t>0 </a:t>
            </a:r>
            <a:r>
              <a:rPr lang="en-US" sz="3000" dirty="0" smtClean="0">
                <a:solidFill>
                  <a:schemeClr val="accent5">
                    <a:lumMod val="75000"/>
                  </a:schemeClr>
                </a:solidFill>
                <a:latin typeface="+mj-lt"/>
              </a:rPr>
              <a:t>to </a:t>
            </a:r>
            <a:r>
              <a:rPr lang="en-US" sz="3000" b="1" dirty="0" smtClean="0">
                <a:solidFill>
                  <a:schemeClr val="accent5">
                    <a:lumMod val="75000"/>
                  </a:schemeClr>
                </a:solidFill>
                <a:latin typeface="+mj-lt"/>
              </a:rPr>
              <a:t>51, </a:t>
            </a:r>
            <a:r>
              <a:rPr lang="en-US" sz="3000" dirty="0" smtClean="0">
                <a:solidFill>
                  <a:schemeClr val="accent5">
                    <a:lumMod val="75000"/>
                  </a:schemeClr>
                </a:solidFill>
                <a:latin typeface="+mj-lt"/>
              </a:rPr>
              <a:t>as follows:</a:t>
            </a:r>
          </a:p>
        </p:txBody>
      </p:sp>
      <p:pic>
        <p:nvPicPr>
          <p:cNvPr id="2" name="Picture 1"/>
          <p:cNvPicPr>
            <a:picLocks noChangeAspect="1"/>
          </p:cNvPicPr>
          <p:nvPr/>
        </p:nvPicPr>
        <p:blipFill rotWithShape="1">
          <a:blip r:embed="rId3"/>
          <a:srcRect l="4011" t="11897" r="58631" b="70120"/>
          <a:stretch/>
        </p:blipFill>
        <p:spPr>
          <a:xfrm>
            <a:off x="2407673" y="3959755"/>
            <a:ext cx="7352875" cy="19898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730289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3" name="Заголовок 1"/>
          <p:cNvSpPr txBox="1">
            <a:spLocks/>
          </p:cNvSpPr>
          <p:nvPr/>
        </p:nvSpPr>
        <p:spPr>
          <a:xfrm>
            <a:off x="5486401" y="297810"/>
            <a:ext cx="6349196"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Problem: Deck of Cards</a:t>
            </a:r>
            <a:endParaRPr lang="ru-RU" dirty="0">
              <a:solidFill>
                <a:schemeClr val="accent5"/>
              </a:solidFill>
            </a:endParaRPr>
          </a:p>
        </p:txBody>
      </p:sp>
      <p:sp>
        <p:nvSpPr>
          <p:cNvPr id="7" name="Подзаголовок 4"/>
          <p:cNvSpPr>
            <a:spLocks noGrp="1"/>
          </p:cNvSpPr>
          <p:nvPr>
            <p:ph type="subTitle" idx="1"/>
          </p:nvPr>
        </p:nvSpPr>
        <p:spPr>
          <a:xfrm>
            <a:off x="332628" y="1443123"/>
            <a:ext cx="11502967" cy="3658266"/>
          </a:xfrm>
        </p:spPr>
        <p:txBody>
          <a:bodyPr>
            <a:noAutofit/>
          </a:bodyPr>
          <a:lstStyle/>
          <a:p>
            <a:pPr algn="just">
              <a:lnSpc>
                <a:spcPct val="150000"/>
              </a:lnSpc>
            </a:pPr>
            <a:r>
              <a:rPr lang="en-US" sz="3000" dirty="0" smtClean="0">
                <a:solidFill>
                  <a:schemeClr val="accent5">
                    <a:lumMod val="75000"/>
                  </a:schemeClr>
                </a:solidFill>
                <a:latin typeface="+mj-lt"/>
              </a:rPr>
              <a:t>	Card numbers </a:t>
            </a:r>
            <a:r>
              <a:rPr lang="en-US" sz="3000" b="1" dirty="0" smtClean="0">
                <a:solidFill>
                  <a:schemeClr val="accent5">
                    <a:lumMod val="75000"/>
                  </a:schemeClr>
                </a:solidFill>
                <a:latin typeface="+mj-lt"/>
              </a:rPr>
              <a:t>0 </a:t>
            </a:r>
            <a:r>
              <a:rPr lang="en-US" sz="3000" dirty="0" smtClean="0">
                <a:solidFill>
                  <a:schemeClr val="accent5">
                    <a:lumMod val="75000"/>
                  </a:schemeClr>
                </a:solidFill>
                <a:latin typeface="+mj-lt"/>
              </a:rPr>
              <a:t>to </a:t>
            </a:r>
            <a:r>
              <a:rPr lang="en-US" sz="3000" b="1" dirty="0" smtClean="0">
                <a:solidFill>
                  <a:schemeClr val="accent5">
                    <a:lumMod val="75000"/>
                  </a:schemeClr>
                </a:solidFill>
                <a:latin typeface="+mj-lt"/>
              </a:rPr>
              <a:t>12, 13 </a:t>
            </a:r>
            <a:r>
              <a:rPr lang="en-US" sz="3000" dirty="0" smtClean="0">
                <a:solidFill>
                  <a:schemeClr val="accent5">
                    <a:lumMod val="75000"/>
                  </a:schemeClr>
                </a:solidFill>
                <a:latin typeface="+mj-lt"/>
              </a:rPr>
              <a:t>to </a:t>
            </a:r>
            <a:r>
              <a:rPr lang="en-US" sz="3000" b="1" dirty="0" smtClean="0">
                <a:solidFill>
                  <a:schemeClr val="accent5">
                    <a:lumMod val="75000"/>
                  </a:schemeClr>
                </a:solidFill>
                <a:latin typeface="+mj-lt"/>
              </a:rPr>
              <a:t>25, 26 </a:t>
            </a:r>
            <a:r>
              <a:rPr lang="en-US" sz="3000" dirty="0">
                <a:solidFill>
                  <a:schemeClr val="accent5">
                    <a:lumMod val="75000"/>
                  </a:schemeClr>
                </a:solidFill>
                <a:latin typeface="+mj-lt"/>
              </a:rPr>
              <a:t> </a:t>
            </a:r>
            <a:r>
              <a:rPr lang="en-US" sz="3000" dirty="0" smtClean="0">
                <a:solidFill>
                  <a:schemeClr val="accent5">
                    <a:lumMod val="75000"/>
                  </a:schemeClr>
                </a:solidFill>
                <a:latin typeface="+mj-lt"/>
              </a:rPr>
              <a:t>to </a:t>
            </a:r>
            <a:r>
              <a:rPr lang="en-US" sz="3000" b="1" dirty="0" smtClean="0">
                <a:solidFill>
                  <a:schemeClr val="accent5">
                    <a:lumMod val="75000"/>
                  </a:schemeClr>
                </a:solidFill>
                <a:latin typeface="+mj-lt"/>
              </a:rPr>
              <a:t>38, 39 </a:t>
            </a:r>
            <a:r>
              <a:rPr lang="en-US" sz="3000" dirty="0" smtClean="0">
                <a:solidFill>
                  <a:schemeClr val="accent5">
                    <a:lumMod val="75000"/>
                  </a:schemeClr>
                </a:solidFill>
                <a:latin typeface="+mj-lt"/>
              </a:rPr>
              <a:t>to </a:t>
            </a:r>
            <a:r>
              <a:rPr lang="en-US" sz="3000" b="1" dirty="0" smtClean="0">
                <a:solidFill>
                  <a:schemeClr val="accent5">
                    <a:lumMod val="75000"/>
                  </a:schemeClr>
                </a:solidFill>
                <a:latin typeface="+mj-lt"/>
              </a:rPr>
              <a:t>51 </a:t>
            </a:r>
            <a:r>
              <a:rPr lang="en-US" sz="3000" dirty="0" smtClean="0">
                <a:solidFill>
                  <a:schemeClr val="accent5">
                    <a:lumMod val="75000"/>
                  </a:schemeClr>
                </a:solidFill>
                <a:latin typeface="+mj-lt"/>
              </a:rPr>
              <a:t>represent 13 spades, 13 hearts, 13 diamonds, and 13 clubs, respectively.        </a:t>
            </a:r>
            <a:r>
              <a:rPr lang="en-US" sz="3000" b="1" dirty="0" err="1" smtClean="0">
                <a:solidFill>
                  <a:schemeClr val="accent5">
                    <a:lumMod val="75000"/>
                  </a:schemeClr>
                </a:solidFill>
                <a:latin typeface="+mj-lt"/>
              </a:rPr>
              <a:t>cardNumber</a:t>
            </a:r>
            <a:r>
              <a:rPr lang="en-US" sz="3000" b="1" dirty="0" smtClean="0">
                <a:solidFill>
                  <a:schemeClr val="accent5">
                    <a:lumMod val="75000"/>
                  </a:schemeClr>
                </a:solidFill>
                <a:latin typeface="+mj-lt"/>
              </a:rPr>
              <a:t> / 13 </a:t>
            </a:r>
            <a:r>
              <a:rPr lang="en-US" sz="3000" dirty="0" smtClean="0">
                <a:solidFill>
                  <a:schemeClr val="accent5">
                    <a:lumMod val="75000"/>
                  </a:schemeClr>
                </a:solidFill>
                <a:latin typeface="+mj-lt"/>
              </a:rPr>
              <a:t>determines the suit of the card and </a:t>
            </a:r>
            <a:r>
              <a:rPr lang="en-US" sz="3000" b="1" dirty="0" err="1" smtClean="0">
                <a:solidFill>
                  <a:schemeClr val="accent5">
                    <a:lumMod val="75000"/>
                  </a:schemeClr>
                </a:solidFill>
                <a:latin typeface="+mj-lt"/>
              </a:rPr>
              <a:t>cardNumber</a:t>
            </a:r>
            <a:r>
              <a:rPr lang="en-US" sz="3000" b="1" dirty="0" smtClean="0">
                <a:solidFill>
                  <a:schemeClr val="accent5">
                    <a:lumMod val="75000"/>
                  </a:schemeClr>
                </a:solidFill>
                <a:latin typeface="+mj-lt"/>
              </a:rPr>
              <a:t> % 13 </a:t>
            </a:r>
            <a:r>
              <a:rPr lang="en-US" sz="3000" dirty="0" smtClean="0">
                <a:solidFill>
                  <a:schemeClr val="accent5">
                    <a:lumMod val="75000"/>
                  </a:schemeClr>
                </a:solidFill>
                <a:latin typeface="+mj-lt"/>
              </a:rPr>
              <a:t>determines the rank of the card. After shuffling the array </a:t>
            </a:r>
            <a:r>
              <a:rPr lang="en-US" sz="3000" b="1" dirty="0" smtClean="0">
                <a:solidFill>
                  <a:schemeClr val="accent5">
                    <a:lumMod val="75000"/>
                  </a:schemeClr>
                </a:solidFill>
                <a:latin typeface="+mj-lt"/>
              </a:rPr>
              <a:t>deck, </a:t>
            </a:r>
            <a:r>
              <a:rPr lang="en-US" sz="3000" dirty="0" smtClean="0">
                <a:solidFill>
                  <a:schemeClr val="accent5">
                    <a:lumMod val="75000"/>
                  </a:schemeClr>
                </a:solidFill>
                <a:latin typeface="+mj-lt"/>
              </a:rPr>
              <a:t>pick the first four cards from </a:t>
            </a:r>
            <a:r>
              <a:rPr lang="en-US" sz="3000" b="1" dirty="0" smtClean="0">
                <a:solidFill>
                  <a:schemeClr val="accent5">
                    <a:lumMod val="75000"/>
                  </a:schemeClr>
                </a:solidFill>
                <a:latin typeface="+mj-lt"/>
              </a:rPr>
              <a:t>deck.</a:t>
            </a:r>
            <a:endParaRPr lang="en-US" sz="3000" dirty="0" smtClean="0">
              <a:solidFill>
                <a:schemeClr val="accent5">
                  <a:lumMod val="75000"/>
                </a:schemeClr>
              </a:solidFill>
              <a:latin typeface="+mj-lt"/>
            </a:endParaRPr>
          </a:p>
        </p:txBody>
      </p:sp>
    </p:spTree>
    <p:extLst>
      <p:ext uri="{BB962C8B-B14F-4D97-AF65-F5344CB8AC3E}">
        <p14:creationId xmlns:p14="http://schemas.microsoft.com/office/powerpoint/2010/main" val="28861844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8" name="Picture 2" descr="Images-Logo-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3" name="Заголовок 1"/>
          <p:cNvSpPr txBox="1">
            <a:spLocks/>
          </p:cNvSpPr>
          <p:nvPr/>
        </p:nvSpPr>
        <p:spPr>
          <a:xfrm>
            <a:off x="5486401" y="297810"/>
            <a:ext cx="6349196"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Problem: Deck of Cards</a:t>
            </a:r>
            <a:endParaRPr lang="ru-RU" dirty="0">
              <a:solidFill>
                <a:schemeClr val="accent5"/>
              </a:solidFill>
            </a:endParaRPr>
          </a:p>
        </p:txBody>
      </p:sp>
      <p:sp>
        <p:nvSpPr>
          <p:cNvPr id="18" name="AutoShape 2" descr="Картинки по запросу Cards"/>
          <p:cNvSpPr>
            <a:spLocks noChangeAspect="1" noChangeArrowheads="1"/>
          </p:cNvSpPr>
          <p:nvPr/>
        </p:nvSpPr>
        <p:spPr bwMode="auto">
          <a:xfrm>
            <a:off x="-3175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nvGrpSpPr>
          <p:cNvPr id="23" name="Group 22"/>
          <p:cNvGrpSpPr/>
          <p:nvPr/>
        </p:nvGrpSpPr>
        <p:grpSpPr>
          <a:xfrm>
            <a:off x="982629" y="1457955"/>
            <a:ext cx="3077022" cy="5324535"/>
            <a:chOff x="982629" y="1425871"/>
            <a:chExt cx="3077022" cy="5324535"/>
          </a:xfrm>
        </p:grpSpPr>
        <p:sp>
          <p:nvSpPr>
            <p:cNvPr id="2" name="TextBox 1"/>
            <p:cNvSpPr txBox="1"/>
            <p:nvPr/>
          </p:nvSpPr>
          <p:spPr>
            <a:xfrm>
              <a:off x="982629" y="1425871"/>
              <a:ext cx="405880" cy="5324535"/>
            </a:xfrm>
            <a:prstGeom prst="rect">
              <a:avLst/>
            </a:prstGeom>
            <a:noFill/>
          </p:spPr>
          <p:txBody>
            <a:bodyPr wrap="none" rtlCol="0">
              <a:spAutoFit/>
            </a:bodyPr>
            <a:lstStyle/>
            <a:p>
              <a:r>
                <a:rPr lang="en-US" sz="1700" dirty="0" smtClean="0"/>
                <a:t>0</a:t>
              </a:r>
            </a:p>
            <a:p>
              <a:r>
                <a:rPr lang="en-US" sz="1700" dirty="0" smtClean="0"/>
                <a:t>.</a:t>
              </a:r>
            </a:p>
            <a:p>
              <a:r>
                <a:rPr lang="en-US" sz="1700" dirty="0" smtClean="0"/>
                <a:t>.</a:t>
              </a:r>
            </a:p>
            <a:p>
              <a:r>
                <a:rPr lang="en-US" sz="1700" dirty="0" smtClean="0"/>
                <a:t>.</a:t>
              </a:r>
            </a:p>
            <a:p>
              <a:r>
                <a:rPr lang="en-US" sz="1700" dirty="0" smtClean="0"/>
                <a:t>12</a:t>
              </a:r>
            </a:p>
            <a:p>
              <a:r>
                <a:rPr lang="en-US" sz="1700" dirty="0" smtClean="0"/>
                <a:t>13</a:t>
              </a:r>
            </a:p>
            <a:p>
              <a:r>
                <a:rPr lang="en-US" sz="1700" dirty="0" smtClean="0"/>
                <a:t>.</a:t>
              </a:r>
            </a:p>
            <a:p>
              <a:r>
                <a:rPr lang="en-US" sz="1700" dirty="0" smtClean="0"/>
                <a:t>.</a:t>
              </a:r>
            </a:p>
            <a:p>
              <a:r>
                <a:rPr lang="en-US" sz="1700" dirty="0" smtClean="0"/>
                <a:t>.</a:t>
              </a:r>
            </a:p>
            <a:p>
              <a:r>
                <a:rPr lang="en-US" sz="1700" dirty="0" smtClean="0"/>
                <a:t>25</a:t>
              </a:r>
            </a:p>
            <a:p>
              <a:r>
                <a:rPr lang="en-US" sz="1700" dirty="0" smtClean="0"/>
                <a:t>26</a:t>
              </a:r>
            </a:p>
            <a:p>
              <a:r>
                <a:rPr lang="en-US" sz="1700" dirty="0" smtClean="0"/>
                <a:t>.</a:t>
              </a:r>
            </a:p>
            <a:p>
              <a:r>
                <a:rPr lang="en-US" sz="1700" dirty="0" smtClean="0"/>
                <a:t>.</a:t>
              </a:r>
            </a:p>
            <a:p>
              <a:r>
                <a:rPr lang="en-US" sz="1700" dirty="0" smtClean="0"/>
                <a:t>.</a:t>
              </a:r>
            </a:p>
            <a:p>
              <a:r>
                <a:rPr lang="en-US" sz="1700" dirty="0" smtClean="0"/>
                <a:t>38</a:t>
              </a:r>
            </a:p>
            <a:p>
              <a:r>
                <a:rPr lang="en-US" sz="1700" dirty="0" smtClean="0"/>
                <a:t>39</a:t>
              </a:r>
            </a:p>
            <a:p>
              <a:r>
                <a:rPr lang="en-US" sz="1700" dirty="0" smtClean="0"/>
                <a:t>.</a:t>
              </a:r>
            </a:p>
            <a:p>
              <a:r>
                <a:rPr lang="en-US" sz="1700" dirty="0" smtClean="0"/>
                <a:t>.</a:t>
              </a:r>
            </a:p>
            <a:p>
              <a:r>
                <a:rPr lang="en-US" sz="1700" dirty="0" smtClean="0"/>
                <a:t>.</a:t>
              </a:r>
            </a:p>
            <a:p>
              <a:r>
                <a:rPr lang="en-US" sz="1700" dirty="0" smtClean="0"/>
                <a:t>51</a:t>
              </a:r>
            </a:p>
          </p:txBody>
        </p:sp>
        <p:sp>
          <p:nvSpPr>
            <p:cNvPr id="5" name="Right Brace 4"/>
            <p:cNvSpPr/>
            <p:nvPr/>
          </p:nvSpPr>
          <p:spPr>
            <a:xfrm>
              <a:off x="1251284" y="1490039"/>
              <a:ext cx="320842" cy="126920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ru-RU"/>
            </a:p>
          </p:txBody>
        </p:sp>
        <p:sp>
          <p:nvSpPr>
            <p:cNvPr id="11" name="Right Brace 10"/>
            <p:cNvSpPr/>
            <p:nvPr/>
          </p:nvSpPr>
          <p:spPr>
            <a:xfrm>
              <a:off x="1251284" y="2791326"/>
              <a:ext cx="320842" cy="126920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ru-RU"/>
            </a:p>
          </p:txBody>
        </p:sp>
        <p:sp>
          <p:nvSpPr>
            <p:cNvPr id="12" name="Right Brace 11"/>
            <p:cNvSpPr/>
            <p:nvPr/>
          </p:nvSpPr>
          <p:spPr>
            <a:xfrm>
              <a:off x="1251284" y="4104180"/>
              <a:ext cx="320842" cy="126920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ru-RU"/>
            </a:p>
          </p:txBody>
        </p:sp>
        <p:sp>
          <p:nvSpPr>
            <p:cNvPr id="14" name="Right Brace 13"/>
            <p:cNvSpPr/>
            <p:nvPr/>
          </p:nvSpPr>
          <p:spPr>
            <a:xfrm>
              <a:off x="1272154" y="5417034"/>
              <a:ext cx="320842" cy="126920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ru-RU"/>
            </a:p>
          </p:txBody>
        </p:sp>
        <p:sp>
          <p:nvSpPr>
            <p:cNvPr id="9" name="TextBox 8"/>
            <p:cNvSpPr txBox="1"/>
            <p:nvPr/>
          </p:nvSpPr>
          <p:spPr>
            <a:xfrm>
              <a:off x="1716506" y="1939974"/>
              <a:ext cx="1189749" cy="369332"/>
            </a:xfrm>
            <a:prstGeom prst="rect">
              <a:avLst/>
            </a:prstGeom>
            <a:noFill/>
          </p:spPr>
          <p:txBody>
            <a:bodyPr wrap="none" rtlCol="0">
              <a:spAutoFit/>
            </a:bodyPr>
            <a:lstStyle/>
            <a:p>
              <a:r>
                <a:rPr lang="en-US" dirty="0" smtClean="0"/>
                <a:t>13 Spades </a:t>
              </a:r>
              <a:endParaRPr lang="ru-RU" dirty="0"/>
            </a:p>
          </p:txBody>
        </p:sp>
        <p:sp>
          <p:nvSpPr>
            <p:cNvPr id="15" name="TextBox 14"/>
            <p:cNvSpPr txBox="1"/>
            <p:nvPr/>
          </p:nvSpPr>
          <p:spPr>
            <a:xfrm>
              <a:off x="1716506" y="3241261"/>
              <a:ext cx="1141659" cy="369332"/>
            </a:xfrm>
            <a:prstGeom prst="rect">
              <a:avLst/>
            </a:prstGeom>
            <a:noFill/>
          </p:spPr>
          <p:txBody>
            <a:bodyPr wrap="none" rtlCol="0">
              <a:spAutoFit/>
            </a:bodyPr>
            <a:lstStyle/>
            <a:p>
              <a:r>
                <a:rPr lang="en-US" dirty="0" smtClean="0"/>
                <a:t>13 Hearts </a:t>
              </a:r>
              <a:endParaRPr lang="ru-RU" dirty="0"/>
            </a:p>
          </p:txBody>
        </p:sp>
        <p:sp>
          <p:nvSpPr>
            <p:cNvPr id="16" name="TextBox 15"/>
            <p:cNvSpPr txBox="1"/>
            <p:nvPr/>
          </p:nvSpPr>
          <p:spPr>
            <a:xfrm>
              <a:off x="1716506" y="4554115"/>
              <a:ext cx="1470274" cy="369332"/>
            </a:xfrm>
            <a:prstGeom prst="rect">
              <a:avLst/>
            </a:prstGeom>
            <a:noFill/>
          </p:spPr>
          <p:txBody>
            <a:bodyPr wrap="none" rtlCol="0">
              <a:spAutoFit/>
            </a:bodyPr>
            <a:lstStyle/>
            <a:p>
              <a:r>
                <a:rPr lang="en-US" dirty="0" smtClean="0"/>
                <a:t>13 Diamonds </a:t>
              </a:r>
              <a:endParaRPr lang="ru-RU" dirty="0"/>
            </a:p>
          </p:txBody>
        </p:sp>
        <p:sp>
          <p:nvSpPr>
            <p:cNvPr id="17" name="TextBox 16"/>
            <p:cNvSpPr txBox="1"/>
            <p:nvPr/>
          </p:nvSpPr>
          <p:spPr>
            <a:xfrm>
              <a:off x="1716506" y="5866969"/>
              <a:ext cx="980205" cy="369332"/>
            </a:xfrm>
            <a:prstGeom prst="rect">
              <a:avLst/>
            </a:prstGeom>
            <a:noFill/>
          </p:spPr>
          <p:txBody>
            <a:bodyPr wrap="none" rtlCol="0">
              <a:spAutoFit/>
            </a:bodyPr>
            <a:lstStyle/>
            <a:p>
              <a:r>
                <a:rPr lang="en-US" dirty="0" smtClean="0"/>
                <a:t>13 Clubs</a:t>
              </a:r>
              <a:endParaRPr lang="ru-RU" dirty="0"/>
            </a:p>
          </p:txBody>
        </p:sp>
        <p:pic>
          <p:nvPicPr>
            <p:cNvPr id="19" name="Picture 18"/>
            <p:cNvPicPr>
              <a:picLocks noChangeAspect="1"/>
            </p:cNvPicPr>
            <p:nvPr/>
          </p:nvPicPr>
          <p:blipFill rotWithShape="1">
            <a:blip r:embed="rId4"/>
            <a:srcRect r="47129" b="51564"/>
            <a:stretch/>
          </p:blipFill>
          <p:spPr>
            <a:xfrm>
              <a:off x="3032313" y="5481600"/>
              <a:ext cx="1027338" cy="1139536"/>
            </a:xfrm>
            <a:prstGeom prst="rect">
              <a:avLst/>
            </a:prstGeom>
          </p:spPr>
        </p:pic>
        <p:pic>
          <p:nvPicPr>
            <p:cNvPr id="20" name="Picture 19"/>
            <p:cNvPicPr>
              <a:picLocks noChangeAspect="1"/>
            </p:cNvPicPr>
            <p:nvPr/>
          </p:nvPicPr>
          <p:blipFill rotWithShape="1">
            <a:blip r:embed="rId4"/>
            <a:srcRect t="51157" r="47846"/>
            <a:stretch/>
          </p:blipFill>
          <p:spPr>
            <a:xfrm>
              <a:off x="3028114" y="2852830"/>
              <a:ext cx="1013408" cy="1149111"/>
            </a:xfrm>
            <a:prstGeom prst="rect">
              <a:avLst/>
            </a:prstGeom>
          </p:spPr>
        </p:pic>
        <p:pic>
          <p:nvPicPr>
            <p:cNvPr id="21" name="Picture 20"/>
            <p:cNvPicPr>
              <a:picLocks noChangeAspect="1"/>
            </p:cNvPicPr>
            <p:nvPr/>
          </p:nvPicPr>
          <p:blipFill rotWithShape="1">
            <a:blip r:embed="rId4"/>
            <a:srcRect l="52871" t="53329"/>
            <a:stretch/>
          </p:blipFill>
          <p:spPr>
            <a:xfrm>
              <a:off x="3028114" y="1580218"/>
              <a:ext cx="915762" cy="1098003"/>
            </a:xfrm>
            <a:prstGeom prst="rect">
              <a:avLst/>
            </a:prstGeom>
          </p:spPr>
        </p:pic>
        <p:pic>
          <p:nvPicPr>
            <p:cNvPr id="22" name="Picture 21"/>
            <p:cNvPicPr>
              <a:picLocks noChangeAspect="1"/>
            </p:cNvPicPr>
            <p:nvPr/>
          </p:nvPicPr>
          <p:blipFill rotWithShape="1">
            <a:blip r:embed="rId4"/>
            <a:srcRect l="56534" b="50067"/>
            <a:stretch/>
          </p:blipFill>
          <p:spPr>
            <a:xfrm>
              <a:off x="3112523" y="4174707"/>
              <a:ext cx="928999" cy="1292168"/>
            </a:xfrm>
            <a:prstGeom prst="rect">
              <a:avLst/>
            </a:prstGeom>
          </p:spPr>
        </p:pic>
      </p:grpSp>
      <p:sp>
        <p:nvSpPr>
          <p:cNvPr id="24" name="TextBox 23"/>
          <p:cNvSpPr txBox="1"/>
          <p:nvPr/>
        </p:nvSpPr>
        <p:spPr>
          <a:xfrm>
            <a:off x="5136953" y="1490039"/>
            <a:ext cx="540533" cy="5324535"/>
          </a:xfrm>
          <a:prstGeom prst="rect">
            <a:avLst/>
          </a:prstGeom>
          <a:noFill/>
        </p:spPr>
        <p:txBody>
          <a:bodyPr wrap="none" rtlCol="0">
            <a:spAutoFit/>
          </a:bodyPr>
          <a:lstStyle/>
          <a:p>
            <a:r>
              <a:rPr lang="en-US" sz="1700" dirty="0" smtClean="0"/>
              <a:t>[0]</a:t>
            </a:r>
          </a:p>
          <a:p>
            <a:r>
              <a:rPr lang="en-US" sz="1700" dirty="0" smtClean="0"/>
              <a:t>.</a:t>
            </a:r>
          </a:p>
          <a:p>
            <a:r>
              <a:rPr lang="en-US" sz="1700" dirty="0" smtClean="0"/>
              <a:t>.</a:t>
            </a:r>
          </a:p>
          <a:p>
            <a:r>
              <a:rPr lang="en-US" sz="1700" dirty="0" smtClean="0"/>
              <a:t>.</a:t>
            </a:r>
          </a:p>
          <a:p>
            <a:r>
              <a:rPr lang="en-US" sz="1700" dirty="0" smtClean="0"/>
              <a:t>[12]</a:t>
            </a:r>
          </a:p>
          <a:p>
            <a:r>
              <a:rPr lang="en-US" sz="1700" dirty="0" smtClean="0"/>
              <a:t>[13]</a:t>
            </a:r>
          </a:p>
          <a:p>
            <a:r>
              <a:rPr lang="en-US" sz="1700" dirty="0" smtClean="0"/>
              <a:t>.</a:t>
            </a:r>
          </a:p>
          <a:p>
            <a:r>
              <a:rPr lang="en-US" sz="1700" dirty="0" smtClean="0"/>
              <a:t>.</a:t>
            </a:r>
          </a:p>
          <a:p>
            <a:r>
              <a:rPr lang="en-US" sz="1700" dirty="0" smtClean="0"/>
              <a:t>.</a:t>
            </a:r>
          </a:p>
          <a:p>
            <a:r>
              <a:rPr lang="en-US" sz="1700" dirty="0" smtClean="0"/>
              <a:t>[25]</a:t>
            </a:r>
          </a:p>
          <a:p>
            <a:r>
              <a:rPr lang="en-US" sz="1700" dirty="0" smtClean="0"/>
              <a:t>[26]</a:t>
            </a:r>
          </a:p>
          <a:p>
            <a:r>
              <a:rPr lang="en-US" sz="1700" dirty="0" smtClean="0"/>
              <a:t>.</a:t>
            </a:r>
          </a:p>
          <a:p>
            <a:r>
              <a:rPr lang="en-US" sz="1700" dirty="0" smtClean="0"/>
              <a:t>.</a:t>
            </a:r>
          </a:p>
          <a:p>
            <a:r>
              <a:rPr lang="en-US" sz="1700" dirty="0" smtClean="0"/>
              <a:t>.</a:t>
            </a:r>
          </a:p>
          <a:p>
            <a:r>
              <a:rPr lang="en-US" sz="1700" dirty="0" smtClean="0"/>
              <a:t>[38]</a:t>
            </a:r>
          </a:p>
          <a:p>
            <a:r>
              <a:rPr lang="en-US" sz="1700" dirty="0" smtClean="0"/>
              <a:t>[39]</a:t>
            </a:r>
          </a:p>
          <a:p>
            <a:r>
              <a:rPr lang="en-US" sz="1700" dirty="0" smtClean="0"/>
              <a:t>.</a:t>
            </a:r>
          </a:p>
          <a:p>
            <a:r>
              <a:rPr lang="en-US" sz="1700" dirty="0" smtClean="0"/>
              <a:t>.</a:t>
            </a:r>
          </a:p>
          <a:p>
            <a:r>
              <a:rPr lang="en-US" sz="1700" dirty="0" smtClean="0"/>
              <a:t>.</a:t>
            </a:r>
          </a:p>
          <a:p>
            <a:r>
              <a:rPr lang="en-US" sz="1700" dirty="0" smtClean="0"/>
              <a:t>[51]</a:t>
            </a:r>
          </a:p>
        </p:txBody>
      </p:sp>
      <p:sp>
        <p:nvSpPr>
          <p:cNvPr id="25" name="TextBox 24"/>
          <p:cNvSpPr txBox="1"/>
          <p:nvPr/>
        </p:nvSpPr>
        <p:spPr>
          <a:xfrm>
            <a:off x="5627304" y="1490039"/>
            <a:ext cx="405880" cy="532453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700" dirty="0" smtClean="0"/>
              <a:t>0</a:t>
            </a:r>
          </a:p>
          <a:p>
            <a:r>
              <a:rPr lang="en-US" sz="1700" dirty="0" smtClean="0"/>
              <a:t>.</a:t>
            </a:r>
          </a:p>
          <a:p>
            <a:r>
              <a:rPr lang="en-US" sz="1700" dirty="0" smtClean="0"/>
              <a:t>.</a:t>
            </a:r>
          </a:p>
          <a:p>
            <a:r>
              <a:rPr lang="en-US" sz="1700" dirty="0" smtClean="0"/>
              <a:t>.</a:t>
            </a:r>
          </a:p>
          <a:p>
            <a:r>
              <a:rPr lang="en-US" sz="1700" dirty="0" smtClean="0"/>
              <a:t>12</a:t>
            </a:r>
          </a:p>
          <a:p>
            <a:r>
              <a:rPr lang="en-US" sz="1700" dirty="0" smtClean="0"/>
              <a:t>13</a:t>
            </a:r>
          </a:p>
          <a:p>
            <a:r>
              <a:rPr lang="en-US" sz="1700" dirty="0" smtClean="0"/>
              <a:t>.</a:t>
            </a:r>
          </a:p>
          <a:p>
            <a:r>
              <a:rPr lang="en-US" sz="1700" dirty="0" smtClean="0"/>
              <a:t>.</a:t>
            </a:r>
          </a:p>
          <a:p>
            <a:r>
              <a:rPr lang="en-US" sz="1700" dirty="0" smtClean="0"/>
              <a:t>.</a:t>
            </a:r>
          </a:p>
          <a:p>
            <a:r>
              <a:rPr lang="en-US" sz="1700" dirty="0" smtClean="0"/>
              <a:t>25</a:t>
            </a:r>
          </a:p>
          <a:p>
            <a:r>
              <a:rPr lang="en-US" sz="1700" dirty="0" smtClean="0"/>
              <a:t>26</a:t>
            </a:r>
          </a:p>
          <a:p>
            <a:r>
              <a:rPr lang="en-US" sz="1700" dirty="0" smtClean="0"/>
              <a:t>.</a:t>
            </a:r>
          </a:p>
          <a:p>
            <a:r>
              <a:rPr lang="en-US" sz="1700" dirty="0" smtClean="0"/>
              <a:t>.</a:t>
            </a:r>
          </a:p>
          <a:p>
            <a:r>
              <a:rPr lang="en-US" sz="1700" dirty="0" smtClean="0"/>
              <a:t>.</a:t>
            </a:r>
          </a:p>
          <a:p>
            <a:r>
              <a:rPr lang="en-US" sz="1700" dirty="0" smtClean="0"/>
              <a:t>38</a:t>
            </a:r>
          </a:p>
          <a:p>
            <a:r>
              <a:rPr lang="en-US" sz="1700" dirty="0" smtClean="0"/>
              <a:t>39</a:t>
            </a:r>
          </a:p>
          <a:p>
            <a:r>
              <a:rPr lang="en-US" sz="1700" dirty="0" smtClean="0"/>
              <a:t>.</a:t>
            </a:r>
          </a:p>
          <a:p>
            <a:r>
              <a:rPr lang="en-US" sz="1700" dirty="0" smtClean="0"/>
              <a:t>.</a:t>
            </a:r>
          </a:p>
          <a:p>
            <a:r>
              <a:rPr lang="en-US" sz="1700" dirty="0" smtClean="0"/>
              <a:t>.</a:t>
            </a:r>
          </a:p>
          <a:p>
            <a:r>
              <a:rPr lang="en-US" sz="1700" dirty="0" smtClean="0"/>
              <a:t>51</a:t>
            </a:r>
          </a:p>
        </p:txBody>
      </p:sp>
      <p:sp>
        <p:nvSpPr>
          <p:cNvPr id="26" name="TextBox 25"/>
          <p:cNvSpPr txBox="1"/>
          <p:nvPr/>
        </p:nvSpPr>
        <p:spPr>
          <a:xfrm>
            <a:off x="5379527" y="1189094"/>
            <a:ext cx="623889" cy="369332"/>
          </a:xfrm>
          <a:prstGeom prst="rect">
            <a:avLst/>
          </a:prstGeom>
          <a:noFill/>
        </p:spPr>
        <p:txBody>
          <a:bodyPr wrap="none" rtlCol="0">
            <a:spAutoFit/>
          </a:bodyPr>
          <a:lstStyle/>
          <a:p>
            <a:r>
              <a:rPr lang="en-US" dirty="0" smtClean="0"/>
              <a:t>deck</a:t>
            </a:r>
            <a:endParaRPr lang="ru-RU" dirty="0"/>
          </a:p>
        </p:txBody>
      </p:sp>
      <p:cxnSp>
        <p:nvCxnSpPr>
          <p:cNvPr id="28" name="Straight Arrow Connector 27"/>
          <p:cNvCxnSpPr>
            <a:stCxn id="25" idx="3"/>
          </p:cNvCxnSpPr>
          <p:nvPr/>
        </p:nvCxnSpPr>
        <p:spPr>
          <a:xfrm flipV="1">
            <a:off x="6033184" y="4136264"/>
            <a:ext cx="1073329" cy="160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7147753" y="1496397"/>
            <a:ext cx="540533" cy="5324535"/>
          </a:xfrm>
          <a:prstGeom prst="rect">
            <a:avLst/>
          </a:prstGeom>
          <a:noFill/>
        </p:spPr>
        <p:txBody>
          <a:bodyPr wrap="none" rtlCol="0">
            <a:spAutoFit/>
          </a:bodyPr>
          <a:lstStyle/>
          <a:p>
            <a:r>
              <a:rPr lang="en-US" sz="1700" dirty="0" smtClean="0"/>
              <a:t>[0]</a:t>
            </a:r>
          </a:p>
          <a:p>
            <a:r>
              <a:rPr lang="en-US" sz="1700" dirty="0" smtClean="0"/>
              <a:t>[1]</a:t>
            </a:r>
          </a:p>
          <a:p>
            <a:r>
              <a:rPr lang="en-US" sz="1700" dirty="0" smtClean="0"/>
              <a:t>[2]</a:t>
            </a:r>
          </a:p>
          <a:p>
            <a:r>
              <a:rPr lang="en-US" sz="1700" dirty="0" smtClean="0"/>
              <a:t>[3]</a:t>
            </a:r>
          </a:p>
          <a:p>
            <a:r>
              <a:rPr lang="en-US" sz="1700" dirty="0" smtClean="0"/>
              <a:t>[4]</a:t>
            </a:r>
          </a:p>
          <a:p>
            <a:r>
              <a:rPr lang="en-US" sz="1700" dirty="0" smtClean="0"/>
              <a:t>[5]</a:t>
            </a:r>
          </a:p>
          <a:p>
            <a:r>
              <a:rPr lang="en-US" sz="1700" dirty="0" smtClean="0"/>
              <a:t>.</a:t>
            </a:r>
          </a:p>
          <a:p>
            <a:r>
              <a:rPr lang="en-US" sz="1700" dirty="0" smtClean="0"/>
              <a:t>.</a:t>
            </a:r>
          </a:p>
          <a:p>
            <a:r>
              <a:rPr lang="en-US" sz="1700" dirty="0" smtClean="0"/>
              <a:t>.</a:t>
            </a:r>
          </a:p>
          <a:p>
            <a:r>
              <a:rPr lang="en-US" sz="1700" dirty="0" smtClean="0"/>
              <a:t>[25]</a:t>
            </a:r>
          </a:p>
          <a:p>
            <a:r>
              <a:rPr lang="en-US" sz="1700" dirty="0" smtClean="0"/>
              <a:t>[26]</a:t>
            </a:r>
          </a:p>
          <a:p>
            <a:r>
              <a:rPr lang="en-US" sz="1700" dirty="0" smtClean="0"/>
              <a:t>.</a:t>
            </a:r>
          </a:p>
          <a:p>
            <a:r>
              <a:rPr lang="en-US" sz="1700" dirty="0" smtClean="0"/>
              <a:t>.</a:t>
            </a:r>
          </a:p>
          <a:p>
            <a:r>
              <a:rPr lang="en-US" sz="1700" dirty="0" smtClean="0"/>
              <a:t>.</a:t>
            </a:r>
          </a:p>
          <a:p>
            <a:r>
              <a:rPr lang="en-US" sz="1700" dirty="0" smtClean="0"/>
              <a:t>[38]</a:t>
            </a:r>
          </a:p>
          <a:p>
            <a:r>
              <a:rPr lang="en-US" sz="1700" dirty="0" smtClean="0"/>
              <a:t>[39]</a:t>
            </a:r>
          </a:p>
          <a:p>
            <a:r>
              <a:rPr lang="en-US" sz="1700" dirty="0" smtClean="0"/>
              <a:t>.</a:t>
            </a:r>
          </a:p>
          <a:p>
            <a:r>
              <a:rPr lang="en-US" sz="1700" dirty="0" smtClean="0"/>
              <a:t>.</a:t>
            </a:r>
          </a:p>
          <a:p>
            <a:r>
              <a:rPr lang="en-US" sz="1700" dirty="0" smtClean="0"/>
              <a:t>.</a:t>
            </a:r>
          </a:p>
          <a:p>
            <a:r>
              <a:rPr lang="en-US" sz="1700" dirty="0" smtClean="0"/>
              <a:t>[51]</a:t>
            </a:r>
          </a:p>
        </p:txBody>
      </p:sp>
      <p:sp>
        <p:nvSpPr>
          <p:cNvPr id="30" name="TextBox 29"/>
          <p:cNvSpPr txBox="1"/>
          <p:nvPr/>
        </p:nvSpPr>
        <p:spPr>
          <a:xfrm>
            <a:off x="7638104" y="1496397"/>
            <a:ext cx="405880" cy="532453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700" dirty="0"/>
              <a:t>6</a:t>
            </a:r>
            <a:endParaRPr lang="en-US" sz="1700" dirty="0" smtClean="0"/>
          </a:p>
          <a:p>
            <a:r>
              <a:rPr lang="en-US" sz="1700" dirty="0" smtClean="0"/>
              <a:t>48</a:t>
            </a:r>
          </a:p>
          <a:p>
            <a:r>
              <a:rPr lang="en-US" sz="1700" dirty="0" smtClean="0"/>
              <a:t>11</a:t>
            </a:r>
          </a:p>
          <a:p>
            <a:r>
              <a:rPr lang="en-US" sz="1700" dirty="0" smtClean="0"/>
              <a:t>24</a:t>
            </a:r>
          </a:p>
          <a:p>
            <a:r>
              <a:rPr lang="en-US" sz="1700" dirty="0" smtClean="0"/>
              <a:t>.</a:t>
            </a:r>
          </a:p>
          <a:p>
            <a:r>
              <a:rPr lang="en-US" sz="1700" dirty="0" smtClean="0"/>
              <a:t>.</a:t>
            </a:r>
          </a:p>
          <a:p>
            <a:r>
              <a:rPr lang="en-US" sz="1700" dirty="0" smtClean="0"/>
              <a:t>.</a:t>
            </a:r>
          </a:p>
          <a:p>
            <a:r>
              <a:rPr lang="en-US" sz="1700" dirty="0" smtClean="0"/>
              <a:t>.</a:t>
            </a:r>
          </a:p>
          <a:p>
            <a:r>
              <a:rPr lang="en-US" sz="1700" dirty="0" smtClean="0"/>
              <a:t>.</a:t>
            </a:r>
          </a:p>
          <a:p>
            <a:r>
              <a:rPr lang="en-US" sz="1700" dirty="0" smtClean="0"/>
              <a:t>.</a:t>
            </a:r>
          </a:p>
          <a:p>
            <a:r>
              <a:rPr lang="en-US" sz="1700" dirty="0" smtClean="0"/>
              <a:t>.</a:t>
            </a:r>
          </a:p>
          <a:p>
            <a:r>
              <a:rPr lang="en-US" sz="1700" dirty="0" smtClean="0"/>
              <a:t>.</a:t>
            </a:r>
          </a:p>
          <a:p>
            <a:r>
              <a:rPr lang="en-US" sz="1700" dirty="0" smtClean="0"/>
              <a:t>.</a:t>
            </a:r>
          </a:p>
          <a:p>
            <a:r>
              <a:rPr lang="en-US" sz="1700" dirty="0" smtClean="0"/>
              <a:t>.</a:t>
            </a:r>
          </a:p>
          <a:p>
            <a:r>
              <a:rPr lang="en-US" sz="1700" dirty="0" smtClean="0"/>
              <a:t>.</a:t>
            </a:r>
          </a:p>
          <a:p>
            <a:r>
              <a:rPr lang="en-US" sz="1700" dirty="0"/>
              <a:t>.</a:t>
            </a:r>
            <a:endParaRPr lang="en-US" sz="1700" dirty="0" smtClean="0"/>
          </a:p>
          <a:p>
            <a:r>
              <a:rPr lang="en-US" sz="1700" dirty="0" smtClean="0"/>
              <a:t>.</a:t>
            </a:r>
          </a:p>
          <a:p>
            <a:r>
              <a:rPr lang="en-US" sz="1700" dirty="0" smtClean="0"/>
              <a:t>.</a:t>
            </a:r>
          </a:p>
          <a:p>
            <a:r>
              <a:rPr lang="en-US" sz="1700" dirty="0" smtClean="0"/>
              <a:t>.</a:t>
            </a:r>
          </a:p>
          <a:p>
            <a:r>
              <a:rPr lang="en-US" sz="1700" dirty="0" smtClean="0"/>
              <a:t>.</a:t>
            </a:r>
          </a:p>
        </p:txBody>
      </p:sp>
      <p:sp>
        <p:nvSpPr>
          <p:cNvPr id="31" name="TextBox 30"/>
          <p:cNvSpPr txBox="1"/>
          <p:nvPr/>
        </p:nvSpPr>
        <p:spPr>
          <a:xfrm>
            <a:off x="7326159" y="1181305"/>
            <a:ext cx="623889" cy="369332"/>
          </a:xfrm>
          <a:prstGeom prst="rect">
            <a:avLst/>
          </a:prstGeom>
          <a:noFill/>
        </p:spPr>
        <p:txBody>
          <a:bodyPr wrap="none" rtlCol="0">
            <a:spAutoFit/>
          </a:bodyPr>
          <a:lstStyle/>
          <a:p>
            <a:r>
              <a:rPr lang="en-US" dirty="0" smtClean="0"/>
              <a:t>deck</a:t>
            </a:r>
            <a:endParaRPr lang="ru-RU" dirty="0"/>
          </a:p>
        </p:txBody>
      </p:sp>
      <p:sp>
        <p:nvSpPr>
          <p:cNvPr id="33" name="TextBox 32"/>
          <p:cNvSpPr txBox="1"/>
          <p:nvPr/>
        </p:nvSpPr>
        <p:spPr>
          <a:xfrm>
            <a:off x="8939806" y="1335303"/>
            <a:ext cx="2888932" cy="553998"/>
          </a:xfrm>
          <a:prstGeom prst="rect">
            <a:avLst/>
          </a:prstGeom>
          <a:noFill/>
        </p:spPr>
        <p:txBody>
          <a:bodyPr wrap="none" rtlCol="0">
            <a:spAutoFit/>
          </a:bodyPr>
          <a:lstStyle/>
          <a:p>
            <a:r>
              <a:rPr lang="en-US" sz="1500" dirty="0" smtClean="0"/>
              <a:t>Card number 6 is the </a:t>
            </a:r>
          </a:p>
          <a:p>
            <a:r>
              <a:rPr lang="en-US" sz="1500" dirty="0" smtClean="0"/>
              <a:t>7 (6 % 13 = 6) of Spades (6 / 13 =0)</a:t>
            </a:r>
            <a:endParaRPr lang="ru-RU" sz="1500" dirty="0"/>
          </a:p>
        </p:txBody>
      </p:sp>
      <p:cxnSp>
        <p:nvCxnSpPr>
          <p:cNvPr id="35" name="Straight Arrow Connector 34"/>
          <p:cNvCxnSpPr>
            <a:endCxn id="33" idx="1"/>
          </p:cNvCxnSpPr>
          <p:nvPr/>
        </p:nvCxnSpPr>
        <p:spPr>
          <a:xfrm>
            <a:off x="8043984" y="1612302"/>
            <a:ext cx="89582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Elbow Connector 38"/>
          <p:cNvCxnSpPr/>
          <p:nvPr/>
        </p:nvCxnSpPr>
        <p:spPr>
          <a:xfrm>
            <a:off x="8043984" y="1889301"/>
            <a:ext cx="895822" cy="542113"/>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45" name="TextBox 44"/>
          <p:cNvSpPr txBox="1"/>
          <p:nvPr/>
        </p:nvSpPr>
        <p:spPr>
          <a:xfrm>
            <a:off x="8946663" y="2156724"/>
            <a:ext cx="3182281" cy="553998"/>
          </a:xfrm>
          <a:prstGeom prst="rect">
            <a:avLst/>
          </a:prstGeom>
          <a:noFill/>
        </p:spPr>
        <p:txBody>
          <a:bodyPr wrap="none" rtlCol="0">
            <a:spAutoFit/>
          </a:bodyPr>
          <a:lstStyle/>
          <a:p>
            <a:r>
              <a:rPr lang="en-US" sz="1500" dirty="0" smtClean="0"/>
              <a:t>Card number 48 is the </a:t>
            </a:r>
          </a:p>
          <a:p>
            <a:r>
              <a:rPr lang="en-US" sz="1500" dirty="0" smtClean="0"/>
              <a:t>10 (48 % 13 = 9) of Spades (48 / 13 =3)</a:t>
            </a:r>
            <a:endParaRPr lang="ru-RU" sz="1500" dirty="0"/>
          </a:p>
        </p:txBody>
      </p:sp>
      <p:sp>
        <p:nvSpPr>
          <p:cNvPr id="46" name="TextBox 45"/>
          <p:cNvSpPr txBox="1"/>
          <p:nvPr/>
        </p:nvSpPr>
        <p:spPr>
          <a:xfrm>
            <a:off x="8660999" y="2914317"/>
            <a:ext cx="3608680" cy="553998"/>
          </a:xfrm>
          <a:prstGeom prst="rect">
            <a:avLst/>
          </a:prstGeom>
          <a:noFill/>
        </p:spPr>
        <p:txBody>
          <a:bodyPr wrap="none" rtlCol="0">
            <a:spAutoFit/>
          </a:bodyPr>
          <a:lstStyle/>
          <a:p>
            <a:r>
              <a:rPr lang="en-US" sz="1500" dirty="0" smtClean="0"/>
              <a:t>Card number 11 is the </a:t>
            </a:r>
          </a:p>
          <a:p>
            <a:r>
              <a:rPr lang="en-US" sz="1500" dirty="0" smtClean="0"/>
              <a:t>Queen (11 % 13 = 11) of Spades (11 / 13 =0)</a:t>
            </a:r>
            <a:endParaRPr lang="ru-RU" sz="1500" dirty="0"/>
          </a:p>
        </p:txBody>
      </p:sp>
      <p:sp>
        <p:nvSpPr>
          <p:cNvPr id="47" name="TextBox 46"/>
          <p:cNvSpPr txBox="1"/>
          <p:nvPr/>
        </p:nvSpPr>
        <p:spPr>
          <a:xfrm>
            <a:off x="8717704" y="3790596"/>
            <a:ext cx="3570208" cy="553998"/>
          </a:xfrm>
          <a:prstGeom prst="rect">
            <a:avLst/>
          </a:prstGeom>
          <a:noFill/>
        </p:spPr>
        <p:txBody>
          <a:bodyPr wrap="none" rtlCol="0">
            <a:spAutoFit/>
          </a:bodyPr>
          <a:lstStyle/>
          <a:p>
            <a:r>
              <a:rPr lang="en-US" sz="1500" dirty="0" smtClean="0"/>
              <a:t>Card number 24 is the </a:t>
            </a:r>
          </a:p>
          <a:p>
            <a:r>
              <a:rPr lang="en-US" sz="1500" dirty="0" smtClean="0"/>
              <a:t>Queen (24 % 13 = 11) of Hearts (24 / 13 =1)</a:t>
            </a:r>
            <a:endParaRPr lang="ru-RU" sz="1500" dirty="0"/>
          </a:p>
        </p:txBody>
      </p:sp>
      <p:pic>
        <p:nvPicPr>
          <p:cNvPr id="49" name="Picture 48"/>
          <p:cNvPicPr>
            <a:picLocks noChangeAspect="1"/>
          </p:cNvPicPr>
          <p:nvPr/>
        </p:nvPicPr>
        <p:blipFill rotWithShape="1">
          <a:blip r:embed="rId5"/>
          <a:srcRect l="15037" r="14663"/>
          <a:stretch/>
        </p:blipFill>
        <p:spPr>
          <a:xfrm>
            <a:off x="10096372" y="5349126"/>
            <a:ext cx="1052893" cy="1352824"/>
          </a:xfrm>
          <a:prstGeom prst="rect">
            <a:avLst/>
          </a:prstGeom>
        </p:spPr>
      </p:pic>
      <p:cxnSp>
        <p:nvCxnSpPr>
          <p:cNvPr id="61" name="Elbow Connector 60"/>
          <p:cNvCxnSpPr/>
          <p:nvPr/>
        </p:nvCxnSpPr>
        <p:spPr>
          <a:xfrm>
            <a:off x="8029209" y="2187714"/>
            <a:ext cx="688495" cy="934919"/>
          </a:xfrm>
          <a:prstGeom prst="bentConnector3">
            <a:avLst>
              <a:gd name="adj1" fmla="val 40796"/>
            </a:avLst>
          </a:prstGeom>
          <a:ln>
            <a:tailEnd type="triangle"/>
          </a:ln>
        </p:spPr>
        <p:style>
          <a:lnRef idx="1">
            <a:schemeClr val="dk1"/>
          </a:lnRef>
          <a:fillRef idx="0">
            <a:schemeClr val="dk1"/>
          </a:fillRef>
          <a:effectRef idx="0">
            <a:schemeClr val="dk1"/>
          </a:effectRef>
          <a:fontRef idx="minor">
            <a:schemeClr val="tx1"/>
          </a:fontRef>
        </p:style>
      </p:cxnSp>
      <p:pic>
        <p:nvPicPr>
          <p:cNvPr id="83" name="Picture 82"/>
          <p:cNvPicPr>
            <a:picLocks noChangeAspect="1"/>
          </p:cNvPicPr>
          <p:nvPr/>
        </p:nvPicPr>
        <p:blipFill>
          <a:blip r:embed="rId6"/>
          <a:stretch>
            <a:fillRect/>
          </a:stretch>
        </p:blipFill>
        <p:spPr>
          <a:xfrm>
            <a:off x="9094935" y="5369610"/>
            <a:ext cx="968352" cy="1283610"/>
          </a:xfrm>
          <a:prstGeom prst="rect">
            <a:avLst/>
          </a:prstGeom>
        </p:spPr>
      </p:pic>
      <p:pic>
        <p:nvPicPr>
          <p:cNvPr id="85" name="Picture 84"/>
          <p:cNvPicPr>
            <a:picLocks noChangeAspect="1"/>
          </p:cNvPicPr>
          <p:nvPr/>
        </p:nvPicPr>
        <p:blipFill>
          <a:blip r:embed="rId7"/>
          <a:stretch>
            <a:fillRect/>
          </a:stretch>
        </p:blipFill>
        <p:spPr>
          <a:xfrm>
            <a:off x="8083109" y="5369644"/>
            <a:ext cx="973855" cy="1283576"/>
          </a:xfrm>
          <a:prstGeom prst="rect">
            <a:avLst/>
          </a:prstGeom>
        </p:spPr>
      </p:pic>
      <p:cxnSp>
        <p:nvCxnSpPr>
          <p:cNvPr id="86" name="Elbow Connector 85"/>
          <p:cNvCxnSpPr/>
          <p:nvPr/>
        </p:nvCxnSpPr>
        <p:spPr>
          <a:xfrm>
            <a:off x="8024863" y="2434366"/>
            <a:ext cx="594882" cy="1667931"/>
          </a:xfrm>
          <a:prstGeom prst="bentConnector3">
            <a:avLst>
              <a:gd name="adj1" fmla="val 38380"/>
            </a:avLst>
          </a:prstGeom>
          <a:ln>
            <a:tailEnd type="triangle"/>
          </a:ln>
        </p:spPr>
        <p:style>
          <a:lnRef idx="1">
            <a:schemeClr val="dk1"/>
          </a:lnRef>
          <a:fillRef idx="0">
            <a:schemeClr val="dk1"/>
          </a:fillRef>
          <a:effectRef idx="0">
            <a:schemeClr val="dk1"/>
          </a:effectRef>
          <a:fontRef idx="minor">
            <a:schemeClr val="tx1"/>
          </a:fontRef>
        </p:style>
      </p:cxnSp>
      <p:pic>
        <p:nvPicPr>
          <p:cNvPr id="90" name="Picture 89"/>
          <p:cNvPicPr>
            <a:picLocks noChangeAspect="1"/>
          </p:cNvPicPr>
          <p:nvPr/>
        </p:nvPicPr>
        <p:blipFill rotWithShape="1">
          <a:blip r:embed="rId8"/>
          <a:srcRect l="5505" r="8544"/>
          <a:stretch/>
        </p:blipFill>
        <p:spPr>
          <a:xfrm>
            <a:off x="11165304" y="5393108"/>
            <a:ext cx="963640" cy="1260111"/>
          </a:xfrm>
          <a:prstGeom prst="rect">
            <a:avLst/>
          </a:prstGeom>
        </p:spPr>
      </p:pic>
    </p:spTree>
    <p:extLst>
      <p:ext uri="{BB962C8B-B14F-4D97-AF65-F5344CB8AC3E}">
        <p14:creationId xmlns:p14="http://schemas.microsoft.com/office/powerpoint/2010/main" val="27248737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7136780" y="297810"/>
            <a:ext cx="4698816"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Introduction</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3"/>
          <a:srcRect l="682" t="12555" r="51110" b="13761"/>
          <a:stretch/>
        </p:blipFill>
        <p:spPr>
          <a:xfrm>
            <a:off x="380753" y="1332262"/>
            <a:ext cx="6272464" cy="53901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33" name="Group 32"/>
          <p:cNvGrpSpPr/>
          <p:nvPr/>
        </p:nvGrpSpPr>
        <p:grpSpPr>
          <a:xfrm>
            <a:off x="8980100" y="2006614"/>
            <a:ext cx="2847475" cy="4041443"/>
            <a:chOff x="7820527" y="2005263"/>
            <a:chExt cx="2847475" cy="4041443"/>
          </a:xfrm>
        </p:grpSpPr>
        <p:sp>
          <p:nvSpPr>
            <p:cNvPr id="10" name="TextBox 9"/>
            <p:cNvSpPr txBox="1"/>
            <p:nvPr/>
          </p:nvSpPr>
          <p:spPr>
            <a:xfrm>
              <a:off x="7828547" y="2005263"/>
              <a:ext cx="1015856" cy="369332"/>
            </a:xfrm>
            <a:prstGeom prst="rect">
              <a:avLst/>
            </a:prstGeom>
            <a:noFill/>
          </p:spPr>
          <p:txBody>
            <a:bodyPr wrap="none" rtlCol="0">
              <a:spAutoFit/>
            </a:bodyPr>
            <a:lstStyle/>
            <a:p>
              <a:r>
                <a:rPr lang="en-US" dirty="0" smtClean="0"/>
                <a:t>numbers</a:t>
              </a:r>
              <a:endParaRPr lang="ru-RU" dirty="0"/>
            </a:p>
          </p:txBody>
        </p:sp>
        <p:sp>
          <p:nvSpPr>
            <p:cNvPr id="11" name="TextBox 10"/>
            <p:cNvSpPr txBox="1"/>
            <p:nvPr/>
          </p:nvSpPr>
          <p:spPr>
            <a:xfrm>
              <a:off x="9938083" y="2005263"/>
              <a:ext cx="661335" cy="369332"/>
            </a:xfrm>
            <a:prstGeom prst="rect">
              <a:avLst/>
            </a:prstGeom>
            <a:noFill/>
          </p:spPr>
          <p:txBody>
            <a:bodyPr wrap="none" rtlCol="0">
              <a:spAutoFit/>
            </a:bodyPr>
            <a:lstStyle/>
            <a:p>
              <a:r>
                <a:rPr lang="en-US" dirty="0" smtClean="0"/>
                <a:t>array</a:t>
              </a:r>
              <a:endParaRPr lang="ru-RU" dirty="0"/>
            </a:p>
          </p:txBody>
        </p:sp>
        <p:sp>
          <p:nvSpPr>
            <p:cNvPr id="12" name="Rectangle 11"/>
            <p:cNvSpPr/>
            <p:nvPr/>
          </p:nvSpPr>
          <p:spPr>
            <a:xfrm>
              <a:off x="9881937" y="2550695"/>
              <a:ext cx="786063" cy="36896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14" name="Rectangle 13"/>
            <p:cNvSpPr/>
            <p:nvPr/>
          </p:nvSpPr>
          <p:spPr>
            <a:xfrm>
              <a:off x="9881937" y="2926069"/>
              <a:ext cx="786063" cy="36896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19" name="Rectangle 18"/>
            <p:cNvSpPr/>
            <p:nvPr/>
          </p:nvSpPr>
          <p:spPr>
            <a:xfrm>
              <a:off x="9873917" y="3287015"/>
              <a:ext cx="786063" cy="36896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20" name="TextBox 19"/>
            <p:cNvSpPr txBox="1"/>
            <p:nvPr/>
          </p:nvSpPr>
          <p:spPr>
            <a:xfrm>
              <a:off x="7828547" y="2550331"/>
              <a:ext cx="1336456" cy="369332"/>
            </a:xfrm>
            <a:prstGeom prst="rect">
              <a:avLst/>
            </a:prstGeom>
            <a:noFill/>
          </p:spPr>
          <p:txBody>
            <a:bodyPr wrap="none" rtlCol="0">
              <a:spAutoFit/>
            </a:bodyPr>
            <a:lstStyle/>
            <a:p>
              <a:r>
                <a:rPr lang="en-US" dirty="0"/>
                <a:t>n</a:t>
              </a:r>
              <a:r>
                <a:rPr lang="en-US" dirty="0" smtClean="0"/>
                <a:t>umbers[0]:</a:t>
              </a:r>
              <a:endParaRPr lang="ru-RU" dirty="0"/>
            </a:p>
          </p:txBody>
        </p:sp>
        <p:sp>
          <p:nvSpPr>
            <p:cNvPr id="21" name="TextBox 20"/>
            <p:cNvSpPr txBox="1"/>
            <p:nvPr/>
          </p:nvSpPr>
          <p:spPr>
            <a:xfrm>
              <a:off x="7828547" y="2926069"/>
              <a:ext cx="1336456" cy="369332"/>
            </a:xfrm>
            <a:prstGeom prst="rect">
              <a:avLst/>
            </a:prstGeom>
            <a:noFill/>
          </p:spPr>
          <p:txBody>
            <a:bodyPr wrap="none" rtlCol="0">
              <a:spAutoFit/>
            </a:bodyPr>
            <a:lstStyle/>
            <a:p>
              <a:r>
                <a:rPr lang="en-US" dirty="0" smtClean="0"/>
                <a:t>numbers[1]:</a:t>
              </a:r>
              <a:endParaRPr lang="ru-RU" dirty="0"/>
            </a:p>
          </p:txBody>
        </p:sp>
        <p:sp>
          <p:nvSpPr>
            <p:cNvPr id="22" name="TextBox 21"/>
            <p:cNvSpPr txBox="1"/>
            <p:nvPr/>
          </p:nvSpPr>
          <p:spPr>
            <a:xfrm>
              <a:off x="7820527" y="3286651"/>
              <a:ext cx="1336456" cy="369332"/>
            </a:xfrm>
            <a:prstGeom prst="rect">
              <a:avLst/>
            </a:prstGeom>
            <a:noFill/>
          </p:spPr>
          <p:txBody>
            <a:bodyPr wrap="none" rtlCol="0">
              <a:spAutoFit/>
            </a:bodyPr>
            <a:lstStyle/>
            <a:p>
              <a:r>
                <a:rPr lang="en-US" dirty="0" smtClean="0"/>
                <a:t>numbers[2]:</a:t>
              </a:r>
              <a:endParaRPr lang="ru-RU" dirty="0"/>
            </a:p>
          </p:txBody>
        </p:sp>
        <p:sp>
          <p:nvSpPr>
            <p:cNvPr id="23" name="TextBox 22"/>
            <p:cNvSpPr txBox="1"/>
            <p:nvPr/>
          </p:nvSpPr>
          <p:spPr>
            <a:xfrm>
              <a:off x="7828547" y="4048107"/>
              <a:ext cx="1272336" cy="369332"/>
            </a:xfrm>
            <a:prstGeom prst="rect">
              <a:avLst/>
            </a:prstGeom>
            <a:noFill/>
          </p:spPr>
          <p:txBody>
            <a:bodyPr wrap="none" rtlCol="0">
              <a:spAutoFit/>
            </a:bodyPr>
            <a:lstStyle/>
            <a:p>
              <a:r>
                <a:rPr lang="en-US" dirty="0" smtClean="0"/>
                <a:t>numbers[</a:t>
              </a:r>
              <a:r>
                <a:rPr lang="en-US" dirty="0" err="1" smtClean="0"/>
                <a:t>i</a:t>
              </a:r>
              <a:r>
                <a:rPr lang="en-US" dirty="0" smtClean="0"/>
                <a:t>]:</a:t>
              </a:r>
              <a:endParaRPr lang="ru-RU" dirty="0"/>
            </a:p>
          </p:txBody>
        </p:sp>
        <p:sp>
          <p:nvSpPr>
            <p:cNvPr id="24" name="TextBox 23"/>
            <p:cNvSpPr txBox="1"/>
            <p:nvPr/>
          </p:nvSpPr>
          <p:spPr>
            <a:xfrm>
              <a:off x="10153781" y="3676814"/>
              <a:ext cx="242374" cy="369332"/>
            </a:xfrm>
            <a:prstGeom prst="rect">
              <a:avLst/>
            </a:prstGeom>
            <a:noFill/>
          </p:spPr>
          <p:txBody>
            <a:bodyPr wrap="none" rtlCol="0">
              <a:spAutoFit/>
            </a:bodyPr>
            <a:lstStyle/>
            <a:p>
              <a:r>
                <a:rPr lang="en-US" dirty="0" smtClean="0"/>
                <a:t>.</a:t>
              </a:r>
              <a:endParaRPr lang="ru-RU" dirty="0"/>
            </a:p>
          </p:txBody>
        </p:sp>
        <p:sp>
          <p:nvSpPr>
            <p:cNvPr id="25" name="TextBox 24"/>
            <p:cNvSpPr txBox="1"/>
            <p:nvPr/>
          </p:nvSpPr>
          <p:spPr>
            <a:xfrm>
              <a:off x="10160433" y="3976101"/>
              <a:ext cx="293237" cy="369332"/>
            </a:xfrm>
            <a:prstGeom prst="rect">
              <a:avLst/>
            </a:prstGeom>
            <a:noFill/>
          </p:spPr>
          <p:txBody>
            <a:bodyPr wrap="square" rtlCol="0">
              <a:spAutoFit/>
            </a:bodyPr>
            <a:lstStyle/>
            <a:p>
              <a:r>
                <a:rPr lang="en-US" dirty="0" smtClean="0"/>
                <a:t>.</a:t>
              </a:r>
              <a:endParaRPr lang="ru-RU" dirty="0"/>
            </a:p>
          </p:txBody>
        </p:sp>
        <p:sp>
          <p:nvSpPr>
            <p:cNvPr id="26" name="TextBox 25"/>
            <p:cNvSpPr txBox="1"/>
            <p:nvPr/>
          </p:nvSpPr>
          <p:spPr>
            <a:xfrm>
              <a:off x="10168455" y="4307472"/>
              <a:ext cx="293237" cy="369332"/>
            </a:xfrm>
            <a:prstGeom prst="rect">
              <a:avLst/>
            </a:prstGeom>
            <a:noFill/>
          </p:spPr>
          <p:txBody>
            <a:bodyPr wrap="square" rtlCol="0">
              <a:spAutoFit/>
            </a:bodyPr>
            <a:lstStyle/>
            <a:p>
              <a:r>
                <a:rPr lang="en-US" dirty="0" smtClean="0"/>
                <a:t>.</a:t>
              </a:r>
              <a:endParaRPr lang="ru-RU" dirty="0"/>
            </a:p>
          </p:txBody>
        </p:sp>
        <p:sp>
          <p:nvSpPr>
            <p:cNvPr id="27" name="TextBox 26"/>
            <p:cNvSpPr txBox="1"/>
            <p:nvPr/>
          </p:nvSpPr>
          <p:spPr>
            <a:xfrm>
              <a:off x="7860607" y="4924668"/>
              <a:ext cx="1453475" cy="369332"/>
            </a:xfrm>
            <a:prstGeom prst="rect">
              <a:avLst/>
            </a:prstGeom>
            <a:noFill/>
          </p:spPr>
          <p:txBody>
            <a:bodyPr wrap="none" rtlCol="0">
              <a:spAutoFit/>
            </a:bodyPr>
            <a:lstStyle/>
            <a:p>
              <a:r>
                <a:rPr lang="en-US" dirty="0" smtClean="0"/>
                <a:t>numbers[97]:</a:t>
              </a:r>
              <a:endParaRPr lang="ru-RU" dirty="0"/>
            </a:p>
          </p:txBody>
        </p:sp>
        <p:sp>
          <p:nvSpPr>
            <p:cNvPr id="28" name="Rectangle 27"/>
            <p:cNvSpPr/>
            <p:nvPr/>
          </p:nvSpPr>
          <p:spPr>
            <a:xfrm>
              <a:off x="9873917" y="4902584"/>
              <a:ext cx="786063" cy="36896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29" name="Rectangle 28"/>
            <p:cNvSpPr/>
            <p:nvPr/>
          </p:nvSpPr>
          <p:spPr>
            <a:xfrm>
              <a:off x="9873917" y="5277958"/>
              <a:ext cx="786063" cy="36896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30" name="Rectangle 29"/>
            <p:cNvSpPr/>
            <p:nvPr/>
          </p:nvSpPr>
          <p:spPr>
            <a:xfrm>
              <a:off x="9881939" y="5638904"/>
              <a:ext cx="786063" cy="36896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31" name="TextBox 30"/>
            <p:cNvSpPr txBox="1"/>
            <p:nvPr/>
          </p:nvSpPr>
          <p:spPr>
            <a:xfrm>
              <a:off x="7860606" y="5316792"/>
              <a:ext cx="1453475" cy="369332"/>
            </a:xfrm>
            <a:prstGeom prst="rect">
              <a:avLst/>
            </a:prstGeom>
            <a:noFill/>
          </p:spPr>
          <p:txBody>
            <a:bodyPr wrap="none" rtlCol="0">
              <a:spAutoFit/>
            </a:bodyPr>
            <a:lstStyle/>
            <a:p>
              <a:r>
                <a:rPr lang="en-US" dirty="0" smtClean="0"/>
                <a:t>numbers[98]:</a:t>
              </a:r>
              <a:endParaRPr lang="ru-RU" dirty="0"/>
            </a:p>
          </p:txBody>
        </p:sp>
        <p:sp>
          <p:nvSpPr>
            <p:cNvPr id="32" name="TextBox 31"/>
            <p:cNvSpPr txBox="1"/>
            <p:nvPr/>
          </p:nvSpPr>
          <p:spPr>
            <a:xfrm>
              <a:off x="7867797" y="5677374"/>
              <a:ext cx="1453475" cy="369332"/>
            </a:xfrm>
            <a:prstGeom prst="rect">
              <a:avLst/>
            </a:prstGeom>
            <a:noFill/>
          </p:spPr>
          <p:txBody>
            <a:bodyPr wrap="none" rtlCol="0">
              <a:spAutoFit/>
            </a:bodyPr>
            <a:lstStyle/>
            <a:p>
              <a:r>
                <a:rPr lang="en-US" dirty="0" smtClean="0"/>
                <a:t>numbers[99]:</a:t>
              </a:r>
              <a:endParaRPr lang="ru-RU" dirty="0"/>
            </a:p>
          </p:txBody>
        </p:sp>
      </p:grpSp>
    </p:spTree>
    <p:extLst>
      <p:ext uri="{BB962C8B-B14F-4D97-AF65-F5344CB8AC3E}">
        <p14:creationId xmlns:p14="http://schemas.microsoft.com/office/powerpoint/2010/main" val="3438182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8" name="Picture 2" descr="Images-Logo-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3" name="Заголовок 1"/>
          <p:cNvSpPr txBox="1">
            <a:spLocks/>
          </p:cNvSpPr>
          <p:nvPr/>
        </p:nvSpPr>
        <p:spPr>
          <a:xfrm>
            <a:off x="5486401" y="297810"/>
            <a:ext cx="6349196"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Problem: Deck of Cards</a:t>
            </a:r>
            <a:endParaRPr lang="ru-RU" dirty="0">
              <a:solidFill>
                <a:schemeClr val="accent5"/>
              </a:solidFill>
            </a:endParaRPr>
          </a:p>
        </p:txBody>
      </p:sp>
      <p:sp>
        <p:nvSpPr>
          <p:cNvPr id="18" name="AutoShape 2" descr="Картинки по запросу Cards"/>
          <p:cNvSpPr>
            <a:spLocks noChangeAspect="1" noChangeArrowheads="1"/>
          </p:cNvSpPr>
          <p:nvPr/>
        </p:nvSpPr>
        <p:spPr bwMode="auto">
          <a:xfrm>
            <a:off x="-3175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9" name="Picture 18"/>
          <p:cNvPicPr>
            <a:picLocks noChangeAspect="1"/>
          </p:cNvPicPr>
          <p:nvPr/>
        </p:nvPicPr>
        <p:blipFill rotWithShape="1">
          <a:blip r:embed="rId4"/>
          <a:srcRect r="47129" b="51564"/>
          <a:stretch/>
        </p:blipFill>
        <p:spPr>
          <a:xfrm>
            <a:off x="3914626" y="5224928"/>
            <a:ext cx="1027338" cy="1139536"/>
          </a:xfrm>
          <a:prstGeom prst="rect">
            <a:avLst/>
          </a:prstGeom>
        </p:spPr>
      </p:pic>
      <p:pic>
        <p:nvPicPr>
          <p:cNvPr id="20" name="Picture 19"/>
          <p:cNvPicPr>
            <a:picLocks noChangeAspect="1"/>
          </p:cNvPicPr>
          <p:nvPr/>
        </p:nvPicPr>
        <p:blipFill rotWithShape="1">
          <a:blip r:embed="rId4"/>
          <a:srcRect t="51157" r="47846"/>
          <a:stretch/>
        </p:blipFill>
        <p:spPr>
          <a:xfrm>
            <a:off x="3910427" y="2596158"/>
            <a:ext cx="1013408" cy="1149111"/>
          </a:xfrm>
          <a:prstGeom prst="rect">
            <a:avLst/>
          </a:prstGeom>
        </p:spPr>
      </p:pic>
      <p:pic>
        <p:nvPicPr>
          <p:cNvPr id="21" name="Picture 20"/>
          <p:cNvPicPr>
            <a:picLocks noChangeAspect="1"/>
          </p:cNvPicPr>
          <p:nvPr/>
        </p:nvPicPr>
        <p:blipFill rotWithShape="1">
          <a:blip r:embed="rId4"/>
          <a:srcRect l="52871" t="53329"/>
          <a:stretch/>
        </p:blipFill>
        <p:spPr>
          <a:xfrm>
            <a:off x="3910427" y="1323546"/>
            <a:ext cx="915762" cy="1098003"/>
          </a:xfrm>
          <a:prstGeom prst="rect">
            <a:avLst/>
          </a:prstGeom>
        </p:spPr>
      </p:pic>
      <p:pic>
        <p:nvPicPr>
          <p:cNvPr id="22" name="Picture 21"/>
          <p:cNvPicPr>
            <a:picLocks noChangeAspect="1"/>
          </p:cNvPicPr>
          <p:nvPr/>
        </p:nvPicPr>
        <p:blipFill rotWithShape="1">
          <a:blip r:embed="rId4"/>
          <a:srcRect l="56534" b="50067"/>
          <a:stretch/>
        </p:blipFill>
        <p:spPr>
          <a:xfrm>
            <a:off x="3994836" y="3918035"/>
            <a:ext cx="928999" cy="1292168"/>
          </a:xfrm>
          <a:prstGeom prst="rect">
            <a:avLst/>
          </a:prstGeom>
        </p:spPr>
      </p:pic>
      <p:sp>
        <p:nvSpPr>
          <p:cNvPr id="3" name="TextBox 2"/>
          <p:cNvSpPr txBox="1"/>
          <p:nvPr/>
        </p:nvSpPr>
        <p:spPr>
          <a:xfrm>
            <a:off x="260748" y="3680735"/>
            <a:ext cx="2013436" cy="369332"/>
          </a:xfrm>
          <a:prstGeom prst="rect">
            <a:avLst/>
          </a:prstGeom>
          <a:noFill/>
        </p:spPr>
        <p:txBody>
          <a:bodyPr wrap="none" rtlCol="0">
            <a:spAutoFit/>
          </a:bodyPr>
          <a:lstStyle/>
          <a:p>
            <a:r>
              <a:rPr lang="en-US" dirty="0" err="1" smtClean="0"/>
              <a:t>cardNumber</a:t>
            </a:r>
            <a:r>
              <a:rPr lang="en-US" dirty="0" smtClean="0"/>
              <a:t> / 13 = </a:t>
            </a:r>
            <a:endParaRPr lang="ru-RU" dirty="0"/>
          </a:p>
        </p:txBody>
      </p:sp>
      <p:sp>
        <p:nvSpPr>
          <p:cNvPr id="7" name="Left Brace 6"/>
          <p:cNvSpPr/>
          <p:nvPr/>
        </p:nvSpPr>
        <p:spPr>
          <a:xfrm>
            <a:off x="2132292" y="1612302"/>
            <a:ext cx="634060" cy="447115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ru-RU"/>
          </a:p>
        </p:txBody>
      </p:sp>
      <p:sp>
        <p:nvSpPr>
          <p:cNvPr id="10" name="TextBox 9"/>
          <p:cNvSpPr txBox="1"/>
          <p:nvPr/>
        </p:nvSpPr>
        <p:spPr>
          <a:xfrm>
            <a:off x="2730555" y="1513233"/>
            <a:ext cx="380232" cy="4708981"/>
          </a:xfrm>
          <a:prstGeom prst="rect">
            <a:avLst/>
          </a:prstGeom>
          <a:noFill/>
        </p:spPr>
        <p:txBody>
          <a:bodyPr wrap="none" rtlCol="0">
            <a:spAutoFit/>
          </a:bodyPr>
          <a:lstStyle/>
          <a:p>
            <a:r>
              <a:rPr lang="en-US" sz="3000" dirty="0" smtClean="0"/>
              <a:t>0</a:t>
            </a:r>
          </a:p>
          <a:p>
            <a:endParaRPr lang="en-US" sz="3000" dirty="0" smtClean="0"/>
          </a:p>
          <a:p>
            <a:endParaRPr lang="en-US" sz="3000" dirty="0"/>
          </a:p>
          <a:p>
            <a:r>
              <a:rPr lang="en-US" sz="3000" dirty="0" smtClean="0"/>
              <a:t>1</a:t>
            </a:r>
          </a:p>
          <a:p>
            <a:endParaRPr lang="en-US" sz="3000" dirty="0" smtClean="0"/>
          </a:p>
          <a:p>
            <a:endParaRPr lang="en-US" sz="3000" dirty="0"/>
          </a:p>
          <a:p>
            <a:r>
              <a:rPr lang="en-US" sz="3000" dirty="0" smtClean="0"/>
              <a:t>2</a:t>
            </a:r>
          </a:p>
          <a:p>
            <a:endParaRPr lang="en-US" sz="3000" dirty="0" smtClean="0"/>
          </a:p>
          <a:p>
            <a:endParaRPr lang="en-US" sz="3000" dirty="0"/>
          </a:p>
          <a:p>
            <a:r>
              <a:rPr lang="en-US" sz="3000" dirty="0" smtClean="0"/>
              <a:t>3</a:t>
            </a:r>
          </a:p>
        </p:txBody>
      </p:sp>
      <p:cxnSp>
        <p:nvCxnSpPr>
          <p:cNvPr id="32" name="Straight Arrow Connector 31"/>
          <p:cNvCxnSpPr>
            <a:endCxn id="21" idx="1"/>
          </p:cNvCxnSpPr>
          <p:nvPr/>
        </p:nvCxnSpPr>
        <p:spPr>
          <a:xfrm>
            <a:off x="3110787" y="1872547"/>
            <a:ext cx="79964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a:endCxn id="20" idx="1"/>
          </p:cNvCxnSpPr>
          <p:nvPr/>
        </p:nvCxnSpPr>
        <p:spPr>
          <a:xfrm>
            <a:off x="3093952" y="3170713"/>
            <a:ext cx="81647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p:cNvCxnSpPr/>
          <p:nvPr/>
        </p:nvCxnSpPr>
        <p:spPr>
          <a:xfrm>
            <a:off x="3166678" y="4564119"/>
            <a:ext cx="81647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p:nvPr/>
        </p:nvCxnSpPr>
        <p:spPr>
          <a:xfrm>
            <a:off x="3072380" y="5928936"/>
            <a:ext cx="81647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p:cNvSpPr txBox="1"/>
          <p:nvPr/>
        </p:nvSpPr>
        <p:spPr>
          <a:xfrm>
            <a:off x="3086822" y="1526512"/>
            <a:ext cx="849913" cy="369332"/>
          </a:xfrm>
          <a:prstGeom prst="rect">
            <a:avLst/>
          </a:prstGeom>
          <a:noFill/>
        </p:spPr>
        <p:txBody>
          <a:bodyPr wrap="none" rtlCol="0">
            <a:spAutoFit/>
          </a:bodyPr>
          <a:lstStyle/>
          <a:p>
            <a:r>
              <a:rPr lang="en-US" dirty="0" smtClean="0"/>
              <a:t>Spades</a:t>
            </a:r>
            <a:endParaRPr lang="ru-RU" dirty="0"/>
          </a:p>
        </p:txBody>
      </p:sp>
      <p:sp>
        <p:nvSpPr>
          <p:cNvPr id="52" name="TextBox 51"/>
          <p:cNvSpPr txBox="1"/>
          <p:nvPr/>
        </p:nvSpPr>
        <p:spPr>
          <a:xfrm>
            <a:off x="3077232" y="2835093"/>
            <a:ext cx="801823" cy="369332"/>
          </a:xfrm>
          <a:prstGeom prst="rect">
            <a:avLst/>
          </a:prstGeom>
          <a:noFill/>
        </p:spPr>
        <p:txBody>
          <a:bodyPr wrap="none" rtlCol="0">
            <a:spAutoFit/>
          </a:bodyPr>
          <a:lstStyle/>
          <a:p>
            <a:r>
              <a:rPr lang="en-US" dirty="0" smtClean="0"/>
              <a:t>Hearts</a:t>
            </a:r>
            <a:endParaRPr lang="ru-RU" dirty="0"/>
          </a:p>
        </p:txBody>
      </p:sp>
      <p:sp>
        <p:nvSpPr>
          <p:cNvPr id="53" name="TextBox 52"/>
          <p:cNvSpPr txBox="1"/>
          <p:nvPr/>
        </p:nvSpPr>
        <p:spPr>
          <a:xfrm>
            <a:off x="3035919" y="4173188"/>
            <a:ext cx="1130438" cy="369332"/>
          </a:xfrm>
          <a:prstGeom prst="rect">
            <a:avLst/>
          </a:prstGeom>
          <a:noFill/>
        </p:spPr>
        <p:txBody>
          <a:bodyPr wrap="none" rtlCol="0">
            <a:spAutoFit/>
          </a:bodyPr>
          <a:lstStyle/>
          <a:p>
            <a:r>
              <a:rPr lang="en-US" dirty="0" smtClean="0"/>
              <a:t>Diamonds</a:t>
            </a:r>
            <a:endParaRPr lang="ru-RU" dirty="0"/>
          </a:p>
        </p:txBody>
      </p:sp>
      <p:sp>
        <p:nvSpPr>
          <p:cNvPr id="54" name="TextBox 53"/>
          <p:cNvSpPr txBox="1"/>
          <p:nvPr/>
        </p:nvSpPr>
        <p:spPr>
          <a:xfrm>
            <a:off x="3159024" y="5616172"/>
            <a:ext cx="693267" cy="369332"/>
          </a:xfrm>
          <a:prstGeom prst="rect">
            <a:avLst/>
          </a:prstGeom>
          <a:noFill/>
        </p:spPr>
        <p:txBody>
          <a:bodyPr wrap="none" rtlCol="0">
            <a:spAutoFit/>
          </a:bodyPr>
          <a:lstStyle/>
          <a:p>
            <a:r>
              <a:rPr lang="en-US" dirty="0" smtClean="0"/>
              <a:t>Clubs</a:t>
            </a:r>
            <a:endParaRPr lang="ru-RU" dirty="0"/>
          </a:p>
        </p:txBody>
      </p:sp>
      <p:sp>
        <p:nvSpPr>
          <p:cNvPr id="55" name="TextBox 54"/>
          <p:cNvSpPr txBox="1"/>
          <p:nvPr/>
        </p:nvSpPr>
        <p:spPr>
          <a:xfrm>
            <a:off x="5710572" y="3772196"/>
            <a:ext cx="2088777" cy="369332"/>
          </a:xfrm>
          <a:prstGeom prst="rect">
            <a:avLst/>
          </a:prstGeom>
          <a:noFill/>
        </p:spPr>
        <p:txBody>
          <a:bodyPr wrap="none" rtlCol="0">
            <a:spAutoFit/>
          </a:bodyPr>
          <a:lstStyle/>
          <a:p>
            <a:r>
              <a:rPr lang="en-US" dirty="0" err="1" smtClean="0"/>
              <a:t>cardNumber</a:t>
            </a:r>
            <a:r>
              <a:rPr lang="en-US" dirty="0" smtClean="0"/>
              <a:t> % 13 = </a:t>
            </a:r>
            <a:endParaRPr lang="ru-RU" dirty="0"/>
          </a:p>
        </p:txBody>
      </p:sp>
      <p:sp>
        <p:nvSpPr>
          <p:cNvPr id="56" name="Left Brace 55"/>
          <p:cNvSpPr/>
          <p:nvPr/>
        </p:nvSpPr>
        <p:spPr>
          <a:xfrm>
            <a:off x="7646284" y="1490038"/>
            <a:ext cx="634060" cy="487442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ru-RU"/>
          </a:p>
        </p:txBody>
      </p:sp>
      <p:sp>
        <p:nvSpPr>
          <p:cNvPr id="57" name="TextBox 56"/>
          <p:cNvSpPr txBox="1"/>
          <p:nvPr/>
        </p:nvSpPr>
        <p:spPr>
          <a:xfrm>
            <a:off x="8373099" y="1370057"/>
            <a:ext cx="575799" cy="5170646"/>
          </a:xfrm>
          <a:prstGeom prst="rect">
            <a:avLst/>
          </a:prstGeom>
          <a:noFill/>
        </p:spPr>
        <p:txBody>
          <a:bodyPr wrap="none" rtlCol="0">
            <a:spAutoFit/>
          </a:bodyPr>
          <a:lstStyle/>
          <a:p>
            <a:r>
              <a:rPr lang="en-US" sz="3000" dirty="0" smtClean="0"/>
              <a:t>0</a:t>
            </a:r>
          </a:p>
          <a:p>
            <a:endParaRPr lang="en-US" sz="3000" dirty="0"/>
          </a:p>
          <a:p>
            <a:r>
              <a:rPr lang="en-US" sz="3000" dirty="0" smtClean="0"/>
              <a:t>1</a:t>
            </a:r>
          </a:p>
          <a:p>
            <a:r>
              <a:rPr lang="en-US" sz="3000" dirty="0" smtClean="0"/>
              <a:t>.</a:t>
            </a:r>
          </a:p>
          <a:p>
            <a:r>
              <a:rPr lang="en-US" sz="3000" dirty="0" smtClean="0"/>
              <a:t>.</a:t>
            </a:r>
            <a:endParaRPr lang="en-US" sz="3000" dirty="0"/>
          </a:p>
          <a:p>
            <a:r>
              <a:rPr lang="en-US" sz="3000" dirty="0" smtClean="0"/>
              <a:t>.</a:t>
            </a:r>
          </a:p>
          <a:p>
            <a:r>
              <a:rPr lang="en-US" sz="3000" dirty="0" smtClean="0"/>
              <a:t>10</a:t>
            </a:r>
          </a:p>
          <a:p>
            <a:endParaRPr lang="en-US" sz="3000" dirty="0" smtClean="0"/>
          </a:p>
          <a:p>
            <a:r>
              <a:rPr lang="en-US" sz="3000" dirty="0" smtClean="0"/>
              <a:t>11</a:t>
            </a:r>
          </a:p>
          <a:p>
            <a:endParaRPr lang="en-US" sz="3000" dirty="0" smtClean="0"/>
          </a:p>
          <a:p>
            <a:r>
              <a:rPr lang="en-US" sz="3000" dirty="0" smtClean="0"/>
              <a:t>12</a:t>
            </a:r>
            <a:endParaRPr lang="en-US" sz="3000" dirty="0"/>
          </a:p>
        </p:txBody>
      </p:sp>
      <p:cxnSp>
        <p:nvCxnSpPr>
          <p:cNvPr id="42" name="Straight Arrow Connector 41"/>
          <p:cNvCxnSpPr/>
          <p:nvPr/>
        </p:nvCxnSpPr>
        <p:spPr>
          <a:xfrm>
            <a:off x="8935453" y="1612302"/>
            <a:ext cx="9144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p:cNvCxnSpPr/>
          <p:nvPr/>
        </p:nvCxnSpPr>
        <p:spPr>
          <a:xfrm>
            <a:off x="8935453" y="2596158"/>
            <a:ext cx="9144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p:cNvCxnSpPr/>
          <p:nvPr/>
        </p:nvCxnSpPr>
        <p:spPr>
          <a:xfrm>
            <a:off x="8935453" y="4368811"/>
            <a:ext cx="9144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8935453" y="5273054"/>
            <a:ext cx="9144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8948898" y="6222214"/>
            <a:ext cx="9144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TextBox 42"/>
          <p:cNvSpPr txBox="1"/>
          <p:nvPr/>
        </p:nvSpPr>
        <p:spPr>
          <a:xfrm>
            <a:off x="10117036" y="1444754"/>
            <a:ext cx="530915" cy="369332"/>
          </a:xfrm>
          <a:prstGeom prst="rect">
            <a:avLst/>
          </a:prstGeom>
          <a:noFill/>
        </p:spPr>
        <p:txBody>
          <a:bodyPr wrap="none" rtlCol="0">
            <a:spAutoFit/>
          </a:bodyPr>
          <a:lstStyle/>
          <a:p>
            <a:r>
              <a:rPr lang="en-US" dirty="0" smtClean="0"/>
              <a:t>Ace</a:t>
            </a:r>
            <a:endParaRPr lang="ru-RU" dirty="0"/>
          </a:p>
        </p:txBody>
      </p:sp>
      <p:sp>
        <p:nvSpPr>
          <p:cNvPr id="65" name="TextBox 64"/>
          <p:cNvSpPr txBox="1"/>
          <p:nvPr/>
        </p:nvSpPr>
        <p:spPr>
          <a:xfrm>
            <a:off x="10117036" y="2465761"/>
            <a:ext cx="301686" cy="369332"/>
          </a:xfrm>
          <a:prstGeom prst="rect">
            <a:avLst/>
          </a:prstGeom>
          <a:noFill/>
        </p:spPr>
        <p:txBody>
          <a:bodyPr wrap="none" rtlCol="0">
            <a:spAutoFit/>
          </a:bodyPr>
          <a:lstStyle/>
          <a:p>
            <a:r>
              <a:rPr lang="en-US" dirty="0" smtClean="0"/>
              <a:t>2</a:t>
            </a:r>
            <a:endParaRPr lang="ru-RU" dirty="0"/>
          </a:p>
        </p:txBody>
      </p:sp>
      <p:sp>
        <p:nvSpPr>
          <p:cNvPr id="66" name="TextBox 65"/>
          <p:cNvSpPr txBox="1"/>
          <p:nvPr/>
        </p:nvSpPr>
        <p:spPr>
          <a:xfrm>
            <a:off x="10117036" y="4194787"/>
            <a:ext cx="570990" cy="369332"/>
          </a:xfrm>
          <a:prstGeom prst="rect">
            <a:avLst/>
          </a:prstGeom>
          <a:noFill/>
        </p:spPr>
        <p:txBody>
          <a:bodyPr wrap="none" rtlCol="0">
            <a:spAutoFit/>
          </a:bodyPr>
          <a:lstStyle/>
          <a:p>
            <a:r>
              <a:rPr lang="en-US" dirty="0" smtClean="0"/>
              <a:t>Jack</a:t>
            </a:r>
            <a:endParaRPr lang="ru-RU" dirty="0"/>
          </a:p>
        </p:txBody>
      </p:sp>
      <p:sp>
        <p:nvSpPr>
          <p:cNvPr id="67" name="TextBox 66"/>
          <p:cNvSpPr txBox="1"/>
          <p:nvPr/>
        </p:nvSpPr>
        <p:spPr>
          <a:xfrm>
            <a:off x="10117036" y="5088388"/>
            <a:ext cx="814647" cy="369332"/>
          </a:xfrm>
          <a:prstGeom prst="rect">
            <a:avLst/>
          </a:prstGeom>
          <a:noFill/>
        </p:spPr>
        <p:txBody>
          <a:bodyPr wrap="none" rtlCol="0">
            <a:spAutoFit/>
          </a:bodyPr>
          <a:lstStyle/>
          <a:p>
            <a:r>
              <a:rPr lang="en-US" dirty="0" smtClean="0"/>
              <a:t>Queen</a:t>
            </a:r>
            <a:endParaRPr lang="ru-RU" dirty="0"/>
          </a:p>
        </p:txBody>
      </p:sp>
      <p:sp>
        <p:nvSpPr>
          <p:cNvPr id="68" name="TextBox 67"/>
          <p:cNvSpPr txBox="1"/>
          <p:nvPr/>
        </p:nvSpPr>
        <p:spPr>
          <a:xfrm>
            <a:off x="10117036" y="6037548"/>
            <a:ext cx="588623" cy="369332"/>
          </a:xfrm>
          <a:prstGeom prst="rect">
            <a:avLst/>
          </a:prstGeom>
          <a:noFill/>
        </p:spPr>
        <p:txBody>
          <a:bodyPr wrap="none" rtlCol="0">
            <a:spAutoFit/>
          </a:bodyPr>
          <a:lstStyle/>
          <a:p>
            <a:r>
              <a:rPr lang="en-US" dirty="0" smtClean="0"/>
              <a:t>King</a:t>
            </a:r>
            <a:endParaRPr lang="ru-RU" dirty="0"/>
          </a:p>
        </p:txBody>
      </p:sp>
    </p:spTree>
    <p:extLst>
      <p:ext uri="{BB962C8B-B14F-4D97-AF65-F5344CB8AC3E}">
        <p14:creationId xmlns:p14="http://schemas.microsoft.com/office/powerpoint/2010/main" val="26104646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8" name="Picture 2" descr="Images-Logo-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3" name="Заголовок 1"/>
          <p:cNvSpPr txBox="1">
            <a:spLocks/>
          </p:cNvSpPr>
          <p:nvPr/>
        </p:nvSpPr>
        <p:spPr>
          <a:xfrm>
            <a:off x="5486401" y="297810"/>
            <a:ext cx="6349196"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Problem: Deck of Cards</a:t>
            </a:r>
            <a:endParaRPr lang="ru-RU" dirty="0">
              <a:solidFill>
                <a:schemeClr val="accent5"/>
              </a:solidFill>
            </a:endParaRPr>
          </a:p>
        </p:txBody>
      </p:sp>
      <p:sp>
        <p:nvSpPr>
          <p:cNvPr id="18" name="AutoShape 2" descr="Картинки по запросу Cards"/>
          <p:cNvSpPr>
            <a:spLocks noChangeAspect="1" noChangeArrowheads="1"/>
          </p:cNvSpPr>
          <p:nvPr/>
        </p:nvSpPr>
        <p:spPr bwMode="auto">
          <a:xfrm>
            <a:off x="-3175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2" name="Picture 1"/>
          <p:cNvPicPr>
            <a:picLocks noChangeAspect="1"/>
          </p:cNvPicPr>
          <p:nvPr/>
        </p:nvPicPr>
        <p:blipFill rotWithShape="1">
          <a:blip r:embed="rId4"/>
          <a:srcRect l="312" t="11897" r="61466" b="14200"/>
          <a:stretch/>
        </p:blipFill>
        <p:spPr>
          <a:xfrm>
            <a:off x="348669" y="1327583"/>
            <a:ext cx="5586910" cy="54061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7" name="Picture 2" descr="https://cdn3.vox-cdn.com/thumbor/jGLnhh0oTpF0oU_zA2CAIaw3uLY=/cdn0.vox-cdn.com/uploads/chorus_asset/file/3916794/xps13-44.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19039" y="1284136"/>
            <a:ext cx="916556" cy="68741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8" name="Таблица 11"/>
          <p:cNvGraphicFramePr>
            <a:graphicFrameLocks noGrp="1"/>
          </p:cNvGraphicFramePr>
          <p:nvPr>
            <p:extLst>
              <p:ext uri="{D42A27DB-BD31-4B8C-83A1-F6EECF244321}">
                <p14:modId xmlns:p14="http://schemas.microsoft.com/office/powerpoint/2010/main" val="3503986701"/>
              </p:ext>
            </p:extLst>
          </p:nvPr>
        </p:nvGraphicFramePr>
        <p:xfrm>
          <a:off x="6145711" y="2040499"/>
          <a:ext cx="5689884" cy="1188720"/>
        </p:xfrm>
        <a:graphic>
          <a:graphicData uri="http://schemas.openxmlformats.org/drawingml/2006/table">
            <a:tbl>
              <a:tblPr firstRow="1" bandRow="1">
                <a:tableStyleId>{3B4B98B0-60AC-42C2-AFA5-B58CD77FA1E5}</a:tableStyleId>
              </a:tblPr>
              <a:tblGrid>
                <a:gridCol w="5689884">
                  <a:extLst>
                    <a:ext uri="{9D8B030D-6E8A-4147-A177-3AD203B41FA5}">
                      <a16:colId xmlns:a16="http://schemas.microsoft.com/office/drawing/2014/main" val="20000"/>
                    </a:ext>
                  </a:extLst>
                </a:gridCol>
              </a:tblGrid>
              <a:tr h="1158240">
                <a:tc>
                  <a:txBody>
                    <a:bodyPr/>
                    <a:lstStyle/>
                    <a:p>
                      <a:r>
                        <a:rPr lang="en-US" sz="1800" b="0" dirty="0" smtClean="0">
                          <a:latin typeface="Courier New" panose="02070309020205020404" pitchFamily="49" charset="0"/>
                          <a:cs typeface="Courier New" panose="02070309020205020404" pitchFamily="49" charset="0"/>
                        </a:rPr>
                        <a:t>Card number 39: Ace of Clubs</a:t>
                      </a:r>
                    </a:p>
                    <a:p>
                      <a:r>
                        <a:rPr lang="en-US" sz="1800" b="0" dirty="0" smtClean="0">
                          <a:latin typeface="Courier New" panose="02070309020205020404" pitchFamily="49" charset="0"/>
                          <a:cs typeface="Courier New" panose="02070309020205020404" pitchFamily="49" charset="0"/>
                        </a:rPr>
                        <a:t>Card number 33: 8 of Diamonds</a:t>
                      </a:r>
                    </a:p>
                    <a:p>
                      <a:r>
                        <a:rPr lang="en-US" sz="1800" b="0" dirty="0" smtClean="0">
                          <a:latin typeface="Courier New" panose="02070309020205020404" pitchFamily="49" charset="0"/>
                          <a:cs typeface="Courier New" panose="02070309020205020404" pitchFamily="49" charset="0"/>
                        </a:rPr>
                        <a:t>Card number 16: 4 of Hearts</a:t>
                      </a:r>
                    </a:p>
                    <a:p>
                      <a:r>
                        <a:rPr lang="en-US" sz="1800" b="0" dirty="0" smtClean="0">
                          <a:latin typeface="Courier New" panose="02070309020205020404" pitchFamily="49" charset="0"/>
                          <a:cs typeface="Courier New" panose="02070309020205020404" pitchFamily="49" charset="0"/>
                        </a:rPr>
                        <a:t>Card number 6: 7 of Spades</a:t>
                      </a:r>
                    </a:p>
                  </a:txBody>
                  <a:tcPr>
                    <a:solidFill>
                      <a:schemeClr val="bg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009973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7" name="Подзаголовок 4"/>
          <p:cNvSpPr txBox="1">
            <a:spLocks/>
          </p:cNvSpPr>
          <p:nvPr/>
        </p:nvSpPr>
        <p:spPr>
          <a:xfrm>
            <a:off x="332627" y="1363629"/>
            <a:ext cx="5538784" cy="457195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lnSpc>
                <a:spcPct val="100000"/>
              </a:lnSpc>
            </a:pPr>
            <a:r>
              <a:rPr lang="en-US" sz="3000" dirty="0" smtClean="0">
                <a:solidFill>
                  <a:schemeClr val="accent5">
                    <a:lumMod val="75000"/>
                  </a:schemeClr>
                </a:solidFill>
                <a:latin typeface="+mj-lt"/>
              </a:rPr>
              <a:t>	When an array argument is passed to a function , its starting address is passed the array parameter in the function. Both parameter and argument refer to the same array. Just as you can pass single values to a function, you also can pass an entire array to a function. </a:t>
            </a:r>
          </a:p>
        </p:txBody>
      </p:sp>
      <p:sp>
        <p:nvSpPr>
          <p:cNvPr id="10" name="Заголовок 1"/>
          <p:cNvSpPr txBox="1">
            <a:spLocks/>
          </p:cNvSpPr>
          <p:nvPr/>
        </p:nvSpPr>
        <p:spPr>
          <a:xfrm>
            <a:off x="4780547" y="424219"/>
            <a:ext cx="7055046" cy="686592"/>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Passing Arrays to Functions</a:t>
            </a:r>
            <a:endParaRPr lang="ru-RU" dirty="0">
              <a:solidFill>
                <a:schemeClr val="accent5"/>
              </a:solidFill>
            </a:endParaRPr>
          </a:p>
        </p:txBody>
      </p:sp>
      <p:pic>
        <p:nvPicPr>
          <p:cNvPr id="5" name="Picture 4"/>
          <p:cNvPicPr>
            <a:picLocks noChangeAspect="1"/>
          </p:cNvPicPr>
          <p:nvPr/>
        </p:nvPicPr>
        <p:blipFill rotWithShape="1">
          <a:blip r:embed="rId3"/>
          <a:srcRect l="313" t="12556" r="48890" b="13103"/>
          <a:stretch/>
        </p:blipFill>
        <p:spPr>
          <a:xfrm>
            <a:off x="6260739" y="1361703"/>
            <a:ext cx="5558812" cy="4573877"/>
          </a:xfrm>
          <a:prstGeom prst="rect">
            <a:avLst/>
          </a:prstGeom>
        </p:spPr>
      </p:pic>
      <p:pic>
        <p:nvPicPr>
          <p:cNvPr id="11" name="Picture 2" descr="https://cdn3.vox-cdn.com/thumbor/jGLnhh0oTpF0oU_zA2CAIaw3uLY=/cdn0.vox-cdn.com/uploads/chorus_asset/file/3916794/xps13-44.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19037" y="5591871"/>
            <a:ext cx="916556" cy="68741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Таблица 11"/>
          <p:cNvGraphicFramePr>
            <a:graphicFrameLocks noGrp="1"/>
          </p:cNvGraphicFramePr>
          <p:nvPr>
            <p:extLst>
              <p:ext uri="{D42A27DB-BD31-4B8C-83A1-F6EECF244321}">
                <p14:modId xmlns:p14="http://schemas.microsoft.com/office/powerpoint/2010/main" val="2132217890"/>
              </p:ext>
            </p:extLst>
          </p:nvPr>
        </p:nvGraphicFramePr>
        <p:xfrm>
          <a:off x="332627" y="6320588"/>
          <a:ext cx="11486924" cy="506931"/>
        </p:xfrm>
        <a:graphic>
          <a:graphicData uri="http://schemas.openxmlformats.org/drawingml/2006/table">
            <a:tbl>
              <a:tblPr firstRow="1" bandRow="1">
                <a:tableStyleId>{3B4B98B0-60AC-42C2-AFA5-B58CD77FA1E5}</a:tableStyleId>
              </a:tblPr>
              <a:tblGrid>
                <a:gridCol w="11486924">
                  <a:extLst>
                    <a:ext uri="{9D8B030D-6E8A-4147-A177-3AD203B41FA5}">
                      <a16:colId xmlns:a16="http://schemas.microsoft.com/office/drawing/2014/main" val="20000"/>
                    </a:ext>
                  </a:extLst>
                </a:gridCol>
              </a:tblGrid>
              <a:tr h="506931">
                <a:tc>
                  <a:txBody>
                    <a:bodyPr/>
                    <a:lstStyle/>
                    <a:p>
                      <a:r>
                        <a:rPr lang="en-US" sz="1800" b="0" dirty="0" smtClean="0">
                          <a:latin typeface="Courier New" panose="02070309020205020404" pitchFamily="49" charset="0"/>
                          <a:cs typeface="Courier New" panose="02070309020205020404" pitchFamily="49" charset="0"/>
                        </a:rPr>
                        <a:t>1 4 3 6 8</a:t>
                      </a:r>
                    </a:p>
                  </a:txBody>
                  <a:tcPr>
                    <a:solidFill>
                      <a:schemeClr val="bg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72092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7" name="Подзаголовок 4"/>
          <p:cNvSpPr txBox="1">
            <a:spLocks/>
          </p:cNvSpPr>
          <p:nvPr/>
        </p:nvSpPr>
        <p:spPr>
          <a:xfrm>
            <a:off x="332627" y="1267377"/>
            <a:ext cx="11486924" cy="559062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lnSpc>
                <a:spcPct val="150000"/>
              </a:lnSpc>
            </a:pPr>
            <a:r>
              <a:rPr lang="en-US" sz="3000" dirty="0" smtClean="0">
                <a:solidFill>
                  <a:schemeClr val="accent5">
                    <a:lumMod val="75000"/>
                  </a:schemeClr>
                </a:solidFill>
                <a:latin typeface="+mj-lt"/>
              </a:rPr>
              <a:t>	In the function header (line 14), </a:t>
            </a:r>
            <a:r>
              <a:rPr lang="en-US" sz="3000" b="1" dirty="0" err="1" smtClean="0">
                <a:solidFill>
                  <a:schemeClr val="accent5">
                    <a:lumMod val="75000"/>
                  </a:schemeClr>
                </a:solidFill>
                <a:latin typeface="+mj-lt"/>
              </a:rPr>
              <a:t>int</a:t>
            </a:r>
            <a:r>
              <a:rPr lang="en-US" sz="3000" b="1" dirty="0" smtClean="0">
                <a:solidFill>
                  <a:schemeClr val="accent5">
                    <a:lumMod val="75000"/>
                  </a:schemeClr>
                </a:solidFill>
                <a:latin typeface="+mj-lt"/>
              </a:rPr>
              <a:t> list[] </a:t>
            </a:r>
            <a:r>
              <a:rPr lang="en-US" sz="3000" dirty="0" smtClean="0">
                <a:solidFill>
                  <a:schemeClr val="accent5">
                    <a:lumMod val="75000"/>
                  </a:schemeClr>
                </a:solidFill>
                <a:latin typeface="+mj-lt"/>
              </a:rPr>
              <a:t>specifies that the parameter is an integer array of any size. Therefore, you can pass any integer array to invoke this function (line 9). Note that the parameter names in function prototypes can be omitted. So, the function prototype may be declared without the parameter names </a:t>
            </a:r>
            <a:r>
              <a:rPr lang="en-US" sz="3000" b="1" dirty="0" smtClean="0">
                <a:solidFill>
                  <a:schemeClr val="accent5">
                    <a:lumMod val="75000"/>
                  </a:schemeClr>
                </a:solidFill>
                <a:latin typeface="+mj-lt"/>
              </a:rPr>
              <a:t>list </a:t>
            </a:r>
            <a:r>
              <a:rPr lang="en-US" sz="3000" dirty="0" smtClean="0">
                <a:solidFill>
                  <a:schemeClr val="accent5">
                    <a:lumMod val="75000"/>
                  </a:schemeClr>
                </a:solidFill>
                <a:latin typeface="+mj-lt"/>
              </a:rPr>
              <a:t>and </a:t>
            </a:r>
            <a:r>
              <a:rPr lang="en-US" sz="3000" b="1" dirty="0" err="1" smtClean="0">
                <a:solidFill>
                  <a:schemeClr val="accent5">
                    <a:lumMod val="75000"/>
                  </a:schemeClr>
                </a:solidFill>
                <a:latin typeface="+mj-lt"/>
              </a:rPr>
              <a:t>arraySize</a:t>
            </a:r>
            <a:r>
              <a:rPr lang="en-US" sz="3000" b="1" dirty="0" smtClean="0">
                <a:solidFill>
                  <a:schemeClr val="accent5">
                    <a:lumMod val="75000"/>
                  </a:schemeClr>
                </a:solidFill>
                <a:latin typeface="+mj-lt"/>
              </a:rPr>
              <a:t> </a:t>
            </a:r>
            <a:r>
              <a:rPr lang="en-US" sz="3000" dirty="0" smtClean="0">
                <a:solidFill>
                  <a:schemeClr val="accent5">
                    <a:lumMod val="75000"/>
                  </a:schemeClr>
                </a:solidFill>
                <a:latin typeface="+mj-lt"/>
              </a:rPr>
              <a:t>as follows:</a:t>
            </a:r>
          </a:p>
          <a:p>
            <a:pPr>
              <a:lnSpc>
                <a:spcPct val="150000"/>
              </a:lnSpc>
            </a:pPr>
            <a:r>
              <a:rPr lang="en-US" sz="2900" b="1" dirty="0" smtClean="0">
                <a:solidFill>
                  <a:schemeClr val="tx1"/>
                </a:solidFill>
                <a:latin typeface="Courier New" panose="02070309020205020404" pitchFamily="49" charset="0"/>
                <a:cs typeface="Courier New" panose="02070309020205020404" pitchFamily="49" charset="0"/>
              </a:rPr>
              <a:t>void </a:t>
            </a:r>
            <a:r>
              <a:rPr lang="en-US" sz="2900" dirty="0" err="1" smtClean="0">
                <a:solidFill>
                  <a:schemeClr val="tx1"/>
                </a:solidFill>
                <a:latin typeface="Courier New" panose="02070309020205020404" pitchFamily="49" charset="0"/>
                <a:cs typeface="Courier New" panose="02070309020205020404" pitchFamily="49" charset="0"/>
              </a:rPr>
              <a:t>printArray</a:t>
            </a:r>
            <a:r>
              <a:rPr lang="en-US" sz="2900" b="1" dirty="0" smtClean="0">
                <a:solidFill>
                  <a:schemeClr val="tx1"/>
                </a:solidFill>
                <a:latin typeface="Courier New" panose="02070309020205020404" pitchFamily="49" charset="0"/>
                <a:cs typeface="Courier New" panose="02070309020205020404" pitchFamily="49" charset="0"/>
              </a:rPr>
              <a:t>(</a:t>
            </a:r>
            <a:r>
              <a:rPr lang="en-US" sz="2900" b="1" dirty="0" err="1" smtClean="0">
                <a:solidFill>
                  <a:schemeClr val="tx1"/>
                </a:solidFill>
                <a:latin typeface="Courier New" panose="02070309020205020404" pitchFamily="49" charset="0"/>
                <a:cs typeface="Courier New" panose="02070309020205020404" pitchFamily="49" charset="0"/>
              </a:rPr>
              <a:t>int</a:t>
            </a:r>
            <a:r>
              <a:rPr lang="en-US" sz="2900" b="1" dirty="0" smtClean="0">
                <a:solidFill>
                  <a:schemeClr val="tx1"/>
                </a:solidFill>
                <a:latin typeface="Courier New" panose="02070309020205020404" pitchFamily="49" charset="0"/>
                <a:cs typeface="Courier New" panose="02070309020205020404" pitchFamily="49" charset="0"/>
              </a:rPr>
              <a:t> </a:t>
            </a:r>
            <a:r>
              <a:rPr lang="en-US" sz="2900" dirty="0" smtClean="0">
                <a:solidFill>
                  <a:schemeClr val="tx1"/>
                </a:solidFill>
                <a:latin typeface="Courier New" panose="02070309020205020404" pitchFamily="49" charset="0"/>
                <a:cs typeface="Courier New" panose="02070309020205020404" pitchFamily="49" charset="0"/>
              </a:rPr>
              <a:t>[], </a:t>
            </a:r>
            <a:r>
              <a:rPr lang="en-US" sz="2900" b="1" dirty="0" err="1" smtClean="0">
                <a:solidFill>
                  <a:schemeClr val="tx1"/>
                </a:solidFill>
                <a:latin typeface="Courier New" panose="02070309020205020404" pitchFamily="49" charset="0"/>
                <a:cs typeface="Courier New" panose="02070309020205020404" pitchFamily="49" charset="0"/>
              </a:rPr>
              <a:t>int</a:t>
            </a:r>
            <a:r>
              <a:rPr lang="en-US" sz="2900" b="1" dirty="0" smtClean="0">
                <a:solidFill>
                  <a:schemeClr val="tx1"/>
                </a:solidFill>
                <a:latin typeface="Courier New" panose="02070309020205020404" pitchFamily="49" charset="0"/>
                <a:cs typeface="Courier New" panose="02070309020205020404" pitchFamily="49" charset="0"/>
              </a:rPr>
              <a:t>)</a:t>
            </a:r>
            <a:r>
              <a:rPr lang="en-US" sz="2900" dirty="0" smtClean="0">
                <a:solidFill>
                  <a:schemeClr val="tx1"/>
                </a:solidFill>
                <a:latin typeface="Courier New" panose="02070309020205020404" pitchFamily="49" charset="0"/>
                <a:cs typeface="Courier New" panose="02070309020205020404" pitchFamily="49" charset="0"/>
              </a:rPr>
              <a:t>; // Function prototype</a:t>
            </a:r>
            <a:endParaRPr lang="en-US" sz="2900" b="1" dirty="0" smtClean="0">
              <a:solidFill>
                <a:schemeClr val="tx1"/>
              </a:solidFill>
              <a:latin typeface="Courier New" panose="02070309020205020404" pitchFamily="49" charset="0"/>
              <a:cs typeface="Courier New" panose="02070309020205020404" pitchFamily="49" charset="0"/>
            </a:endParaRPr>
          </a:p>
        </p:txBody>
      </p:sp>
      <p:sp>
        <p:nvSpPr>
          <p:cNvPr id="10" name="Заголовок 1"/>
          <p:cNvSpPr txBox="1">
            <a:spLocks/>
          </p:cNvSpPr>
          <p:nvPr/>
        </p:nvSpPr>
        <p:spPr>
          <a:xfrm>
            <a:off x="4780547" y="424219"/>
            <a:ext cx="7055046" cy="686592"/>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Passing Arrays to Functions</a:t>
            </a:r>
            <a:endParaRPr lang="ru-RU" dirty="0">
              <a:solidFill>
                <a:schemeClr val="accent5"/>
              </a:solidFill>
            </a:endParaRPr>
          </a:p>
        </p:txBody>
      </p:sp>
    </p:spTree>
    <p:extLst>
      <p:ext uri="{BB962C8B-B14F-4D97-AF65-F5344CB8AC3E}">
        <p14:creationId xmlns:p14="http://schemas.microsoft.com/office/powerpoint/2010/main" val="31508309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3" name="Заголовок 1"/>
          <p:cNvSpPr txBox="1">
            <a:spLocks/>
          </p:cNvSpPr>
          <p:nvPr/>
        </p:nvSpPr>
        <p:spPr>
          <a:xfrm>
            <a:off x="5486401" y="297810"/>
            <a:ext cx="6349196"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Note</a:t>
            </a:r>
            <a:endParaRPr lang="ru-RU" dirty="0">
              <a:solidFill>
                <a:schemeClr val="accent5"/>
              </a:solidFill>
            </a:endParaRPr>
          </a:p>
        </p:txBody>
      </p:sp>
      <p:sp>
        <p:nvSpPr>
          <p:cNvPr id="17" name="Подзаголовок 4"/>
          <p:cNvSpPr txBox="1">
            <a:spLocks/>
          </p:cNvSpPr>
          <p:nvPr/>
        </p:nvSpPr>
        <p:spPr>
          <a:xfrm>
            <a:off x="332627" y="1909060"/>
            <a:ext cx="11502968" cy="344900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lnSpc>
                <a:spcPct val="150000"/>
              </a:lnSpc>
            </a:pPr>
            <a:r>
              <a:rPr lang="en-US" sz="3000" b="1" dirty="0" smtClean="0">
                <a:solidFill>
                  <a:schemeClr val="accent5">
                    <a:lumMod val="75000"/>
                  </a:schemeClr>
                </a:solidFill>
                <a:latin typeface="+mj-lt"/>
              </a:rPr>
              <a:t>	</a:t>
            </a:r>
            <a:r>
              <a:rPr lang="en-US" sz="3000" dirty="0" smtClean="0">
                <a:solidFill>
                  <a:schemeClr val="accent5">
                    <a:lumMod val="75000"/>
                  </a:schemeClr>
                </a:solidFill>
                <a:latin typeface="+mj-lt"/>
              </a:rPr>
              <a:t>Normally when you pass an array to a function, you should also pass its size in another argument, so that the function knows how many elements are in the array. Otherwise, you will have to hard code this into the function or declare it in a global variable. Neither is flexible or robust.</a:t>
            </a:r>
            <a:endParaRPr lang="en-US" sz="3000" b="1" dirty="0" smtClean="0">
              <a:solidFill>
                <a:schemeClr val="accent5">
                  <a:lumMod val="75000"/>
                </a:schemeClr>
              </a:solidFill>
              <a:latin typeface="+mj-lt"/>
            </a:endParaRPr>
          </a:p>
        </p:txBody>
      </p:sp>
    </p:spTree>
    <p:extLst>
      <p:ext uri="{BB962C8B-B14F-4D97-AF65-F5344CB8AC3E}">
        <p14:creationId xmlns:p14="http://schemas.microsoft.com/office/powerpoint/2010/main" val="39474717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5989320" y="297810"/>
            <a:ext cx="5846276"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Example</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rotWithShape="1">
          <a:blip r:embed="rId3"/>
          <a:srcRect l="436" t="12336" r="45684" b="12445"/>
          <a:stretch/>
        </p:blipFill>
        <p:spPr>
          <a:xfrm>
            <a:off x="380753" y="1307431"/>
            <a:ext cx="7010401" cy="55024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2" descr="https://cdn3.vox-cdn.com/thumbor/jGLnhh0oTpF0oU_zA2CAIaw3uLY=/cdn0.vox-cdn.com/uploads/chorus_asset/file/3916794/xps13-44.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23078" y="1490039"/>
            <a:ext cx="1012517" cy="68741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Таблица 11"/>
          <p:cNvGraphicFramePr>
            <a:graphicFrameLocks noGrp="1"/>
          </p:cNvGraphicFramePr>
          <p:nvPr>
            <p:extLst>
              <p:ext uri="{D42A27DB-BD31-4B8C-83A1-F6EECF244321}">
                <p14:modId xmlns:p14="http://schemas.microsoft.com/office/powerpoint/2010/main" val="1961389859"/>
              </p:ext>
            </p:extLst>
          </p:nvPr>
        </p:nvGraphicFramePr>
        <p:xfrm>
          <a:off x="7587917" y="2218756"/>
          <a:ext cx="4231636" cy="640080"/>
        </p:xfrm>
        <a:graphic>
          <a:graphicData uri="http://schemas.openxmlformats.org/drawingml/2006/table">
            <a:tbl>
              <a:tblPr firstRow="1" bandRow="1">
                <a:tableStyleId>{3B4B98B0-60AC-42C2-AFA5-B58CD77FA1E5}</a:tableStyleId>
              </a:tblPr>
              <a:tblGrid>
                <a:gridCol w="4231636">
                  <a:extLst>
                    <a:ext uri="{9D8B030D-6E8A-4147-A177-3AD203B41FA5}">
                      <a16:colId xmlns:a16="http://schemas.microsoft.com/office/drawing/2014/main" val="20000"/>
                    </a:ext>
                  </a:extLst>
                </a:gridCol>
              </a:tblGrid>
              <a:tr h="506931">
                <a:tc>
                  <a:txBody>
                    <a:bodyPr/>
                    <a:lstStyle/>
                    <a:p>
                      <a:r>
                        <a:rPr lang="en-US" sz="1800" b="0" dirty="0" smtClean="0">
                          <a:latin typeface="Courier New" panose="02070309020205020404" pitchFamily="49" charset="0"/>
                          <a:cs typeface="Courier New" panose="02070309020205020404" pitchFamily="49" charset="0"/>
                        </a:rPr>
                        <a:t>x is 1</a:t>
                      </a:r>
                    </a:p>
                    <a:p>
                      <a:r>
                        <a:rPr lang="en-US" sz="1800" b="0" dirty="0" smtClean="0">
                          <a:latin typeface="Courier New" panose="02070309020205020404" pitchFamily="49" charset="0"/>
                          <a:cs typeface="Courier New" panose="02070309020205020404" pitchFamily="49" charset="0"/>
                        </a:rPr>
                        <a:t>y[0] is 5555</a:t>
                      </a:r>
                    </a:p>
                  </a:txBody>
                  <a:tcPr>
                    <a:solidFill>
                      <a:schemeClr val="bg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0668245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3657600" y="297810"/>
            <a:ext cx="8177996" cy="686592"/>
          </a:xfrm>
          <a:prstGeom prst="rect">
            <a:avLst/>
          </a:prstGeom>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Preventing Changes of Array Arguments</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Подзаголовок 4"/>
          <p:cNvSpPr txBox="1">
            <a:spLocks/>
          </p:cNvSpPr>
          <p:nvPr/>
        </p:nvSpPr>
        <p:spPr>
          <a:xfrm>
            <a:off x="332628" y="1490038"/>
            <a:ext cx="5843584" cy="213547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lvl="1" algn="just"/>
            <a:r>
              <a:rPr lang="en-US" sz="3000" dirty="0" smtClean="0">
                <a:solidFill>
                  <a:schemeClr val="accent5"/>
                </a:solidFill>
                <a:latin typeface="+mj-lt"/>
                <a:cs typeface="Courier New" panose="02070309020205020404" pitchFamily="49" charset="0"/>
              </a:rPr>
              <a:t>	You can define </a:t>
            </a:r>
            <a:r>
              <a:rPr lang="en-US" sz="3000" b="1" dirty="0" err="1" smtClean="0">
                <a:solidFill>
                  <a:schemeClr val="accent5"/>
                </a:solidFill>
                <a:latin typeface="+mj-lt"/>
                <a:cs typeface="Courier New" panose="02070309020205020404" pitchFamily="49" charset="0"/>
              </a:rPr>
              <a:t>const</a:t>
            </a:r>
            <a:r>
              <a:rPr lang="en-US" sz="3000" b="1" dirty="0" smtClean="0">
                <a:solidFill>
                  <a:schemeClr val="accent5"/>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array parameter in a function to prevent it from being changed in a function.</a:t>
            </a:r>
          </a:p>
        </p:txBody>
      </p:sp>
      <p:pic>
        <p:nvPicPr>
          <p:cNvPr id="2" name="Picture 1"/>
          <p:cNvPicPr>
            <a:picLocks noChangeAspect="1"/>
          </p:cNvPicPr>
          <p:nvPr/>
        </p:nvPicPr>
        <p:blipFill rotWithShape="1">
          <a:blip r:embed="rId3"/>
          <a:srcRect l="436" t="12555" r="60110" b="36349"/>
          <a:stretch/>
        </p:blipFill>
        <p:spPr>
          <a:xfrm>
            <a:off x="6333153" y="1490038"/>
            <a:ext cx="5502442" cy="40064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2" descr="https://cdn3.vox-cdn.com/thumbor/jGLnhh0oTpF0oU_zA2CAIaw3uLY=/cdn0.vox-cdn.com/uploads/chorus_asset/file/3916794/xps13-44.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3694" y="3064506"/>
            <a:ext cx="1012517" cy="68741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Таблица 11"/>
          <p:cNvGraphicFramePr>
            <a:graphicFrameLocks noGrp="1"/>
          </p:cNvGraphicFramePr>
          <p:nvPr>
            <p:extLst>
              <p:ext uri="{D42A27DB-BD31-4B8C-83A1-F6EECF244321}">
                <p14:modId xmlns:p14="http://schemas.microsoft.com/office/powerpoint/2010/main" val="2767935483"/>
              </p:ext>
            </p:extLst>
          </p:nvPr>
        </p:nvGraphicFramePr>
        <p:xfrm>
          <a:off x="837670" y="3878332"/>
          <a:ext cx="5338541" cy="640080"/>
        </p:xfrm>
        <a:graphic>
          <a:graphicData uri="http://schemas.openxmlformats.org/drawingml/2006/table">
            <a:tbl>
              <a:tblPr firstRow="1" bandRow="1">
                <a:tableStyleId>{3B4B98B0-60AC-42C2-AFA5-B58CD77FA1E5}</a:tableStyleId>
              </a:tblPr>
              <a:tblGrid>
                <a:gridCol w="5338541">
                  <a:extLst>
                    <a:ext uri="{9D8B030D-6E8A-4147-A177-3AD203B41FA5}">
                      <a16:colId xmlns:a16="http://schemas.microsoft.com/office/drawing/2014/main" val="20000"/>
                    </a:ext>
                  </a:extLst>
                </a:gridCol>
              </a:tblGrid>
              <a:tr h="506931">
                <a:tc>
                  <a:txBody>
                    <a:bodyPr/>
                    <a:lstStyle/>
                    <a:p>
                      <a:r>
                        <a:rPr lang="en-US" sz="1800" b="0" dirty="0" smtClean="0">
                          <a:latin typeface="Courier New" panose="02070309020205020404" pitchFamily="49" charset="0"/>
                          <a:cs typeface="Courier New" panose="02070309020205020404" pitchFamily="49" charset="0"/>
                        </a:rPr>
                        <a:t>ConstArrayDeom.cpp:7 error:</a:t>
                      </a:r>
                      <a:r>
                        <a:rPr lang="en-US" sz="1800" b="0" baseline="0" dirty="0" smtClean="0">
                          <a:latin typeface="Courier New" panose="02070309020205020404" pitchFamily="49" charset="0"/>
                          <a:cs typeface="Courier New" panose="02070309020205020404" pitchFamily="49" charset="0"/>
                        </a:rPr>
                        <a:t> assignment of read-only location</a:t>
                      </a:r>
                      <a:endParaRPr lang="en-US" sz="1800" b="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104850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507832" y="297810"/>
            <a:ext cx="7327764"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Note</a:t>
            </a:r>
            <a:endParaRPr lang="ru-RU" dirty="0">
              <a:solidFill>
                <a:schemeClr val="accent5"/>
              </a:solidFill>
            </a:endParaRPr>
          </a:p>
        </p:txBody>
      </p:sp>
      <p:pic>
        <p:nvPicPr>
          <p:cNvPr id="8" name="Picture 2" descr="Images-Logo-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Подзаголовок 4"/>
          <p:cNvSpPr txBox="1">
            <a:spLocks/>
          </p:cNvSpPr>
          <p:nvPr/>
        </p:nvSpPr>
        <p:spPr>
          <a:xfrm>
            <a:off x="332627" y="1411039"/>
            <a:ext cx="4946946" cy="3706393"/>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marL="96838" lvl="1" indent="528638" algn="just">
              <a:lnSpc>
                <a:spcPct val="100000"/>
              </a:lnSpc>
            </a:pPr>
            <a:r>
              <a:rPr lang="en-US" sz="3000" dirty="0" smtClean="0">
                <a:solidFill>
                  <a:schemeClr val="accent5"/>
                </a:solidFill>
                <a:latin typeface="+mj-lt"/>
                <a:cs typeface="Courier New" panose="02070309020205020404" pitchFamily="49" charset="0"/>
              </a:rPr>
              <a:t>If you define a </a:t>
            </a:r>
            <a:r>
              <a:rPr lang="en-US" sz="3000" b="1" dirty="0" err="1" smtClean="0">
                <a:solidFill>
                  <a:schemeClr val="accent5"/>
                </a:solidFill>
                <a:latin typeface="+mj-lt"/>
                <a:cs typeface="Courier New" panose="02070309020205020404" pitchFamily="49" charset="0"/>
              </a:rPr>
              <a:t>const</a:t>
            </a:r>
            <a:r>
              <a:rPr lang="en-US" sz="3000" b="1" dirty="0" smtClean="0">
                <a:solidFill>
                  <a:schemeClr val="accent5"/>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parameter in a function </a:t>
            </a:r>
            <a:r>
              <a:rPr lang="en-US" sz="3000" b="1" dirty="0" smtClean="0">
                <a:solidFill>
                  <a:schemeClr val="accent5"/>
                </a:solidFill>
                <a:latin typeface="+mj-lt"/>
                <a:cs typeface="Courier New" panose="02070309020205020404" pitchFamily="49" charset="0"/>
              </a:rPr>
              <a:t>f1 </a:t>
            </a:r>
            <a:r>
              <a:rPr lang="en-US" sz="3000" dirty="0" smtClean="0">
                <a:solidFill>
                  <a:schemeClr val="accent5"/>
                </a:solidFill>
                <a:latin typeface="+mj-lt"/>
                <a:cs typeface="Courier New" panose="02070309020205020404" pitchFamily="49" charset="0"/>
              </a:rPr>
              <a:t>and this parameter is passed to another function </a:t>
            </a:r>
            <a:r>
              <a:rPr lang="en-US" sz="3000" b="1" dirty="0" smtClean="0">
                <a:solidFill>
                  <a:schemeClr val="accent5"/>
                </a:solidFill>
                <a:latin typeface="+mj-lt"/>
                <a:cs typeface="Courier New" panose="02070309020205020404" pitchFamily="49" charset="0"/>
              </a:rPr>
              <a:t>f2, </a:t>
            </a:r>
            <a:r>
              <a:rPr lang="en-US" sz="3000" dirty="0" smtClean="0">
                <a:solidFill>
                  <a:schemeClr val="accent5"/>
                </a:solidFill>
                <a:latin typeface="+mj-lt"/>
                <a:cs typeface="Courier New" panose="02070309020205020404" pitchFamily="49" charset="0"/>
              </a:rPr>
              <a:t>then the corresponding parameter in function </a:t>
            </a:r>
            <a:r>
              <a:rPr lang="en-US" sz="3000" b="1" dirty="0" smtClean="0">
                <a:solidFill>
                  <a:schemeClr val="accent5"/>
                </a:solidFill>
                <a:latin typeface="+mj-lt"/>
                <a:cs typeface="Courier New" panose="02070309020205020404" pitchFamily="49" charset="0"/>
              </a:rPr>
              <a:t>f2 </a:t>
            </a:r>
            <a:r>
              <a:rPr lang="en-US" sz="3000" dirty="0" smtClean="0">
                <a:solidFill>
                  <a:schemeClr val="accent5"/>
                </a:solidFill>
                <a:latin typeface="+mj-lt"/>
                <a:cs typeface="Courier New" panose="02070309020205020404" pitchFamily="49" charset="0"/>
              </a:rPr>
              <a:t>must be declared </a:t>
            </a:r>
            <a:r>
              <a:rPr lang="en-US" sz="3000" b="1" dirty="0" err="1" smtClean="0">
                <a:solidFill>
                  <a:schemeClr val="accent5"/>
                </a:solidFill>
                <a:latin typeface="+mj-lt"/>
                <a:cs typeface="Courier New" panose="02070309020205020404" pitchFamily="49" charset="0"/>
              </a:rPr>
              <a:t>const</a:t>
            </a:r>
            <a:r>
              <a:rPr lang="en-US" sz="3000" b="1" dirty="0" smtClean="0">
                <a:solidFill>
                  <a:schemeClr val="accent5"/>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for consistency. Consider the following code:</a:t>
            </a:r>
          </a:p>
        </p:txBody>
      </p:sp>
      <p:pic>
        <p:nvPicPr>
          <p:cNvPr id="3" name="Picture 2"/>
          <p:cNvPicPr>
            <a:picLocks noChangeAspect="1"/>
          </p:cNvPicPr>
          <p:nvPr/>
        </p:nvPicPr>
        <p:blipFill rotWithShape="1">
          <a:blip r:embed="rId4"/>
          <a:srcRect l="14" t="11690" r="79233" b="55440"/>
          <a:stretch/>
        </p:blipFill>
        <p:spPr>
          <a:xfrm>
            <a:off x="5279573" y="1411039"/>
            <a:ext cx="6556022" cy="33367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Подзаголовок 4"/>
          <p:cNvSpPr txBox="1">
            <a:spLocks/>
          </p:cNvSpPr>
          <p:nvPr/>
        </p:nvSpPr>
        <p:spPr>
          <a:xfrm>
            <a:off x="332627" y="5117432"/>
            <a:ext cx="11502968" cy="1657378"/>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marL="96838" lvl="1" indent="528638" algn="just">
              <a:lnSpc>
                <a:spcPct val="100000"/>
              </a:lnSpc>
            </a:pPr>
            <a:r>
              <a:rPr lang="en-US" sz="3000" dirty="0" smtClean="0">
                <a:solidFill>
                  <a:schemeClr val="accent5"/>
                </a:solidFill>
                <a:latin typeface="+mj-lt"/>
                <a:cs typeface="Courier New" panose="02070309020205020404" pitchFamily="49" charset="0"/>
              </a:rPr>
              <a:t>The compiler reports an error, because </a:t>
            </a:r>
            <a:r>
              <a:rPr lang="en-US" sz="3000" b="1" dirty="0" smtClean="0">
                <a:solidFill>
                  <a:schemeClr val="accent5"/>
                </a:solidFill>
                <a:latin typeface="+mj-lt"/>
                <a:cs typeface="Courier New" panose="02070309020205020404" pitchFamily="49" charset="0"/>
              </a:rPr>
              <a:t>list </a:t>
            </a:r>
            <a:r>
              <a:rPr lang="en-US" sz="3000" dirty="0" smtClean="0">
                <a:solidFill>
                  <a:schemeClr val="accent5"/>
                </a:solidFill>
                <a:latin typeface="+mj-lt"/>
                <a:cs typeface="Courier New" panose="02070309020205020404" pitchFamily="49" charset="0"/>
              </a:rPr>
              <a:t>is </a:t>
            </a:r>
            <a:r>
              <a:rPr lang="en-US" sz="3000" b="1" dirty="0" err="1" smtClean="0">
                <a:solidFill>
                  <a:schemeClr val="accent5"/>
                </a:solidFill>
                <a:latin typeface="+mj-lt"/>
                <a:cs typeface="Courier New" panose="02070309020205020404" pitchFamily="49" charset="0"/>
              </a:rPr>
              <a:t>const</a:t>
            </a:r>
            <a:r>
              <a:rPr lang="en-US" sz="3000" b="1" dirty="0" smtClean="0">
                <a:solidFill>
                  <a:schemeClr val="accent5"/>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in </a:t>
            </a:r>
            <a:r>
              <a:rPr lang="en-US" sz="3000" b="1" dirty="0" smtClean="0">
                <a:solidFill>
                  <a:schemeClr val="accent5"/>
                </a:solidFill>
                <a:latin typeface="+mj-lt"/>
                <a:cs typeface="Courier New" panose="02070309020205020404" pitchFamily="49" charset="0"/>
              </a:rPr>
              <a:t>f1 </a:t>
            </a:r>
            <a:r>
              <a:rPr lang="en-US" sz="3000" dirty="0" smtClean="0">
                <a:solidFill>
                  <a:schemeClr val="accent5"/>
                </a:solidFill>
                <a:latin typeface="+mj-lt"/>
                <a:cs typeface="Courier New" panose="02070309020205020404" pitchFamily="49" charset="0"/>
              </a:rPr>
              <a:t>and it is passed to </a:t>
            </a:r>
            <a:r>
              <a:rPr lang="en-US" sz="3000" b="1" dirty="0" smtClean="0">
                <a:solidFill>
                  <a:schemeClr val="accent5"/>
                </a:solidFill>
                <a:latin typeface="+mj-lt"/>
                <a:cs typeface="Courier New" panose="02070309020205020404" pitchFamily="49" charset="0"/>
              </a:rPr>
              <a:t>f2, </a:t>
            </a:r>
            <a:r>
              <a:rPr lang="en-US" sz="3000" dirty="0" smtClean="0">
                <a:solidFill>
                  <a:schemeClr val="accent5"/>
                </a:solidFill>
                <a:latin typeface="+mj-lt"/>
                <a:cs typeface="Courier New" panose="02070309020205020404" pitchFamily="49" charset="0"/>
              </a:rPr>
              <a:t>but it is passed to </a:t>
            </a:r>
            <a:r>
              <a:rPr lang="en-US" sz="3000" b="1" dirty="0" smtClean="0">
                <a:solidFill>
                  <a:schemeClr val="accent5"/>
                </a:solidFill>
                <a:latin typeface="+mj-lt"/>
                <a:cs typeface="Courier New" panose="02070309020205020404" pitchFamily="49" charset="0"/>
              </a:rPr>
              <a:t>f2, </a:t>
            </a:r>
            <a:r>
              <a:rPr lang="en-US" sz="3000" dirty="0" smtClean="0">
                <a:solidFill>
                  <a:schemeClr val="accent5"/>
                </a:solidFill>
                <a:latin typeface="+mj-lt"/>
                <a:cs typeface="Courier New" panose="02070309020205020404" pitchFamily="49" charset="0"/>
              </a:rPr>
              <a:t>but it is not </a:t>
            </a:r>
            <a:r>
              <a:rPr lang="en-US" sz="3000" b="1" dirty="0" err="1" smtClean="0">
                <a:solidFill>
                  <a:schemeClr val="accent5"/>
                </a:solidFill>
                <a:latin typeface="+mj-lt"/>
                <a:cs typeface="Courier New" panose="02070309020205020404" pitchFamily="49" charset="0"/>
              </a:rPr>
              <a:t>const</a:t>
            </a:r>
            <a:r>
              <a:rPr lang="en-US" sz="3000" b="1" dirty="0" smtClean="0">
                <a:solidFill>
                  <a:schemeClr val="accent5"/>
                </a:solidFill>
                <a:latin typeface="+mj-lt"/>
                <a:cs typeface="Courier New" panose="02070309020205020404" pitchFamily="49" charset="0"/>
              </a:rPr>
              <a:t> </a:t>
            </a:r>
            <a:r>
              <a:rPr lang="en-US" sz="3000" dirty="0" smtClean="0">
                <a:solidFill>
                  <a:schemeClr val="accent5"/>
                </a:solidFill>
                <a:latin typeface="+mj-lt"/>
                <a:cs typeface="Courier New" panose="02070309020205020404" pitchFamily="49" charset="0"/>
              </a:rPr>
              <a:t>in </a:t>
            </a:r>
            <a:r>
              <a:rPr lang="en-US" sz="3000" b="1" dirty="0" smtClean="0">
                <a:solidFill>
                  <a:schemeClr val="accent5"/>
                </a:solidFill>
                <a:latin typeface="+mj-lt"/>
                <a:cs typeface="Courier New" panose="02070309020205020404" pitchFamily="49" charset="0"/>
              </a:rPr>
              <a:t>f2. </a:t>
            </a:r>
            <a:r>
              <a:rPr lang="en-US" sz="3000" dirty="0" smtClean="0">
                <a:solidFill>
                  <a:schemeClr val="accent5"/>
                </a:solidFill>
                <a:latin typeface="+mj-lt"/>
                <a:cs typeface="Courier New" panose="02070309020205020404" pitchFamily="49" charset="0"/>
              </a:rPr>
              <a:t>The function declaration for </a:t>
            </a:r>
            <a:r>
              <a:rPr lang="en-US" sz="3000" b="1" dirty="0" smtClean="0">
                <a:solidFill>
                  <a:schemeClr val="accent5"/>
                </a:solidFill>
                <a:latin typeface="+mj-lt"/>
                <a:cs typeface="Courier New" panose="02070309020205020404" pitchFamily="49" charset="0"/>
              </a:rPr>
              <a:t>f2 </a:t>
            </a:r>
            <a:r>
              <a:rPr lang="en-US" sz="3000" dirty="0" smtClean="0">
                <a:solidFill>
                  <a:schemeClr val="accent5"/>
                </a:solidFill>
                <a:latin typeface="+mj-lt"/>
                <a:cs typeface="Courier New" panose="02070309020205020404" pitchFamily="49" charset="0"/>
              </a:rPr>
              <a:t>should be</a:t>
            </a:r>
            <a:endParaRPr lang="en-US" sz="3000" dirty="0">
              <a:solidFill>
                <a:schemeClr val="accent5"/>
              </a:solidFill>
              <a:latin typeface="+mj-lt"/>
              <a:cs typeface="Courier New" panose="02070309020205020404" pitchFamily="49" charset="0"/>
            </a:endParaRPr>
          </a:p>
          <a:p>
            <a:pPr marL="96838" lvl="1" indent="528638">
              <a:lnSpc>
                <a:spcPct val="100000"/>
              </a:lnSpc>
            </a:pPr>
            <a:r>
              <a:rPr lang="en-US" sz="3000" b="1" dirty="0">
                <a:latin typeface="Courier New" panose="02070309020205020404" pitchFamily="49" charset="0"/>
                <a:cs typeface="Courier New" panose="02070309020205020404" pitchFamily="49" charset="0"/>
              </a:rPr>
              <a:t>v</a:t>
            </a:r>
            <a:r>
              <a:rPr lang="en-US" sz="3000" b="1" dirty="0" smtClean="0">
                <a:latin typeface="Courier New" panose="02070309020205020404" pitchFamily="49" charset="0"/>
                <a:cs typeface="Courier New" panose="02070309020205020404" pitchFamily="49" charset="0"/>
              </a:rPr>
              <a:t>oid</a:t>
            </a:r>
            <a:r>
              <a:rPr lang="en-US" sz="3000" dirty="0" smtClean="0">
                <a:latin typeface="Courier New" panose="02070309020205020404" pitchFamily="49" charset="0"/>
                <a:cs typeface="Courier New" panose="02070309020205020404" pitchFamily="49" charset="0"/>
              </a:rPr>
              <a:t> f2(</a:t>
            </a:r>
            <a:r>
              <a:rPr lang="en-US" sz="3000" b="1" dirty="0" err="1" smtClean="0">
                <a:latin typeface="Courier New" panose="02070309020205020404" pitchFamily="49" charset="0"/>
                <a:cs typeface="Courier New" panose="02070309020205020404" pitchFamily="49" charset="0"/>
              </a:rPr>
              <a:t>const</a:t>
            </a:r>
            <a:r>
              <a:rPr lang="en-US" sz="3000" b="1" dirty="0" smtClean="0">
                <a:latin typeface="Courier New" panose="02070309020205020404" pitchFamily="49" charset="0"/>
                <a:cs typeface="Courier New" panose="02070309020205020404" pitchFamily="49" charset="0"/>
              </a:rPr>
              <a:t> </a:t>
            </a:r>
            <a:r>
              <a:rPr lang="en-US" sz="3000" b="1" dirty="0" err="1" smtClean="0">
                <a:latin typeface="Courier New" panose="02070309020205020404" pitchFamily="49" charset="0"/>
                <a:cs typeface="Courier New" panose="02070309020205020404" pitchFamily="49" charset="0"/>
              </a:rPr>
              <a:t>int</a:t>
            </a:r>
            <a:r>
              <a:rPr lang="en-US" sz="3000" dirty="0" smtClean="0">
                <a:latin typeface="Courier New" panose="02070309020205020404" pitchFamily="49" charset="0"/>
                <a:cs typeface="Courier New" panose="02070309020205020404" pitchFamily="49" charset="0"/>
              </a:rPr>
              <a:t> list[], </a:t>
            </a:r>
            <a:r>
              <a:rPr lang="en-US" sz="3000" b="1" dirty="0" err="1" smtClean="0">
                <a:latin typeface="Courier New" panose="02070309020205020404" pitchFamily="49" charset="0"/>
                <a:cs typeface="Courier New" panose="02070309020205020404" pitchFamily="49" charset="0"/>
              </a:rPr>
              <a:t>int</a:t>
            </a:r>
            <a:r>
              <a:rPr lang="en-US" sz="3000" dirty="0" smtClean="0">
                <a:latin typeface="Courier New" panose="02070309020205020404" pitchFamily="49" charset="0"/>
                <a:cs typeface="Courier New" panose="02070309020205020404" pitchFamily="49" charset="0"/>
              </a:rPr>
              <a:t> size)</a:t>
            </a:r>
          </a:p>
        </p:txBody>
      </p:sp>
    </p:spTree>
    <p:extLst>
      <p:ext uri="{BB962C8B-B14F-4D97-AF65-F5344CB8AC3E}">
        <p14:creationId xmlns:p14="http://schemas.microsoft.com/office/powerpoint/2010/main" val="355922441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5604945" y="297810"/>
            <a:ext cx="6230651"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Summary</a:t>
            </a:r>
            <a:endParaRPr lang="ru-RU" dirty="0">
              <a:solidFill>
                <a:schemeClr val="accent5"/>
              </a:solidFill>
            </a:endParaRPr>
          </a:p>
        </p:txBody>
      </p:sp>
      <p:sp>
        <p:nvSpPr>
          <p:cNvPr id="10" name="Подзаголовок 4"/>
          <p:cNvSpPr txBox="1">
            <a:spLocks/>
          </p:cNvSpPr>
          <p:nvPr/>
        </p:nvSpPr>
        <p:spPr>
          <a:xfrm>
            <a:off x="332627" y="15723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3" name="Заголовок 1"/>
          <p:cNvSpPr txBox="1">
            <a:spLocks/>
          </p:cNvSpPr>
          <p:nvPr/>
        </p:nvSpPr>
        <p:spPr>
          <a:xfrm>
            <a:off x="220331" y="1330828"/>
            <a:ext cx="11698954" cy="5449114"/>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14350" indent="-514350" algn="just">
              <a:buAutoNum type="arabicPeriod"/>
            </a:pPr>
            <a:r>
              <a:rPr lang="en-US" sz="2800" dirty="0" smtClean="0">
                <a:solidFill>
                  <a:schemeClr val="accent5"/>
                </a:solidFill>
              </a:rPr>
              <a:t>An array stores a </a:t>
            </a:r>
            <a:r>
              <a:rPr lang="en-US" sz="2800" dirty="0" err="1" smtClean="0">
                <a:solidFill>
                  <a:schemeClr val="accent5"/>
                </a:solidFill>
              </a:rPr>
              <a:t>lsit</a:t>
            </a:r>
            <a:r>
              <a:rPr lang="en-US" sz="2800" dirty="0" smtClean="0">
                <a:solidFill>
                  <a:schemeClr val="accent5"/>
                </a:solidFill>
              </a:rPr>
              <a:t> of value of the same type.</a:t>
            </a:r>
          </a:p>
          <a:p>
            <a:pPr marL="514350" indent="-514350" algn="just">
              <a:buAutoNum type="arabicPeriod"/>
            </a:pPr>
            <a:r>
              <a:rPr lang="en-US" sz="2800" dirty="0" smtClean="0">
                <a:solidFill>
                  <a:schemeClr val="accent5"/>
                </a:solidFill>
              </a:rPr>
              <a:t>An array is declared using the syntax</a:t>
            </a:r>
            <a:r>
              <a:rPr lang="en-US" sz="2800" dirty="0">
                <a:solidFill>
                  <a:schemeClr val="accent5"/>
                </a:solidFill>
              </a:rPr>
              <a:t> </a:t>
            </a:r>
            <a:r>
              <a:rPr lang="en-US" sz="2800" b="1" dirty="0" err="1" smtClean="0">
                <a:solidFill>
                  <a:schemeClr val="accent5"/>
                </a:solidFill>
              </a:rPr>
              <a:t>elementType</a:t>
            </a:r>
            <a:r>
              <a:rPr lang="en-US" sz="2800" b="1" dirty="0" smtClean="0">
                <a:solidFill>
                  <a:schemeClr val="accent5"/>
                </a:solidFill>
              </a:rPr>
              <a:t> </a:t>
            </a:r>
            <a:r>
              <a:rPr lang="en-US" sz="2800" b="1" dirty="0" err="1" smtClean="0">
                <a:solidFill>
                  <a:schemeClr val="accent5"/>
                </a:solidFill>
              </a:rPr>
              <a:t>arrayName</a:t>
            </a:r>
            <a:r>
              <a:rPr lang="en-US" sz="2800" b="1" dirty="0" smtClean="0">
                <a:solidFill>
                  <a:schemeClr val="accent5"/>
                </a:solidFill>
              </a:rPr>
              <a:t>[size]</a:t>
            </a:r>
          </a:p>
          <a:p>
            <a:pPr marL="514350" indent="-514350" algn="just">
              <a:buAutoNum type="arabicPeriod"/>
            </a:pPr>
            <a:r>
              <a:rPr lang="en-US" sz="2800" dirty="0" smtClean="0">
                <a:solidFill>
                  <a:schemeClr val="accent5"/>
                </a:solidFill>
              </a:rPr>
              <a:t>Each element in the array is represented using the syntax </a:t>
            </a:r>
            <a:r>
              <a:rPr lang="en-US" sz="2800" b="1" dirty="0" err="1" smtClean="0">
                <a:solidFill>
                  <a:schemeClr val="accent5"/>
                </a:solidFill>
              </a:rPr>
              <a:t>arrayName</a:t>
            </a:r>
            <a:r>
              <a:rPr lang="en-US" sz="2800" b="1" dirty="0" smtClean="0">
                <a:solidFill>
                  <a:schemeClr val="accent5"/>
                </a:solidFill>
              </a:rPr>
              <a:t>[index]</a:t>
            </a:r>
          </a:p>
          <a:p>
            <a:pPr marL="514350" indent="-514350" algn="just">
              <a:buAutoNum type="arabicPeriod"/>
            </a:pPr>
            <a:r>
              <a:rPr lang="en-US" sz="2800" dirty="0" smtClean="0">
                <a:solidFill>
                  <a:schemeClr val="accent5"/>
                </a:solidFill>
              </a:rPr>
              <a:t>An index must be an integer or an integer expression.</a:t>
            </a:r>
          </a:p>
          <a:p>
            <a:pPr marL="514350" indent="-514350" algn="just">
              <a:buAutoNum type="arabicPeriod"/>
            </a:pPr>
            <a:r>
              <a:rPr lang="en-US" sz="2800" dirty="0" smtClean="0">
                <a:solidFill>
                  <a:schemeClr val="accent5"/>
                </a:solidFill>
              </a:rPr>
              <a:t>Array index is 0-based, meaning that the index for the first element is </a:t>
            </a:r>
            <a:r>
              <a:rPr lang="en-US" sz="2800" b="1" dirty="0" smtClean="0">
                <a:solidFill>
                  <a:schemeClr val="accent5"/>
                </a:solidFill>
              </a:rPr>
              <a:t>0.</a:t>
            </a:r>
          </a:p>
          <a:p>
            <a:pPr marL="514350" indent="-514350" algn="just">
              <a:buAutoNum type="arabicPeriod"/>
            </a:pPr>
            <a:r>
              <a:rPr lang="en-US" sz="2800" dirty="0" smtClean="0">
                <a:solidFill>
                  <a:schemeClr val="accent5"/>
                </a:solidFill>
              </a:rPr>
              <a:t>Programmers often mistakenly reference that first element in an array with index </a:t>
            </a:r>
            <a:r>
              <a:rPr lang="en-US" sz="2800" b="1" dirty="0" smtClean="0">
                <a:solidFill>
                  <a:schemeClr val="accent5"/>
                </a:solidFill>
              </a:rPr>
              <a:t>1 </a:t>
            </a:r>
            <a:r>
              <a:rPr lang="en-US" sz="2800" dirty="0" smtClean="0">
                <a:solidFill>
                  <a:schemeClr val="accent5"/>
                </a:solidFill>
              </a:rPr>
              <a:t>rather than </a:t>
            </a:r>
            <a:r>
              <a:rPr lang="en-US" sz="2800" b="1" dirty="0" smtClean="0">
                <a:solidFill>
                  <a:schemeClr val="accent5"/>
                </a:solidFill>
              </a:rPr>
              <a:t>0. </a:t>
            </a:r>
            <a:r>
              <a:rPr lang="en-US" sz="2800" dirty="0" smtClean="0">
                <a:solidFill>
                  <a:schemeClr val="accent5"/>
                </a:solidFill>
              </a:rPr>
              <a:t>This causes the </a:t>
            </a:r>
            <a:r>
              <a:rPr lang="en-US" sz="2800" i="1" dirty="0" smtClean="0">
                <a:solidFill>
                  <a:schemeClr val="accent5"/>
                </a:solidFill>
              </a:rPr>
              <a:t>index of-by-one error.</a:t>
            </a:r>
          </a:p>
          <a:p>
            <a:pPr marL="514350" indent="-514350" algn="just">
              <a:buAutoNum type="arabicPeriod"/>
            </a:pPr>
            <a:r>
              <a:rPr lang="en-US" sz="2800" dirty="0" smtClean="0">
                <a:solidFill>
                  <a:schemeClr val="accent5"/>
                </a:solidFill>
              </a:rPr>
              <a:t>Accessing array elements using indexes beyond the boundaries causes out-of-bounds error.</a:t>
            </a:r>
          </a:p>
          <a:p>
            <a:pPr marL="514350" indent="-514350" algn="just">
              <a:buAutoNum type="arabicPeriod"/>
            </a:pPr>
            <a:r>
              <a:rPr lang="en-US" sz="2800" dirty="0" smtClean="0">
                <a:solidFill>
                  <a:schemeClr val="accent5"/>
                </a:solidFill>
              </a:rPr>
              <a:t>Out of bounds is a serious error, but it is not checked automatically by the C++ compiler.</a:t>
            </a:r>
          </a:p>
          <a:p>
            <a:pPr marL="514350" indent="-514350" algn="just">
              <a:buAutoNum type="arabicPeriod"/>
            </a:pPr>
            <a:r>
              <a:rPr lang="en-US" sz="2800" dirty="0" smtClean="0">
                <a:solidFill>
                  <a:schemeClr val="accent5"/>
                </a:solidFill>
              </a:rPr>
              <a:t>C++ has  a shorthand notation, known as the </a:t>
            </a:r>
            <a:r>
              <a:rPr lang="en-US" sz="2800" i="1" dirty="0" smtClean="0">
                <a:solidFill>
                  <a:schemeClr val="accent5"/>
                </a:solidFill>
              </a:rPr>
              <a:t>array initializer, </a:t>
            </a:r>
            <a:r>
              <a:rPr lang="en-US" sz="2800" dirty="0" smtClean="0">
                <a:solidFill>
                  <a:schemeClr val="accent5"/>
                </a:solidFill>
              </a:rPr>
              <a:t>which declares and initializes an array in a single statement using the </a:t>
            </a:r>
            <a:r>
              <a:rPr lang="en-US" sz="2800" dirty="0" err="1" smtClean="0">
                <a:solidFill>
                  <a:schemeClr val="accent5"/>
                </a:solidFill>
              </a:rPr>
              <a:t>sytax</a:t>
            </a:r>
            <a:r>
              <a:rPr lang="en-US" sz="2800" dirty="0" smtClean="0">
                <a:solidFill>
                  <a:schemeClr val="accent5"/>
                </a:solidFill>
              </a:rPr>
              <a:t>:</a:t>
            </a:r>
          </a:p>
          <a:p>
            <a:r>
              <a:rPr lang="en-US" sz="2800" dirty="0" err="1" smtClean="0">
                <a:latin typeface="Courier New" panose="02070309020205020404" pitchFamily="49" charset="0"/>
                <a:cs typeface="Courier New" panose="02070309020205020404" pitchFamily="49" charset="0"/>
              </a:rPr>
              <a:t>elementType</a:t>
            </a:r>
            <a:r>
              <a:rPr lang="en-US" sz="2800" dirty="0" smtClean="0">
                <a:latin typeface="Courier New" panose="02070309020205020404" pitchFamily="49" charset="0"/>
                <a:cs typeface="Courier New" panose="02070309020205020404" pitchFamily="49" charset="0"/>
              </a:rPr>
              <a:t> </a:t>
            </a:r>
            <a:r>
              <a:rPr lang="en-US" sz="2800" dirty="0" err="1" smtClean="0">
                <a:latin typeface="Courier New" panose="02070309020205020404" pitchFamily="49" charset="0"/>
                <a:cs typeface="Courier New" panose="02070309020205020404" pitchFamily="49" charset="0"/>
              </a:rPr>
              <a:t>arrayName</a:t>
            </a:r>
            <a:r>
              <a:rPr lang="en-US" sz="2800" dirty="0" smtClean="0">
                <a:latin typeface="Courier New" panose="02070309020205020404" pitchFamily="49" charset="0"/>
                <a:cs typeface="Courier New" panose="02070309020205020404" pitchFamily="49" charset="0"/>
              </a:rPr>
              <a:t>[] = {value0, value1,…, </a:t>
            </a:r>
            <a:r>
              <a:rPr lang="en-US" sz="2800" dirty="0" err="1" smtClean="0">
                <a:latin typeface="Courier New" panose="02070309020205020404" pitchFamily="49" charset="0"/>
                <a:cs typeface="Courier New" panose="02070309020205020404" pitchFamily="49" charset="0"/>
              </a:rPr>
              <a:t>valuek</a:t>
            </a:r>
            <a:r>
              <a:rPr lang="en-US" sz="2800" dirty="0" smtClean="0">
                <a:latin typeface="Courier New" panose="02070309020205020404" pitchFamily="49" charset="0"/>
                <a:cs typeface="Courier New" panose="02070309020205020404" pitchFamily="49" charset="0"/>
              </a:rPr>
              <a:t>};</a:t>
            </a:r>
            <a:endParaRPr lang="en-US" sz="2800" dirty="0">
              <a:latin typeface="Courier New" panose="02070309020205020404" pitchFamily="49" charset="0"/>
              <a:cs typeface="Courier New" panose="02070309020205020404" pitchFamily="49" charset="0"/>
            </a:endParaRPr>
          </a:p>
          <a:p>
            <a:pPr lvl="1" algn="just"/>
            <a:endParaRPr lang="en-US" sz="100" i="1" dirty="0" smtClean="0">
              <a:solidFill>
                <a:schemeClr val="accent5"/>
              </a:solidFill>
            </a:endParaRPr>
          </a:p>
        </p:txBody>
      </p:sp>
    </p:spTree>
    <p:extLst>
      <p:ext uri="{BB962C8B-B14F-4D97-AF65-F5344CB8AC3E}">
        <p14:creationId xmlns:p14="http://schemas.microsoft.com/office/powerpoint/2010/main" val="2208744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7136780" y="297810"/>
            <a:ext cx="4698816"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Array Basics</a:t>
            </a:r>
            <a:endParaRPr lang="ru-RU" dirty="0">
              <a:solidFill>
                <a:schemeClr val="accent5"/>
              </a:solidFill>
            </a:endParaRPr>
          </a:p>
        </p:txBody>
      </p:sp>
      <p:sp>
        <p:nvSpPr>
          <p:cNvPr id="5" name="Подзаголовок 4"/>
          <p:cNvSpPr>
            <a:spLocks noGrp="1"/>
          </p:cNvSpPr>
          <p:nvPr>
            <p:ph type="subTitle" idx="1"/>
          </p:nvPr>
        </p:nvSpPr>
        <p:spPr>
          <a:xfrm>
            <a:off x="332627" y="1490039"/>
            <a:ext cx="11502968" cy="5055140"/>
          </a:xfrm>
        </p:spPr>
        <p:txBody>
          <a:bodyPr>
            <a:noAutofit/>
          </a:bodyPr>
          <a:lstStyle/>
          <a:p>
            <a:pPr algn="just">
              <a:lnSpc>
                <a:spcPct val="150000"/>
              </a:lnSpc>
            </a:pPr>
            <a:r>
              <a:rPr lang="en-US" sz="3000" dirty="0" smtClean="0">
                <a:solidFill>
                  <a:schemeClr val="accent5">
                    <a:lumMod val="75000"/>
                  </a:schemeClr>
                </a:solidFill>
                <a:latin typeface="+mj-lt"/>
              </a:rPr>
              <a:t>	An array is used to store multiple values of the same type. An element in an array can be accessed using an index. </a:t>
            </a:r>
          </a:p>
          <a:p>
            <a:pPr algn="just">
              <a:lnSpc>
                <a:spcPct val="100000"/>
              </a:lnSpc>
            </a:pPr>
            <a:r>
              <a:rPr lang="en-US" sz="3000" dirty="0">
                <a:solidFill>
                  <a:schemeClr val="accent5">
                    <a:lumMod val="75000"/>
                  </a:schemeClr>
                </a:solidFill>
                <a:latin typeface="+mj-lt"/>
              </a:rPr>
              <a:t>	</a:t>
            </a:r>
            <a:r>
              <a:rPr lang="en-US" sz="3000" dirty="0" smtClean="0">
                <a:solidFill>
                  <a:schemeClr val="accent5">
                    <a:lumMod val="75000"/>
                  </a:schemeClr>
                </a:solidFill>
                <a:latin typeface="+mj-lt"/>
              </a:rPr>
              <a:t>An array is used to store a collection of data, but often it is more useful to think of an array as a collection of variables of the same type. Instead of declaring individual variables, such as </a:t>
            </a:r>
            <a:r>
              <a:rPr lang="en-US" sz="3000" b="1" dirty="0" smtClean="0">
                <a:solidFill>
                  <a:schemeClr val="accent5">
                    <a:lumMod val="75000"/>
                  </a:schemeClr>
                </a:solidFill>
                <a:latin typeface="+mj-lt"/>
              </a:rPr>
              <a:t>number0, number1, …, </a:t>
            </a:r>
            <a:r>
              <a:rPr lang="en-US" sz="3000" dirty="0" smtClean="0">
                <a:solidFill>
                  <a:schemeClr val="accent5">
                    <a:lumMod val="75000"/>
                  </a:schemeClr>
                </a:solidFill>
                <a:latin typeface="+mj-lt"/>
              </a:rPr>
              <a:t>and </a:t>
            </a:r>
            <a:r>
              <a:rPr lang="en-US" sz="3000" b="1" dirty="0" smtClean="0">
                <a:solidFill>
                  <a:schemeClr val="accent5">
                    <a:lumMod val="75000"/>
                  </a:schemeClr>
                </a:solidFill>
                <a:latin typeface="+mj-lt"/>
              </a:rPr>
              <a:t>number99, </a:t>
            </a:r>
            <a:r>
              <a:rPr lang="en-US" sz="3000" dirty="0" smtClean="0">
                <a:solidFill>
                  <a:schemeClr val="accent5">
                    <a:lumMod val="75000"/>
                  </a:schemeClr>
                </a:solidFill>
                <a:latin typeface="+mj-lt"/>
              </a:rPr>
              <a:t>you declare one array with a name such as numbers and use </a:t>
            </a:r>
            <a:r>
              <a:rPr lang="en-US" sz="3000" b="1" dirty="0" smtClean="0">
                <a:solidFill>
                  <a:schemeClr val="accent5">
                    <a:lumMod val="75000"/>
                  </a:schemeClr>
                </a:solidFill>
                <a:latin typeface="+mj-lt"/>
              </a:rPr>
              <a:t>numbers[0], numbers[1],…, </a:t>
            </a:r>
            <a:r>
              <a:rPr lang="en-US" sz="3000" dirty="0" smtClean="0">
                <a:solidFill>
                  <a:schemeClr val="accent5">
                    <a:lumMod val="75000"/>
                  </a:schemeClr>
                </a:solidFill>
                <a:latin typeface="+mj-lt"/>
              </a:rPr>
              <a:t>and </a:t>
            </a:r>
            <a:r>
              <a:rPr lang="en-US" sz="3000" b="1" dirty="0" smtClean="0">
                <a:solidFill>
                  <a:schemeClr val="accent5">
                    <a:lumMod val="75000"/>
                  </a:schemeClr>
                </a:solidFill>
                <a:latin typeface="+mj-lt"/>
              </a:rPr>
              <a:t>numbers[99] </a:t>
            </a:r>
            <a:r>
              <a:rPr lang="en-US" sz="3000" dirty="0" smtClean="0">
                <a:solidFill>
                  <a:schemeClr val="accent5">
                    <a:lumMod val="75000"/>
                  </a:schemeClr>
                </a:solidFill>
                <a:latin typeface="+mj-lt"/>
              </a:rPr>
              <a:t>to represent individual variables. This section introduces how to declare arrays and access array elements using indexes.  </a:t>
            </a: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5690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7136780" y="297810"/>
            <a:ext cx="4698816"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Declaring Arrays</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34" name="Подзаголовок 4"/>
          <p:cNvSpPr>
            <a:spLocks noGrp="1"/>
          </p:cNvSpPr>
          <p:nvPr>
            <p:ph type="subTitle" idx="1"/>
          </p:nvPr>
        </p:nvSpPr>
        <p:spPr>
          <a:xfrm>
            <a:off x="316585" y="1297534"/>
            <a:ext cx="11502968" cy="5343897"/>
          </a:xfrm>
        </p:spPr>
        <p:txBody>
          <a:bodyPr>
            <a:noAutofit/>
          </a:bodyPr>
          <a:lstStyle/>
          <a:p>
            <a:pPr algn="just">
              <a:lnSpc>
                <a:spcPct val="150000"/>
              </a:lnSpc>
            </a:pPr>
            <a:r>
              <a:rPr lang="en-US" sz="3000" dirty="0" smtClean="0">
                <a:solidFill>
                  <a:schemeClr val="accent5">
                    <a:lumMod val="75000"/>
                  </a:schemeClr>
                </a:solidFill>
                <a:latin typeface="+mj-lt"/>
              </a:rPr>
              <a:t>	To declare an array, you need to specify its </a:t>
            </a:r>
            <a:r>
              <a:rPr lang="en-US" sz="3000" b="1" dirty="0" smtClean="0">
                <a:solidFill>
                  <a:schemeClr val="accent5">
                    <a:lumMod val="75000"/>
                  </a:schemeClr>
                </a:solidFill>
                <a:latin typeface="+mj-lt"/>
              </a:rPr>
              <a:t>element type </a:t>
            </a:r>
            <a:r>
              <a:rPr lang="en-US" sz="3000" dirty="0" smtClean="0">
                <a:solidFill>
                  <a:schemeClr val="accent5">
                    <a:lumMod val="75000"/>
                  </a:schemeClr>
                </a:solidFill>
                <a:latin typeface="+mj-lt"/>
              </a:rPr>
              <a:t>and size using the following syntax:</a:t>
            </a:r>
          </a:p>
          <a:p>
            <a:pPr>
              <a:lnSpc>
                <a:spcPct val="150000"/>
              </a:lnSpc>
            </a:pPr>
            <a:r>
              <a:rPr lang="en-US" sz="3000" b="1" dirty="0" err="1" smtClean="0">
                <a:solidFill>
                  <a:schemeClr val="tx1"/>
                </a:solidFill>
                <a:latin typeface="Courier New" panose="02070309020205020404" pitchFamily="49" charset="0"/>
                <a:cs typeface="Courier New" panose="02070309020205020404" pitchFamily="49" charset="0"/>
              </a:rPr>
              <a:t>elementType</a:t>
            </a:r>
            <a:r>
              <a:rPr lang="en-US" sz="3000" b="1" dirty="0" smtClean="0">
                <a:solidFill>
                  <a:schemeClr val="tx1"/>
                </a:solidFill>
                <a:latin typeface="Courier New" panose="02070309020205020404" pitchFamily="49" charset="0"/>
                <a:cs typeface="Courier New" panose="02070309020205020404" pitchFamily="49" charset="0"/>
              </a:rPr>
              <a:t> </a:t>
            </a:r>
            <a:r>
              <a:rPr lang="en-US" sz="3000" b="1" dirty="0" err="1" smtClean="0">
                <a:solidFill>
                  <a:schemeClr val="tx1"/>
                </a:solidFill>
                <a:latin typeface="Courier New" panose="02070309020205020404" pitchFamily="49" charset="0"/>
                <a:cs typeface="Courier New" panose="02070309020205020404" pitchFamily="49" charset="0"/>
              </a:rPr>
              <a:t>arrayName</a:t>
            </a:r>
            <a:r>
              <a:rPr lang="en-US" sz="3000" b="1" dirty="0" smtClean="0">
                <a:solidFill>
                  <a:schemeClr val="tx1"/>
                </a:solidFill>
                <a:latin typeface="Courier New" panose="02070309020205020404" pitchFamily="49" charset="0"/>
                <a:cs typeface="Courier New" panose="02070309020205020404" pitchFamily="49" charset="0"/>
              </a:rPr>
              <a:t>[SIZE];</a:t>
            </a:r>
          </a:p>
          <a:p>
            <a:pPr algn="just">
              <a:lnSpc>
                <a:spcPct val="100000"/>
              </a:lnSpc>
            </a:pPr>
            <a:r>
              <a:rPr lang="en-US" sz="3000" b="1" dirty="0">
                <a:solidFill>
                  <a:schemeClr val="tx1"/>
                </a:solidFill>
                <a:latin typeface="Courier New" panose="02070309020205020404" pitchFamily="49" charset="0"/>
                <a:cs typeface="Courier New" panose="02070309020205020404" pitchFamily="49" charset="0"/>
              </a:rPr>
              <a:t>	</a:t>
            </a:r>
            <a:r>
              <a:rPr lang="en-US" sz="3000" dirty="0" smtClean="0">
                <a:solidFill>
                  <a:schemeClr val="accent5"/>
                </a:solidFill>
                <a:latin typeface="Calibri Light" panose="020F0302020204030204" pitchFamily="34" charset="0"/>
                <a:cs typeface="Courier New" panose="02070309020205020404" pitchFamily="49" charset="0"/>
              </a:rPr>
              <a:t>The </a:t>
            </a:r>
            <a:r>
              <a:rPr lang="en-US" sz="3000" b="1" dirty="0" err="1" smtClean="0">
                <a:solidFill>
                  <a:schemeClr val="accent5"/>
                </a:solidFill>
                <a:latin typeface="Calibri Light" panose="020F0302020204030204" pitchFamily="34" charset="0"/>
                <a:cs typeface="Courier New" panose="02070309020205020404" pitchFamily="49" charset="0"/>
              </a:rPr>
              <a:t>elementType</a:t>
            </a:r>
            <a:r>
              <a:rPr lang="en-US" sz="3000" b="1" dirty="0" smtClean="0">
                <a:solidFill>
                  <a:schemeClr val="accent5"/>
                </a:solidFill>
                <a:latin typeface="Calibri Light" panose="020F0302020204030204" pitchFamily="34" charset="0"/>
                <a:cs typeface="Courier New" panose="02070309020205020404" pitchFamily="49" charset="0"/>
              </a:rPr>
              <a:t> </a:t>
            </a:r>
            <a:r>
              <a:rPr lang="en-US" sz="3000" dirty="0" smtClean="0">
                <a:solidFill>
                  <a:schemeClr val="accent5"/>
                </a:solidFill>
                <a:latin typeface="Calibri Light" panose="020F0302020204030204" pitchFamily="34" charset="0"/>
                <a:cs typeface="Courier New" panose="02070309020205020404" pitchFamily="49" charset="0"/>
              </a:rPr>
              <a:t>can be any data type, and all elements in the array will have the same data type. The </a:t>
            </a:r>
            <a:r>
              <a:rPr lang="en-US" sz="3000" b="1" dirty="0" smtClean="0">
                <a:solidFill>
                  <a:schemeClr val="accent5"/>
                </a:solidFill>
                <a:latin typeface="Calibri Light" panose="020F0302020204030204" pitchFamily="34" charset="0"/>
                <a:cs typeface="Courier New" panose="02070309020205020404" pitchFamily="49" charset="0"/>
              </a:rPr>
              <a:t>SIZE, </a:t>
            </a:r>
            <a:r>
              <a:rPr lang="en-US" sz="3000" dirty="0" smtClean="0">
                <a:solidFill>
                  <a:schemeClr val="accent5"/>
                </a:solidFill>
                <a:latin typeface="Calibri Light" panose="020F0302020204030204" pitchFamily="34" charset="0"/>
                <a:cs typeface="Courier New" panose="02070309020205020404" pitchFamily="49" charset="0"/>
              </a:rPr>
              <a:t>known as </a:t>
            </a:r>
            <a:r>
              <a:rPr lang="en-US" sz="3000" b="1" dirty="0" smtClean="0">
                <a:solidFill>
                  <a:schemeClr val="accent5"/>
                </a:solidFill>
                <a:latin typeface="Calibri Light" panose="020F0302020204030204" pitchFamily="34" charset="0"/>
                <a:cs typeface="Courier New" panose="02070309020205020404" pitchFamily="49" charset="0"/>
              </a:rPr>
              <a:t>array size declaratory, </a:t>
            </a:r>
            <a:r>
              <a:rPr lang="en-US" sz="3000" dirty="0" smtClean="0">
                <a:solidFill>
                  <a:schemeClr val="accent5"/>
                </a:solidFill>
                <a:latin typeface="Calibri Light" panose="020F0302020204030204" pitchFamily="34" charset="0"/>
                <a:cs typeface="Courier New" panose="02070309020205020404" pitchFamily="49" charset="0"/>
              </a:rPr>
              <a:t>must be an expression that evaluates to a constant integer greater than zero. For example, the following statement declares an array of </a:t>
            </a:r>
            <a:r>
              <a:rPr lang="en-US" sz="3000" b="1" dirty="0" smtClean="0">
                <a:solidFill>
                  <a:schemeClr val="accent5"/>
                </a:solidFill>
                <a:latin typeface="Calibri Light" panose="020F0302020204030204" pitchFamily="34" charset="0"/>
                <a:cs typeface="Courier New" panose="02070309020205020404" pitchFamily="49" charset="0"/>
              </a:rPr>
              <a:t>10 double </a:t>
            </a:r>
            <a:r>
              <a:rPr lang="en-US" sz="3000" dirty="0" smtClean="0">
                <a:solidFill>
                  <a:schemeClr val="accent5"/>
                </a:solidFill>
                <a:latin typeface="Calibri Light" panose="020F0302020204030204" pitchFamily="34" charset="0"/>
                <a:cs typeface="Courier New" panose="02070309020205020404" pitchFamily="49" charset="0"/>
              </a:rPr>
              <a:t>elements:</a:t>
            </a:r>
          </a:p>
          <a:p>
            <a:pPr>
              <a:lnSpc>
                <a:spcPct val="100000"/>
              </a:lnSpc>
            </a:pPr>
            <a:r>
              <a:rPr lang="en-US" sz="3000" b="1" dirty="0" err="1" smtClean="0">
                <a:solidFill>
                  <a:schemeClr val="tx1"/>
                </a:solidFill>
                <a:latin typeface="Courier New" panose="02070309020205020404" pitchFamily="49" charset="0"/>
                <a:cs typeface="Courier New" panose="02070309020205020404" pitchFamily="49" charset="0"/>
              </a:rPr>
              <a:t>arrayName</a:t>
            </a:r>
            <a:r>
              <a:rPr lang="en-US" sz="3000" b="1" dirty="0" smtClean="0">
                <a:solidFill>
                  <a:schemeClr val="tx1"/>
                </a:solidFill>
                <a:latin typeface="Courier New" panose="02070309020205020404" pitchFamily="49" charset="0"/>
                <a:cs typeface="Courier New" panose="02070309020205020404" pitchFamily="49" charset="0"/>
              </a:rPr>
              <a:t>[index] = value;</a:t>
            </a:r>
          </a:p>
        </p:txBody>
      </p:sp>
    </p:spTree>
    <p:extLst>
      <p:ext uri="{BB962C8B-B14F-4D97-AF65-F5344CB8AC3E}">
        <p14:creationId xmlns:p14="http://schemas.microsoft.com/office/powerpoint/2010/main" val="26207640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7136780" y="297810"/>
            <a:ext cx="4698816"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Declaring Arrays</a:t>
            </a:r>
            <a:endParaRPr lang="ru-RU" dirty="0">
              <a:solidFill>
                <a:schemeClr val="accent5"/>
              </a:solidFill>
            </a:endParaRPr>
          </a:p>
        </p:txBody>
      </p:sp>
      <p:pic>
        <p:nvPicPr>
          <p:cNvPr id="8"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34" name="Подзаголовок 4"/>
          <p:cNvSpPr>
            <a:spLocks noGrp="1"/>
          </p:cNvSpPr>
          <p:nvPr>
            <p:ph type="subTitle" idx="1"/>
          </p:nvPr>
        </p:nvSpPr>
        <p:spPr>
          <a:xfrm>
            <a:off x="316585" y="1297535"/>
            <a:ext cx="10768510" cy="1000342"/>
          </a:xfrm>
        </p:spPr>
        <p:txBody>
          <a:bodyPr>
            <a:noAutofit/>
          </a:bodyPr>
          <a:lstStyle/>
          <a:p>
            <a:pPr algn="just">
              <a:lnSpc>
                <a:spcPct val="150000"/>
              </a:lnSpc>
            </a:pPr>
            <a:r>
              <a:rPr lang="en-US" sz="3000" dirty="0" smtClean="0">
                <a:solidFill>
                  <a:schemeClr val="accent5"/>
                </a:solidFill>
                <a:latin typeface="+mj-lt"/>
                <a:cs typeface="Courier New" panose="02070309020205020404" pitchFamily="49" charset="0"/>
              </a:rPr>
              <a:t>	For example, the following code initializes the array:</a:t>
            </a:r>
          </a:p>
          <a:p>
            <a:pPr algn="just">
              <a:lnSpc>
                <a:spcPct val="100000"/>
              </a:lnSpc>
            </a:pPr>
            <a:endParaRPr lang="en-US" sz="2000" dirty="0">
              <a:solidFill>
                <a:schemeClr val="tx1"/>
              </a:solidFill>
              <a:latin typeface="Courier New" panose="02070309020205020404" pitchFamily="49" charset="0"/>
              <a:cs typeface="Courier New" panose="02070309020205020404" pitchFamily="49" charset="0"/>
            </a:endParaRPr>
          </a:p>
          <a:p>
            <a:pPr algn="just">
              <a:lnSpc>
                <a:spcPct val="150000"/>
              </a:lnSpc>
            </a:pPr>
            <a:endParaRPr lang="en-US" sz="3000" b="1" dirty="0" smtClean="0">
              <a:solidFill>
                <a:schemeClr val="tx1"/>
              </a:solidFill>
              <a:latin typeface="Courier New" panose="02070309020205020404" pitchFamily="49" charset="0"/>
              <a:cs typeface="Courier New" panose="02070309020205020404" pitchFamily="49" charset="0"/>
            </a:endParaRPr>
          </a:p>
        </p:txBody>
      </p:sp>
      <p:sp>
        <p:nvSpPr>
          <p:cNvPr id="3" name="Rectangle 2"/>
          <p:cNvSpPr/>
          <p:nvPr/>
        </p:nvSpPr>
        <p:spPr>
          <a:xfrm>
            <a:off x="380753" y="2474338"/>
            <a:ext cx="4415836" cy="3939540"/>
          </a:xfrm>
          <a:prstGeom prst="rect">
            <a:avLst/>
          </a:prstGeom>
        </p:spPr>
        <p:txBody>
          <a:bodyPr wrap="square">
            <a:spAutoFit/>
          </a:bodyPr>
          <a:lstStyle/>
          <a:p>
            <a:pPr algn="just">
              <a:lnSpc>
                <a:spcPct val="100000"/>
              </a:lnSpc>
            </a:pPr>
            <a:r>
              <a:rPr lang="en-US" sz="2500" dirty="0">
                <a:latin typeface="Courier New" panose="02070309020205020404" pitchFamily="49" charset="0"/>
                <a:cs typeface="Courier New" panose="02070309020205020404" pitchFamily="49" charset="0"/>
              </a:rPr>
              <a:t>	</a:t>
            </a:r>
            <a:r>
              <a:rPr lang="en-US" sz="2500" dirty="0" err="1">
                <a:latin typeface="Courier New" panose="02070309020205020404" pitchFamily="49" charset="0"/>
                <a:cs typeface="Courier New" panose="02070309020205020404" pitchFamily="49" charset="0"/>
              </a:rPr>
              <a:t>myList</a:t>
            </a:r>
            <a:r>
              <a:rPr lang="en-US" sz="2500" dirty="0">
                <a:latin typeface="Courier New" panose="02070309020205020404" pitchFamily="49" charset="0"/>
                <a:cs typeface="Courier New" panose="02070309020205020404" pitchFamily="49" charset="0"/>
              </a:rPr>
              <a:t>[0] = 5.6;</a:t>
            </a:r>
          </a:p>
          <a:p>
            <a:pPr algn="just">
              <a:lnSpc>
                <a:spcPct val="100000"/>
              </a:lnSpc>
            </a:pPr>
            <a:r>
              <a:rPr lang="en-US" sz="2500" dirty="0">
                <a:latin typeface="Courier New" panose="02070309020205020404" pitchFamily="49" charset="0"/>
                <a:cs typeface="Courier New" panose="02070309020205020404" pitchFamily="49" charset="0"/>
              </a:rPr>
              <a:t>	</a:t>
            </a:r>
            <a:r>
              <a:rPr lang="en-US" sz="2500" dirty="0" err="1">
                <a:latin typeface="Courier New" panose="02070309020205020404" pitchFamily="49" charset="0"/>
                <a:cs typeface="Courier New" panose="02070309020205020404" pitchFamily="49" charset="0"/>
              </a:rPr>
              <a:t>myList</a:t>
            </a:r>
            <a:r>
              <a:rPr lang="en-US" sz="2500" dirty="0">
                <a:latin typeface="Courier New" panose="02070309020205020404" pitchFamily="49" charset="0"/>
                <a:cs typeface="Courier New" panose="02070309020205020404" pitchFamily="49" charset="0"/>
              </a:rPr>
              <a:t>[1] = 4.5;</a:t>
            </a:r>
          </a:p>
          <a:p>
            <a:pPr algn="just">
              <a:lnSpc>
                <a:spcPct val="100000"/>
              </a:lnSpc>
            </a:pPr>
            <a:r>
              <a:rPr lang="en-US" sz="2500" dirty="0">
                <a:latin typeface="Courier New" panose="02070309020205020404" pitchFamily="49" charset="0"/>
                <a:cs typeface="Courier New" panose="02070309020205020404" pitchFamily="49" charset="0"/>
              </a:rPr>
              <a:t>	</a:t>
            </a:r>
            <a:r>
              <a:rPr lang="en-US" sz="2500" dirty="0" err="1">
                <a:latin typeface="Courier New" panose="02070309020205020404" pitchFamily="49" charset="0"/>
                <a:cs typeface="Courier New" panose="02070309020205020404" pitchFamily="49" charset="0"/>
              </a:rPr>
              <a:t>myList</a:t>
            </a:r>
            <a:r>
              <a:rPr lang="en-US" sz="2500" dirty="0">
                <a:latin typeface="Courier New" panose="02070309020205020404" pitchFamily="49" charset="0"/>
                <a:cs typeface="Courier New" panose="02070309020205020404" pitchFamily="49" charset="0"/>
              </a:rPr>
              <a:t>[2] = 3.3;</a:t>
            </a:r>
          </a:p>
          <a:p>
            <a:pPr algn="just">
              <a:lnSpc>
                <a:spcPct val="100000"/>
              </a:lnSpc>
            </a:pPr>
            <a:r>
              <a:rPr lang="en-US" sz="2500" dirty="0">
                <a:latin typeface="Courier New" panose="02070309020205020404" pitchFamily="49" charset="0"/>
                <a:cs typeface="Courier New" panose="02070309020205020404" pitchFamily="49" charset="0"/>
              </a:rPr>
              <a:t>	</a:t>
            </a:r>
            <a:r>
              <a:rPr lang="en-US" sz="2500" dirty="0" err="1">
                <a:latin typeface="Courier New" panose="02070309020205020404" pitchFamily="49" charset="0"/>
                <a:cs typeface="Courier New" panose="02070309020205020404" pitchFamily="49" charset="0"/>
              </a:rPr>
              <a:t>myList</a:t>
            </a:r>
            <a:r>
              <a:rPr lang="en-US" sz="2500" dirty="0">
                <a:latin typeface="Courier New" panose="02070309020205020404" pitchFamily="49" charset="0"/>
                <a:cs typeface="Courier New" panose="02070309020205020404" pitchFamily="49" charset="0"/>
              </a:rPr>
              <a:t>[3] = 13.2;</a:t>
            </a:r>
          </a:p>
          <a:p>
            <a:pPr algn="just">
              <a:lnSpc>
                <a:spcPct val="100000"/>
              </a:lnSpc>
            </a:pPr>
            <a:r>
              <a:rPr lang="en-US" sz="2500" dirty="0">
                <a:latin typeface="Courier New" panose="02070309020205020404" pitchFamily="49" charset="0"/>
                <a:cs typeface="Courier New" panose="02070309020205020404" pitchFamily="49" charset="0"/>
              </a:rPr>
              <a:t>	</a:t>
            </a:r>
            <a:r>
              <a:rPr lang="en-US" sz="2500" dirty="0" err="1">
                <a:latin typeface="Courier New" panose="02070309020205020404" pitchFamily="49" charset="0"/>
                <a:cs typeface="Courier New" panose="02070309020205020404" pitchFamily="49" charset="0"/>
              </a:rPr>
              <a:t>myList</a:t>
            </a:r>
            <a:r>
              <a:rPr lang="en-US" sz="2500" dirty="0">
                <a:latin typeface="Courier New" panose="02070309020205020404" pitchFamily="49" charset="0"/>
                <a:cs typeface="Courier New" panose="02070309020205020404" pitchFamily="49" charset="0"/>
              </a:rPr>
              <a:t>[4] = 4.0;</a:t>
            </a:r>
          </a:p>
          <a:p>
            <a:pPr algn="just">
              <a:lnSpc>
                <a:spcPct val="100000"/>
              </a:lnSpc>
            </a:pPr>
            <a:r>
              <a:rPr lang="en-US" sz="2500" dirty="0">
                <a:latin typeface="Courier New" panose="02070309020205020404" pitchFamily="49" charset="0"/>
                <a:cs typeface="Courier New" panose="02070309020205020404" pitchFamily="49" charset="0"/>
              </a:rPr>
              <a:t>	</a:t>
            </a:r>
            <a:r>
              <a:rPr lang="en-US" sz="2500" dirty="0" err="1">
                <a:latin typeface="Courier New" panose="02070309020205020404" pitchFamily="49" charset="0"/>
                <a:cs typeface="Courier New" panose="02070309020205020404" pitchFamily="49" charset="0"/>
              </a:rPr>
              <a:t>myList</a:t>
            </a:r>
            <a:r>
              <a:rPr lang="en-US" sz="2500" dirty="0">
                <a:latin typeface="Courier New" panose="02070309020205020404" pitchFamily="49" charset="0"/>
                <a:cs typeface="Courier New" panose="02070309020205020404" pitchFamily="49" charset="0"/>
              </a:rPr>
              <a:t>[5] = 34.33;</a:t>
            </a:r>
          </a:p>
          <a:p>
            <a:pPr algn="just">
              <a:lnSpc>
                <a:spcPct val="100000"/>
              </a:lnSpc>
            </a:pPr>
            <a:r>
              <a:rPr lang="en-US" sz="2500" dirty="0">
                <a:latin typeface="Courier New" panose="02070309020205020404" pitchFamily="49" charset="0"/>
                <a:cs typeface="Courier New" panose="02070309020205020404" pitchFamily="49" charset="0"/>
              </a:rPr>
              <a:t>	</a:t>
            </a:r>
            <a:r>
              <a:rPr lang="en-US" sz="2500" dirty="0" err="1">
                <a:latin typeface="Courier New" panose="02070309020205020404" pitchFamily="49" charset="0"/>
                <a:cs typeface="Courier New" panose="02070309020205020404" pitchFamily="49" charset="0"/>
              </a:rPr>
              <a:t>myList</a:t>
            </a:r>
            <a:r>
              <a:rPr lang="en-US" sz="2500" dirty="0">
                <a:latin typeface="Courier New" panose="02070309020205020404" pitchFamily="49" charset="0"/>
                <a:cs typeface="Courier New" panose="02070309020205020404" pitchFamily="49" charset="0"/>
              </a:rPr>
              <a:t>[6] = 34.0;</a:t>
            </a:r>
          </a:p>
          <a:p>
            <a:pPr algn="just">
              <a:lnSpc>
                <a:spcPct val="100000"/>
              </a:lnSpc>
            </a:pPr>
            <a:r>
              <a:rPr lang="en-US" sz="2500" dirty="0">
                <a:latin typeface="Courier New" panose="02070309020205020404" pitchFamily="49" charset="0"/>
                <a:cs typeface="Courier New" panose="02070309020205020404" pitchFamily="49" charset="0"/>
              </a:rPr>
              <a:t>	</a:t>
            </a:r>
            <a:r>
              <a:rPr lang="en-US" sz="2500" dirty="0" err="1">
                <a:latin typeface="Courier New" panose="02070309020205020404" pitchFamily="49" charset="0"/>
                <a:cs typeface="Courier New" panose="02070309020205020404" pitchFamily="49" charset="0"/>
              </a:rPr>
              <a:t>myList</a:t>
            </a:r>
            <a:r>
              <a:rPr lang="en-US" sz="2500" dirty="0">
                <a:latin typeface="Courier New" panose="02070309020205020404" pitchFamily="49" charset="0"/>
                <a:cs typeface="Courier New" panose="02070309020205020404" pitchFamily="49" charset="0"/>
              </a:rPr>
              <a:t>[7] = 45.45;</a:t>
            </a:r>
          </a:p>
          <a:p>
            <a:pPr algn="just">
              <a:lnSpc>
                <a:spcPct val="100000"/>
              </a:lnSpc>
            </a:pPr>
            <a:r>
              <a:rPr lang="en-US" sz="2500" dirty="0">
                <a:latin typeface="Courier New" panose="02070309020205020404" pitchFamily="49" charset="0"/>
                <a:cs typeface="Courier New" panose="02070309020205020404" pitchFamily="49" charset="0"/>
              </a:rPr>
              <a:t>	</a:t>
            </a:r>
            <a:r>
              <a:rPr lang="en-US" sz="2500" dirty="0" err="1">
                <a:latin typeface="Courier New" panose="02070309020205020404" pitchFamily="49" charset="0"/>
                <a:cs typeface="Courier New" panose="02070309020205020404" pitchFamily="49" charset="0"/>
              </a:rPr>
              <a:t>myList</a:t>
            </a:r>
            <a:r>
              <a:rPr lang="en-US" sz="2500" dirty="0">
                <a:latin typeface="Courier New" panose="02070309020205020404" pitchFamily="49" charset="0"/>
                <a:cs typeface="Courier New" panose="02070309020205020404" pitchFamily="49" charset="0"/>
              </a:rPr>
              <a:t>[8] = 99.993;</a:t>
            </a:r>
          </a:p>
          <a:p>
            <a:pPr algn="just">
              <a:lnSpc>
                <a:spcPct val="100000"/>
              </a:lnSpc>
            </a:pPr>
            <a:r>
              <a:rPr lang="en-US" sz="2500" dirty="0">
                <a:latin typeface="Courier New" panose="02070309020205020404" pitchFamily="49" charset="0"/>
                <a:cs typeface="Courier New" panose="02070309020205020404" pitchFamily="49" charset="0"/>
              </a:rPr>
              <a:t>	</a:t>
            </a:r>
            <a:r>
              <a:rPr lang="en-US" sz="2500" dirty="0" err="1">
                <a:latin typeface="Courier New" panose="02070309020205020404" pitchFamily="49" charset="0"/>
                <a:cs typeface="Courier New" panose="02070309020205020404" pitchFamily="49" charset="0"/>
              </a:rPr>
              <a:t>myList</a:t>
            </a:r>
            <a:r>
              <a:rPr lang="en-US" sz="2500" dirty="0">
                <a:latin typeface="Courier New" panose="02070309020205020404" pitchFamily="49" charset="0"/>
                <a:cs typeface="Courier New" panose="02070309020205020404" pitchFamily="49" charset="0"/>
              </a:rPr>
              <a:t>[9] = 111.23;</a:t>
            </a:r>
          </a:p>
        </p:txBody>
      </p:sp>
      <p:sp>
        <p:nvSpPr>
          <p:cNvPr id="5" name="TextBox 4"/>
          <p:cNvSpPr txBox="1"/>
          <p:nvPr/>
        </p:nvSpPr>
        <p:spPr>
          <a:xfrm>
            <a:off x="7684169" y="2113210"/>
            <a:ext cx="2941831" cy="369332"/>
          </a:xfrm>
          <a:prstGeom prst="rect">
            <a:avLst/>
          </a:prstGeom>
          <a:noFill/>
        </p:spPr>
        <p:txBody>
          <a:bodyPr wrap="none" rtlCol="0">
            <a:spAutoFit/>
          </a:bodyPr>
          <a:lstStyle/>
          <a:p>
            <a:r>
              <a:rPr lang="en-US" b="1" dirty="0" smtClean="0">
                <a:latin typeface="Courier New" panose="02070309020205020404" pitchFamily="49" charset="0"/>
                <a:cs typeface="Courier New" panose="02070309020205020404" pitchFamily="49" charset="0"/>
              </a:rPr>
              <a:t>double   </a:t>
            </a:r>
            <a:r>
              <a:rPr lang="en-US" dirty="0" err="1" smtClean="0">
                <a:latin typeface="Courier New" panose="02070309020205020404" pitchFamily="49" charset="0"/>
                <a:cs typeface="Courier New" panose="02070309020205020404" pitchFamily="49" charset="0"/>
              </a:rPr>
              <a:t>myList</a:t>
            </a:r>
            <a:r>
              <a:rPr lang="en-US" dirty="0" smtClean="0">
                <a:latin typeface="Courier New" panose="02070309020205020404" pitchFamily="49" charset="0"/>
                <a:cs typeface="Courier New" panose="02070309020205020404" pitchFamily="49" charset="0"/>
              </a:rPr>
              <a:t>[10];</a:t>
            </a:r>
            <a:endParaRPr lang="ru-RU" b="1" dirty="0">
              <a:latin typeface="Courier New" panose="02070309020205020404" pitchFamily="49" charset="0"/>
              <a:cs typeface="Courier New" panose="02070309020205020404" pitchFamily="49" charset="0"/>
            </a:endParaRPr>
          </a:p>
        </p:txBody>
      </p:sp>
      <p:sp>
        <p:nvSpPr>
          <p:cNvPr id="11" name="TextBox 10"/>
          <p:cNvSpPr txBox="1"/>
          <p:nvPr/>
        </p:nvSpPr>
        <p:spPr>
          <a:xfrm>
            <a:off x="7684168" y="2584839"/>
            <a:ext cx="1425390" cy="369332"/>
          </a:xfrm>
          <a:prstGeom prst="rect">
            <a:avLst/>
          </a:prstGeom>
          <a:noFill/>
        </p:spPr>
        <p:txBody>
          <a:bodyPr wrap="none" rtlCol="0">
            <a:spAutoFit/>
          </a:bodyPr>
          <a:lstStyle/>
          <a:p>
            <a:r>
              <a:rPr lang="en-US" dirty="0" err="1" smtClean="0">
                <a:latin typeface="Courier New" panose="02070309020205020404" pitchFamily="49" charset="0"/>
                <a:cs typeface="Courier New" panose="02070309020205020404" pitchFamily="49" charset="0"/>
              </a:rPr>
              <a:t>myList</a:t>
            </a:r>
            <a:r>
              <a:rPr lang="en-US" dirty="0" smtClean="0">
                <a:latin typeface="Courier New" panose="02070309020205020404" pitchFamily="49" charset="0"/>
                <a:cs typeface="Courier New" panose="02070309020205020404" pitchFamily="49" charset="0"/>
              </a:rPr>
              <a:t>[0]</a:t>
            </a:r>
            <a:endParaRPr lang="ru-RU" b="1" dirty="0">
              <a:latin typeface="Courier New" panose="02070309020205020404" pitchFamily="49" charset="0"/>
              <a:cs typeface="Courier New" panose="02070309020205020404" pitchFamily="49" charset="0"/>
            </a:endParaRPr>
          </a:p>
        </p:txBody>
      </p:sp>
      <p:sp>
        <p:nvSpPr>
          <p:cNvPr id="12" name="TextBox 11"/>
          <p:cNvSpPr txBox="1"/>
          <p:nvPr/>
        </p:nvSpPr>
        <p:spPr>
          <a:xfrm>
            <a:off x="7699173" y="2987638"/>
            <a:ext cx="1425390" cy="369332"/>
          </a:xfrm>
          <a:prstGeom prst="rect">
            <a:avLst/>
          </a:prstGeom>
          <a:noFill/>
        </p:spPr>
        <p:txBody>
          <a:bodyPr wrap="none" rtlCol="0">
            <a:spAutoFit/>
          </a:bodyPr>
          <a:lstStyle/>
          <a:p>
            <a:r>
              <a:rPr lang="en-US" dirty="0" err="1" smtClean="0">
                <a:latin typeface="Courier New" panose="02070309020205020404" pitchFamily="49" charset="0"/>
                <a:cs typeface="Courier New" panose="02070309020205020404" pitchFamily="49" charset="0"/>
              </a:rPr>
              <a:t>myList</a:t>
            </a:r>
            <a:r>
              <a:rPr lang="en-US" dirty="0" smtClean="0">
                <a:latin typeface="Courier New" panose="02070309020205020404" pitchFamily="49" charset="0"/>
                <a:cs typeface="Courier New" panose="02070309020205020404" pitchFamily="49" charset="0"/>
              </a:rPr>
              <a:t>[1]</a:t>
            </a:r>
            <a:endParaRPr lang="ru-RU" b="1" dirty="0">
              <a:latin typeface="Courier New" panose="02070309020205020404" pitchFamily="49" charset="0"/>
              <a:cs typeface="Courier New" panose="02070309020205020404" pitchFamily="49" charset="0"/>
            </a:endParaRPr>
          </a:p>
        </p:txBody>
      </p:sp>
      <p:sp>
        <p:nvSpPr>
          <p:cNvPr id="13" name="TextBox 12"/>
          <p:cNvSpPr txBox="1"/>
          <p:nvPr/>
        </p:nvSpPr>
        <p:spPr>
          <a:xfrm>
            <a:off x="7708891" y="3356970"/>
            <a:ext cx="1425390" cy="369332"/>
          </a:xfrm>
          <a:prstGeom prst="rect">
            <a:avLst/>
          </a:prstGeom>
          <a:noFill/>
        </p:spPr>
        <p:txBody>
          <a:bodyPr wrap="none" rtlCol="0">
            <a:spAutoFit/>
          </a:bodyPr>
          <a:lstStyle/>
          <a:p>
            <a:r>
              <a:rPr lang="en-US" dirty="0" err="1" smtClean="0">
                <a:latin typeface="Courier New" panose="02070309020205020404" pitchFamily="49" charset="0"/>
                <a:cs typeface="Courier New" panose="02070309020205020404" pitchFamily="49" charset="0"/>
              </a:rPr>
              <a:t>myList</a:t>
            </a:r>
            <a:r>
              <a:rPr lang="en-US" dirty="0" smtClean="0">
                <a:latin typeface="Courier New" panose="02070309020205020404" pitchFamily="49" charset="0"/>
                <a:cs typeface="Courier New" panose="02070309020205020404" pitchFamily="49" charset="0"/>
              </a:rPr>
              <a:t>[2]</a:t>
            </a:r>
            <a:endParaRPr lang="ru-RU" b="1" dirty="0">
              <a:latin typeface="Courier New" panose="02070309020205020404" pitchFamily="49" charset="0"/>
              <a:cs typeface="Courier New" panose="02070309020205020404" pitchFamily="49" charset="0"/>
            </a:endParaRPr>
          </a:p>
        </p:txBody>
      </p:sp>
      <p:sp>
        <p:nvSpPr>
          <p:cNvPr id="14" name="TextBox 13"/>
          <p:cNvSpPr txBox="1"/>
          <p:nvPr/>
        </p:nvSpPr>
        <p:spPr>
          <a:xfrm>
            <a:off x="7724932" y="3726302"/>
            <a:ext cx="1425390" cy="369332"/>
          </a:xfrm>
          <a:prstGeom prst="rect">
            <a:avLst/>
          </a:prstGeom>
          <a:noFill/>
        </p:spPr>
        <p:txBody>
          <a:bodyPr wrap="none" rtlCol="0">
            <a:spAutoFit/>
          </a:bodyPr>
          <a:lstStyle/>
          <a:p>
            <a:r>
              <a:rPr lang="en-US" dirty="0" err="1" smtClean="0">
                <a:latin typeface="Courier New" panose="02070309020205020404" pitchFamily="49" charset="0"/>
                <a:cs typeface="Courier New" panose="02070309020205020404" pitchFamily="49" charset="0"/>
              </a:rPr>
              <a:t>myList</a:t>
            </a:r>
            <a:r>
              <a:rPr lang="en-US" dirty="0" smtClean="0">
                <a:latin typeface="Courier New" panose="02070309020205020404" pitchFamily="49" charset="0"/>
                <a:cs typeface="Courier New" panose="02070309020205020404" pitchFamily="49" charset="0"/>
              </a:rPr>
              <a:t>[3]</a:t>
            </a:r>
            <a:endParaRPr lang="ru-RU" b="1" dirty="0">
              <a:latin typeface="Courier New" panose="02070309020205020404" pitchFamily="49" charset="0"/>
              <a:cs typeface="Courier New" panose="02070309020205020404" pitchFamily="49" charset="0"/>
            </a:endParaRPr>
          </a:p>
        </p:txBody>
      </p:sp>
      <p:sp>
        <p:nvSpPr>
          <p:cNvPr id="15" name="TextBox 14"/>
          <p:cNvSpPr txBox="1"/>
          <p:nvPr/>
        </p:nvSpPr>
        <p:spPr>
          <a:xfrm>
            <a:off x="7724932" y="4111676"/>
            <a:ext cx="1425390" cy="369332"/>
          </a:xfrm>
          <a:prstGeom prst="rect">
            <a:avLst/>
          </a:prstGeom>
          <a:noFill/>
        </p:spPr>
        <p:txBody>
          <a:bodyPr wrap="none" rtlCol="0">
            <a:spAutoFit/>
          </a:bodyPr>
          <a:lstStyle/>
          <a:p>
            <a:r>
              <a:rPr lang="en-US" dirty="0" err="1" smtClean="0">
                <a:latin typeface="Courier New" panose="02070309020205020404" pitchFamily="49" charset="0"/>
                <a:cs typeface="Courier New" panose="02070309020205020404" pitchFamily="49" charset="0"/>
              </a:rPr>
              <a:t>myList</a:t>
            </a:r>
            <a:r>
              <a:rPr lang="en-US" dirty="0" smtClean="0">
                <a:latin typeface="Courier New" panose="02070309020205020404" pitchFamily="49" charset="0"/>
                <a:cs typeface="Courier New" panose="02070309020205020404" pitchFamily="49" charset="0"/>
              </a:rPr>
              <a:t>[4]</a:t>
            </a:r>
            <a:endParaRPr lang="ru-RU" b="1" dirty="0">
              <a:latin typeface="Courier New" panose="02070309020205020404" pitchFamily="49" charset="0"/>
              <a:cs typeface="Courier New" panose="02070309020205020404" pitchFamily="49" charset="0"/>
            </a:endParaRPr>
          </a:p>
        </p:txBody>
      </p:sp>
      <p:sp>
        <p:nvSpPr>
          <p:cNvPr id="9" name="TextBox 8"/>
          <p:cNvSpPr txBox="1"/>
          <p:nvPr/>
        </p:nvSpPr>
        <p:spPr>
          <a:xfrm>
            <a:off x="9470146" y="2593043"/>
            <a:ext cx="100195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5.6</a:t>
            </a:r>
            <a:endParaRPr lang="ru-RU" dirty="0"/>
          </a:p>
        </p:txBody>
      </p:sp>
      <p:sp>
        <p:nvSpPr>
          <p:cNvPr id="17" name="TextBox 16"/>
          <p:cNvSpPr txBox="1"/>
          <p:nvPr/>
        </p:nvSpPr>
        <p:spPr>
          <a:xfrm>
            <a:off x="9470146" y="2963759"/>
            <a:ext cx="100195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5.6</a:t>
            </a:r>
            <a:endParaRPr lang="ru-RU" dirty="0"/>
          </a:p>
        </p:txBody>
      </p:sp>
      <p:sp>
        <p:nvSpPr>
          <p:cNvPr id="18" name="TextBox 17"/>
          <p:cNvSpPr txBox="1"/>
          <p:nvPr/>
        </p:nvSpPr>
        <p:spPr>
          <a:xfrm>
            <a:off x="9470146" y="3329422"/>
            <a:ext cx="100195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5.6</a:t>
            </a:r>
            <a:endParaRPr lang="ru-RU" dirty="0"/>
          </a:p>
        </p:txBody>
      </p:sp>
      <p:sp>
        <p:nvSpPr>
          <p:cNvPr id="19" name="TextBox 18"/>
          <p:cNvSpPr txBox="1"/>
          <p:nvPr/>
        </p:nvSpPr>
        <p:spPr>
          <a:xfrm>
            <a:off x="9470146" y="3700138"/>
            <a:ext cx="100195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5.6</a:t>
            </a:r>
            <a:endParaRPr lang="ru-RU" dirty="0"/>
          </a:p>
        </p:txBody>
      </p:sp>
      <p:sp>
        <p:nvSpPr>
          <p:cNvPr id="20" name="TextBox 19"/>
          <p:cNvSpPr txBox="1"/>
          <p:nvPr/>
        </p:nvSpPr>
        <p:spPr>
          <a:xfrm>
            <a:off x="9470146" y="4075751"/>
            <a:ext cx="100195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5.6</a:t>
            </a:r>
            <a:endParaRPr lang="ru-RU" dirty="0"/>
          </a:p>
        </p:txBody>
      </p:sp>
      <p:sp>
        <p:nvSpPr>
          <p:cNvPr id="21" name="TextBox 20"/>
          <p:cNvSpPr txBox="1"/>
          <p:nvPr/>
        </p:nvSpPr>
        <p:spPr>
          <a:xfrm>
            <a:off x="9470146" y="4446467"/>
            <a:ext cx="100195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5.6</a:t>
            </a:r>
            <a:endParaRPr lang="ru-RU" dirty="0"/>
          </a:p>
        </p:txBody>
      </p:sp>
      <p:sp>
        <p:nvSpPr>
          <p:cNvPr id="22" name="TextBox 21"/>
          <p:cNvSpPr txBox="1"/>
          <p:nvPr/>
        </p:nvSpPr>
        <p:spPr>
          <a:xfrm>
            <a:off x="9470146" y="4812130"/>
            <a:ext cx="100195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5.6</a:t>
            </a:r>
            <a:endParaRPr lang="ru-RU" dirty="0"/>
          </a:p>
        </p:txBody>
      </p:sp>
      <p:sp>
        <p:nvSpPr>
          <p:cNvPr id="23" name="TextBox 22"/>
          <p:cNvSpPr txBox="1"/>
          <p:nvPr/>
        </p:nvSpPr>
        <p:spPr>
          <a:xfrm>
            <a:off x="9470146" y="5182846"/>
            <a:ext cx="100195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5.6</a:t>
            </a:r>
            <a:endParaRPr lang="ru-RU" dirty="0"/>
          </a:p>
        </p:txBody>
      </p:sp>
      <p:sp>
        <p:nvSpPr>
          <p:cNvPr id="24" name="TextBox 23"/>
          <p:cNvSpPr txBox="1"/>
          <p:nvPr/>
        </p:nvSpPr>
        <p:spPr>
          <a:xfrm>
            <a:off x="9466751" y="5553562"/>
            <a:ext cx="100195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5.6</a:t>
            </a:r>
            <a:endParaRPr lang="ru-RU" dirty="0"/>
          </a:p>
        </p:txBody>
      </p:sp>
      <p:sp>
        <p:nvSpPr>
          <p:cNvPr id="25" name="TextBox 24"/>
          <p:cNvSpPr txBox="1"/>
          <p:nvPr/>
        </p:nvSpPr>
        <p:spPr>
          <a:xfrm>
            <a:off x="9466751" y="5924278"/>
            <a:ext cx="100195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5.6</a:t>
            </a:r>
            <a:endParaRPr lang="ru-RU" dirty="0"/>
          </a:p>
        </p:txBody>
      </p:sp>
      <p:sp>
        <p:nvSpPr>
          <p:cNvPr id="26" name="TextBox 25"/>
          <p:cNvSpPr txBox="1"/>
          <p:nvPr/>
        </p:nvSpPr>
        <p:spPr>
          <a:xfrm>
            <a:off x="7737299" y="4464966"/>
            <a:ext cx="1425390" cy="369332"/>
          </a:xfrm>
          <a:prstGeom prst="rect">
            <a:avLst/>
          </a:prstGeom>
          <a:noFill/>
        </p:spPr>
        <p:txBody>
          <a:bodyPr wrap="none" rtlCol="0">
            <a:spAutoFit/>
          </a:bodyPr>
          <a:lstStyle/>
          <a:p>
            <a:r>
              <a:rPr lang="en-US" dirty="0" err="1" smtClean="0">
                <a:latin typeface="Courier New" panose="02070309020205020404" pitchFamily="49" charset="0"/>
                <a:cs typeface="Courier New" panose="02070309020205020404" pitchFamily="49" charset="0"/>
              </a:rPr>
              <a:t>myList</a:t>
            </a:r>
            <a:r>
              <a:rPr lang="en-US" dirty="0" smtClean="0">
                <a:latin typeface="Courier New" panose="02070309020205020404" pitchFamily="49" charset="0"/>
                <a:cs typeface="Courier New" panose="02070309020205020404" pitchFamily="49" charset="0"/>
              </a:rPr>
              <a:t>[5]</a:t>
            </a:r>
            <a:endParaRPr lang="ru-RU" b="1" dirty="0">
              <a:latin typeface="Courier New" panose="02070309020205020404" pitchFamily="49" charset="0"/>
              <a:cs typeface="Courier New" panose="02070309020205020404" pitchFamily="49" charset="0"/>
            </a:endParaRPr>
          </a:p>
        </p:txBody>
      </p:sp>
      <p:sp>
        <p:nvSpPr>
          <p:cNvPr id="27" name="TextBox 26"/>
          <p:cNvSpPr txBox="1"/>
          <p:nvPr/>
        </p:nvSpPr>
        <p:spPr>
          <a:xfrm>
            <a:off x="7752304" y="4851723"/>
            <a:ext cx="1425390" cy="369332"/>
          </a:xfrm>
          <a:prstGeom prst="rect">
            <a:avLst/>
          </a:prstGeom>
          <a:noFill/>
        </p:spPr>
        <p:txBody>
          <a:bodyPr wrap="none" rtlCol="0">
            <a:spAutoFit/>
          </a:bodyPr>
          <a:lstStyle/>
          <a:p>
            <a:r>
              <a:rPr lang="en-US" dirty="0" err="1" smtClean="0">
                <a:latin typeface="Courier New" panose="02070309020205020404" pitchFamily="49" charset="0"/>
                <a:cs typeface="Courier New" panose="02070309020205020404" pitchFamily="49" charset="0"/>
              </a:rPr>
              <a:t>myList</a:t>
            </a:r>
            <a:r>
              <a:rPr lang="en-US" dirty="0" smtClean="0">
                <a:latin typeface="Courier New" panose="02070309020205020404" pitchFamily="49" charset="0"/>
                <a:cs typeface="Courier New" panose="02070309020205020404" pitchFamily="49" charset="0"/>
              </a:rPr>
              <a:t>[6]</a:t>
            </a:r>
            <a:endParaRPr lang="ru-RU" b="1" dirty="0">
              <a:latin typeface="Courier New" panose="02070309020205020404" pitchFamily="49" charset="0"/>
              <a:cs typeface="Courier New" panose="02070309020205020404" pitchFamily="49" charset="0"/>
            </a:endParaRPr>
          </a:p>
        </p:txBody>
      </p:sp>
      <p:sp>
        <p:nvSpPr>
          <p:cNvPr id="28" name="TextBox 27"/>
          <p:cNvSpPr txBox="1"/>
          <p:nvPr/>
        </p:nvSpPr>
        <p:spPr>
          <a:xfrm>
            <a:off x="7762022" y="5205013"/>
            <a:ext cx="1425390" cy="369332"/>
          </a:xfrm>
          <a:prstGeom prst="rect">
            <a:avLst/>
          </a:prstGeom>
          <a:noFill/>
        </p:spPr>
        <p:txBody>
          <a:bodyPr wrap="none" rtlCol="0">
            <a:spAutoFit/>
          </a:bodyPr>
          <a:lstStyle/>
          <a:p>
            <a:r>
              <a:rPr lang="en-US" dirty="0" err="1" smtClean="0">
                <a:latin typeface="Courier New" panose="02070309020205020404" pitchFamily="49" charset="0"/>
                <a:cs typeface="Courier New" panose="02070309020205020404" pitchFamily="49" charset="0"/>
              </a:rPr>
              <a:t>myList</a:t>
            </a:r>
            <a:r>
              <a:rPr lang="en-US" dirty="0" smtClean="0">
                <a:latin typeface="Courier New" panose="02070309020205020404" pitchFamily="49" charset="0"/>
                <a:cs typeface="Courier New" panose="02070309020205020404" pitchFamily="49" charset="0"/>
              </a:rPr>
              <a:t>[7]</a:t>
            </a:r>
            <a:endParaRPr lang="ru-RU" b="1" dirty="0">
              <a:latin typeface="Courier New" panose="02070309020205020404" pitchFamily="49" charset="0"/>
              <a:cs typeface="Courier New" panose="02070309020205020404" pitchFamily="49" charset="0"/>
            </a:endParaRPr>
          </a:p>
        </p:txBody>
      </p:sp>
      <p:sp>
        <p:nvSpPr>
          <p:cNvPr id="29" name="TextBox 28"/>
          <p:cNvSpPr txBox="1"/>
          <p:nvPr/>
        </p:nvSpPr>
        <p:spPr>
          <a:xfrm>
            <a:off x="7778063" y="5590387"/>
            <a:ext cx="1425390" cy="369332"/>
          </a:xfrm>
          <a:prstGeom prst="rect">
            <a:avLst/>
          </a:prstGeom>
          <a:noFill/>
        </p:spPr>
        <p:txBody>
          <a:bodyPr wrap="none" rtlCol="0">
            <a:spAutoFit/>
          </a:bodyPr>
          <a:lstStyle/>
          <a:p>
            <a:r>
              <a:rPr lang="en-US" dirty="0" err="1" smtClean="0">
                <a:latin typeface="Courier New" panose="02070309020205020404" pitchFamily="49" charset="0"/>
                <a:cs typeface="Courier New" panose="02070309020205020404" pitchFamily="49" charset="0"/>
              </a:rPr>
              <a:t>myList</a:t>
            </a:r>
            <a:r>
              <a:rPr lang="en-US" dirty="0" smtClean="0">
                <a:latin typeface="Courier New" panose="02070309020205020404" pitchFamily="49" charset="0"/>
                <a:cs typeface="Courier New" panose="02070309020205020404" pitchFamily="49" charset="0"/>
              </a:rPr>
              <a:t>[8]</a:t>
            </a:r>
            <a:endParaRPr lang="ru-RU" b="1" dirty="0">
              <a:latin typeface="Courier New" panose="02070309020205020404" pitchFamily="49" charset="0"/>
              <a:cs typeface="Courier New" panose="02070309020205020404" pitchFamily="49" charset="0"/>
            </a:endParaRPr>
          </a:p>
        </p:txBody>
      </p:sp>
      <p:sp>
        <p:nvSpPr>
          <p:cNvPr id="30" name="TextBox 29"/>
          <p:cNvSpPr txBox="1"/>
          <p:nvPr/>
        </p:nvSpPr>
        <p:spPr>
          <a:xfrm>
            <a:off x="7778063" y="5975761"/>
            <a:ext cx="1425390" cy="369332"/>
          </a:xfrm>
          <a:prstGeom prst="rect">
            <a:avLst/>
          </a:prstGeom>
          <a:noFill/>
        </p:spPr>
        <p:txBody>
          <a:bodyPr wrap="none" rtlCol="0">
            <a:spAutoFit/>
          </a:bodyPr>
          <a:lstStyle/>
          <a:p>
            <a:r>
              <a:rPr lang="en-US" dirty="0" err="1" smtClean="0">
                <a:latin typeface="Courier New" panose="02070309020205020404" pitchFamily="49" charset="0"/>
                <a:cs typeface="Courier New" panose="02070309020205020404" pitchFamily="49" charset="0"/>
              </a:rPr>
              <a:t>myList</a:t>
            </a:r>
            <a:r>
              <a:rPr lang="en-US" dirty="0" smtClean="0">
                <a:latin typeface="Courier New" panose="02070309020205020404" pitchFamily="49" charset="0"/>
                <a:cs typeface="Courier New" panose="02070309020205020404" pitchFamily="49" charset="0"/>
              </a:rPr>
              <a:t>[9]</a:t>
            </a:r>
            <a:endParaRPr lang="ru-RU"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88205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7136780" y="297810"/>
            <a:ext cx="4698816"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Note</a:t>
            </a:r>
            <a:endParaRPr lang="ru-RU" dirty="0">
              <a:solidFill>
                <a:schemeClr val="accent5"/>
              </a:solidFill>
            </a:endParaRPr>
          </a:p>
        </p:txBody>
      </p:sp>
      <p:pic>
        <p:nvPicPr>
          <p:cNvPr id="8" name="Picture 2" descr="Images-Logo-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69" name="Подзаголовок 4"/>
          <p:cNvSpPr>
            <a:spLocks noGrp="1"/>
          </p:cNvSpPr>
          <p:nvPr>
            <p:ph type="subTitle" idx="1"/>
          </p:nvPr>
        </p:nvSpPr>
        <p:spPr>
          <a:xfrm>
            <a:off x="316585" y="1409828"/>
            <a:ext cx="11502968" cy="5367961"/>
          </a:xfrm>
        </p:spPr>
        <p:txBody>
          <a:bodyPr>
            <a:normAutofit lnSpcReduction="10000"/>
          </a:bodyPr>
          <a:lstStyle/>
          <a:p>
            <a:pPr algn="just">
              <a:lnSpc>
                <a:spcPct val="150000"/>
              </a:lnSpc>
            </a:pPr>
            <a:r>
              <a:rPr lang="en-US" sz="3000" dirty="0" smtClean="0">
                <a:solidFill>
                  <a:schemeClr val="accent5">
                    <a:lumMod val="75000"/>
                  </a:schemeClr>
                </a:solidFill>
                <a:latin typeface="+mj-lt"/>
              </a:rPr>
              <a:t>	The array size used to declare an array must be a constant expression in standard C++.</a:t>
            </a:r>
          </a:p>
          <a:p>
            <a:pPr algn="just">
              <a:lnSpc>
                <a:spcPct val="150000"/>
              </a:lnSpc>
            </a:pPr>
            <a:r>
              <a:rPr lang="en-US" sz="3000" dirty="0">
                <a:solidFill>
                  <a:schemeClr val="accent5">
                    <a:lumMod val="75000"/>
                  </a:schemeClr>
                </a:solidFill>
                <a:latin typeface="+mj-lt"/>
              </a:rPr>
              <a:t>	</a:t>
            </a:r>
            <a:r>
              <a:rPr lang="en-US" sz="3000" b="1" dirty="0" err="1" smtClean="0">
                <a:solidFill>
                  <a:schemeClr val="tx1"/>
                </a:solidFill>
                <a:latin typeface="Courier New" panose="02070309020205020404" pitchFamily="49" charset="0"/>
                <a:cs typeface="Courier New" panose="02070309020205020404" pitchFamily="49" charset="0"/>
              </a:rPr>
              <a:t>int</a:t>
            </a:r>
            <a:r>
              <a:rPr lang="en-US" sz="3000" b="1" dirty="0" smtClean="0">
                <a:solidFill>
                  <a:schemeClr val="tx1"/>
                </a:solidFill>
                <a:latin typeface="Courier New" panose="02070309020205020404" pitchFamily="49" charset="0"/>
                <a:cs typeface="Courier New" panose="02070309020205020404" pitchFamily="49" charset="0"/>
              </a:rPr>
              <a:t> </a:t>
            </a:r>
            <a:r>
              <a:rPr lang="en-US" sz="3000" dirty="0" smtClean="0">
                <a:solidFill>
                  <a:schemeClr val="tx1"/>
                </a:solidFill>
                <a:latin typeface="Courier New" panose="02070309020205020404" pitchFamily="49" charset="0"/>
                <a:cs typeface="Courier New" panose="02070309020205020404" pitchFamily="49" charset="0"/>
              </a:rPr>
              <a:t>size = 4;</a:t>
            </a:r>
          </a:p>
          <a:p>
            <a:pPr algn="just">
              <a:lnSpc>
                <a:spcPct val="150000"/>
              </a:lnSpc>
            </a:pPr>
            <a:r>
              <a:rPr lang="en-US" sz="3000" dirty="0">
                <a:solidFill>
                  <a:schemeClr val="tx1"/>
                </a:solidFill>
                <a:latin typeface="Courier New" panose="02070309020205020404" pitchFamily="49" charset="0"/>
                <a:cs typeface="Courier New" panose="02070309020205020404" pitchFamily="49" charset="0"/>
              </a:rPr>
              <a:t>	</a:t>
            </a:r>
            <a:r>
              <a:rPr lang="en-US" sz="3000" b="1" dirty="0" smtClean="0">
                <a:solidFill>
                  <a:schemeClr val="tx1"/>
                </a:solidFill>
                <a:latin typeface="Courier New" panose="02070309020205020404" pitchFamily="49" charset="0"/>
                <a:cs typeface="Courier New" panose="02070309020205020404" pitchFamily="49" charset="0"/>
              </a:rPr>
              <a:t>double </a:t>
            </a:r>
            <a:r>
              <a:rPr lang="en-US" sz="3000" dirty="0" err="1" smtClean="0">
                <a:solidFill>
                  <a:schemeClr val="tx1"/>
                </a:solidFill>
                <a:latin typeface="Courier New" panose="02070309020205020404" pitchFamily="49" charset="0"/>
                <a:cs typeface="Courier New" panose="02070309020205020404" pitchFamily="49" charset="0"/>
              </a:rPr>
              <a:t>myList</a:t>
            </a:r>
            <a:r>
              <a:rPr lang="en-US" sz="3000" dirty="0" smtClean="0">
                <a:solidFill>
                  <a:schemeClr val="tx1"/>
                </a:solidFill>
                <a:latin typeface="Courier New" panose="02070309020205020404" pitchFamily="49" charset="0"/>
                <a:cs typeface="Courier New" panose="02070309020205020404" pitchFamily="49" charset="0"/>
              </a:rPr>
              <a:t>[size]; // Wrong</a:t>
            </a:r>
          </a:p>
          <a:p>
            <a:pPr algn="just">
              <a:lnSpc>
                <a:spcPct val="150000"/>
              </a:lnSpc>
            </a:pPr>
            <a:r>
              <a:rPr lang="en-US" sz="3000" dirty="0">
                <a:solidFill>
                  <a:schemeClr val="tx1"/>
                </a:solidFill>
                <a:latin typeface="Courier New" panose="02070309020205020404" pitchFamily="49" charset="0"/>
                <a:cs typeface="Courier New" panose="02070309020205020404" pitchFamily="49" charset="0"/>
              </a:rPr>
              <a:t>	</a:t>
            </a:r>
            <a:r>
              <a:rPr lang="en-US" sz="3000" dirty="0" smtClean="0">
                <a:solidFill>
                  <a:schemeClr val="accent5"/>
                </a:solidFill>
                <a:latin typeface="+mj-lt"/>
                <a:cs typeface="Courier New" panose="02070309020205020404" pitchFamily="49" charset="0"/>
              </a:rPr>
              <a:t>But it is all right if </a:t>
            </a:r>
            <a:r>
              <a:rPr lang="en-US" sz="3000" b="1" dirty="0" smtClean="0">
                <a:solidFill>
                  <a:schemeClr val="accent5"/>
                </a:solidFill>
                <a:latin typeface="+mj-lt"/>
                <a:cs typeface="Courier New" panose="02070309020205020404" pitchFamily="49" charset="0"/>
              </a:rPr>
              <a:t>SIZE </a:t>
            </a:r>
            <a:r>
              <a:rPr lang="en-US" sz="3000" dirty="0" smtClean="0">
                <a:solidFill>
                  <a:schemeClr val="accent5"/>
                </a:solidFill>
                <a:latin typeface="+mj-lt"/>
                <a:cs typeface="Courier New" panose="02070309020205020404" pitchFamily="49" charset="0"/>
              </a:rPr>
              <a:t>is a constant as follows:</a:t>
            </a:r>
          </a:p>
          <a:p>
            <a:pPr algn="just">
              <a:lnSpc>
                <a:spcPct val="150000"/>
              </a:lnSpc>
            </a:pPr>
            <a:r>
              <a:rPr lang="en-US" sz="3000" dirty="0">
                <a:solidFill>
                  <a:schemeClr val="accent5"/>
                </a:solidFill>
                <a:latin typeface="+mj-lt"/>
                <a:cs typeface="Courier New" panose="02070309020205020404" pitchFamily="49" charset="0"/>
              </a:rPr>
              <a:t>	</a:t>
            </a:r>
            <a:r>
              <a:rPr lang="en-US" sz="3000" b="1" dirty="0" err="1" smtClean="0">
                <a:solidFill>
                  <a:schemeClr val="tx1"/>
                </a:solidFill>
                <a:latin typeface="Courier New" panose="02070309020205020404" pitchFamily="49" charset="0"/>
                <a:cs typeface="Courier New" panose="02070309020205020404" pitchFamily="49" charset="0"/>
              </a:rPr>
              <a:t>const</a:t>
            </a:r>
            <a:r>
              <a:rPr lang="en-US" sz="3000" b="1" dirty="0" smtClean="0">
                <a:solidFill>
                  <a:schemeClr val="tx1"/>
                </a:solidFill>
                <a:latin typeface="Courier New" panose="02070309020205020404" pitchFamily="49" charset="0"/>
                <a:cs typeface="Courier New" panose="02070309020205020404" pitchFamily="49" charset="0"/>
              </a:rPr>
              <a:t> </a:t>
            </a:r>
            <a:r>
              <a:rPr lang="en-US" sz="3000" b="1" dirty="0" err="1" smtClean="0">
                <a:solidFill>
                  <a:schemeClr val="tx1"/>
                </a:solidFill>
                <a:latin typeface="Courier New" panose="02070309020205020404" pitchFamily="49" charset="0"/>
                <a:cs typeface="Courier New" panose="02070309020205020404" pitchFamily="49" charset="0"/>
              </a:rPr>
              <a:t>int</a:t>
            </a:r>
            <a:r>
              <a:rPr lang="en-US" sz="3000" b="1" dirty="0" smtClean="0">
                <a:solidFill>
                  <a:schemeClr val="tx1"/>
                </a:solidFill>
                <a:latin typeface="Courier New" panose="02070309020205020404" pitchFamily="49" charset="0"/>
                <a:cs typeface="Courier New" panose="02070309020205020404" pitchFamily="49" charset="0"/>
              </a:rPr>
              <a:t> </a:t>
            </a:r>
            <a:r>
              <a:rPr lang="en-US" sz="3000" dirty="0" smtClean="0">
                <a:solidFill>
                  <a:schemeClr val="tx1"/>
                </a:solidFill>
                <a:latin typeface="Courier New" panose="02070309020205020404" pitchFamily="49" charset="0"/>
                <a:cs typeface="Courier New" panose="02070309020205020404" pitchFamily="49" charset="0"/>
              </a:rPr>
              <a:t>SIZE = 4;</a:t>
            </a:r>
          </a:p>
          <a:p>
            <a:pPr algn="just">
              <a:lnSpc>
                <a:spcPct val="150000"/>
              </a:lnSpc>
            </a:pPr>
            <a:r>
              <a:rPr lang="en-US" sz="3000" dirty="0" smtClean="0">
                <a:solidFill>
                  <a:schemeClr val="tx1"/>
                </a:solidFill>
                <a:latin typeface="Courier New" panose="02070309020205020404" pitchFamily="49" charset="0"/>
                <a:cs typeface="Courier New" panose="02070309020205020404" pitchFamily="49" charset="0"/>
              </a:rPr>
              <a:t>	</a:t>
            </a:r>
            <a:r>
              <a:rPr lang="en-US" sz="3000" b="1" dirty="0" smtClean="0">
                <a:solidFill>
                  <a:schemeClr val="tx1"/>
                </a:solidFill>
                <a:latin typeface="Courier New" panose="02070309020205020404" pitchFamily="49" charset="0"/>
                <a:cs typeface="Courier New" panose="02070309020205020404" pitchFamily="49" charset="0"/>
              </a:rPr>
              <a:t>double </a:t>
            </a:r>
            <a:r>
              <a:rPr lang="en-US" sz="3000" dirty="0" err="1" smtClean="0">
                <a:solidFill>
                  <a:schemeClr val="tx1"/>
                </a:solidFill>
                <a:latin typeface="Courier New" panose="02070309020205020404" pitchFamily="49" charset="0"/>
                <a:cs typeface="Courier New" panose="02070309020205020404" pitchFamily="49" charset="0"/>
              </a:rPr>
              <a:t>myList</a:t>
            </a:r>
            <a:r>
              <a:rPr lang="en-US" sz="3000" dirty="0" smtClean="0">
                <a:solidFill>
                  <a:schemeClr val="tx1"/>
                </a:solidFill>
                <a:latin typeface="Courier New" panose="02070309020205020404" pitchFamily="49" charset="0"/>
                <a:cs typeface="Courier New" panose="02070309020205020404" pitchFamily="49" charset="0"/>
              </a:rPr>
              <a:t>[SIZE]; // Correct</a:t>
            </a:r>
            <a:endParaRPr lang="en-US" sz="3000" dirty="0" smtClean="0">
              <a:solidFill>
                <a:schemeClr val="accent5">
                  <a:lumMod val="75000"/>
                </a:schemeClr>
              </a:solidFill>
              <a:latin typeface="+mj-lt"/>
            </a:endParaRPr>
          </a:p>
        </p:txBody>
      </p:sp>
    </p:spTree>
    <p:extLst>
      <p:ext uri="{BB962C8B-B14F-4D97-AF65-F5344CB8AC3E}">
        <p14:creationId xmlns:p14="http://schemas.microsoft.com/office/powerpoint/2010/main" val="36107620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7136780" y="297810"/>
            <a:ext cx="4698816"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Tip</a:t>
            </a:r>
            <a:endParaRPr lang="ru-RU" dirty="0">
              <a:solidFill>
                <a:schemeClr val="accent5"/>
              </a:solidFill>
            </a:endParaRPr>
          </a:p>
        </p:txBody>
      </p:sp>
      <p:pic>
        <p:nvPicPr>
          <p:cNvPr id="8" name="Picture 2" descr="Images-Logo-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6" name="Подзаголовок 4"/>
          <p:cNvSpPr>
            <a:spLocks noGrp="1"/>
          </p:cNvSpPr>
          <p:nvPr>
            <p:ph type="subTitle" idx="1"/>
          </p:nvPr>
        </p:nvSpPr>
        <p:spPr>
          <a:xfrm>
            <a:off x="348669" y="1332262"/>
            <a:ext cx="11502968" cy="5525738"/>
          </a:xfrm>
        </p:spPr>
        <p:txBody>
          <a:bodyPr>
            <a:normAutofit/>
          </a:bodyPr>
          <a:lstStyle/>
          <a:p>
            <a:pPr algn="just">
              <a:lnSpc>
                <a:spcPct val="150000"/>
              </a:lnSpc>
            </a:pPr>
            <a:r>
              <a:rPr lang="en-US" sz="3000" dirty="0" smtClean="0">
                <a:solidFill>
                  <a:schemeClr val="accent5"/>
                </a:solidFill>
                <a:latin typeface="+mj-lt"/>
                <a:cs typeface="Courier New" panose="02070309020205020404" pitchFamily="49" charset="0"/>
              </a:rPr>
              <a:t>	If array have the same element type, they can be declared together, as follows:</a:t>
            </a:r>
          </a:p>
          <a:p>
            <a:pPr algn="just">
              <a:lnSpc>
                <a:spcPct val="150000"/>
              </a:lnSpc>
            </a:pPr>
            <a:r>
              <a:rPr lang="en-US" sz="2100" dirty="0">
                <a:solidFill>
                  <a:schemeClr val="tx1"/>
                </a:solidFill>
                <a:latin typeface="Courier New" panose="02070309020205020404" pitchFamily="49" charset="0"/>
                <a:cs typeface="Courier New" panose="02070309020205020404" pitchFamily="49" charset="0"/>
              </a:rPr>
              <a:t> </a:t>
            </a:r>
            <a:r>
              <a:rPr lang="en-US" sz="2100" dirty="0" err="1" smtClean="0">
                <a:solidFill>
                  <a:schemeClr val="tx1"/>
                </a:solidFill>
                <a:latin typeface="Courier New" panose="02070309020205020404" pitchFamily="49" charset="0"/>
                <a:cs typeface="Courier New" panose="02070309020205020404" pitchFamily="49" charset="0"/>
              </a:rPr>
              <a:t>elementType</a:t>
            </a:r>
            <a:r>
              <a:rPr lang="en-US" sz="2100" dirty="0" smtClean="0">
                <a:solidFill>
                  <a:schemeClr val="tx1"/>
                </a:solidFill>
                <a:latin typeface="Courier New" panose="02070309020205020404" pitchFamily="49" charset="0"/>
                <a:cs typeface="Courier New" panose="02070309020205020404" pitchFamily="49" charset="0"/>
              </a:rPr>
              <a:t> </a:t>
            </a:r>
            <a:r>
              <a:rPr lang="en-US" sz="2100" dirty="0" err="1" smtClean="0">
                <a:solidFill>
                  <a:schemeClr val="tx1"/>
                </a:solidFill>
                <a:latin typeface="Courier New" panose="02070309020205020404" pitchFamily="49" charset="0"/>
                <a:cs typeface="Courier New" panose="02070309020205020404" pitchFamily="49" charset="0"/>
              </a:rPr>
              <a:t>arrayName</a:t>
            </a:r>
            <a:r>
              <a:rPr lang="en-US" sz="2100" dirty="0" smtClean="0">
                <a:solidFill>
                  <a:schemeClr val="tx1"/>
                </a:solidFill>
                <a:latin typeface="Courier New" panose="02070309020205020404" pitchFamily="49" charset="0"/>
                <a:cs typeface="Courier New" panose="02070309020205020404" pitchFamily="49" charset="0"/>
              </a:rPr>
              <a:t>[size1], </a:t>
            </a:r>
            <a:r>
              <a:rPr lang="en-US" sz="2100" dirty="0">
                <a:solidFill>
                  <a:schemeClr val="tx1"/>
                </a:solidFill>
                <a:latin typeface="Courier New" panose="02070309020205020404" pitchFamily="49" charset="0"/>
                <a:cs typeface="Courier New" panose="02070309020205020404" pitchFamily="49" charset="0"/>
              </a:rPr>
              <a:t>arrayName2[size2],…, </a:t>
            </a:r>
            <a:r>
              <a:rPr lang="en-US" sz="2100" dirty="0" err="1" smtClean="0">
                <a:solidFill>
                  <a:schemeClr val="tx1"/>
                </a:solidFill>
                <a:latin typeface="Courier New" panose="02070309020205020404" pitchFamily="49" charset="0"/>
                <a:cs typeface="Courier New" panose="02070309020205020404" pitchFamily="49" charset="0"/>
              </a:rPr>
              <a:t>arrayNameN</a:t>
            </a:r>
            <a:r>
              <a:rPr lang="en-US" sz="2100" dirty="0" smtClean="0">
                <a:solidFill>
                  <a:schemeClr val="tx1"/>
                </a:solidFill>
                <a:latin typeface="Courier New" panose="02070309020205020404" pitchFamily="49" charset="0"/>
                <a:cs typeface="Courier New" panose="02070309020205020404" pitchFamily="49" charset="0"/>
              </a:rPr>
              <a:t>[</a:t>
            </a:r>
            <a:r>
              <a:rPr lang="en-US" sz="2100" dirty="0" err="1" smtClean="0">
                <a:solidFill>
                  <a:schemeClr val="tx1"/>
                </a:solidFill>
                <a:latin typeface="Courier New" panose="02070309020205020404" pitchFamily="49" charset="0"/>
                <a:cs typeface="Courier New" panose="02070309020205020404" pitchFamily="49" charset="0"/>
              </a:rPr>
              <a:t>sizeN</a:t>
            </a:r>
            <a:r>
              <a:rPr lang="en-US" sz="2100" dirty="0" smtClean="0">
                <a:solidFill>
                  <a:schemeClr val="tx1"/>
                </a:solidFill>
                <a:latin typeface="Courier New" panose="02070309020205020404" pitchFamily="49" charset="0"/>
                <a:cs typeface="Courier New" panose="02070309020205020404" pitchFamily="49" charset="0"/>
              </a:rPr>
              <a:t>];</a:t>
            </a:r>
          </a:p>
          <a:p>
            <a:pPr algn="just">
              <a:lnSpc>
                <a:spcPct val="150000"/>
              </a:lnSpc>
            </a:pPr>
            <a:r>
              <a:rPr lang="en-US" sz="2100" dirty="0">
                <a:solidFill>
                  <a:schemeClr val="tx1"/>
                </a:solidFill>
                <a:latin typeface="Courier New" panose="02070309020205020404" pitchFamily="49" charset="0"/>
                <a:cs typeface="Courier New" panose="02070309020205020404" pitchFamily="49" charset="0"/>
              </a:rPr>
              <a:t>	</a:t>
            </a:r>
            <a:endParaRPr lang="en-US" sz="2100" dirty="0" smtClean="0">
              <a:solidFill>
                <a:schemeClr val="tx1"/>
              </a:solidFill>
              <a:latin typeface="Courier New" panose="02070309020205020404" pitchFamily="49" charset="0"/>
              <a:cs typeface="Courier New" panose="02070309020205020404" pitchFamily="49" charset="0"/>
            </a:endParaRPr>
          </a:p>
          <a:p>
            <a:pPr algn="just">
              <a:lnSpc>
                <a:spcPct val="150000"/>
              </a:lnSpc>
            </a:pPr>
            <a:r>
              <a:rPr lang="en-US" sz="2100" dirty="0">
                <a:solidFill>
                  <a:schemeClr val="tx1"/>
                </a:solidFill>
                <a:latin typeface="Courier New" panose="02070309020205020404" pitchFamily="49" charset="0"/>
                <a:cs typeface="Courier New" panose="02070309020205020404" pitchFamily="49" charset="0"/>
              </a:rPr>
              <a:t>	</a:t>
            </a:r>
            <a:r>
              <a:rPr lang="en-US" sz="3000" dirty="0" smtClean="0">
                <a:solidFill>
                  <a:schemeClr val="accent5"/>
                </a:solidFill>
                <a:latin typeface="+mj-lt"/>
                <a:cs typeface="Courier New" panose="02070309020205020404" pitchFamily="49" charset="0"/>
              </a:rPr>
              <a:t>The arrays are separated by commas. For example,</a:t>
            </a:r>
          </a:p>
          <a:p>
            <a:pPr algn="just">
              <a:lnSpc>
                <a:spcPct val="150000"/>
              </a:lnSpc>
            </a:pPr>
            <a:r>
              <a:rPr lang="en-US" sz="2200" b="1" dirty="0" smtClean="0">
                <a:solidFill>
                  <a:schemeClr val="tx1"/>
                </a:solidFill>
                <a:latin typeface="Courier New" panose="02070309020205020404" pitchFamily="49" charset="0"/>
                <a:cs typeface="Courier New" panose="02070309020205020404" pitchFamily="49" charset="0"/>
              </a:rPr>
              <a:t>	double </a:t>
            </a:r>
            <a:r>
              <a:rPr lang="en-US" sz="2200" dirty="0" smtClean="0">
                <a:solidFill>
                  <a:schemeClr val="tx1"/>
                </a:solidFill>
                <a:latin typeface="Courier New" panose="02070309020205020404" pitchFamily="49" charset="0"/>
                <a:cs typeface="Courier New" panose="02070309020205020404" pitchFamily="49" charset="0"/>
              </a:rPr>
              <a:t>list1[10], list2[25];  </a:t>
            </a:r>
          </a:p>
        </p:txBody>
      </p:sp>
    </p:spTree>
    <p:extLst>
      <p:ext uri="{BB962C8B-B14F-4D97-AF65-F5344CB8AC3E}">
        <p14:creationId xmlns:p14="http://schemas.microsoft.com/office/powerpoint/2010/main" val="1319894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ee4b739c3e7a6ca7f79d78b4e88378764a68ed"/>
</p:tagLst>
</file>

<file path=ppt/theme/theme1.xml><?xml version="1.0" encoding="utf-8"?>
<a:theme xmlns:a="http://schemas.openxmlformats.org/drawingml/2006/main" name="HDOfficeLightV0">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TM02900720[[fn=Интеграл]]</Template>
  <TotalTime>23703</TotalTime>
  <Words>956</Words>
  <Application>Microsoft Office PowerPoint</Application>
  <PresentationFormat>Widescreen</PresentationFormat>
  <Paragraphs>446</Paragraphs>
  <Slides>48</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Calibri</vt:lpstr>
      <vt:lpstr>Calibri Light</vt:lpstr>
      <vt:lpstr>Courier New</vt:lpstr>
      <vt:lpstr>Wingdings</vt:lpstr>
      <vt:lpstr>Wingdings 2</vt:lpstr>
      <vt:lpstr>HDOfficeLightV0</vt:lpstr>
      <vt:lpstr>Single-Dimensional Arrays and C-Strings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Programs, and C++</dc:title>
  <dc:creator>Sirojiddin Nuriyev</dc:creator>
  <cp:lastModifiedBy>SAMSUNG-PC</cp:lastModifiedBy>
  <cp:revision>692</cp:revision>
  <dcterms:created xsi:type="dcterms:W3CDTF">2016-07-15T17:25:41Z</dcterms:created>
  <dcterms:modified xsi:type="dcterms:W3CDTF">2017-02-21T07:14:21Z</dcterms:modified>
</cp:coreProperties>
</file>