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7" r:id="rId1"/>
  </p:sldMasterIdLst>
  <p:notesMasterIdLst>
    <p:notesMasterId r:id="rId45"/>
  </p:notesMasterIdLst>
  <p:sldIdLst>
    <p:sldId id="256" r:id="rId2"/>
    <p:sldId id="257" r:id="rId3"/>
    <p:sldId id="384" r:id="rId4"/>
    <p:sldId id="467" r:id="rId5"/>
    <p:sldId id="468" r:id="rId6"/>
    <p:sldId id="331" r:id="rId7"/>
    <p:sldId id="469" r:id="rId8"/>
    <p:sldId id="332" r:id="rId9"/>
    <p:sldId id="470" r:id="rId10"/>
    <p:sldId id="471" r:id="rId11"/>
    <p:sldId id="472" r:id="rId12"/>
    <p:sldId id="473" r:id="rId13"/>
    <p:sldId id="474" r:id="rId14"/>
    <p:sldId id="475" r:id="rId15"/>
    <p:sldId id="476" r:id="rId16"/>
    <p:sldId id="410" r:id="rId17"/>
    <p:sldId id="385" r:id="rId18"/>
    <p:sldId id="333" r:id="rId19"/>
    <p:sldId id="477" r:id="rId20"/>
    <p:sldId id="478" r:id="rId21"/>
    <p:sldId id="411" r:id="rId22"/>
    <p:sldId id="412" r:id="rId23"/>
    <p:sldId id="479" r:id="rId24"/>
    <p:sldId id="480" r:id="rId25"/>
    <p:sldId id="261" r:id="rId26"/>
    <p:sldId id="413" r:id="rId27"/>
    <p:sldId id="481" r:id="rId28"/>
    <p:sldId id="386" r:id="rId29"/>
    <p:sldId id="482" r:id="rId30"/>
    <p:sldId id="483" r:id="rId31"/>
    <p:sldId id="387" r:id="rId32"/>
    <p:sldId id="262" r:id="rId33"/>
    <p:sldId id="414" r:id="rId34"/>
    <p:sldId id="415" r:id="rId35"/>
    <p:sldId id="416" r:id="rId36"/>
    <p:sldId id="388" r:id="rId37"/>
    <p:sldId id="484" r:id="rId38"/>
    <p:sldId id="417" r:id="rId39"/>
    <p:sldId id="485" r:id="rId40"/>
    <p:sldId id="486" r:id="rId41"/>
    <p:sldId id="487" r:id="rId42"/>
    <p:sldId id="488" r:id="rId43"/>
    <p:sldId id="376" r:id="rId44"/>
  </p:sldIdLst>
  <p:sldSz cx="12192000" cy="6858000"/>
  <p:notesSz cx="6858000" cy="9144000"/>
  <p:custDataLst>
    <p:tags r:id="rId4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455" autoAdjust="0"/>
  </p:normalViewPr>
  <p:slideViewPr>
    <p:cSldViewPr snapToGrid="0">
      <p:cViewPr varScale="1">
        <p:scale>
          <a:sx n="60" d="100"/>
          <a:sy n="60" d="100"/>
        </p:scale>
        <p:origin x="1140" y="60"/>
      </p:cViewPr>
      <p:guideLst>
        <p:guide orient="horz" pos="2160"/>
        <p:guide pos="3840"/>
      </p:guideLst>
    </p:cSldViewPr>
  </p:slideViewPr>
  <p:outlineViewPr>
    <p:cViewPr>
      <p:scale>
        <a:sx n="33" d="100"/>
        <a:sy n="33" d="100"/>
      </p:scale>
      <p:origin x="0" y="-2071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E48CB-8CBA-480E-8179-B43A7BBB5451}" type="datetimeFigureOut">
              <a:rPr lang="ru-RU" smtClean="0"/>
              <a:t>22.02.2017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5260E-8876-4F4E-A5C8-695073D2F9F6}" type="slidenum">
              <a:rPr lang="ru-RU" smtClean="0"/>
              <a:t>‹#›</a:t>
            </a:fld>
            <a:endParaRPr lang="ru-RU"/>
          </a:p>
        </p:txBody>
      </p:sp>
    </p:spTree>
    <p:extLst>
      <p:ext uri="{BB962C8B-B14F-4D97-AF65-F5344CB8AC3E}">
        <p14:creationId xmlns:p14="http://schemas.microsoft.com/office/powerpoint/2010/main" val="307403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135260E-8876-4F4E-A5C8-695073D2F9F6}" type="slidenum">
              <a:rPr lang="ru-RU" smtClean="0"/>
              <a:t>2</a:t>
            </a:fld>
            <a:endParaRPr lang="ru-RU"/>
          </a:p>
        </p:txBody>
      </p:sp>
    </p:spTree>
    <p:extLst>
      <p:ext uri="{BB962C8B-B14F-4D97-AF65-F5344CB8AC3E}">
        <p14:creationId xmlns:p14="http://schemas.microsoft.com/office/powerpoint/2010/main" val="3451905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31</a:t>
            </a:fld>
            <a:endParaRPr lang="ru-RU"/>
          </a:p>
        </p:txBody>
      </p:sp>
    </p:spTree>
    <p:extLst>
      <p:ext uri="{BB962C8B-B14F-4D97-AF65-F5344CB8AC3E}">
        <p14:creationId xmlns:p14="http://schemas.microsoft.com/office/powerpoint/2010/main" val="266653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10</a:t>
            </a:fld>
            <a:endParaRPr lang="ru-RU"/>
          </a:p>
        </p:txBody>
      </p:sp>
    </p:spTree>
    <p:extLst>
      <p:ext uri="{BB962C8B-B14F-4D97-AF65-F5344CB8AC3E}">
        <p14:creationId xmlns:p14="http://schemas.microsoft.com/office/powerpoint/2010/main" val="263111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11</a:t>
            </a:fld>
            <a:endParaRPr lang="ru-RU"/>
          </a:p>
        </p:txBody>
      </p:sp>
    </p:spTree>
    <p:extLst>
      <p:ext uri="{BB962C8B-B14F-4D97-AF65-F5344CB8AC3E}">
        <p14:creationId xmlns:p14="http://schemas.microsoft.com/office/powerpoint/2010/main" val="15340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12</a:t>
            </a:fld>
            <a:endParaRPr lang="ru-RU"/>
          </a:p>
        </p:txBody>
      </p:sp>
    </p:spTree>
    <p:extLst>
      <p:ext uri="{BB962C8B-B14F-4D97-AF65-F5344CB8AC3E}">
        <p14:creationId xmlns:p14="http://schemas.microsoft.com/office/powerpoint/2010/main" val="145812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13</a:t>
            </a:fld>
            <a:endParaRPr lang="ru-RU"/>
          </a:p>
        </p:txBody>
      </p:sp>
    </p:spTree>
    <p:extLst>
      <p:ext uri="{BB962C8B-B14F-4D97-AF65-F5344CB8AC3E}">
        <p14:creationId xmlns:p14="http://schemas.microsoft.com/office/powerpoint/2010/main" val="2473899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14</a:t>
            </a:fld>
            <a:endParaRPr lang="ru-RU"/>
          </a:p>
        </p:txBody>
      </p:sp>
    </p:spTree>
    <p:extLst>
      <p:ext uri="{BB962C8B-B14F-4D97-AF65-F5344CB8AC3E}">
        <p14:creationId xmlns:p14="http://schemas.microsoft.com/office/powerpoint/2010/main" val="91357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15</a:t>
            </a:fld>
            <a:endParaRPr lang="ru-RU"/>
          </a:p>
        </p:txBody>
      </p:sp>
    </p:spTree>
    <p:extLst>
      <p:ext uri="{BB962C8B-B14F-4D97-AF65-F5344CB8AC3E}">
        <p14:creationId xmlns:p14="http://schemas.microsoft.com/office/powerpoint/2010/main" val="327539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20</a:t>
            </a:fld>
            <a:endParaRPr lang="ru-RU"/>
          </a:p>
        </p:txBody>
      </p:sp>
    </p:spTree>
    <p:extLst>
      <p:ext uri="{BB962C8B-B14F-4D97-AF65-F5344CB8AC3E}">
        <p14:creationId xmlns:p14="http://schemas.microsoft.com/office/powerpoint/2010/main" val="2212039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30</a:t>
            </a:fld>
            <a:endParaRPr lang="ru-RU"/>
          </a:p>
        </p:txBody>
      </p:sp>
    </p:spTree>
    <p:extLst>
      <p:ext uri="{BB962C8B-B14F-4D97-AF65-F5344CB8AC3E}">
        <p14:creationId xmlns:p14="http://schemas.microsoft.com/office/powerpoint/2010/main" val="102272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6873435"/>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7365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00438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57290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7518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75919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31760223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6" name="Title 5"/>
          <p:cNvSpPr>
            <a:spLocks noGrp="1"/>
          </p:cNvSpPr>
          <p:nvPr>
            <p:ph type="title"/>
          </p:nvPr>
        </p:nvSpPr>
        <p:spPr/>
        <p:txBody>
          <a:bodyPr/>
          <a:lstStyle/>
          <a:p>
            <a:r>
              <a:rPr lang="ru-RU" smtClean="0"/>
              <a:t>Образец заголовка</a:t>
            </a:r>
            <a:endParaRPr lang="en-US"/>
          </a:p>
        </p:txBody>
      </p:sp>
    </p:spTree>
    <p:extLst>
      <p:ext uri="{BB962C8B-B14F-4D97-AF65-F5344CB8AC3E}">
        <p14:creationId xmlns:p14="http://schemas.microsoft.com/office/powerpoint/2010/main" val="29492367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06189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smtClean="0"/>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43044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7659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E59FD0C-5451-4CA0-86AF-E70AE3279989}" type="datetimeFigureOut">
              <a:rPr lang="en-US" smtClean="0"/>
              <a:t>2/22/2017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373251"/>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1.png"/><Relationship Id="rId5" Type="http://schemas.openxmlformats.org/officeDocument/2006/relationships/image" Target="../media/image12.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7959" y="2789631"/>
            <a:ext cx="9950361" cy="1465254"/>
          </a:xfrm>
        </p:spPr>
        <p:txBody>
          <a:bodyPr>
            <a:normAutofit fontScale="90000"/>
          </a:bodyPr>
          <a:lstStyle/>
          <a:p>
            <a:pPr algn="ctr"/>
            <a:r>
              <a:rPr lang="en-US" dirty="0" smtClean="0">
                <a:solidFill>
                  <a:schemeClr val="accent5"/>
                </a:solidFill>
              </a:rPr>
              <a:t>Single-Dimensional Arrays and C-Strings</a:t>
            </a:r>
            <a:endParaRPr lang="ru-RU"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8" name="Подзаголовок 2"/>
          <p:cNvSpPr txBox="1">
            <a:spLocks/>
          </p:cNvSpPr>
          <p:nvPr/>
        </p:nvSpPr>
        <p:spPr>
          <a:xfrm>
            <a:off x="4150172" y="4254885"/>
            <a:ext cx="4172674" cy="20423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6000" b="1" dirty="0" smtClean="0">
                <a:solidFill>
                  <a:srgbClr val="002060"/>
                </a:solidFill>
              </a:rPr>
              <a:t>Lecture #7</a:t>
            </a:r>
          </a:p>
          <a:p>
            <a:r>
              <a:rPr lang="en-US" sz="6000" b="1" dirty="0" smtClean="0">
                <a:solidFill>
                  <a:srgbClr val="002060"/>
                </a:solidFill>
              </a:rPr>
              <a:t>II – part </a:t>
            </a:r>
            <a:endParaRPr lang="ru-RU" sz="6000" b="1" dirty="0">
              <a:solidFill>
                <a:srgbClr val="002060"/>
              </a:solidFill>
            </a:endParaRPr>
          </a:p>
        </p:txBody>
      </p:sp>
    </p:spTree>
    <p:extLst>
      <p:ext uri="{BB962C8B-B14F-4D97-AF65-F5344CB8AC3E}">
        <p14:creationId xmlns:p14="http://schemas.microsoft.com/office/powerpoint/2010/main" val="554082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Counting the Occurrences of Each Letter</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l="629" t="40354" r="61068" b="10089"/>
          <a:stretch/>
        </p:blipFill>
        <p:spPr>
          <a:xfrm>
            <a:off x="2336784" y="1359074"/>
            <a:ext cx="7454916" cy="5422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430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Counting the Occurrences of Each Letter</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l="-366" t="30729" r="47364" b="40365"/>
          <a:stretch/>
        </p:blipFill>
        <p:spPr>
          <a:xfrm>
            <a:off x="1176076" y="2114550"/>
            <a:ext cx="9816069" cy="3009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3175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Counting the Occurrences of Each Letter</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l="220" t="27604" r="56735" b="38021"/>
          <a:stretch/>
        </p:blipFill>
        <p:spPr>
          <a:xfrm>
            <a:off x="1716506" y="1871039"/>
            <a:ext cx="8665744" cy="3890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951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Counting the Occurrences of Each Letter</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l="73" t="30729" r="57174" b="37761"/>
          <a:stretch/>
        </p:blipFill>
        <p:spPr>
          <a:xfrm>
            <a:off x="1716506" y="1885949"/>
            <a:ext cx="8570494" cy="3551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8190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Counting the Occurrences of Each Letter</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l="513" t="61979" r="49267" b="8073"/>
          <a:stretch/>
        </p:blipFill>
        <p:spPr>
          <a:xfrm>
            <a:off x="743153" y="2000250"/>
            <a:ext cx="10681916" cy="3581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4049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Counting the Occurrences of Each Letter</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9039" y="2005808"/>
            <a:ext cx="916556"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1"/>
          <p:cNvGraphicFramePr>
            <a:graphicFrameLocks noGrp="1"/>
          </p:cNvGraphicFramePr>
          <p:nvPr>
            <p:extLst>
              <p:ext uri="{D42A27DB-BD31-4B8C-83A1-F6EECF244321}">
                <p14:modId xmlns:p14="http://schemas.microsoft.com/office/powerpoint/2010/main" val="4127244915"/>
              </p:ext>
            </p:extLst>
          </p:nvPr>
        </p:nvGraphicFramePr>
        <p:xfrm>
          <a:off x="332628" y="2005808"/>
          <a:ext cx="10457292" cy="3108960"/>
        </p:xfrm>
        <a:graphic>
          <a:graphicData uri="http://schemas.openxmlformats.org/drawingml/2006/table">
            <a:tbl>
              <a:tblPr firstRow="1" bandRow="1">
                <a:tableStyleId>{3B4B98B0-60AC-42C2-AFA5-B58CD77FA1E5}</a:tableStyleId>
              </a:tblPr>
              <a:tblGrid>
                <a:gridCol w="10457292">
                  <a:extLst>
                    <a:ext uri="{9D8B030D-6E8A-4147-A177-3AD203B41FA5}">
                      <a16:colId xmlns:a16="http://schemas.microsoft.com/office/drawing/2014/main" val="20000"/>
                    </a:ext>
                  </a:extLst>
                </a:gridCol>
              </a:tblGrid>
              <a:tr h="712181">
                <a:tc>
                  <a:txBody>
                    <a:bodyPr/>
                    <a:lstStyle/>
                    <a:p>
                      <a:r>
                        <a:rPr lang="en-US" b="0" dirty="0" smtClean="0">
                          <a:latin typeface="Courier New" panose="02070309020205020404" pitchFamily="49" charset="0"/>
                          <a:cs typeface="Courier New" panose="02070309020205020404" pitchFamily="49" charset="0"/>
                        </a:rPr>
                        <a:t>The lowercase letters are:</a:t>
                      </a:r>
                    </a:p>
                    <a:p>
                      <a:r>
                        <a:rPr lang="en-US" b="0" dirty="0" smtClean="0">
                          <a:latin typeface="Courier New" panose="02070309020205020404" pitchFamily="49" charset="0"/>
                          <a:cs typeface="Courier New" panose="02070309020205020404" pitchFamily="49" charset="0"/>
                        </a:rPr>
                        <a:t>s v g q v d m l y n d </a:t>
                      </a:r>
                      <a:r>
                        <a:rPr lang="en-US" b="0" dirty="0" err="1" smtClean="0">
                          <a:latin typeface="Courier New" panose="02070309020205020404" pitchFamily="49" charset="0"/>
                          <a:cs typeface="Courier New" panose="02070309020205020404" pitchFamily="49" charset="0"/>
                        </a:rPr>
                        <a:t>d</a:t>
                      </a:r>
                      <a:r>
                        <a:rPr lang="en-US" b="0" dirty="0" smtClean="0">
                          <a:latin typeface="Courier New" panose="02070309020205020404" pitchFamily="49" charset="0"/>
                          <a:cs typeface="Courier New" panose="02070309020205020404" pitchFamily="49" charset="0"/>
                        </a:rPr>
                        <a:t> c v f d v k p </a:t>
                      </a:r>
                      <a:r>
                        <a:rPr lang="en-US" b="0" dirty="0" err="1" smtClean="0">
                          <a:latin typeface="Courier New" panose="02070309020205020404" pitchFamily="49" charset="0"/>
                          <a:cs typeface="Courier New" panose="02070309020205020404" pitchFamily="49" charset="0"/>
                        </a:rPr>
                        <a:t>p</a:t>
                      </a:r>
                      <a:endParaRPr lang="en-US" b="0" dirty="0" smtClean="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s h s j f o s e a v r g z c t u </a:t>
                      </a:r>
                      <a:r>
                        <a:rPr lang="en-US" b="0" dirty="0" err="1" smtClean="0">
                          <a:latin typeface="Courier New" panose="02070309020205020404" pitchFamily="49" charset="0"/>
                          <a:cs typeface="Courier New" panose="02070309020205020404" pitchFamily="49" charset="0"/>
                        </a:rPr>
                        <a:t>u</a:t>
                      </a:r>
                      <a:r>
                        <a:rPr lang="en-US" b="0" dirty="0" smtClean="0">
                          <a:latin typeface="Courier New" panose="02070309020205020404" pitchFamily="49" charset="0"/>
                          <a:cs typeface="Courier New" panose="02070309020205020404" pitchFamily="49" charset="0"/>
                        </a:rPr>
                        <a:t> s o b</a:t>
                      </a:r>
                    </a:p>
                    <a:p>
                      <a:r>
                        <a:rPr lang="en-US" b="0" dirty="0" smtClean="0">
                          <a:latin typeface="Courier New" panose="02070309020205020404" pitchFamily="49" charset="0"/>
                          <a:cs typeface="Courier New" panose="02070309020205020404" pitchFamily="49" charset="0"/>
                        </a:rPr>
                        <a:t>g t f r u f p f v r z n z a y u k n </a:t>
                      </a:r>
                      <a:r>
                        <a:rPr lang="en-US" b="0" dirty="0" err="1" smtClean="0">
                          <a:latin typeface="Courier New" panose="02070309020205020404" pitchFamily="49" charset="0"/>
                          <a:cs typeface="Courier New" panose="02070309020205020404" pitchFamily="49" charset="0"/>
                        </a:rPr>
                        <a:t>i</a:t>
                      </a:r>
                      <a:r>
                        <a:rPr lang="en-US" b="0" dirty="0" smtClean="0">
                          <a:latin typeface="Courier New" panose="02070309020205020404" pitchFamily="49" charset="0"/>
                          <a:cs typeface="Courier New" panose="02070309020205020404" pitchFamily="49" charset="0"/>
                        </a:rPr>
                        <a:t> n</a:t>
                      </a:r>
                    </a:p>
                    <a:p>
                      <a:r>
                        <a:rPr lang="en-US" b="0" dirty="0" smtClean="0">
                          <a:latin typeface="Courier New" panose="02070309020205020404" pitchFamily="49" charset="0"/>
                          <a:cs typeface="Courier New" panose="02070309020205020404" pitchFamily="49" charset="0"/>
                        </a:rPr>
                        <a:t>p q k d y h u y g q h f d r y </a:t>
                      </a:r>
                      <a:r>
                        <a:rPr lang="en-US" b="0" dirty="0" err="1" smtClean="0">
                          <a:latin typeface="Courier New" panose="02070309020205020404" pitchFamily="49" charset="0"/>
                          <a:cs typeface="Courier New" panose="02070309020205020404" pitchFamily="49" charset="0"/>
                        </a:rPr>
                        <a:t>y</a:t>
                      </a:r>
                      <a:r>
                        <a:rPr lang="en-US" b="0" dirty="0" smtClean="0">
                          <a:latin typeface="Courier New" panose="02070309020205020404" pitchFamily="49" charset="0"/>
                          <a:cs typeface="Courier New" panose="02070309020205020404" pitchFamily="49" charset="0"/>
                        </a:rPr>
                        <a:t> z t w a</a:t>
                      </a:r>
                    </a:p>
                    <a:p>
                      <a:r>
                        <a:rPr lang="en-US" b="0" dirty="0" smtClean="0">
                          <a:latin typeface="Courier New" panose="02070309020205020404" pitchFamily="49" charset="0"/>
                          <a:cs typeface="Courier New" panose="02070309020205020404" pitchFamily="49" charset="0"/>
                        </a:rPr>
                        <a:t>t w n w g v z </a:t>
                      </a:r>
                      <a:r>
                        <a:rPr lang="en-US" b="0" dirty="0" err="1" smtClean="0">
                          <a:latin typeface="Courier New" panose="02070309020205020404" pitchFamily="49" charset="0"/>
                          <a:cs typeface="Courier New" panose="02070309020205020404" pitchFamily="49" charset="0"/>
                        </a:rPr>
                        <a:t>i</a:t>
                      </a:r>
                      <a:r>
                        <a:rPr lang="en-US" b="0" dirty="0" smtClean="0">
                          <a:latin typeface="Courier New" panose="02070309020205020404" pitchFamily="49" charset="0"/>
                          <a:cs typeface="Courier New" panose="02070309020205020404" pitchFamily="49" charset="0"/>
                        </a:rPr>
                        <a:t> q a k y q x c d u o h c</a:t>
                      </a:r>
                    </a:p>
                    <a:p>
                      <a:endParaRPr lang="en-US" b="0" dirty="0" smtClean="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The occurrences of each letter are:</a:t>
                      </a:r>
                    </a:p>
                    <a:p>
                      <a:r>
                        <a:rPr lang="en-US" b="0" dirty="0" smtClean="0">
                          <a:latin typeface="Courier New" panose="02070309020205020404" pitchFamily="49" charset="0"/>
                          <a:cs typeface="Courier New" panose="02070309020205020404" pitchFamily="49" charset="0"/>
                        </a:rPr>
                        <a:t>4 a 1 b 4 c 7 d 1 e 6 f 5 g 4 h 2 </a:t>
                      </a:r>
                      <a:r>
                        <a:rPr lang="en-US" b="0" dirty="0" err="1" smtClean="0">
                          <a:latin typeface="Courier New" panose="02070309020205020404" pitchFamily="49" charset="0"/>
                          <a:cs typeface="Courier New" panose="02070309020205020404" pitchFamily="49" charset="0"/>
                        </a:rPr>
                        <a:t>i</a:t>
                      </a:r>
                      <a:r>
                        <a:rPr lang="en-US" b="0" dirty="0" smtClean="0">
                          <a:latin typeface="Courier New" panose="02070309020205020404" pitchFamily="49" charset="0"/>
                          <a:cs typeface="Courier New" panose="02070309020205020404" pitchFamily="49" charset="0"/>
                        </a:rPr>
                        <a:t> 1 j</a:t>
                      </a:r>
                    </a:p>
                    <a:p>
                      <a:r>
                        <a:rPr lang="en-US" b="0" dirty="0" smtClean="0">
                          <a:latin typeface="Courier New" panose="02070309020205020404" pitchFamily="49" charset="0"/>
                          <a:cs typeface="Courier New" panose="02070309020205020404" pitchFamily="49" charset="0"/>
                        </a:rPr>
                        <a:t>4 k 1 l 1 m 5 n 3 o 4 p 5 q 4 r 5 s 4 t</a:t>
                      </a:r>
                    </a:p>
                    <a:p>
                      <a:r>
                        <a:rPr lang="en-US" b="0" dirty="0" smtClean="0">
                          <a:latin typeface="Courier New" panose="02070309020205020404" pitchFamily="49" charset="0"/>
                          <a:cs typeface="Courier New" panose="02070309020205020404" pitchFamily="49" charset="0"/>
                        </a:rPr>
                        <a:t>6 u 7 v 3 w 1 x 7 y 5 z</a:t>
                      </a: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08154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9684" y="297810"/>
            <a:ext cx="8145912"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Searching Arrays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347873"/>
            <a:ext cx="11502968" cy="541487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lnSpc>
                <a:spcPct val="150000"/>
              </a:lnSpc>
            </a:pPr>
            <a:r>
              <a:rPr lang="en-US" sz="3000" dirty="0" smtClean="0">
                <a:solidFill>
                  <a:schemeClr val="accent5"/>
                </a:solidFill>
                <a:latin typeface="+mj-lt"/>
                <a:cs typeface="Courier New" panose="02070309020205020404" pitchFamily="49" charset="0"/>
              </a:rPr>
              <a:t>If an array is sorted, binary search is more efficient than linear search for finding an element in the array. </a:t>
            </a:r>
          </a:p>
          <a:p>
            <a:pPr marL="96838" lvl="1" indent="528638" algn="just">
              <a:lnSpc>
                <a:spcPct val="150000"/>
              </a:lnSpc>
            </a:pPr>
            <a:r>
              <a:rPr lang="en-US" sz="3000" b="1" dirty="0" smtClean="0">
                <a:solidFill>
                  <a:schemeClr val="accent5"/>
                </a:solidFill>
                <a:latin typeface="+mj-lt"/>
                <a:cs typeface="Courier New" panose="02070309020205020404" pitchFamily="49" charset="0"/>
              </a:rPr>
              <a:t>Searching </a:t>
            </a:r>
            <a:r>
              <a:rPr lang="en-US" sz="3000" dirty="0" smtClean="0">
                <a:solidFill>
                  <a:schemeClr val="accent5"/>
                </a:solidFill>
                <a:latin typeface="+mj-lt"/>
                <a:cs typeface="Courier New" panose="02070309020205020404" pitchFamily="49" charset="0"/>
              </a:rPr>
              <a:t>is the process of looking for a specific element in an array – for example, discovering whether a certain score is included in a list of scores. Searching is a common task in computer programming. Many algorithms and data structures are devoted to searching. This section discusses two commonly used approaches: </a:t>
            </a:r>
            <a:r>
              <a:rPr lang="en-US" sz="3000" b="1" dirty="0" smtClean="0">
                <a:solidFill>
                  <a:schemeClr val="accent5"/>
                </a:solidFill>
                <a:latin typeface="+mj-lt"/>
                <a:cs typeface="Courier New" panose="02070309020205020404" pitchFamily="49" charset="0"/>
              </a:rPr>
              <a:t>linear search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binary search.</a:t>
            </a:r>
          </a:p>
        </p:txBody>
      </p:sp>
    </p:spTree>
    <p:extLst>
      <p:ext uri="{BB962C8B-B14F-4D97-AF65-F5344CB8AC3E}">
        <p14:creationId xmlns:p14="http://schemas.microsoft.com/office/powerpoint/2010/main" val="275445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9684" y="297810"/>
            <a:ext cx="8145912"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The Linear </a:t>
            </a:r>
            <a:r>
              <a:rPr lang="en-US" smtClean="0">
                <a:solidFill>
                  <a:schemeClr val="accent5"/>
                </a:solidFill>
              </a:rPr>
              <a:t>Search Approach</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313" t="12555" r="55671" b="12664"/>
          <a:stretch/>
        </p:blipFill>
        <p:spPr>
          <a:xfrm>
            <a:off x="998671" y="1443123"/>
            <a:ext cx="6228594" cy="53171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Oval Callout 4"/>
          <p:cNvSpPr/>
          <p:nvPr/>
        </p:nvSpPr>
        <p:spPr>
          <a:xfrm>
            <a:off x="7350764" y="2197769"/>
            <a:ext cx="4484832" cy="2197769"/>
          </a:xfrm>
          <a:prstGeom prst="wedgeEllipseCallout">
            <a:avLst>
              <a:gd name="adj1" fmla="val -60597"/>
              <a:gd name="adj2" fmla="val 8512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000" dirty="0" smtClean="0">
                <a:solidFill>
                  <a:schemeClr val="tx1"/>
                </a:solidFill>
                <a:latin typeface="+mj-lt"/>
              </a:rPr>
              <a:t>The Linear Search Function</a:t>
            </a:r>
            <a:endParaRPr lang="ru-RU" sz="3000" dirty="0">
              <a:solidFill>
                <a:schemeClr val="tx1"/>
              </a:solidFill>
              <a:latin typeface="+mj-lt"/>
            </a:endParaRPr>
          </a:p>
        </p:txBody>
      </p:sp>
    </p:spTree>
    <p:extLst>
      <p:ext uri="{BB962C8B-B14F-4D97-AF65-F5344CB8AC3E}">
        <p14:creationId xmlns:p14="http://schemas.microsoft.com/office/powerpoint/2010/main" val="134447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3134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79495" y="240632"/>
            <a:ext cx="7456099" cy="80581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5000" dirty="0" smtClean="0">
                <a:solidFill>
                  <a:schemeClr val="accent5"/>
                </a:solidFill>
              </a:rPr>
              <a:t>The Binary Search Approach</a:t>
            </a:r>
            <a:endParaRPr lang="ru-RU" sz="5000"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90039"/>
            <a:ext cx="11502967" cy="49909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indent="722313" algn="just"/>
            <a:r>
              <a:rPr lang="en-US" sz="3000" dirty="0" smtClean="0">
                <a:solidFill>
                  <a:schemeClr val="accent5"/>
                </a:solidFill>
                <a:latin typeface="+mj-lt"/>
                <a:cs typeface="Courier New" panose="02070309020205020404" pitchFamily="49" charset="0"/>
              </a:rPr>
              <a:t>Binary search is the other common search approach for a list of values. It requires that the elements in the array already be ordered. Assume that the array is in ascending order.  The binary search first compares the key with the element in the middle of the array. Consider the following cases:</a:t>
            </a:r>
          </a:p>
          <a:p>
            <a:pPr lvl="1" indent="-457200" algn="just">
              <a:buFont typeface="Wingdings" panose="05000000000000000000" pitchFamily="2" charset="2"/>
              <a:buChar char="q"/>
            </a:pPr>
            <a:r>
              <a:rPr lang="en-US" sz="3000" dirty="0" smtClean="0">
                <a:solidFill>
                  <a:schemeClr val="accent5"/>
                </a:solidFill>
                <a:latin typeface="+mj-lt"/>
                <a:cs typeface="Courier New" panose="02070309020205020404" pitchFamily="49" charset="0"/>
              </a:rPr>
              <a:t>If the key is less than middle element, you only need to continue to search in the first half of the array.</a:t>
            </a:r>
          </a:p>
          <a:p>
            <a:pPr lvl="1" indent="-457200" algn="just">
              <a:buFont typeface="Wingdings" panose="05000000000000000000" pitchFamily="2" charset="2"/>
              <a:buChar char="q"/>
            </a:pPr>
            <a:r>
              <a:rPr lang="en-US" sz="3000" dirty="0" smtClean="0">
                <a:solidFill>
                  <a:schemeClr val="accent5"/>
                </a:solidFill>
                <a:latin typeface="+mj-lt"/>
                <a:cs typeface="Courier New" panose="02070309020205020404" pitchFamily="49" charset="0"/>
              </a:rPr>
              <a:t>If the key is equal to the middle element, the search ends with a match.</a:t>
            </a:r>
          </a:p>
          <a:p>
            <a:pPr lvl="1" indent="-457200" algn="just">
              <a:buFont typeface="Wingdings" panose="05000000000000000000" pitchFamily="2" charset="2"/>
              <a:buChar char="q"/>
            </a:pPr>
            <a:r>
              <a:rPr lang="en-US" sz="3000" dirty="0" smtClean="0">
                <a:solidFill>
                  <a:schemeClr val="accent5"/>
                </a:solidFill>
                <a:latin typeface="+mj-lt"/>
                <a:cs typeface="Courier New" panose="02070309020205020404" pitchFamily="49" charset="0"/>
              </a:rPr>
              <a:t>If the key is greater than the middle element, you only need to continue to search in the second half of the array.</a:t>
            </a:r>
          </a:p>
        </p:txBody>
      </p:sp>
    </p:spTree>
    <p:extLst>
      <p:ext uri="{BB962C8B-B14F-4D97-AF65-F5344CB8AC3E}">
        <p14:creationId xmlns:p14="http://schemas.microsoft.com/office/powerpoint/2010/main" val="3339379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3134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79495" y="240632"/>
            <a:ext cx="7456099" cy="80581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5000" dirty="0" smtClean="0">
                <a:solidFill>
                  <a:schemeClr val="accent5"/>
                </a:solidFill>
              </a:rPr>
              <a:t>The Binary Search Approach</a:t>
            </a:r>
            <a:endParaRPr lang="ru-RU" sz="5000"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Объект 5"/>
          <p:cNvGraphicFramePr>
            <a:graphicFrameLocks noChangeAspect="1"/>
          </p:cNvGraphicFramePr>
          <p:nvPr>
            <p:extLst>
              <p:ext uri="{D42A27DB-BD31-4B8C-83A1-F6EECF244321}">
                <p14:modId xmlns:p14="http://schemas.microsoft.com/office/powerpoint/2010/main" val="2035673651"/>
              </p:ext>
            </p:extLst>
          </p:nvPr>
        </p:nvGraphicFramePr>
        <p:xfrm>
          <a:off x="1716506" y="2556834"/>
          <a:ext cx="8607425" cy="1655763"/>
        </p:xfrm>
        <a:graphic>
          <a:graphicData uri="http://schemas.openxmlformats.org/presentationml/2006/ole">
            <mc:AlternateContent xmlns:mc="http://schemas.openxmlformats.org/markup-compatibility/2006">
              <mc:Choice xmlns:v="urn:schemas-microsoft-com:vml" Requires="v">
                <p:oleObj spid="_x0000_s1039" name="Документ" r:id="rId4" imgW="5759501" imgH="1108550" progId="Word.Document.12">
                  <p:embed/>
                </p:oleObj>
              </mc:Choice>
              <mc:Fallback>
                <p:oleObj name="Документ" r:id="rId4" imgW="5759501" imgH="1108550" progId="Word.Document.12">
                  <p:embed/>
                  <p:pic>
                    <p:nvPicPr>
                      <p:cNvPr id="14342" name="Объект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506" y="2556834"/>
                        <a:ext cx="860742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1" name="Прямая со стрелкой 8"/>
          <p:cNvCxnSpPr/>
          <p:nvPr/>
        </p:nvCxnSpPr>
        <p:spPr>
          <a:xfrm flipV="1">
            <a:off x="5607468" y="3768097"/>
            <a:ext cx="0" cy="1152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Прямоугольник 9"/>
          <p:cNvSpPr/>
          <p:nvPr/>
        </p:nvSpPr>
        <p:spPr>
          <a:xfrm>
            <a:off x="4801018" y="4920622"/>
            <a:ext cx="1552575" cy="5762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smtClean="0"/>
              <a:t>1-call</a:t>
            </a:r>
            <a:endParaRPr lang="en-US" dirty="0"/>
          </a:p>
          <a:p>
            <a:pPr algn="ctr">
              <a:defRPr/>
            </a:pPr>
            <a:r>
              <a:rPr lang="en-US" dirty="0"/>
              <a:t>A&lt;K</a:t>
            </a:r>
            <a:endParaRPr lang="ru-RU" dirty="0"/>
          </a:p>
        </p:txBody>
      </p:sp>
      <p:cxnSp>
        <p:nvCxnSpPr>
          <p:cNvPr id="13" name="Прямая со стрелкой 12"/>
          <p:cNvCxnSpPr/>
          <p:nvPr/>
        </p:nvCxnSpPr>
        <p:spPr>
          <a:xfrm flipV="1">
            <a:off x="7964906" y="3768097"/>
            <a:ext cx="0" cy="1152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Прямоугольник 14"/>
          <p:cNvSpPr/>
          <p:nvPr/>
        </p:nvSpPr>
        <p:spPr>
          <a:xfrm>
            <a:off x="7348956" y="4920622"/>
            <a:ext cx="1550987" cy="5762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smtClean="0"/>
              <a:t>2-call</a:t>
            </a:r>
            <a:endParaRPr lang="en-US" dirty="0"/>
          </a:p>
          <a:p>
            <a:pPr algn="ctr">
              <a:defRPr/>
            </a:pPr>
            <a:r>
              <a:rPr lang="en-US" dirty="0"/>
              <a:t>A&gt;K</a:t>
            </a:r>
            <a:endParaRPr lang="ru-RU" dirty="0"/>
          </a:p>
        </p:txBody>
      </p:sp>
      <p:cxnSp>
        <p:nvCxnSpPr>
          <p:cNvPr id="15" name="Прямая со стрелкой 15"/>
          <p:cNvCxnSpPr/>
          <p:nvPr/>
        </p:nvCxnSpPr>
        <p:spPr>
          <a:xfrm flipV="1">
            <a:off x="6596481" y="3920497"/>
            <a:ext cx="0" cy="20923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Прямоугольник 17"/>
          <p:cNvSpPr/>
          <p:nvPr/>
        </p:nvSpPr>
        <p:spPr>
          <a:xfrm>
            <a:off x="5820193" y="6012822"/>
            <a:ext cx="1552575" cy="5762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smtClean="0"/>
              <a:t>3-call</a:t>
            </a:r>
            <a:endParaRPr lang="en-US" dirty="0"/>
          </a:p>
          <a:p>
            <a:pPr algn="ctr">
              <a:defRPr/>
            </a:pPr>
            <a:r>
              <a:rPr lang="en-US" dirty="0"/>
              <a:t>A=K</a:t>
            </a:r>
            <a:endParaRPr lang="ru-RU" dirty="0"/>
          </a:p>
        </p:txBody>
      </p:sp>
      <mc:AlternateContent xmlns:mc="http://schemas.openxmlformats.org/markup-compatibility/2006" xmlns:a14="http://schemas.microsoft.com/office/drawing/2010/main">
        <mc:Choice Requires="a14">
          <p:sp>
            <p:nvSpPr>
              <p:cNvPr id="17" name="Подзаголовок 4"/>
              <p:cNvSpPr txBox="1">
                <a:spLocks/>
              </p:cNvSpPr>
              <p:nvPr/>
            </p:nvSpPr>
            <p:spPr>
              <a:xfrm>
                <a:off x="332627" y="1490039"/>
                <a:ext cx="11502967" cy="9436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indent="722313" algn="just"/>
                <a:r>
                  <a:rPr lang="en-US" sz="3000" dirty="0" smtClean="0">
                    <a:solidFill>
                      <a:schemeClr val="accent5"/>
                    </a:solidFill>
                    <a:latin typeface="+mj-lt"/>
                    <a:cs typeface="Courier New" panose="02070309020205020404" pitchFamily="49" charset="0"/>
                  </a:rPr>
                  <a:t>You need </a:t>
                </a:r>
                <a14:m>
                  <m:oMath xmlns:m="http://schemas.openxmlformats.org/officeDocument/2006/math">
                    <m:func>
                      <m:funcPr>
                        <m:ctrlPr>
                          <a:rPr lang="en-US" sz="3000" i="1" smtClean="0">
                            <a:solidFill>
                              <a:schemeClr val="accent5"/>
                            </a:solidFill>
                            <a:latin typeface="Cambria Math" panose="02040503050406030204" pitchFamily="18" charset="0"/>
                            <a:cs typeface="Courier New" panose="02070309020205020404" pitchFamily="49" charset="0"/>
                          </a:rPr>
                        </m:ctrlPr>
                      </m:funcPr>
                      <m:fName>
                        <m:sSub>
                          <m:sSubPr>
                            <m:ctrlPr>
                              <a:rPr lang="en-US" sz="3000" i="1" smtClean="0">
                                <a:solidFill>
                                  <a:schemeClr val="accent5"/>
                                </a:solidFill>
                                <a:latin typeface="Cambria Math" panose="02040503050406030204" pitchFamily="18" charset="0"/>
                                <a:cs typeface="Courier New" panose="02070309020205020404" pitchFamily="49" charset="0"/>
                              </a:rPr>
                            </m:ctrlPr>
                          </m:sSubPr>
                          <m:e>
                            <m:r>
                              <m:rPr>
                                <m:sty m:val="p"/>
                              </m:rPr>
                              <a:rPr lang="en-US" sz="3000" i="0" smtClean="0">
                                <a:solidFill>
                                  <a:schemeClr val="accent5"/>
                                </a:solidFill>
                                <a:latin typeface="Cambria Math" panose="02040503050406030204" pitchFamily="18" charset="0"/>
                                <a:cs typeface="Courier New" panose="02070309020205020404" pitchFamily="49" charset="0"/>
                              </a:rPr>
                              <m:t>log</m:t>
                            </m:r>
                          </m:e>
                          <m:sub>
                            <m:r>
                              <a:rPr lang="en-US" sz="3000" b="0" i="1" smtClean="0">
                                <a:solidFill>
                                  <a:schemeClr val="accent5"/>
                                </a:solidFill>
                                <a:latin typeface="Cambria Math" panose="02040503050406030204" pitchFamily="18" charset="0"/>
                                <a:cs typeface="Courier New" panose="02070309020205020404" pitchFamily="49" charset="0"/>
                              </a:rPr>
                              <m:t>2</m:t>
                            </m:r>
                          </m:sub>
                        </m:sSub>
                      </m:fName>
                      <m:e>
                        <m:r>
                          <a:rPr lang="en-US" sz="3000" b="0" i="1" smtClean="0">
                            <a:solidFill>
                              <a:schemeClr val="accent5"/>
                            </a:solidFill>
                            <a:latin typeface="Cambria Math" panose="02040503050406030204" pitchFamily="18" charset="0"/>
                            <a:cs typeface="Courier New" panose="02070309020205020404" pitchFamily="49" charset="0"/>
                          </a:rPr>
                          <m:t>𝑛</m:t>
                        </m:r>
                      </m:e>
                    </m:func>
                    <m:r>
                      <a:rPr lang="en-US" sz="3000" b="0" i="1" smtClean="0">
                        <a:solidFill>
                          <a:schemeClr val="accent5"/>
                        </a:solidFill>
                        <a:latin typeface="Cambria Math" panose="02040503050406030204" pitchFamily="18" charset="0"/>
                        <a:cs typeface="Courier New" panose="02070309020205020404" pitchFamily="49" charset="0"/>
                      </a:rPr>
                      <m:t>+1</m:t>
                    </m:r>
                  </m:oMath>
                </a14:m>
                <a:r>
                  <a:rPr lang="en-US" sz="3000" dirty="0" smtClean="0">
                    <a:solidFill>
                      <a:schemeClr val="accent5"/>
                    </a:solidFill>
                    <a:latin typeface="+mj-lt"/>
                    <a:cs typeface="Courier New" panose="02070309020205020404" pitchFamily="49" charset="0"/>
                  </a:rPr>
                  <a:t> comparisons to find an element in the sorted array.</a:t>
                </a:r>
              </a:p>
            </p:txBody>
          </p:sp>
        </mc:Choice>
        <mc:Fallback xmlns="">
          <p:sp>
            <p:nvSpPr>
              <p:cNvPr id="17" name="Подзаголовок 4"/>
              <p:cNvSpPr txBox="1">
                <a:spLocks noRot="1" noChangeAspect="1" noMove="1" noResize="1" noEditPoints="1" noAdjustHandles="1" noChangeArrowheads="1" noChangeShapeType="1" noTextEdit="1"/>
              </p:cNvSpPr>
              <p:nvPr/>
            </p:nvSpPr>
            <p:spPr>
              <a:xfrm>
                <a:off x="332627" y="1490039"/>
                <a:ext cx="11502967" cy="943679"/>
              </a:xfrm>
              <a:prstGeom prst="rect">
                <a:avLst/>
              </a:prstGeom>
              <a:blipFill>
                <a:blip r:embed="rId6"/>
                <a:stretch>
                  <a:fillRect l="-1272" t="-12903" r="-1219" b="-17419"/>
                </a:stretch>
              </a:blipFill>
            </p:spPr>
            <p:txBody>
              <a:bodyPr/>
              <a:lstStyle/>
              <a:p>
                <a:r>
                  <a:rPr lang="ru-RU">
                    <a:noFill/>
                  </a:rPr>
                  <a:t> </a:t>
                </a:r>
              </a:p>
            </p:txBody>
          </p:sp>
        </mc:Fallback>
      </mc:AlternateContent>
    </p:spTree>
    <p:extLst>
      <p:ext uri="{BB962C8B-B14F-4D97-AF65-F5344CB8AC3E}">
        <p14:creationId xmlns:p14="http://schemas.microsoft.com/office/powerpoint/2010/main" val="3919245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32627" y="1328086"/>
            <a:ext cx="11339757" cy="13277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dirty="0" smtClean="0">
                <a:solidFill>
                  <a:schemeClr val="accent5"/>
                </a:solidFill>
              </a:rPr>
              <a:t>Last week we covered</a:t>
            </a:r>
          </a:p>
          <a:p>
            <a:pPr marL="857250" indent="-857250" algn="l">
              <a:buFont typeface="Arial" panose="020B0604020202020204" pitchFamily="34" charset="0"/>
              <a:buChar char="•"/>
            </a:pPr>
            <a:r>
              <a:rPr lang="en-US" sz="3000" dirty="0" smtClean="0">
                <a:solidFill>
                  <a:schemeClr val="accent5"/>
                </a:solidFill>
              </a:rPr>
              <a:t>Single-Dimensional Arrays and C-Strings</a:t>
            </a:r>
          </a:p>
          <a:p>
            <a:pPr algn="l"/>
            <a:r>
              <a:rPr lang="en-US" sz="3000" dirty="0" smtClean="0">
                <a:solidFill>
                  <a:schemeClr val="accent5"/>
                </a:solidFill>
              </a:rPr>
              <a:t>This week we will learn </a:t>
            </a:r>
            <a:endParaRPr lang="ru-RU" sz="3000" dirty="0">
              <a:solidFill>
                <a:schemeClr val="accent5"/>
              </a:solidFill>
            </a:endParaRPr>
          </a:p>
        </p:txBody>
      </p:sp>
      <p:sp>
        <p:nvSpPr>
          <p:cNvPr id="9" name="Заголовок 1"/>
          <p:cNvSpPr txBox="1">
            <a:spLocks/>
          </p:cNvSpPr>
          <p:nvPr/>
        </p:nvSpPr>
        <p:spPr>
          <a:xfrm>
            <a:off x="9222059" y="297810"/>
            <a:ext cx="261353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Roadmap</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4"/>
          <p:cNvSpPr txBox="1">
            <a:spLocks/>
          </p:cNvSpPr>
          <p:nvPr/>
        </p:nvSpPr>
        <p:spPr>
          <a:xfrm>
            <a:off x="998671" y="2655822"/>
            <a:ext cx="6370371" cy="3571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dirty="0" smtClean="0">
                <a:solidFill>
                  <a:schemeClr val="accent5">
                    <a:lumMod val="75000"/>
                  </a:schemeClr>
                </a:solidFill>
              </a:rPr>
              <a:t>Returning Arrays from Functions</a:t>
            </a:r>
          </a:p>
          <a:p>
            <a:pPr marL="342900" indent="-342900" algn="l">
              <a:buFont typeface="Arial" panose="020B0604020202020204" pitchFamily="34" charset="0"/>
              <a:buChar char="•"/>
            </a:pPr>
            <a:r>
              <a:rPr lang="en-US" sz="2800" dirty="0" smtClean="0">
                <a:solidFill>
                  <a:schemeClr val="accent5">
                    <a:lumMod val="75000"/>
                  </a:schemeClr>
                </a:solidFill>
              </a:rPr>
              <a:t>Problem: Counting the Occurrences of Each Letter</a:t>
            </a:r>
          </a:p>
          <a:p>
            <a:pPr marL="342900" indent="-342900" algn="l">
              <a:buFont typeface="Arial" panose="020B0604020202020204" pitchFamily="34" charset="0"/>
              <a:buChar char="•"/>
            </a:pPr>
            <a:r>
              <a:rPr lang="en-US" sz="2800" dirty="0" smtClean="0">
                <a:solidFill>
                  <a:schemeClr val="accent5">
                    <a:lumMod val="75000"/>
                  </a:schemeClr>
                </a:solidFill>
              </a:rPr>
              <a:t>Searching Arrays</a:t>
            </a:r>
          </a:p>
          <a:p>
            <a:pPr marL="342900" indent="-342900" algn="l">
              <a:buFont typeface="Arial" panose="020B0604020202020204" pitchFamily="34" charset="0"/>
              <a:buChar char="•"/>
            </a:pPr>
            <a:r>
              <a:rPr lang="en-US" sz="2800" dirty="0" smtClean="0">
                <a:solidFill>
                  <a:schemeClr val="accent5">
                    <a:lumMod val="75000"/>
                  </a:schemeClr>
                </a:solidFill>
              </a:rPr>
              <a:t>Sorting Arrays</a:t>
            </a:r>
          </a:p>
          <a:p>
            <a:pPr marL="342900" indent="-342900" algn="l">
              <a:buFont typeface="Arial" panose="020B0604020202020204" pitchFamily="34" charset="0"/>
              <a:buChar char="•"/>
            </a:pPr>
            <a:r>
              <a:rPr lang="en-US" sz="2800" dirty="0" smtClean="0">
                <a:solidFill>
                  <a:schemeClr val="accent5">
                    <a:lumMod val="75000"/>
                  </a:schemeClr>
                </a:solidFill>
              </a:rPr>
              <a:t>C-Strings</a:t>
            </a:r>
          </a:p>
        </p:txBody>
      </p:sp>
    </p:spTree>
    <p:extLst>
      <p:ext uri="{BB962C8B-B14F-4D97-AF65-F5344CB8AC3E}">
        <p14:creationId xmlns:p14="http://schemas.microsoft.com/office/powerpoint/2010/main" val="3194669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3134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79495" y="240632"/>
            <a:ext cx="7456099" cy="80581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5000" dirty="0" smtClean="0">
                <a:solidFill>
                  <a:schemeClr val="accent5"/>
                </a:solidFill>
              </a:rPr>
              <a:t>The Binary Search Approach</a:t>
            </a:r>
            <a:endParaRPr lang="ru-RU" sz="5000"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l="3765" t="43695" r="57521" b="8717"/>
          <a:stretch/>
        </p:blipFill>
        <p:spPr>
          <a:xfrm>
            <a:off x="2294021" y="1436536"/>
            <a:ext cx="7601144" cy="5253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1717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8080" y="297810"/>
            <a:ext cx="81475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332627" y="1443124"/>
            <a:ext cx="11502967" cy="232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indent="722313" algn="just">
              <a:lnSpc>
                <a:spcPct val="150000"/>
              </a:lnSpc>
            </a:pPr>
            <a:r>
              <a:rPr lang="en-US" sz="3000" dirty="0" smtClean="0">
                <a:solidFill>
                  <a:schemeClr val="accent5"/>
                </a:solidFill>
                <a:latin typeface="+mj-lt"/>
                <a:cs typeface="Courier New" panose="02070309020205020404" pitchFamily="49" charset="0"/>
              </a:rPr>
              <a:t>Linear search is useful for finding an element in a small array or an unsorted array, but it is inefficient for large arrays. Binary search is more efficient, but requires that the array be presorted. </a:t>
            </a:r>
          </a:p>
        </p:txBody>
      </p:sp>
    </p:spTree>
    <p:extLst>
      <p:ext uri="{BB962C8B-B14F-4D97-AF65-F5344CB8AC3E}">
        <p14:creationId xmlns:p14="http://schemas.microsoft.com/office/powerpoint/2010/main" val="3414111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8080" y="297810"/>
            <a:ext cx="81475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Sorting Arrays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332627" y="1443123"/>
            <a:ext cx="11502967" cy="51822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indent="722313" algn="just">
              <a:lnSpc>
                <a:spcPct val="150000"/>
              </a:lnSpc>
            </a:pPr>
            <a:r>
              <a:rPr lang="en-US" sz="3000" dirty="0" smtClean="0">
                <a:solidFill>
                  <a:schemeClr val="accent5"/>
                </a:solidFill>
                <a:latin typeface="+mj-lt"/>
                <a:cs typeface="Courier New" panose="02070309020205020404" pitchFamily="49" charset="0"/>
              </a:rPr>
              <a:t>Sorting, like searching, is a common task in computer programming. Many different algorithms have been developed for sorting. This section introduces an intuitive sorting algorithm: </a:t>
            </a:r>
            <a:r>
              <a:rPr lang="en-US" sz="3000" b="1" dirty="0" smtClean="0">
                <a:solidFill>
                  <a:schemeClr val="accent5"/>
                </a:solidFill>
                <a:latin typeface="+mj-lt"/>
                <a:cs typeface="Courier New" panose="02070309020205020404" pitchFamily="49" charset="0"/>
              </a:rPr>
              <a:t>selection sort.</a:t>
            </a:r>
          </a:p>
          <a:p>
            <a:pPr marL="0" lvl="1" indent="722313" algn="just">
              <a:lnSpc>
                <a:spcPct val="150000"/>
              </a:lnSpc>
            </a:pPr>
            <a:r>
              <a:rPr lang="en-US" sz="3000" dirty="0" smtClean="0">
                <a:solidFill>
                  <a:schemeClr val="accent5"/>
                </a:solidFill>
                <a:latin typeface="+mj-lt"/>
                <a:cs typeface="Courier New" panose="02070309020205020404" pitchFamily="49" charset="0"/>
              </a:rPr>
              <a:t>Suppose that you want to sort a list in ascending order. Selection sort finds the smallest number in the list and swaps it with the first. It then finds the smallest number remaining and swaps it with the next to </a:t>
            </a:r>
            <a:r>
              <a:rPr lang="en-US" sz="3000" dirty="0" err="1" smtClean="0">
                <a:solidFill>
                  <a:schemeClr val="accent5"/>
                </a:solidFill>
                <a:latin typeface="+mj-lt"/>
                <a:cs typeface="Courier New" panose="02070309020205020404" pitchFamily="49" charset="0"/>
              </a:rPr>
              <a:t>fisrt</a:t>
            </a:r>
            <a:r>
              <a:rPr lang="en-US" sz="3000" dirty="0" smtClean="0">
                <a:solidFill>
                  <a:schemeClr val="accent5"/>
                </a:solidFill>
                <a:latin typeface="+mj-lt"/>
                <a:cs typeface="Courier New" panose="02070309020205020404" pitchFamily="49" charset="0"/>
              </a:rPr>
              <a:t>, and so on, until only a single number remains.</a:t>
            </a:r>
          </a:p>
        </p:txBody>
      </p:sp>
    </p:spTree>
    <p:extLst>
      <p:ext uri="{BB962C8B-B14F-4D97-AF65-F5344CB8AC3E}">
        <p14:creationId xmlns:p14="http://schemas.microsoft.com/office/powerpoint/2010/main" val="1842130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8080" y="297810"/>
            <a:ext cx="81475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Selection Sort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6"/>
          <p:cNvGrpSpPr>
            <a:grpSpLocks/>
          </p:cNvGrpSpPr>
          <p:nvPr/>
        </p:nvGrpSpPr>
        <p:grpSpPr bwMode="auto">
          <a:xfrm>
            <a:off x="1716506" y="2144463"/>
            <a:ext cx="8461375" cy="3535363"/>
            <a:chOff x="7632" y="1008"/>
            <a:chExt cx="3747" cy="2016"/>
          </a:xfrm>
        </p:grpSpPr>
        <p:grpSp>
          <p:nvGrpSpPr>
            <p:cNvPr id="10" name="Group 55"/>
            <p:cNvGrpSpPr>
              <a:grpSpLocks/>
            </p:cNvGrpSpPr>
            <p:nvPr/>
          </p:nvGrpSpPr>
          <p:grpSpPr bwMode="auto">
            <a:xfrm>
              <a:off x="7632" y="2736"/>
              <a:ext cx="3747" cy="288"/>
              <a:chOff x="2157" y="1440"/>
              <a:chExt cx="3747" cy="288"/>
            </a:xfrm>
          </p:grpSpPr>
          <p:sp>
            <p:nvSpPr>
              <p:cNvPr id="60" name="Text Box 62"/>
              <p:cNvSpPr txBox="1">
                <a:spLocks noChangeArrowheads="1"/>
              </p:cNvSpPr>
              <p:nvPr/>
            </p:nvSpPr>
            <p:spPr bwMode="auto">
              <a:xfrm>
                <a:off x="2157" y="1440"/>
                <a:ext cx="1155"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en-US" altLang="ru-RU" sz="2800" dirty="0" smtClean="0">
                    <a:latin typeface="Times New Roman" panose="02020603050405020304" pitchFamily="18" charset="0"/>
                    <a:cs typeface="Times New Roman" panose="02020603050405020304" pitchFamily="18" charset="0"/>
                  </a:rPr>
                  <a:t>5 - swap</a:t>
                </a:r>
                <a:endParaRPr lang="uz-Latn-UZ" altLang="ru-RU" sz="2800" dirty="0">
                  <a:latin typeface="Times New Roman" panose="02020603050405020304" pitchFamily="18" charset="0"/>
                  <a:cs typeface="Times New Roman" panose="02020603050405020304" pitchFamily="18" charset="0"/>
                </a:endParaRPr>
              </a:p>
            </p:txBody>
          </p:sp>
          <p:sp>
            <p:nvSpPr>
              <p:cNvPr id="61" name="Text Box 61"/>
              <p:cNvSpPr txBox="1">
                <a:spLocks noChangeArrowheads="1"/>
              </p:cNvSpPr>
              <p:nvPr/>
            </p:nvSpPr>
            <p:spPr bwMode="auto">
              <a:xfrm flipH="1">
                <a:off x="331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2</a:t>
                </a:r>
              </a:p>
            </p:txBody>
          </p:sp>
          <p:sp>
            <p:nvSpPr>
              <p:cNvPr id="62" name="Text Box 60"/>
              <p:cNvSpPr txBox="1">
                <a:spLocks noChangeArrowheads="1"/>
              </p:cNvSpPr>
              <p:nvPr/>
            </p:nvSpPr>
            <p:spPr bwMode="auto">
              <a:xfrm flipH="1">
                <a:off x="3744"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4</a:t>
                </a:r>
              </a:p>
            </p:txBody>
          </p:sp>
          <p:sp>
            <p:nvSpPr>
              <p:cNvPr id="63" name="Text Box 59"/>
              <p:cNvSpPr txBox="1">
                <a:spLocks noChangeArrowheads="1"/>
              </p:cNvSpPr>
              <p:nvPr/>
            </p:nvSpPr>
            <p:spPr bwMode="auto">
              <a:xfrm flipH="1">
                <a:off x="4176"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7</a:t>
                </a:r>
              </a:p>
            </p:txBody>
          </p:sp>
          <p:sp>
            <p:nvSpPr>
              <p:cNvPr id="64" name="Text Box 58"/>
              <p:cNvSpPr txBox="1">
                <a:spLocks noChangeArrowheads="1"/>
              </p:cNvSpPr>
              <p:nvPr/>
            </p:nvSpPr>
            <p:spPr bwMode="auto">
              <a:xfrm flipH="1">
                <a:off x="4608"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9</a:t>
                </a:r>
              </a:p>
            </p:txBody>
          </p:sp>
          <p:sp>
            <p:nvSpPr>
              <p:cNvPr id="65" name="Text Box 57"/>
              <p:cNvSpPr txBox="1">
                <a:spLocks noChangeArrowheads="1"/>
              </p:cNvSpPr>
              <p:nvPr/>
            </p:nvSpPr>
            <p:spPr bwMode="auto">
              <a:xfrm flipH="1">
                <a:off x="5040"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u="sng">
                    <a:latin typeface="Times New Roman" panose="02020603050405020304" pitchFamily="18" charset="0"/>
                    <a:cs typeface="Times New Roman" panose="02020603050405020304" pitchFamily="18" charset="0"/>
                  </a:rPr>
                  <a:t>10</a:t>
                </a:r>
                <a:endParaRPr lang="uz-Latn-UZ" altLang="ru-RU" sz="2800">
                  <a:latin typeface="Times New Roman" panose="02020603050405020304" pitchFamily="18" charset="0"/>
                  <a:cs typeface="Times New Roman" panose="02020603050405020304" pitchFamily="18" charset="0"/>
                </a:endParaRPr>
              </a:p>
            </p:txBody>
          </p:sp>
          <p:sp>
            <p:nvSpPr>
              <p:cNvPr id="66" name="Text Box 56"/>
              <p:cNvSpPr txBox="1">
                <a:spLocks noChangeArrowheads="1"/>
              </p:cNvSpPr>
              <p:nvPr/>
            </p:nvSpPr>
            <p:spPr bwMode="auto">
              <a:xfrm flipH="1">
                <a:off x="547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11</a:t>
                </a:r>
              </a:p>
            </p:txBody>
          </p:sp>
        </p:grpSp>
        <p:grpSp>
          <p:nvGrpSpPr>
            <p:cNvPr id="12" name="Group 47"/>
            <p:cNvGrpSpPr>
              <a:grpSpLocks/>
            </p:cNvGrpSpPr>
            <p:nvPr/>
          </p:nvGrpSpPr>
          <p:grpSpPr bwMode="auto">
            <a:xfrm>
              <a:off x="7632" y="2448"/>
              <a:ext cx="3747" cy="288"/>
              <a:chOff x="2157" y="1440"/>
              <a:chExt cx="3747" cy="288"/>
            </a:xfrm>
          </p:grpSpPr>
          <p:sp>
            <p:nvSpPr>
              <p:cNvPr id="53" name="Text Box 54"/>
              <p:cNvSpPr txBox="1">
                <a:spLocks noChangeArrowheads="1"/>
              </p:cNvSpPr>
              <p:nvPr/>
            </p:nvSpPr>
            <p:spPr bwMode="auto">
              <a:xfrm>
                <a:off x="2157" y="1440"/>
                <a:ext cx="1155"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en-US" altLang="ru-RU" sz="2800" dirty="0" smtClean="0">
                    <a:latin typeface="Times New Roman" panose="02020603050405020304" pitchFamily="18" charset="0"/>
                    <a:cs typeface="Times New Roman" panose="02020603050405020304" pitchFamily="18" charset="0"/>
                  </a:rPr>
                  <a:t>4 -swap</a:t>
                </a:r>
                <a:endParaRPr lang="uz-Latn-UZ" altLang="ru-RU" sz="2800" dirty="0">
                  <a:latin typeface="Times New Roman" panose="02020603050405020304" pitchFamily="18" charset="0"/>
                  <a:cs typeface="Times New Roman" panose="02020603050405020304" pitchFamily="18" charset="0"/>
                </a:endParaRPr>
              </a:p>
            </p:txBody>
          </p:sp>
          <p:sp>
            <p:nvSpPr>
              <p:cNvPr id="54" name="Text Box 53"/>
              <p:cNvSpPr txBox="1">
                <a:spLocks noChangeArrowheads="1"/>
              </p:cNvSpPr>
              <p:nvPr/>
            </p:nvSpPr>
            <p:spPr bwMode="auto">
              <a:xfrm flipH="1">
                <a:off x="331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2</a:t>
                </a:r>
              </a:p>
            </p:txBody>
          </p:sp>
          <p:sp>
            <p:nvSpPr>
              <p:cNvPr id="55" name="Text Box 52"/>
              <p:cNvSpPr txBox="1">
                <a:spLocks noChangeArrowheads="1"/>
              </p:cNvSpPr>
              <p:nvPr/>
            </p:nvSpPr>
            <p:spPr bwMode="auto">
              <a:xfrm flipH="1">
                <a:off x="3744"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4</a:t>
                </a:r>
              </a:p>
            </p:txBody>
          </p:sp>
          <p:sp>
            <p:nvSpPr>
              <p:cNvPr id="56" name="Text Box 51"/>
              <p:cNvSpPr txBox="1">
                <a:spLocks noChangeArrowheads="1"/>
              </p:cNvSpPr>
              <p:nvPr/>
            </p:nvSpPr>
            <p:spPr bwMode="auto">
              <a:xfrm flipH="1">
                <a:off x="4176"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7</a:t>
                </a:r>
              </a:p>
            </p:txBody>
          </p:sp>
          <p:sp>
            <p:nvSpPr>
              <p:cNvPr id="57" name="Text Box 50"/>
              <p:cNvSpPr txBox="1">
                <a:spLocks noChangeArrowheads="1"/>
              </p:cNvSpPr>
              <p:nvPr/>
            </p:nvSpPr>
            <p:spPr bwMode="auto">
              <a:xfrm flipH="1">
                <a:off x="4608"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u="sng">
                    <a:latin typeface="Times New Roman" panose="02020603050405020304" pitchFamily="18" charset="0"/>
                    <a:cs typeface="Times New Roman" panose="02020603050405020304" pitchFamily="18" charset="0"/>
                  </a:rPr>
                  <a:t>9</a:t>
                </a:r>
                <a:endParaRPr lang="uz-Latn-UZ" altLang="ru-RU" sz="2800">
                  <a:latin typeface="Times New Roman" panose="02020603050405020304" pitchFamily="18" charset="0"/>
                  <a:cs typeface="Times New Roman" panose="02020603050405020304" pitchFamily="18" charset="0"/>
                </a:endParaRPr>
              </a:p>
            </p:txBody>
          </p:sp>
          <p:sp>
            <p:nvSpPr>
              <p:cNvPr id="58" name="Text Box 49"/>
              <p:cNvSpPr txBox="1">
                <a:spLocks noChangeArrowheads="1"/>
              </p:cNvSpPr>
              <p:nvPr/>
            </p:nvSpPr>
            <p:spPr bwMode="auto">
              <a:xfrm flipH="1">
                <a:off x="5040"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11</a:t>
                </a:r>
              </a:p>
            </p:txBody>
          </p:sp>
          <p:sp>
            <p:nvSpPr>
              <p:cNvPr id="59" name="Text Box 48"/>
              <p:cNvSpPr txBox="1">
                <a:spLocks noChangeArrowheads="1"/>
              </p:cNvSpPr>
              <p:nvPr/>
            </p:nvSpPr>
            <p:spPr bwMode="auto">
              <a:xfrm flipH="1">
                <a:off x="5472" y="1440"/>
                <a:ext cx="432" cy="288"/>
              </a:xfrm>
              <a:prstGeom prst="rect">
                <a:avLst/>
              </a:prstGeom>
              <a:solidFill>
                <a:srgbClr val="C0C0C0"/>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i="1">
                    <a:latin typeface="Times New Roman" panose="02020603050405020304" pitchFamily="18" charset="0"/>
                    <a:cs typeface="Times New Roman" panose="02020603050405020304" pitchFamily="18" charset="0"/>
                  </a:rPr>
                  <a:t>10</a:t>
                </a:r>
                <a:endParaRPr lang="uz-Latn-UZ" altLang="ru-RU" sz="2800">
                  <a:latin typeface="Times New Roman" panose="02020603050405020304" pitchFamily="18" charset="0"/>
                  <a:cs typeface="Times New Roman" panose="02020603050405020304" pitchFamily="18" charset="0"/>
                </a:endParaRPr>
              </a:p>
            </p:txBody>
          </p:sp>
        </p:grpSp>
        <p:grpSp>
          <p:nvGrpSpPr>
            <p:cNvPr id="13" name="Group 39"/>
            <p:cNvGrpSpPr>
              <a:grpSpLocks/>
            </p:cNvGrpSpPr>
            <p:nvPr/>
          </p:nvGrpSpPr>
          <p:grpSpPr bwMode="auto">
            <a:xfrm>
              <a:off x="7632" y="2160"/>
              <a:ext cx="3747" cy="288"/>
              <a:chOff x="2157" y="1440"/>
              <a:chExt cx="3747" cy="288"/>
            </a:xfrm>
          </p:grpSpPr>
          <p:sp>
            <p:nvSpPr>
              <p:cNvPr id="46" name="Text Box 46"/>
              <p:cNvSpPr txBox="1">
                <a:spLocks noChangeArrowheads="1"/>
              </p:cNvSpPr>
              <p:nvPr/>
            </p:nvSpPr>
            <p:spPr bwMode="auto">
              <a:xfrm>
                <a:off x="2157" y="1440"/>
                <a:ext cx="1155"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en-US" altLang="ru-RU" sz="2800" dirty="0" smtClean="0">
                    <a:latin typeface="Times New Roman" panose="02020603050405020304" pitchFamily="18" charset="0"/>
                    <a:cs typeface="Times New Roman" panose="02020603050405020304" pitchFamily="18" charset="0"/>
                  </a:rPr>
                  <a:t>3 - swap</a:t>
                </a:r>
                <a:endParaRPr lang="uz-Latn-UZ" altLang="ru-RU" sz="2800" dirty="0">
                  <a:latin typeface="Times New Roman" panose="02020603050405020304" pitchFamily="18" charset="0"/>
                  <a:cs typeface="Times New Roman" panose="02020603050405020304" pitchFamily="18" charset="0"/>
                </a:endParaRPr>
              </a:p>
            </p:txBody>
          </p:sp>
          <p:sp>
            <p:nvSpPr>
              <p:cNvPr id="47" name="Text Box 45"/>
              <p:cNvSpPr txBox="1">
                <a:spLocks noChangeArrowheads="1"/>
              </p:cNvSpPr>
              <p:nvPr/>
            </p:nvSpPr>
            <p:spPr bwMode="auto">
              <a:xfrm flipH="1">
                <a:off x="331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2</a:t>
                </a:r>
              </a:p>
            </p:txBody>
          </p:sp>
          <p:sp>
            <p:nvSpPr>
              <p:cNvPr id="48" name="Text Box 44"/>
              <p:cNvSpPr txBox="1">
                <a:spLocks noChangeArrowheads="1"/>
              </p:cNvSpPr>
              <p:nvPr/>
            </p:nvSpPr>
            <p:spPr bwMode="auto">
              <a:xfrm flipH="1">
                <a:off x="3744"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4</a:t>
                </a:r>
              </a:p>
            </p:txBody>
          </p:sp>
          <p:sp>
            <p:nvSpPr>
              <p:cNvPr id="49" name="Text Box 43"/>
              <p:cNvSpPr txBox="1">
                <a:spLocks noChangeArrowheads="1"/>
              </p:cNvSpPr>
              <p:nvPr/>
            </p:nvSpPr>
            <p:spPr bwMode="auto">
              <a:xfrm flipH="1">
                <a:off x="4176"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u="sng">
                    <a:latin typeface="Times New Roman" panose="02020603050405020304" pitchFamily="18" charset="0"/>
                    <a:cs typeface="Times New Roman" panose="02020603050405020304" pitchFamily="18" charset="0"/>
                  </a:rPr>
                  <a:t>7</a:t>
                </a:r>
                <a:endParaRPr lang="uz-Latn-UZ" altLang="ru-RU" sz="2800">
                  <a:latin typeface="Times New Roman" panose="02020603050405020304" pitchFamily="18" charset="0"/>
                  <a:cs typeface="Times New Roman" panose="02020603050405020304" pitchFamily="18" charset="0"/>
                </a:endParaRPr>
              </a:p>
            </p:txBody>
          </p:sp>
          <p:sp>
            <p:nvSpPr>
              <p:cNvPr id="50" name="Text Box 42"/>
              <p:cNvSpPr txBox="1">
                <a:spLocks noChangeArrowheads="1"/>
              </p:cNvSpPr>
              <p:nvPr/>
            </p:nvSpPr>
            <p:spPr bwMode="auto">
              <a:xfrm flipH="1">
                <a:off x="4608" y="1440"/>
                <a:ext cx="432" cy="288"/>
              </a:xfrm>
              <a:prstGeom prst="rect">
                <a:avLst/>
              </a:prstGeom>
              <a:solidFill>
                <a:srgbClr val="C0C0C0"/>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i="1">
                    <a:latin typeface="Times New Roman" panose="02020603050405020304" pitchFamily="18" charset="0"/>
                    <a:cs typeface="Times New Roman" panose="02020603050405020304" pitchFamily="18" charset="0"/>
                  </a:rPr>
                  <a:t>9</a:t>
                </a:r>
                <a:endParaRPr lang="uz-Latn-UZ" altLang="ru-RU" sz="2800">
                  <a:latin typeface="Times New Roman" panose="02020603050405020304" pitchFamily="18" charset="0"/>
                  <a:cs typeface="Times New Roman" panose="02020603050405020304" pitchFamily="18" charset="0"/>
                </a:endParaRPr>
              </a:p>
            </p:txBody>
          </p:sp>
          <p:sp>
            <p:nvSpPr>
              <p:cNvPr id="51" name="Text Box 41"/>
              <p:cNvSpPr txBox="1">
                <a:spLocks noChangeArrowheads="1"/>
              </p:cNvSpPr>
              <p:nvPr/>
            </p:nvSpPr>
            <p:spPr bwMode="auto">
              <a:xfrm flipH="1">
                <a:off x="5040"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11</a:t>
                </a:r>
              </a:p>
            </p:txBody>
          </p:sp>
          <p:sp>
            <p:nvSpPr>
              <p:cNvPr id="52" name="Text Box 40"/>
              <p:cNvSpPr txBox="1">
                <a:spLocks noChangeArrowheads="1"/>
              </p:cNvSpPr>
              <p:nvPr/>
            </p:nvSpPr>
            <p:spPr bwMode="auto">
              <a:xfrm flipH="1">
                <a:off x="547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10</a:t>
                </a:r>
              </a:p>
            </p:txBody>
          </p:sp>
        </p:grpSp>
        <p:grpSp>
          <p:nvGrpSpPr>
            <p:cNvPr id="14" name="Group 31"/>
            <p:cNvGrpSpPr>
              <a:grpSpLocks/>
            </p:cNvGrpSpPr>
            <p:nvPr/>
          </p:nvGrpSpPr>
          <p:grpSpPr bwMode="auto">
            <a:xfrm>
              <a:off x="7632" y="1872"/>
              <a:ext cx="3747" cy="288"/>
              <a:chOff x="2157" y="1440"/>
              <a:chExt cx="3747" cy="288"/>
            </a:xfrm>
          </p:grpSpPr>
          <p:sp>
            <p:nvSpPr>
              <p:cNvPr id="39" name="Text Box 38"/>
              <p:cNvSpPr txBox="1">
                <a:spLocks noChangeArrowheads="1"/>
              </p:cNvSpPr>
              <p:nvPr/>
            </p:nvSpPr>
            <p:spPr bwMode="auto">
              <a:xfrm>
                <a:off x="2157" y="1440"/>
                <a:ext cx="1155"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en-US" altLang="ru-RU" sz="2800" dirty="0" smtClean="0">
                    <a:latin typeface="Times New Roman" panose="02020603050405020304" pitchFamily="18" charset="0"/>
                    <a:cs typeface="Times New Roman" panose="02020603050405020304" pitchFamily="18" charset="0"/>
                  </a:rPr>
                  <a:t>2 - swap</a:t>
                </a:r>
                <a:endParaRPr lang="uz-Latn-UZ" altLang="ru-RU" sz="2800" dirty="0">
                  <a:latin typeface="Times New Roman" panose="02020603050405020304" pitchFamily="18" charset="0"/>
                  <a:cs typeface="Times New Roman" panose="02020603050405020304" pitchFamily="18" charset="0"/>
                </a:endParaRPr>
              </a:p>
            </p:txBody>
          </p:sp>
          <p:sp>
            <p:nvSpPr>
              <p:cNvPr id="40" name="Text Box 37"/>
              <p:cNvSpPr txBox="1">
                <a:spLocks noChangeArrowheads="1"/>
              </p:cNvSpPr>
              <p:nvPr/>
            </p:nvSpPr>
            <p:spPr bwMode="auto">
              <a:xfrm flipH="1">
                <a:off x="331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2</a:t>
                </a:r>
              </a:p>
            </p:txBody>
          </p:sp>
          <p:sp>
            <p:nvSpPr>
              <p:cNvPr id="41" name="Text Box 36"/>
              <p:cNvSpPr txBox="1">
                <a:spLocks noChangeArrowheads="1"/>
              </p:cNvSpPr>
              <p:nvPr/>
            </p:nvSpPr>
            <p:spPr bwMode="auto">
              <a:xfrm flipH="1">
                <a:off x="3744"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u="sng">
                    <a:latin typeface="Times New Roman" panose="02020603050405020304" pitchFamily="18" charset="0"/>
                    <a:cs typeface="Times New Roman" panose="02020603050405020304" pitchFamily="18" charset="0"/>
                  </a:rPr>
                  <a:t>4</a:t>
                </a:r>
                <a:endParaRPr lang="uz-Latn-UZ" altLang="ru-RU" sz="2800">
                  <a:latin typeface="Times New Roman" panose="02020603050405020304" pitchFamily="18" charset="0"/>
                  <a:cs typeface="Times New Roman" panose="02020603050405020304" pitchFamily="18" charset="0"/>
                </a:endParaRPr>
              </a:p>
            </p:txBody>
          </p:sp>
          <p:sp>
            <p:nvSpPr>
              <p:cNvPr id="42" name="Text Box 35"/>
              <p:cNvSpPr txBox="1">
                <a:spLocks noChangeArrowheads="1"/>
              </p:cNvSpPr>
              <p:nvPr/>
            </p:nvSpPr>
            <p:spPr bwMode="auto">
              <a:xfrm flipH="1">
                <a:off x="4176"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11</a:t>
                </a:r>
              </a:p>
            </p:txBody>
          </p:sp>
          <p:sp>
            <p:nvSpPr>
              <p:cNvPr id="43" name="Text Box 34"/>
              <p:cNvSpPr txBox="1">
                <a:spLocks noChangeArrowheads="1"/>
              </p:cNvSpPr>
              <p:nvPr/>
            </p:nvSpPr>
            <p:spPr bwMode="auto">
              <a:xfrm flipH="1">
                <a:off x="4608"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9</a:t>
                </a:r>
              </a:p>
            </p:txBody>
          </p:sp>
          <p:sp>
            <p:nvSpPr>
              <p:cNvPr id="44" name="Text Box 33"/>
              <p:cNvSpPr txBox="1">
                <a:spLocks noChangeArrowheads="1"/>
              </p:cNvSpPr>
              <p:nvPr/>
            </p:nvSpPr>
            <p:spPr bwMode="auto">
              <a:xfrm flipH="1">
                <a:off x="5040" y="1440"/>
                <a:ext cx="432" cy="288"/>
              </a:xfrm>
              <a:prstGeom prst="rect">
                <a:avLst/>
              </a:prstGeom>
              <a:solidFill>
                <a:srgbClr val="C0C0C0"/>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i="1">
                    <a:latin typeface="Times New Roman" panose="02020603050405020304" pitchFamily="18" charset="0"/>
                    <a:cs typeface="Times New Roman" panose="02020603050405020304" pitchFamily="18" charset="0"/>
                  </a:rPr>
                  <a:t>7</a:t>
                </a:r>
                <a:endParaRPr lang="uz-Latn-UZ" altLang="ru-RU" sz="2800">
                  <a:latin typeface="Times New Roman" panose="02020603050405020304" pitchFamily="18" charset="0"/>
                  <a:cs typeface="Times New Roman" panose="02020603050405020304" pitchFamily="18" charset="0"/>
                </a:endParaRPr>
              </a:p>
            </p:txBody>
          </p:sp>
          <p:sp>
            <p:nvSpPr>
              <p:cNvPr id="45" name="Text Box 32"/>
              <p:cNvSpPr txBox="1">
                <a:spLocks noChangeArrowheads="1"/>
              </p:cNvSpPr>
              <p:nvPr/>
            </p:nvSpPr>
            <p:spPr bwMode="auto">
              <a:xfrm flipH="1">
                <a:off x="547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10</a:t>
                </a:r>
              </a:p>
            </p:txBody>
          </p:sp>
        </p:grpSp>
        <p:grpSp>
          <p:nvGrpSpPr>
            <p:cNvPr id="15" name="Group 23"/>
            <p:cNvGrpSpPr>
              <a:grpSpLocks/>
            </p:cNvGrpSpPr>
            <p:nvPr/>
          </p:nvGrpSpPr>
          <p:grpSpPr bwMode="auto">
            <a:xfrm>
              <a:off x="7632" y="1584"/>
              <a:ext cx="3747" cy="288"/>
              <a:chOff x="2157" y="1440"/>
              <a:chExt cx="3747" cy="288"/>
            </a:xfrm>
          </p:grpSpPr>
          <p:sp>
            <p:nvSpPr>
              <p:cNvPr id="32" name="Text Box 30"/>
              <p:cNvSpPr txBox="1">
                <a:spLocks noChangeArrowheads="1"/>
              </p:cNvSpPr>
              <p:nvPr/>
            </p:nvSpPr>
            <p:spPr bwMode="auto">
              <a:xfrm>
                <a:off x="2157" y="1440"/>
                <a:ext cx="1155"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en-US" altLang="ru-RU" sz="2800" dirty="0" smtClean="0">
                    <a:latin typeface="Times New Roman" panose="02020603050405020304" pitchFamily="18" charset="0"/>
                    <a:cs typeface="Times New Roman" panose="02020603050405020304" pitchFamily="18" charset="0"/>
                  </a:rPr>
                  <a:t>1 - swap</a:t>
                </a:r>
                <a:endParaRPr lang="uz-Latn-UZ" altLang="ru-RU" sz="2800" dirty="0">
                  <a:latin typeface="Times New Roman" panose="02020603050405020304" pitchFamily="18" charset="0"/>
                  <a:cs typeface="Times New Roman" panose="02020603050405020304" pitchFamily="18" charset="0"/>
                </a:endParaRPr>
              </a:p>
            </p:txBody>
          </p:sp>
          <p:sp>
            <p:nvSpPr>
              <p:cNvPr id="33" name="Text Box 29"/>
              <p:cNvSpPr txBox="1">
                <a:spLocks noChangeArrowheads="1"/>
              </p:cNvSpPr>
              <p:nvPr/>
            </p:nvSpPr>
            <p:spPr bwMode="auto">
              <a:xfrm flipH="1">
                <a:off x="331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u="sng">
                    <a:latin typeface="Times New Roman" panose="02020603050405020304" pitchFamily="18" charset="0"/>
                    <a:cs typeface="Times New Roman" panose="02020603050405020304" pitchFamily="18" charset="0"/>
                  </a:rPr>
                  <a:t>2</a:t>
                </a:r>
                <a:endParaRPr lang="uz-Latn-UZ" altLang="ru-RU" sz="2800">
                  <a:latin typeface="Times New Roman" panose="02020603050405020304" pitchFamily="18" charset="0"/>
                  <a:cs typeface="Times New Roman" panose="02020603050405020304" pitchFamily="18" charset="0"/>
                </a:endParaRPr>
              </a:p>
            </p:txBody>
          </p:sp>
          <p:sp>
            <p:nvSpPr>
              <p:cNvPr id="34" name="Text Box 28"/>
              <p:cNvSpPr txBox="1">
                <a:spLocks noChangeArrowheads="1"/>
              </p:cNvSpPr>
              <p:nvPr/>
            </p:nvSpPr>
            <p:spPr bwMode="auto">
              <a:xfrm flipH="1">
                <a:off x="3744" y="1440"/>
                <a:ext cx="432" cy="288"/>
              </a:xfrm>
              <a:prstGeom prst="rect">
                <a:avLst/>
              </a:prstGeom>
              <a:solidFill>
                <a:srgbClr val="C0C0C0"/>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i="1">
                    <a:latin typeface="Times New Roman" panose="02020603050405020304" pitchFamily="18" charset="0"/>
                    <a:cs typeface="Times New Roman" panose="02020603050405020304" pitchFamily="18" charset="0"/>
                  </a:rPr>
                  <a:t>4</a:t>
                </a:r>
                <a:endParaRPr lang="uz-Latn-UZ" altLang="ru-RU" sz="2800">
                  <a:latin typeface="Times New Roman" panose="02020603050405020304" pitchFamily="18" charset="0"/>
                  <a:cs typeface="Times New Roman" panose="02020603050405020304" pitchFamily="18" charset="0"/>
                </a:endParaRPr>
              </a:p>
            </p:txBody>
          </p:sp>
          <p:sp>
            <p:nvSpPr>
              <p:cNvPr id="35" name="Text Box 27"/>
              <p:cNvSpPr txBox="1">
                <a:spLocks noChangeArrowheads="1"/>
              </p:cNvSpPr>
              <p:nvPr/>
            </p:nvSpPr>
            <p:spPr bwMode="auto">
              <a:xfrm flipH="1">
                <a:off x="4176"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11</a:t>
                </a:r>
              </a:p>
            </p:txBody>
          </p:sp>
          <p:sp>
            <p:nvSpPr>
              <p:cNvPr id="36" name="Text Box 26"/>
              <p:cNvSpPr txBox="1">
                <a:spLocks noChangeArrowheads="1"/>
              </p:cNvSpPr>
              <p:nvPr/>
            </p:nvSpPr>
            <p:spPr bwMode="auto">
              <a:xfrm flipH="1">
                <a:off x="4608"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9</a:t>
                </a:r>
              </a:p>
            </p:txBody>
          </p:sp>
          <p:sp>
            <p:nvSpPr>
              <p:cNvPr id="37" name="Text Box 25"/>
              <p:cNvSpPr txBox="1">
                <a:spLocks noChangeArrowheads="1"/>
              </p:cNvSpPr>
              <p:nvPr/>
            </p:nvSpPr>
            <p:spPr bwMode="auto">
              <a:xfrm flipH="1">
                <a:off x="5040"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7</a:t>
                </a:r>
              </a:p>
            </p:txBody>
          </p:sp>
          <p:sp>
            <p:nvSpPr>
              <p:cNvPr id="38" name="Text Box 24"/>
              <p:cNvSpPr txBox="1">
                <a:spLocks noChangeArrowheads="1"/>
              </p:cNvSpPr>
              <p:nvPr/>
            </p:nvSpPr>
            <p:spPr bwMode="auto">
              <a:xfrm flipH="1">
                <a:off x="547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10</a:t>
                </a:r>
              </a:p>
            </p:txBody>
          </p:sp>
        </p:grpSp>
        <p:grpSp>
          <p:nvGrpSpPr>
            <p:cNvPr id="16" name="Group 15"/>
            <p:cNvGrpSpPr>
              <a:grpSpLocks/>
            </p:cNvGrpSpPr>
            <p:nvPr/>
          </p:nvGrpSpPr>
          <p:grpSpPr bwMode="auto">
            <a:xfrm>
              <a:off x="7632" y="1296"/>
              <a:ext cx="3747" cy="288"/>
              <a:chOff x="2157" y="1440"/>
              <a:chExt cx="3747" cy="288"/>
            </a:xfrm>
          </p:grpSpPr>
          <p:sp>
            <p:nvSpPr>
              <p:cNvPr id="25" name="Text Box 22"/>
              <p:cNvSpPr txBox="1">
                <a:spLocks noChangeArrowheads="1"/>
              </p:cNvSpPr>
              <p:nvPr/>
            </p:nvSpPr>
            <p:spPr bwMode="auto">
              <a:xfrm>
                <a:off x="2157" y="1440"/>
                <a:ext cx="1155"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A(i )</a:t>
                </a:r>
              </a:p>
            </p:txBody>
          </p:sp>
          <p:sp>
            <p:nvSpPr>
              <p:cNvPr id="26" name="Text Box 21"/>
              <p:cNvSpPr txBox="1">
                <a:spLocks noChangeArrowheads="1"/>
              </p:cNvSpPr>
              <p:nvPr/>
            </p:nvSpPr>
            <p:spPr bwMode="auto">
              <a:xfrm flipH="1">
                <a:off x="331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10</a:t>
                </a:r>
              </a:p>
            </p:txBody>
          </p:sp>
          <p:sp>
            <p:nvSpPr>
              <p:cNvPr id="27" name="Text Box 20"/>
              <p:cNvSpPr txBox="1">
                <a:spLocks noChangeArrowheads="1"/>
              </p:cNvSpPr>
              <p:nvPr/>
            </p:nvSpPr>
            <p:spPr bwMode="auto">
              <a:xfrm flipH="1">
                <a:off x="3744"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4</a:t>
                </a:r>
              </a:p>
            </p:txBody>
          </p:sp>
          <p:sp>
            <p:nvSpPr>
              <p:cNvPr id="28" name="Text Box 19"/>
              <p:cNvSpPr txBox="1">
                <a:spLocks noChangeArrowheads="1"/>
              </p:cNvSpPr>
              <p:nvPr/>
            </p:nvSpPr>
            <p:spPr bwMode="auto">
              <a:xfrm flipH="1">
                <a:off x="4176"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11</a:t>
                </a:r>
              </a:p>
            </p:txBody>
          </p:sp>
          <p:sp>
            <p:nvSpPr>
              <p:cNvPr id="29" name="Text Box 18"/>
              <p:cNvSpPr txBox="1">
                <a:spLocks noChangeArrowheads="1"/>
              </p:cNvSpPr>
              <p:nvPr/>
            </p:nvSpPr>
            <p:spPr bwMode="auto">
              <a:xfrm flipH="1">
                <a:off x="4608"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9</a:t>
                </a:r>
              </a:p>
            </p:txBody>
          </p:sp>
          <p:sp>
            <p:nvSpPr>
              <p:cNvPr id="30" name="Text Box 17"/>
              <p:cNvSpPr txBox="1">
                <a:spLocks noChangeArrowheads="1"/>
              </p:cNvSpPr>
              <p:nvPr/>
            </p:nvSpPr>
            <p:spPr bwMode="auto">
              <a:xfrm flipH="1">
                <a:off x="5040"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7</a:t>
                </a:r>
              </a:p>
            </p:txBody>
          </p:sp>
          <p:sp>
            <p:nvSpPr>
              <p:cNvPr id="31" name="Text Box 16"/>
              <p:cNvSpPr txBox="1">
                <a:spLocks noChangeArrowheads="1"/>
              </p:cNvSpPr>
              <p:nvPr/>
            </p:nvSpPr>
            <p:spPr bwMode="auto">
              <a:xfrm flipH="1">
                <a:off x="5472" y="1440"/>
                <a:ext cx="432" cy="288"/>
              </a:xfrm>
              <a:prstGeom prst="rect">
                <a:avLst/>
              </a:prstGeom>
              <a:solidFill>
                <a:srgbClr val="C0C0C0"/>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b="1" i="1">
                    <a:latin typeface="Times New Roman" panose="02020603050405020304" pitchFamily="18" charset="0"/>
                    <a:cs typeface="Times New Roman" panose="02020603050405020304" pitchFamily="18" charset="0"/>
                  </a:rPr>
                  <a:t>2</a:t>
                </a:r>
                <a:endParaRPr lang="uz-Latn-UZ" altLang="ru-RU" sz="2800">
                  <a:latin typeface="Times New Roman" panose="02020603050405020304" pitchFamily="18" charset="0"/>
                  <a:cs typeface="Times New Roman" panose="02020603050405020304" pitchFamily="18" charset="0"/>
                </a:endParaRPr>
              </a:p>
            </p:txBody>
          </p:sp>
        </p:grpSp>
        <p:grpSp>
          <p:nvGrpSpPr>
            <p:cNvPr id="17" name="Group 7"/>
            <p:cNvGrpSpPr>
              <a:grpSpLocks/>
            </p:cNvGrpSpPr>
            <p:nvPr/>
          </p:nvGrpSpPr>
          <p:grpSpPr bwMode="auto">
            <a:xfrm>
              <a:off x="7632" y="1008"/>
              <a:ext cx="3747" cy="288"/>
              <a:chOff x="2157" y="1440"/>
              <a:chExt cx="3747" cy="288"/>
            </a:xfrm>
          </p:grpSpPr>
          <p:sp>
            <p:nvSpPr>
              <p:cNvPr id="18" name="Text Box 14"/>
              <p:cNvSpPr txBox="1">
                <a:spLocks noChangeArrowheads="1"/>
              </p:cNvSpPr>
              <p:nvPr/>
            </p:nvSpPr>
            <p:spPr bwMode="auto">
              <a:xfrm>
                <a:off x="2157" y="1440"/>
                <a:ext cx="1155"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i</a:t>
                </a:r>
              </a:p>
            </p:txBody>
          </p:sp>
          <p:sp>
            <p:nvSpPr>
              <p:cNvPr id="19" name="Text Box 13"/>
              <p:cNvSpPr txBox="1">
                <a:spLocks noChangeArrowheads="1"/>
              </p:cNvSpPr>
              <p:nvPr/>
            </p:nvSpPr>
            <p:spPr bwMode="auto">
              <a:xfrm flipH="1">
                <a:off x="331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1</a:t>
                </a:r>
              </a:p>
            </p:txBody>
          </p:sp>
          <p:sp>
            <p:nvSpPr>
              <p:cNvPr id="20" name="Text Box 12"/>
              <p:cNvSpPr txBox="1">
                <a:spLocks noChangeArrowheads="1"/>
              </p:cNvSpPr>
              <p:nvPr/>
            </p:nvSpPr>
            <p:spPr bwMode="auto">
              <a:xfrm flipH="1">
                <a:off x="3744"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2</a:t>
                </a:r>
              </a:p>
            </p:txBody>
          </p:sp>
          <p:sp>
            <p:nvSpPr>
              <p:cNvPr id="21" name="Text Box 11"/>
              <p:cNvSpPr txBox="1">
                <a:spLocks noChangeArrowheads="1"/>
              </p:cNvSpPr>
              <p:nvPr/>
            </p:nvSpPr>
            <p:spPr bwMode="auto">
              <a:xfrm flipH="1">
                <a:off x="4176"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3</a:t>
                </a:r>
              </a:p>
            </p:txBody>
          </p:sp>
          <p:sp>
            <p:nvSpPr>
              <p:cNvPr id="22" name="Text Box 10"/>
              <p:cNvSpPr txBox="1">
                <a:spLocks noChangeArrowheads="1"/>
              </p:cNvSpPr>
              <p:nvPr/>
            </p:nvSpPr>
            <p:spPr bwMode="auto">
              <a:xfrm flipH="1">
                <a:off x="4608"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4</a:t>
                </a:r>
              </a:p>
            </p:txBody>
          </p:sp>
          <p:sp>
            <p:nvSpPr>
              <p:cNvPr id="23" name="Text Box 9"/>
              <p:cNvSpPr txBox="1">
                <a:spLocks noChangeArrowheads="1"/>
              </p:cNvSpPr>
              <p:nvPr/>
            </p:nvSpPr>
            <p:spPr bwMode="auto">
              <a:xfrm flipH="1">
                <a:off x="5040"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5</a:t>
                </a:r>
              </a:p>
            </p:txBody>
          </p:sp>
          <p:sp>
            <p:nvSpPr>
              <p:cNvPr id="24" name="Text Box 8"/>
              <p:cNvSpPr txBox="1">
                <a:spLocks noChangeArrowheads="1"/>
              </p:cNvSpPr>
              <p:nvPr/>
            </p:nvSpPr>
            <p:spPr bwMode="auto">
              <a:xfrm flipH="1">
                <a:off x="5472" y="1440"/>
                <a:ext cx="432" cy="28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Candara" panose="020E0502030303020204" pitchFamily="34" charset="0"/>
                    <a:cs typeface="Arial" panose="020B0604020202020204" pitchFamily="34" charset="0"/>
                  </a:defRPr>
                </a:lvl1pPr>
                <a:lvl2pPr marL="742950" indent="-285750" eaLnBrk="0" hangingPunct="0">
                  <a:defRPr>
                    <a:solidFill>
                      <a:schemeClr val="tx1"/>
                    </a:solidFill>
                    <a:latin typeface="Candara" panose="020E0502030303020204" pitchFamily="34" charset="0"/>
                    <a:cs typeface="Arial" panose="020B0604020202020204" pitchFamily="34" charset="0"/>
                  </a:defRPr>
                </a:lvl2pPr>
                <a:lvl3pPr marL="1143000" indent="-228600" eaLnBrk="0" hangingPunct="0">
                  <a:defRPr>
                    <a:solidFill>
                      <a:schemeClr val="tx1"/>
                    </a:solidFill>
                    <a:latin typeface="Candara" panose="020E0502030303020204" pitchFamily="34" charset="0"/>
                    <a:cs typeface="Arial" panose="020B0604020202020204" pitchFamily="34" charset="0"/>
                  </a:defRPr>
                </a:lvl3pPr>
                <a:lvl4pPr marL="1600200" indent="-228600" eaLnBrk="0" hangingPunct="0">
                  <a:defRPr>
                    <a:solidFill>
                      <a:schemeClr val="tx1"/>
                    </a:solidFill>
                    <a:latin typeface="Candara" panose="020E0502030303020204" pitchFamily="34" charset="0"/>
                    <a:cs typeface="Arial" panose="020B0604020202020204" pitchFamily="34" charset="0"/>
                  </a:defRPr>
                </a:lvl4pPr>
                <a:lvl5pPr marL="2057400" indent="-228600" eaLnBrk="0" hangingPunct="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algn="ctr"/>
                <a:r>
                  <a:rPr lang="uz-Latn-UZ" altLang="ru-RU" sz="2800">
                    <a:latin typeface="Times New Roman" panose="02020603050405020304" pitchFamily="18" charset="0"/>
                    <a:cs typeface="Times New Roman" panose="02020603050405020304" pitchFamily="18" charset="0"/>
                  </a:rPr>
                  <a:t>6</a:t>
                </a:r>
              </a:p>
            </p:txBody>
          </p:sp>
        </p:grpSp>
      </p:grpSp>
    </p:spTree>
    <p:extLst>
      <p:ext uri="{BB962C8B-B14F-4D97-AF65-F5344CB8AC3E}">
        <p14:creationId xmlns:p14="http://schemas.microsoft.com/office/powerpoint/2010/main" val="558621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8080" y="297810"/>
            <a:ext cx="81475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Selection Sort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3887" t="12336" r="46795" b="11787"/>
          <a:stretch/>
        </p:blipFill>
        <p:spPr>
          <a:xfrm>
            <a:off x="998671" y="1355557"/>
            <a:ext cx="6252361" cy="5408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9374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79520" y="297810"/>
            <a:ext cx="805607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C-Strings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356074"/>
            <a:ext cx="11502968" cy="545380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lnSpc>
                <a:spcPct val="150000"/>
              </a:lnSpc>
            </a:pPr>
            <a:r>
              <a:rPr lang="en-US" sz="3000" dirty="0" smtClean="0">
                <a:solidFill>
                  <a:schemeClr val="accent5"/>
                </a:solidFill>
                <a:latin typeface="+mj-lt"/>
                <a:cs typeface="Courier New" panose="02070309020205020404" pitchFamily="49" charset="0"/>
              </a:rPr>
              <a:t>	C-string is an array of characters that ends with the null terminator character </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You can process C-strings using C-string functions in the C++ library. </a:t>
            </a:r>
          </a:p>
          <a:p>
            <a:pPr marL="176213" lvl="3" algn="just">
              <a:lnSpc>
                <a:spcPct val="150000"/>
              </a:lnSpc>
            </a:pPr>
            <a:r>
              <a:rPr lang="en-US" sz="3000"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A </a:t>
            </a:r>
            <a:r>
              <a:rPr lang="en-US" sz="3000" b="1" dirty="0" smtClean="0">
                <a:solidFill>
                  <a:schemeClr val="accent5"/>
                </a:solidFill>
                <a:latin typeface="+mj-lt"/>
                <a:cs typeface="Courier New" panose="02070309020205020404" pitchFamily="49" charset="0"/>
              </a:rPr>
              <a:t>C-string </a:t>
            </a:r>
            <a:r>
              <a:rPr lang="en-US" sz="3000" dirty="0" smtClean="0">
                <a:solidFill>
                  <a:schemeClr val="accent5"/>
                </a:solidFill>
                <a:latin typeface="+mj-lt"/>
                <a:cs typeface="Courier New" panose="02070309020205020404" pitchFamily="49" charset="0"/>
              </a:rPr>
              <a:t>is an array of characters ending with the </a:t>
            </a:r>
            <a:r>
              <a:rPr lang="en-US" sz="3000" b="1" dirty="0" smtClean="0">
                <a:solidFill>
                  <a:schemeClr val="accent5"/>
                </a:solidFill>
                <a:latin typeface="+mj-lt"/>
                <a:cs typeface="Courier New" panose="02070309020205020404" pitchFamily="49" charset="0"/>
              </a:rPr>
              <a:t>null terminator (‘\0’), </a:t>
            </a:r>
            <a:r>
              <a:rPr lang="en-US" sz="3000" dirty="0" smtClean="0">
                <a:solidFill>
                  <a:schemeClr val="accent5"/>
                </a:solidFill>
                <a:latin typeface="+mj-lt"/>
                <a:cs typeface="Courier New" panose="02070309020205020404" pitchFamily="49" charset="0"/>
              </a:rPr>
              <a:t>which indicates where a string terminates in memory. Recall that a character that begins with the backlash symbol </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is an escape sequence, “Escape Sequences for Special Characters”. The symbols </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(zero) together represent one character. This character is the first character in the ASCII table. </a:t>
            </a:r>
            <a:endParaRPr lang="en-US" sz="3000" b="1" dirty="0" smtClean="0">
              <a:solidFill>
                <a:schemeClr val="accent5"/>
              </a:solidFill>
              <a:latin typeface="+mj-lt"/>
              <a:cs typeface="Courier New" panose="02070309020205020404" pitchFamily="49" charset="0"/>
            </a:endParaRPr>
          </a:p>
        </p:txBody>
      </p:sp>
    </p:spTree>
    <p:extLst>
      <p:ext uri="{BB962C8B-B14F-4D97-AF65-F5344CB8AC3E}">
        <p14:creationId xmlns:p14="http://schemas.microsoft.com/office/powerpoint/2010/main" val="3268397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79520" y="297810"/>
            <a:ext cx="805607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Pedagogical Note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753"/>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0" name="Подзаголовок 4"/>
          <p:cNvSpPr txBox="1">
            <a:spLocks/>
          </p:cNvSpPr>
          <p:nvPr/>
        </p:nvSpPr>
        <p:spPr>
          <a:xfrm>
            <a:off x="332627" y="1692959"/>
            <a:ext cx="11502968" cy="4387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lnSpc>
                <a:spcPct val="150000"/>
              </a:lnSpc>
            </a:pP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C-string is popular in the C language, but it has been replaced by a more robust, convenient, and useful </a:t>
            </a:r>
            <a:r>
              <a:rPr lang="en-US" sz="3000" b="1" dirty="0" smtClean="0">
                <a:solidFill>
                  <a:schemeClr val="accent5"/>
                </a:solidFill>
                <a:latin typeface="+mj-lt"/>
                <a:cs typeface="Courier New" panose="02070309020205020404" pitchFamily="49" charset="0"/>
              </a:rPr>
              <a:t>string </a:t>
            </a:r>
            <a:r>
              <a:rPr lang="en-US" sz="3000" dirty="0" smtClean="0">
                <a:solidFill>
                  <a:schemeClr val="accent5"/>
                </a:solidFill>
                <a:latin typeface="+mj-lt"/>
                <a:cs typeface="Courier New" panose="02070309020205020404" pitchFamily="49" charset="0"/>
              </a:rPr>
              <a:t>type in C++. For this reason, the </a:t>
            </a:r>
            <a:r>
              <a:rPr lang="en-US" sz="3000" b="1" dirty="0" smtClean="0">
                <a:solidFill>
                  <a:schemeClr val="accent5"/>
                </a:solidFill>
                <a:latin typeface="+mj-lt"/>
                <a:cs typeface="Courier New" panose="02070309020205020404" pitchFamily="49" charset="0"/>
              </a:rPr>
              <a:t>string </a:t>
            </a:r>
            <a:r>
              <a:rPr lang="en-US" sz="3000" dirty="0" smtClean="0">
                <a:solidFill>
                  <a:schemeClr val="accent5"/>
                </a:solidFill>
                <a:latin typeface="+mj-lt"/>
                <a:cs typeface="Courier New" panose="02070309020205020404" pitchFamily="49" charset="0"/>
              </a:rPr>
              <a:t>type, introduced in Lecture #4 is used to process strings in this book. The purpose of introducing C-strings in this section is to give additional examples and exercises using arrays and to enable you to work with the legacy C programs. </a:t>
            </a:r>
            <a:endParaRPr lang="en-US" sz="3000" b="1" dirty="0" smtClean="0">
              <a:solidFill>
                <a:schemeClr val="accent5"/>
              </a:solidFill>
              <a:latin typeface="+mj-lt"/>
              <a:cs typeface="Courier New" panose="02070309020205020404" pitchFamily="49" charset="0"/>
            </a:endParaRPr>
          </a:p>
        </p:txBody>
      </p:sp>
    </p:spTree>
    <p:extLst>
      <p:ext uri="{BB962C8B-B14F-4D97-AF65-F5344CB8AC3E}">
        <p14:creationId xmlns:p14="http://schemas.microsoft.com/office/powerpoint/2010/main" val="3377560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79520" y="297810"/>
            <a:ext cx="805607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C-Strings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356074"/>
            <a:ext cx="11502968" cy="30381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lnSpc>
                <a:spcPct val="150000"/>
              </a:lnSpc>
            </a:pP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Every string literal is a C-string. You can declare an array initialized with a string literal. For example, the following statement creates an array for a C-string that contains characters </a:t>
            </a:r>
            <a:r>
              <a:rPr lang="en-US" sz="3000" b="1" dirty="0" smtClean="0">
                <a:solidFill>
                  <a:schemeClr val="accent5"/>
                </a:solidFill>
                <a:latin typeface="+mj-lt"/>
                <a:cs typeface="Courier New" panose="02070309020205020404" pitchFamily="49" charset="0"/>
              </a:rPr>
              <a:t>‘D’,  ‘a’, ‘l’, ‘l’, ‘a’, ‘s’,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\0’.</a:t>
            </a:r>
          </a:p>
          <a:p>
            <a:pPr marL="176213" lvl="3">
              <a:lnSpc>
                <a:spcPct val="150000"/>
              </a:lnSpc>
            </a:pPr>
            <a:r>
              <a:rPr lang="en-US" sz="3000" b="1" dirty="0">
                <a:solidFill>
                  <a:schemeClr val="accent5"/>
                </a:solidFill>
                <a:latin typeface="Courier New" panose="02070309020205020404" pitchFamily="49" charset="0"/>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char </a:t>
            </a:r>
            <a:r>
              <a:rPr lang="en-US" sz="3000" dirty="0">
                <a:latin typeface="Courier New" panose="02070309020205020404" pitchFamily="49" charset="0"/>
                <a:cs typeface="Courier New" panose="02070309020205020404" pitchFamily="49" charset="0"/>
              </a:rPr>
              <a:t>C</a:t>
            </a:r>
            <a:r>
              <a:rPr lang="en-US" sz="3000" dirty="0" smtClean="0">
                <a:latin typeface="Courier New" panose="02070309020205020404" pitchFamily="49" charset="0"/>
                <a:cs typeface="Courier New" panose="02070309020205020404" pitchFamily="49" charset="0"/>
              </a:rPr>
              <a:t>ity[7] = “Dallas”;</a:t>
            </a:r>
            <a:r>
              <a:rPr lang="en-US" sz="3000" b="1" dirty="0" smtClean="0">
                <a:latin typeface="+mj-lt"/>
                <a:cs typeface="Courier New" panose="02070309020205020404" pitchFamily="49" charset="0"/>
              </a:rPr>
              <a:t> </a:t>
            </a:r>
          </a:p>
        </p:txBody>
      </p:sp>
      <p:grpSp>
        <p:nvGrpSpPr>
          <p:cNvPr id="5" name="Group 4"/>
          <p:cNvGrpSpPr/>
          <p:nvPr/>
        </p:nvGrpSpPr>
        <p:grpSpPr>
          <a:xfrm>
            <a:off x="3481137" y="4388061"/>
            <a:ext cx="5293886" cy="737961"/>
            <a:chOff x="3481137" y="4506914"/>
            <a:chExt cx="5293886" cy="737961"/>
          </a:xfrm>
        </p:grpSpPr>
        <p:sp>
          <p:nvSpPr>
            <p:cNvPr id="2" name="TextBox 1"/>
            <p:cNvSpPr txBox="1"/>
            <p:nvPr/>
          </p:nvSpPr>
          <p:spPr>
            <a:xfrm>
              <a:off x="3481137" y="4520947"/>
              <a:ext cx="75397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a:t>
              </a:r>
              <a:endParaRPr lang="ru-RU" dirty="0"/>
            </a:p>
          </p:txBody>
        </p:sp>
        <p:sp>
          <p:nvSpPr>
            <p:cNvPr id="9" name="TextBox 8"/>
            <p:cNvSpPr txBox="1"/>
            <p:nvPr/>
          </p:nvSpPr>
          <p:spPr>
            <a:xfrm>
              <a:off x="4235115" y="4513108"/>
              <a:ext cx="75397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‘a’</a:t>
              </a:r>
              <a:endParaRPr lang="ru-RU" dirty="0"/>
            </a:p>
          </p:txBody>
        </p:sp>
        <p:sp>
          <p:nvSpPr>
            <p:cNvPr id="10" name="TextBox 9"/>
            <p:cNvSpPr txBox="1"/>
            <p:nvPr/>
          </p:nvSpPr>
          <p:spPr>
            <a:xfrm>
              <a:off x="4989093" y="4521311"/>
              <a:ext cx="75397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‘l’</a:t>
              </a:r>
              <a:endParaRPr lang="ru-RU" dirty="0"/>
            </a:p>
          </p:txBody>
        </p:sp>
        <p:sp>
          <p:nvSpPr>
            <p:cNvPr id="11" name="TextBox 10"/>
            <p:cNvSpPr txBox="1"/>
            <p:nvPr/>
          </p:nvSpPr>
          <p:spPr>
            <a:xfrm>
              <a:off x="5743071" y="4519302"/>
              <a:ext cx="75397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‘l’</a:t>
              </a:r>
              <a:endParaRPr lang="ru-RU" dirty="0"/>
            </a:p>
          </p:txBody>
        </p:sp>
        <p:sp>
          <p:nvSpPr>
            <p:cNvPr id="12" name="TextBox 11"/>
            <p:cNvSpPr txBox="1"/>
            <p:nvPr/>
          </p:nvSpPr>
          <p:spPr>
            <a:xfrm>
              <a:off x="6497047" y="4514753"/>
              <a:ext cx="75397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‘a’</a:t>
              </a:r>
              <a:endParaRPr lang="ru-RU" dirty="0"/>
            </a:p>
          </p:txBody>
        </p:sp>
        <p:sp>
          <p:nvSpPr>
            <p:cNvPr id="14" name="TextBox 13"/>
            <p:cNvSpPr txBox="1"/>
            <p:nvPr/>
          </p:nvSpPr>
          <p:spPr>
            <a:xfrm>
              <a:off x="7251025" y="4506914"/>
              <a:ext cx="75397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‘s’</a:t>
              </a:r>
              <a:endParaRPr lang="ru-RU" dirty="0"/>
            </a:p>
          </p:txBody>
        </p:sp>
        <p:sp>
          <p:nvSpPr>
            <p:cNvPr id="15" name="TextBox 14"/>
            <p:cNvSpPr txBox="1"/>
            <p:nvPr/>
          </p:nvSpPr>
          <p:spPr>
            <a:xfrm>
              <a:off x="8005003" y="4520947"/>
              <a:ext cx="75397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‘\0’</a:t>
              </a:r>
              <a:endParaRPr lang="ru-RU" dirty="0"/>
            </a:p>
          </p:txBody>
        </p:sp>
        <p:sp>
          <p:nvSpPr>
            <p:cNvPr id="16" name="TextBox 15"/>
            <p:cNvSpPr txBox="1"/>
            <p:nvPr/>
          </p:nvSpPr>
          <p:spPr>
            <a:xfrm>
              <a:off x="3481137" y="4904312"/>
              <a:ext cx="75397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600" dirty="0" smtClean="0"/>
                <a:t>City[0]</a:t>
              </a:r>
              <a:endParaRPr lang="ru-RU" sz="1600" dirty="0"/>
            </a:p>
          </p:txBody>
        </p:sp>
        <p:sp>
          <p:nvSpPr>
            <p:cNvPr id="17" name="TextBox 16"/>
            <p:cNvSpPr txBox="1"/>
            <p:nvPr/>
          </p:nvSpPr>
          <p:spPr>
            <a:xfrm>
              <a:off x="4235115" y="4896473"/>
              <a:ext cx="75397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600" dirty="0" smtClean="0"/>
                <a:t>City[1]</a:t>
              </a:r>
              <a:endParaRPr lang="ru-RU" sz="1600" dirty="0"/>
            </a:p>
          </p:txBody>
        </p:sp>
        <p:sp>
          <p:nvSpPr>
            <p:cNvPr id="18" name="TextBox 17"/>
            <p:cNvSpPr txBox="1"/>
            <p:nvPr/>
          </p:nvSpPr>
          <p:spPr>
            <a:xfrm>
              <a:off x="4989093" y="4904676"/>
              <a:ext cx="75397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600" dirty="0" smtClean="0"/>
                <a:t>City[2]</a:t>
              </a:r>
              <a:endParaRPr lang="ru-RU" sz="1600" dirty="0"/>
            </a:p>
          </p:txBody>
        </p:sp>
        <p:sp>
          <p:nvSpPr>
            <p:cNvPr id="19" name="TextBox 18"/>
            <p:cNvSpPr txBox="1"/>
            <p:nvPr/>
          </p:nvSpPr>
          <p:spPr>
            <a:xfrm>
              <a:off x="5743071" y="4902667"/>
              <a:ext cx="75397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600" dirty="0" smtClean="0"/>
                <a:t>City[3]</a:t>
              </a:r>
              <a:endParaRPr lang="ru-RU" sz="1600" dirty="0"/>
            </a:p>
          </p:txBody>
        </p:sp>
        <p:sp>
          <p:nvSpPr>
            <p:cNvPr id="20" name="TextBox 19"/>
            <p:cNvSpPr txBox="1"/>
            <p:nvPr/>
          </p:nvSpPr>
          <p:spPr>
            <a:xfrm>
              <a:off x="6497047" y="4898118"/>
              <a:ext cx="75397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600" dirty="0" smtClean="0"/>
                <a:t>City[4]</a:t>
              </a:r>
              <a:endParaRPr lang="ru-RU" sz="1600" dirty="0"/>
            </a:p>
          </p:txBody>
        </p:sp>
        <p:sp>
          <p:nvSpPr>
            <p:cNvPr id="21" name="TextBox 20"/>
            <p:cNvSpPr txBox="1"/>
            <p:nvPr/>
          </p:nvSpPr>
          <p:spPr>
            <a:xfrm>
              <a:off x="7251025" y="4906321"/>
              <a:ext cx="75397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600" dirty="0" smtClean="0"/>
                <a:t>City[5]</a:t>
              </a:r>
              <a:endParaRPr lang="ru-RU" sz="1600" dirty="0"/>
            </a:p>
          </p:txBody>
        </p:sp>
        <p:sp>
          <p:nvSpPr>
            <p:cNvPr id="22" name="TextBox 21"/>
            <p:cNvSpPr txBox="1"/>
            <p:nvPr/>
          </p:nvSpPr>
          <p:spPr>
            <a:xfrm>
              <a:off x="8021045" y="4904312"/>
              <a:ext cx="75397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600" dirty="0" smtClean="0"/>
                <a:t>City[6]</a:t>
              </a:r>
              <a:endParaRPr lang="ru-RU" sz="1600" dirty="0"/>
            </a:p>
          </p:txBody>
        </p:sp>
      </p:grpSp>
      <p:sp>
        <p:nvSpPr>
          <p:cNvPr id="3" name="Rectangle 2"/>
          <p:cNvSpPr/>
          <p:nvPr/>
        </p:nvSpPr>
        <p:spPr>
          <a:xfrm>
            <a:off x="302720" y="5502829"/>
            <a:ext cx="11562781" cy="800219"/>
          </a:xfrm>
          <a:prstGeom prst="rect">
            <a:avLst/>
          </a:prstGeom>
        </p:spPr>
        <p:txBody>
          <a:bodyPr wrap="none">
            <a:spAutoFit/>
          </a:bodyPr>
          <a:lstStyle/>
          <a:p>
            <a:r>
              <a:rPr lang="en-US" sz="2300" b="1" dirty="0">
                <a:latin typeface="Courier New" panose="02070309020205020404" pitchFamily="49" charset="0"/>
                <a:cs typeface="Courier New" panose="02070309020205020404" pitchFamily="49" charset="0"/>
              </a:rPr>
              <a:t>char </a:t>
            </a:r>
            <a:r>
              <a:rPr lang="en-US" sz="2300" dirty="0">
                <a:latin typeface="Courier New" panose="02070309020205020404" pitchFamily="49" charset="0"/>
                <a:cs typeface="Courier New" panose="02070309020205020404" pitchFamily="49" charset="0"/>
              </a:rPr>
              <a:t>City1[] = “Dallas”;</a:t>
            </a:r>
            <a:r>
              <a:rPr lang="en-US" sz="2300" b="1" dirty="0">
                <a:cs typeface="Courier New" panose="02070309020205020404" pitchFamily="49" charset="0"/>
              </a:rPr>
              <a:t>    </a:t>
            </a:r>
            <a:r>
              <a:rPr lang="en-US" sz="2300" dirty="0">
                <a:latin typeface="Courier New" panose="02070309020205020404" pitchFamily="49" charset="0"/>
                <a:cs typeface="Courier New" panose="02070309020205020404" pitchFamily="49" charset="0"/>
              </a:rPr>
              <a:t>// C-string</a:t>
            </a:r>
          </a:p>
          <a:p>
            <a:r>
              <a:rPr lang="en-US" sz="2300" b="1" dirty="0">
                <a:latin typeface="Courier New" panose="02070309020205020404" pitchFamily="49" charset="0"/>
                <a:cs typeface="Courier New" panose="02070309020205020404" pitchFamily="49" charset="0"/>
              </a:rPr>
              <a:t>char </a:t>
            </a:r>
            <a:r>
              <a:rPr lang="en-US" sz="2300" dirty="0" smtClean="0">
                <a:latin typeface="Courier New" panose="02070309020205020404" pitchFamily="49" charset="0"/>
                <a:cs typeface="Courier New" panose="02070309020205020404" pitchFamily="49" charset="0"/>
              </a:rPr>
              <a:t>City2[] </a:t>
            </a: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{‘D’, ’a’, ’l’, ’l’, ’a’, ’s’};</a:t>
            </a:r>
            <a:r>
              <a:rPr lang="en-US" sz="2300" b="1" dirty="0" smtClean="0">
                <a:cs typeface="Courier New" panose="02070309020205020404" pitchFamily="49" charset="0"/>
              </a:rPr>
              <a:t>    </a:t>
            </a: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Not a C-string</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0158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Input and Output of C-strings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420779"/>
            <a:ext cx="11502968" cy="51404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r>
              <a:rPr lang="en-US" sz="3000" dirty="0" smtClean="0">
                <a:solidFill>
                  <a:schemeClr val="accent5"/>
                </a:solidFill>
                <a:latin typeface="+mj-lt"/>
                <a:cs typeface="Courier New" panose="02070309020205020404" pitchFamily="49" charset="0"/>
              </a:rPr>
              <a:t>	To output a C-string is simple. Suppose </a:t>
            </a:r>
            <a:r>
              <a:rPr lang="en-US" sz="3000" b="1" dirty="0" smtClean="0">
                <a:solidFill>
                  <a:schemeClr val="accent5"/>
                </a:solidFill>
                <a:latin typeface="+mj-lt"/>
                <a:cs typeface="Courier New" panose="02070309020205020404" pitchFamily="49" charset="0"/>
              </a:rPr>
              <a:t>s  </a:t>
            </a:r>
            <a:r>
              <a:rPr lang="en-US" sz="3000" dirty="0" smtClean="0">
                <a:solidFill>
                  <a:schemeClr val="accent5"/>
                </a:solidFill>
                <a:latin typeface="+mj-lt"/>
                <a:cs typeface="Courier New" panose="02070309020205020404" pitchFamily="49" charset="0"/>
              </a:rPr>
              <a:t>is an array for a C-string. To display it to the console, simply use</a:t>
            </a:r>
          </a:p>
          <a:p>
            <a:pPr marL="176213" lvl="3" algn="just"/>
            <a:r>
              <a:rPr lang="en-US" sz="3000" dirty="0">
                <a:solidFill>
                  <a:schemeClr val="accent5"/>
                </a:solidFill>
                <a:latin typeface="+mj-lt"/>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cout</a:t>
            </a:r>
            <a:r>
              <a:rPr lang="en-US" sz="3000" dirty="0" smtClean="0">
                <a:latin typeface="Courier New" panose="02070309020205020404" pitchFamily="49" charset="0"/>
                <a:cs typeface="Courier New" panose="02070309020205020404" pitchFamily="49" charset="0"/>
              </a:rPr>
              <a:t> &lt;&lt; s;</a:t>
            </a:r>
          </a:p>
          <a:p>
            <a:pPr marL="176213" lvl="3" algn="just"/>
            <a:r>
              <a:rPr lang="en-US" sz="3000" dirty="0">
                <a:solidFill>
                  <a:schemeClr val="accent5"/>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You can read a C-string from the keyboard just as you do a number. For example, consider the following code:</a:t>
            </a:r>
          </a:p>
          <a:p>
            <a:pPr marL="176213" lvl="3" algn="just"/>
            <a:r>
              <a:rPr lang="en-US" sz="3000" dirty="0">
                <a:solidFill>
                  <a:schemeClr val="accent5"/>
                </a:solidFill>
                <a:latin typeface="+mj-lt"/>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char </a:t>
            </a:r>
            <a:r>
              <a:rPr lang="en-US" sz="3000" dirty="0" smtClean="0">
                <a:latin typeface="Courier New" panose="02070309020205020404" pitchFamily="49" charset="0"/>
                <a:cs typeface="Courier New" panose="02070309020205020404" pitchFamily="49" charset="0"/>
              </a:rPr>
              <a:t>city[7];</a:t>
            </a:r>
          </a:p>
          <a:p>
            <a:pPr marL="176213" lvl="3" algn="just"/>
            <a:r>
              <a:rPr lang="en-US" sz="3000" dirty="0">
                <a:solidFill>
                  <a:schemeClr val="accent5"/>
                </a:solidFill>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cout</a:t>
            </a:r>
            <a:r>
              <a:rPr lang="en-US" sz="3000" dirty="0" smtClean="0">
                <a:latin typeface="Courier New" panose="02070309020205020404" pitchFamily="49" charset="0"/>
                <a:cs typeface="Courier New" panose="02070309020205020404" pitchFamily="49" charset="0"/>
              </a:rPr>
              <a:t> &lt;&lt; “</a:t>
            </a:r>
            <a:r>
              <a:rPr lang="en-US" sz="3000" dirty="0" smtClean="0">
                <a:solidFill>
                  <a:schemeClr val="accent6"/>
                </a:solidFill>
                <a:latin typeface="Courier New" panose="02070309020205020404" pitchFamily="49" charset="0"/>
                <a:cs typeface="Courier New" panose="02070309020205020404" pitchFamily="49" charset="0"/>
              </a:rPr>
              <a:t>Enter a city:”;</a:t>
            </a:r>
          </a:p>
          <a:p>
            <a:pPr marL="176213" lvl="3" algn="just"/>
            <a:r>
              <a:rPr lang="en-US" sz="3000" dirty="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cin</a:t>
            </a:r>
            <a:r>
              <a:rPr lang="en-US" sz="3000" dirty="0" smtClean="0">
                <a:latin typeface="Courier New" panose="02070309020205020404" pitchFamily="49" charset="0"/>
                <a:cs typeface="Courier New" panose="02070309020205020404" pitchFamily="49" charset="0"/>
              </a:rPr>
              <a:t> &gt;&gt; city; // </a:t>
            </a:r>
            <a:r>
              <a:rPr lang="en-US" sz="3000" dirty="0" smtClean="0">
                <a:solidFill>
                  <a:schemeClr val="bg1">
                    <a:lumMod val="85000"/>
                  </a:schemeClr>
                </a:solidFill>
                <a:latin typeface="Courier New" panose="02070309020205020404" pitchFamily="49" charset="0"/>
                <a:cs typeface="Courier New" panose="02070309020205020404" pitchFamily="49" charset="0"/>
              </a:rPr>
              <a:t>Read to array city</a:t>
            </a:r>
          </a:p>
          <a:p>
            <a:pPr marL="176213" lvl="3" algn="just"/>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city &lt;&lt; “</a:t>
            </a:r>
            <a:r>
              <a:rPr lang="en-US" sz="3000" dirty="0" smtClean="0">
                <a:solidFill>
                  <a:schemeClr val="accent6"/>
                </a:solidFill>
                <a:latin typeface="Courier New" panose="02070309020205020404" pitchFamily="49" charset="0"/>
                <a:cs typeface="Courier New" panose="02070309020205020404" pitchFamily="49" charset="0"/>
              </a:rPr>
              <a:t>You entered </a:t>
            </a:r>
            <a:r>
              <a:rPr lang="en-US" sz="3000" dirty="0" smtClean="0">
                <a:latin typeface="Courier New" panose="02070309020205020404" pitchFamily="49" charset="0"/>
                <a:cs typeface="Courier New" panose="02070309020205020404" pitchFamily="49" charset="0"/>
              </a:rPr>
              <a:t>” &lt;&lt; city &lt;&lt; </a:t>
            </a:r>
            <a:r>
              <a:rPr lang="en-US" sz="3000" dirty="0" err="1" smtClean="0">
                <a:latin typeface="Courier New" panose="02070309020205020404" pitchFamily="49" charset="0"/>
                <a:cs typeface="Courier New" panose="02070309020205020404" pitchFamily="49" charset="0"/>
              </a:rPr>
              <a:t>endl</a:t>
            </a:r>
            <a:r>
              <a:rPr lang="en-US" sz="3000" dirty="0" smtClean="0">
                <a:latin typeface="Courier New" panose="02070309020205020404" pitchFamily="49" charset="0"/>
                <a:cs typeface="Courier New" panose="02070309020205020404" pitchFamily="49" charset="0"/>
              </a:rPr>
              <a:t>;</a:t>
            </a:r>
            <a:endParaRPr lang="en-US" sz="3000" dirty="0" smtClean="0">
              <a:latin typeface="+mj-lt"/>
              <a:cs typeface="Courier New" panose="02070309020205020404" pitchFamily="49" charset="0"/>
            </a:endParaRPr>
          </a:p>
        </p:txBody>
      </p:sp>
    </p:spTree>
    <p:extLst>
      <p:ext uri="{BB962C8B-B14F-4D97-AF65-F5344CB8AC3E}">
        <p14:creationId xmlns:p14="http://schemas.microsoft.com/office/powerpoint/2010/main" val="1062119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Input and Output of C-strings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420779"/>
            <a:ext cx="11502968" cy="51404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lnSpc>
                <a:spcPct val="100000"/>
              </a:lnSpc>
            </a:pPr>
            <a:r>
              <a:rPr lang="en-US" sz="3000" dirty="0" smtClean="0">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When you read a string to an array, be sure to leave room for the null terminator character. Since </a:t>
            </a:r>
            <a:r>
              <a:rPr lang="en-US" sz="3000" b="1" dirty="0" smtClean="0">
                <a:solidFill>
                  <a:schemeClr val="accent5"/>
                </a:solidFill>
                <a:latin typeface="+mj-lt"/>
                <a:cs typeface="Courier New" panose="02070309020205020404" pitchFamily="49" charset="0"/>
              </a:rPr>
              <a:t>city </a:t>
            </a:r>
            <a:r>
              <a:rPr lang="en-US" sz="3000" dirty="0" smtClean="0">
                <a:solidFill>
                  <a:schemeClr val="accent5"/>
                </a:solidFill>
                <a:latin typeface="+mj-lt"/>
                <a:cs typeface="Courier New" panose="02070309020205020404" pitchFamily="49" charset="0"/>
              </a:rPr>
              <a:t> has a size </a:t>
            </a:r>
            <a:r>
              <a:rPr lang="en-US" sz="3000" b="1" dirty="0" smtClean="0">
                <a:solidFill>
                  <a:schemeClr val="accent5"/>
                </a:solidFill>
                <a:latin typeface="+mj-lt"/>
                <a:cs typeface="Courier New" panose="02070309020205020404" pitchFamily="49" charset="0"/>
              </a:rPr>
              <a:t>7, </a:t>
            </a:r>
            <a:r>
              <a:rPr lang="en-US" sz="3000" dirty="0" smtClean="0">
                <a:solidFill>
                  <a:schemeClr val="accent5"/>
                </a:solidFill>
                <a:latin typeface="+mj-lt"/>
                <a:cs typeface="Courier New" panose="02070309020205020404" pitchFamily="49" charset="0"/>
              </a:rPr>
              <a:t>your input no exceed </a:t>
            </a:r>
            <a:r>
              <a:rPr lang="en-US" sz="3000" b="1" dirty="0" smtClean="0">
                <a:solidFill>
                  <a:schemeClr val="accent5"/>
                </a:solidFill>
                <a:latin typeface="+mj-lt"/>
                <a:cs typeface="Courier New" panose="02070309020205020404" pitchFamily="49" charset="0"/>
              </a:rPr>
              <a:t>6 </a:t>
            </a:r>
            <a:r>
              <a:rPr lang="en-US" sz="3000" dirty="0" smtClean="0">
                <a:solidFill>
                  <a:schemeClr val="accent5"/>
                </a:solidFill>
                <a:latin typeface="+mj-lt"/>
                <a:cs typeface="Courier New" panose="02070309020205020404" pitchFamily="49" charset="0"/>
              </a:rPr>
              <a:t>characters. This approach to reading a string is simple, but there is a problem. The input ends with a whitespace character. You cannot read a string that contains a space. Suppose you want to enter </a:t>
            </a:r>
            <a:r>
              <a:rPr lang="en-US" sz="3000" b="1" dirty="0" smtClean="0">
                <a:solidFill>
                  <a:schemeClr val="accent5"/>
                </a:solidFill>
                <a:latin typeface="+mj-lt"/>
                <a:cs typeface="Courier New" panose="02070309020205020404" pitchFamily="49" charset="0"/>
              </a:rPr>
              <a:t>New York</a:t>
            </a:r>
            <a:r>
              <a:rPr lang="en-US" sz="3000" dirty="0" smtClean="0">
                <a:solidFill>
                  <a:schemeClr val="accent5"/>
                </a:solidFill>
                <a:latin typeface="+mj-lt"/>
                <a:cs typeface="Courier New" panose="02070309020205020404" pitchFamily="49" charset="0"/>
              </a:rPr>
              <a:t>; then you have to use an alternative approach. C++ provides the </a:t>
            </a:r>
            <a:r>
              <a:rPr lang="en-US" sz="3000" b="1" dirty="0" err="1" smtClean="0">
                <a:solidFill>
                  <a:schemeClr val="accent5"/>
                </a:solidFill>
                <a:latin typeface="+mj-lt"/>
                <a:cs typeface="Courier New" panose="02070309020205020404" pitchFamily="49" charset="0"/>
              </a:rPr>
              <a:t>cin.getline</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function in the </a:t>
            </a:r>
            <a:r>
              <a:rPr lang="en-US" sz="3000" b="1" dirty="0" err="1" smtClean="0">
                <a:solidFill>
                  <a:schemeClr val="accent5"/>
                </a:solidFill>
                <a:latin typeface="+mj-lt"/>
                <a:cs typeface="Courier New" panose="02070309020205020404" pitchFamily="49" charset="0"/>
              </a:rPr>
              <a:t>iostream</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header file, which reads a string into an array. The syntax of the function is as follows:</a:t>
            </a:r>
          </a:p>
          <a:p>
            <a:pPr marL="176213" lvl="3" algn="just">
              <a:lnSpc>
                <a:spcPct val="100000"/>
              </a:lnSpc>
            </a:pPr>
            <a:r>
              <a:rPr lang="en-US" sz="3000" dirty="0">
                <a:solidFill>
                  <a:schemeClr val="accent5"/>
                </a:solidFill>
                <a:latin typeface="+mj-lt"/>
                <a:cs typeface="Courier New" panose="02070309020205020404" pitchFamily="49" charset="0"/>
              </a:rPr>
              <a:t>	</a:t>
            </a:r>
            <a:endParaRPr lang="en-US" sz="3000" dirty="0" smtClean="0">
              <a:solidFill>
                <a:schemeClr val="accent5"/>
              </a:solidFill>
              <a:latin typeface="+mj-lt"/>
              <a:cs typeface="Courier New" panose="02070309020205020404" pitchFamily="49" charset="0"/>
            </a:endParaRPr>
          </a:p>
          <a:p>
            <a:pPr marL="176213" lvl="3">
              <a:lnSpc>
                <a:spcPct val="100000"/>
              </a:lnSpc>
            </a:pPr>
            <a:r>
              <a:rPr lang="en-US" sz="2500" dirty="0" err="1" smtClean="0">
                <a:latin typeface="Courier New" panose="02070309020205020404" pitchFamily="49" charset="0"/>
                <a:cs typeface="Courier New" panose="02070309020205020404" pitchFamily="49" charset="0"/>
              </a:rPr>
              <a:t>cin.getline</a:t>
            </a:r>
            <a:r>
              <a:rPr lang="en-US" sz="2500" b="1" dirty="0" smtClean="0">
                <a:latin typeface="Courier New" panose="02070309020205020404" pitchFamily="49" charset="0"/>
                <a:cs typeface="Courier New" panose="02070309020205020404" pitchFamily="49" charset="0"/>
              </a:rPr>
              <a:t>(char </a:t>
            </a:r>
            <a:r>
              <a:rPr lang="en-US" sz="2500" dirty="0" smtClean="0">
                <a:latin typeface="Courier New" panose="02070309020205020404" pitchFamily="49" charset="0"/>
                <a:cs typeface="Courier New" panose="02070309020205020404" pitchFamily="49" charset="0"/>
              </a:rPr>
              <a:t>array[], </a:t>
            </a:r>
            <a:r>
              <a:rPr lang="en-US" sz="2500" b="1" dirty="0" err="1" smtClean="0">
                <a:latin typeface="Courier New" panose="02070309020205020404" pitchFamily="49" charset="0"/>
                <a:cs typeface="Courier New" panose="02070309020205020404" pitchFamily="49" charset="0"/>
              </a:rPr>
              <a:t>int</a:t>
            </a:r>
            <a:r>
              <a:rPr lang="en-US" sz="2500" b="1" dirty="0" smtClean="0">
                <a:latin typeface="Courier New" panose="02070309020205020404" pitchFamily="49" charset="0"/>
                <a:cs typeface="Courier New" panose="02070309020205020404" pitchFamily="49" charset="0"/>
              </a:rPr>
              <a:t> </a:t>
            </a:r>
            <a:r>
              <a:rPr lang="en-US" sz="2500" dirty="0" smtClean="0">
                <a:latin typeface="Courier New" panose="02070309020205020404" pitchFamily="49" charset="0"/>
                <a:cs typeface="Courier New" panose="02070309020205020404" pitchFamily="49" charset="0"/>
              </a:rPr>
              <a:t>size, </a:t>
            </a:r>
            <a:r>
              <a:rPr lang="en-US" sz="2500" b="1" dirty="0" smtClean="0">
                <a:latin typeface="Courier New" panose="02070309020205020404" pitchFamily="49" charset="0"/>
                <a:cs typeface="Courier New" panose="02070309020205020404" pitchFamily="49" charset="0"/>
              </a:rPr>
              <a:t>char </a:t>
            </a:r>
            <a:r>
              <a:rPr lang="en-US" sz="2500" dirty="0" err="1" smtClean="0">
                <a:latin typeface="Courier New" panose="02070309020205020404" pitchFamily="49" charset="0"/>
                <a:cs typeface="Courier New" panose="02070309020205020404" pitchFamily="49" charset="0"/>
              </a:rPr>
              <a:t>delimitChar</a:t>
            </a:r>
            <a:r>
              <a:rPr lang="en-US" sz="2500" b="1" dirty="0" smtClean="0">
                <a:latin typeface="Courier New" panose="02070309020205020404" pitchFamily="49" charset="0"/>
                <a:cs typeface="Courier New" panose="02070309020205020404" pitchFamily="49" charset="0"/>
              </a:rPr>
              <a:t>)</a:t>
            </a:r>
            <a:endParaRPr lang="en-US" sz="2500" b="1" dirty="0" smtClean="0">
              <a:latin typeface="+mj-lt"/>
              <a:cs typeface="Courier New" panose="02070309020205020404" pitchFamily="49" charset="0"/>
            </a:endParaRPr>
          </a:p>
        </p:txBody>
      </p:sp>
    </p:spTree>
    <p:extLst>
      <p:ext uri="{BB962C8B-B14F-4D97-AF65-F5344CB8AC3E}">
        <p14:creationId xmlns:p14="http://schemas.microsoft.com/office/powerpoint/2010/main" val="2085457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507832" y="297810"/>
            <a:ext cx="7327764"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Returning Arrays from Functions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6" name="Подзаголовок 4"/>
          <p:cNvSpPr txBox="1">
            <a:spLocks/>
          </p:cNvSpPr>
          <p:nvPr/>
        </p:nvSpPr>
        <p:spPr>
          <a:xfrm>
            <a:off x="332626" y="1443123"/>
            <a:ext cx="11502968" cy="51020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r>
              <a:rPr lang="en-US" sz="3000" dirty="0" smtClean="0">
                <a:solidFill>
                  <a:schemeClr val="accent5"/>
                </a:solidFill>
                <a:latin typeface="+mj-lt"/>
                <a:cs typeface="Courier New" panose="02070309020205020404" pitchFamily="49" charset="0"/>
              </a:rPr>
              <a:t>To return an array from a function, pass it as a parameter in a function.</a:t>
            </a:r>
          </a:p>
          <a:p>
            <a:pPr marL="96838" lvl="1" indent="528638" algn="just"/>
            <a:r>
              <a:rPr lang="en-US" sz="3000" dirty="0" smtClean="0">
                <a:solidFill>
                  <a:schemeClr val="accent5"/>
                </a:solidFill>
                <a:latin typeface="+mj-lt"/>
                <a:cs typeface="Courier New" panose="02070309020205020404" pitchFamily="49" charset="0"/>
              </a:rPr>
              <a:t>You can declare a function to return a primitive type value or an object. For example, </a:t>
            </a:r>
          </a:p>
          <a:p>
            <a:pPr marL="96838" lvl="1" indent="528638" algn="just"/>
            <a:r>
              <a:rPr lang="en-US" sz="3000" dirty="0">
                <a:solidFill>
                  <a:schemeClr val="accent5"/>
                </a:solidFill>
                <a:latin typeface="+mj-lt"/>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//Return the sum of the elements in the list</a:t>
            </a:r>
          </a:p>
          <a:p>
            <a:pPr marL="96838" lvl="1" indent="528638" algn="just"/>
            <a:r>
              <a:rPr lang="en-US" sz="3000" dirty="0">
                <a:solidFill>
                  <a:schemeClr val="accent5"/>
                </a:solidFill>
                <a:latin typeface="Courier New" panose="02070309020205020404" pitchFamily="49" charset="0"/>
                <a:cs typeface="Courier New" panose="02070309020205020404" pitchFamily="49" charset="0"/>
              </a:rPr>
              <a:t> </a:t>
            </a:r>
            <a:r>
              <a:rPr lang="en-US" sz="3000" dirty="0" smtClean="0">
                <a:solidFill>
                  <a:schemeClr val="accent5"/>
                </a:solidFill>
                <a:latin typeface="Courier New" panose="02070309020205020404" pitchFamily="49" charset="0"/>
                <a:cs typeface="Courier New" panose="02070309020205020404" pitchFamily="49" charset="0"/>
              </a:rPr>
              <a:t> </a:t>
            </a: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sum </a:t>
            </a:r>
            <a:r>
              <a:rPr lang="en-US" sz="3000" b="1" dirty="0" smtClean="0">
                <a:latin typeface="Courier New" panose="02070309020205020404" pitchFamily="49" charset="0"/>
                <a:cs typeface="Courier New" panose="02070309020205020404" pitchFamily="49" charset="0"/>
              </a:rPr>
              <a:t>(</a:t>
            </a:r>
            <a:r>
              <a:rPr lang="en-US" sz="3000" b="1" dirty="0" err="1" smtClean="0">
                <a:latin typeface="Courier New" panose="02070309020205020404" pitchFamily="49" charset="0"/>
                <a:cs typeface="Courier New" panose="02070309020205020404" pitchFamily="49" charset="0"/>
              </a:rPr>
              <a:t>const</a:t>
            </a:r>
            <a:r>
              <a:rPr lang="en-US" sz="3000" b="1" dirty="0" smtClean="0">
                <a:latin typeface="Courier New" panose="02070309020205020404" pitchFamily="49" charset="0"/>
                <a:cs typeface="Courier New" panose="02070309020205020404" pitchFamily="49" charset="0"/>
              </a:rPr>
              <a:t> </a:t>
            </a: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list[], </a:t>
            </a: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size</a:t>
            </a:r>
            <a:r>
              <a:rPr lang="en-US" sz="3000" b="1" dirty="0" smtClean="0">
                <a:latin typeface="Courier New" panose="02070309020205020404" pitchFamily="49" charset="0"/>
                <a:cs typeface="Courier New" panose="02070309020205020404" pitchFamily="49" charset="0"/>
              </a:rPr>
              <a:t>)</a:t>
            </a:r>
            <a:endParaRPr lang="en-US" sz="3000" b="1" dirty="0">
              <a:solidFill>
                <a:schemeClr val="accent5"/>
              </a:solidFill>
              <a:latin typeface="+mj-lt"/>
              <a:cs typeface="Courier New" panose="02070309020205020404" pitchFamily="49" charset="0"/>
            </a:endParaRPr>
          </a:p>
          <a:p>
            <a:pPr marL="96838" lvl="1" indent="528638" algn="just"/>
            <a:r>
              <a:rPr lang="en-US" sz="3000" dirty="0" smtClean="0">
                <a:solidFill>
                  <a:schemeClr val="accent5"/>
                </a:solidFill>
                <a:latin typeface="+mj-lt"/>
                <a:cs typeface="Courier New" panose="02070309020205020404" pitchFamily="49" charset="0"/>
              </a:rPr>
              <a:t>Can you return an array from a function using a similar syntax? For example, you may attempt to declare a function that returns a new array that is a reversal of an array, as follows:</a:t>
            </a:r>
          </a:p>
          <a:p>
            <a:pPr marL="96838" lvl="1" indent="528638" algn="just"/>
            <a:r>
              <a:rPr lang="en-US" sz="3000" dirty="0">
                <a:solidFill>
                  <a:schemeClr val="accent5"/>
                </a:solidFill>
                <a:latin typeface="+mj-lt"/>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newList</a:t>
            </a:r>
            <a:r>
              <a:rPr lang="en-US" sz="3000" dirty="0" smtClean="0">
                <a:latin typeface="Courier New" panose="02070309020205020404" pitchFamily="49" charset="0"/>
                <a:cs typeface="Courier New" panose="02070309020205020404" pitchFamily="49" charset="0"/>
              </a:rPr>
              <a:t> is the reversal of list</a:t>
            </a:r>
          </a:p>
          <a:p>
            <a:pPr marL="96838" lvl="1" indent="528638" algn="just"/>
            <a:r>
              <a:rPr lang="en-US" sz="3000" dirty="0">
                <a:solidFill>
                  <a:schemeClr val="accent5"/>
                </a:solidFill>
                <a:latin typeface="Courier New" panose="02070309020205020404" pitchFamily="49" charset="0"/>
                <a:cs typeface="Courier New" panose="02070309020205020404" pitchFamily="49" charset="0"/>
              </a:rPr>
              <a:t> </a:t>
            </a:r>
            <a:r>
              <a:rPr lang="en-US" sz="3000" dirty="0" smtClean="0">
                <a:solidFill>
                  <a:schemeClr val="accent5"/>
                </a:solidFill>
                <a:latin typeface="Courier New" panose="02070309020205020404" pitchFamily="49" charset="0"/>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void </a:t>
            </a:r>
            <a:r>
              <a:rPr lang="en-US" sz="3000" dirty="0" smtClean="0">
                <a:latin typeface="Courier New" panose="02070309020205020404" pitchFamily="49" charset="0"/>
                <a:cs typeface="Courier New" panose="02070309020205020404" pitchFamily="49" charset="0"/>
              </a:rPr>
              <a:t>reverse</a:t>
            </a:r>
            <a:r>
              <a:rPr lang="en-US" sz="3000" b="1" dirty="0" smtClean="0">
                <a:latin typeface="Courier New" panose="02070309020205020404" pitchFamily="49" charset="0"/>
                <a:cs typeface="Courier New" panose="02070309020205020404" pitchFamily="49" charset="0"/>
              </a:rPr>
              <a:t>(</a:t>
            </a:r>
            <a:r>
              <a:rPr lang="en-US" sz="3000" b="1" dirty="0" err="1" smtClean="0">
                <a:latin typeface="Courier New" panose="02070309020205020404" pitchFamily="49" charset="0"/>
                <a:cs typeface="Courier New" panose="02070309020205020404" pitchFamily="49" charset="0"/>
              </a:rPr>
              <a:t>const</a:t>
            </a:r>
            <a:r>
              <a:rPr lang="en-US" sz="3000" b="1" dirty="0" smtClean="0">
                <a:latin typeface="Courier New" panose="02070309020205020404" pitchFamily="49" charset="0"/>
                <a:cs typeface="Courier New" panose="02070309020205020404" pitchFamily="49" charset="0"/>
              </a:rPr>
              <a:t> </a:t>
            </a: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list[], </a:t>
            </a: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size</a:t>
            </a:r>
            <a:r>
              <a:rPr lang="en-US" sz="3000" b="1" dirty="0" smtClean="0">
                <a:latin typeface="Courier New" panose="02070309020205020404" pitchFamily="49" charset="0"/>
                <a:cs typeface="Courier New" panose="02070309020205020404" pitchFamily="49" charset="0"/>
              </a:rPr>
              <a:t>)</a:t>
            </a:r>
            <a:endParaRPr lang="en-US" sz="3000" b="1" dirty="0" smtClean="0">
              <a:solidFill>
                <a:schemeClr val="accent5"/>
              </a:solidFill>
              <a:latin typeface="+mj-lt"/>
              <a:cs typeface="Courier New" panose="02070309020205020404" pitchFamily="49" charset="0"/>
            </a:endParaRPr>
          </a:p>
        </p:txBody>
      </p:sp>
    </p:spTree>
    <p:extLst>
      <p:ext uri="{BB962C8B-B14F-4D97-AF65-F5344CB8AC3E}">
        <p14:creationId xmlns:p14="http://schemas.microsoft.com/office/powerpoint/2010/main" val="2295113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Input and Output of C-strings</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292442"/>
            <a:ext cx="11502968" cy="556555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lnSpc>
                <a:spcPct val="100000"/>
              </a:lnSpc>
            </a:pPr>
            <a:r>
              <a:rPr lang="en-US" sz="2500" b="1" dirty="0" smtClean="0">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The function stops reading characters when the delimiter character is encountered or when the </a:t>
            </a:r>
            <a:r>
              <a:rPr lang="en-US" sz="3000" b="1" dirty="0" smtClean="0">
                <a:solidFill>
                  <a:schemeClr val="accent5"/>
                </a:solidFill>
                <a:latin typeface="+mj-lt"/>
                <a:cs typeface="Courier New" panose="02070309020205020404" pitchFamily="49" charset="0"/>
              </a:rPr>
              <a:t>size-1 </a:t>
            </a:r>
            <a:r>
              <a:rPr lang="en-US" sz="3000" dirty="0" smtClean="0">
                <a:solidFill>
                  <a:schemeClr val="accent5"/>
                </a:solidFill>
                <a:latin typeface="+mj-lt"/>
                <a:cs typeface="Courier New" panose="02070309020205020404" pitchFamily="49" charset="0"/>
              </a:rPr>
              <a:t>number of characters have been read. The last character in the array is reserved for the null terminator </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If the delimiter is encountered, it is read but is not stored in the array. The third argument </a:t>
            </a:r>
            <a:r>
              <a:rPr lang="en-US" sz="3000" b="1" dirty="0" err="1" smtClean="0">
                <a:solidFill>
                  <a:schemeClr val="accent5"/>
                </a:solidFill>
                <a:latin typeface="+mj-lt"/>
                <a:cs typeface="Courier New" panose="02070309020205020404" pitchFamily="49" charset="0"/>
              </a:rPr>
              <a:t>delimitChar</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has a default value </a:t>
            </a:r>
            <a:r>
              <a:rPr lang="en-US" sz="3000" b="1" dirty="0" smtClean="0">
                <a:solidFill>
                  <a:schemeClr val="accent5"/>
                </a:solidFill>
                <a:latin typeface="+mj-lt"/>
                <a:cs typeface="Courier New" panose="02070309020205020404" pitchFamily="49" charset="0"/>
              </a:rPr>
              <a:t>(‘\n’). </a:t>
            </a:r>
            <a:r>
              <a:rPr lang="en-US" sz="3000" dirty="0" smtClean="0">
                <a:solidFill>
                  <a:schemeClr val="accent5"/>
                </a:solidFill>
                <a:latin typeface="+mj-lt"/>
                <a:cs typeface="Courier New" panose="02070309020205020404" pitchFamily="49" charset="0"/>
              </a:rPr>
              <a:t>The following code uses the </a:t>
            </a:r>
            <a:r>
              <a:rPr lang="en-US" sz="3000" b="1" dirty="0" err="1" smtClean="0">
                <a:solidFill>
                  <a:schemeClr val="accent5"/>
                </a:solidFill>
                <a:latin typeface="+mj-lt"/>
                <a:cs typeface="Courier New" panose="02070309020205020404" pitchFamily="49" charset="0"/>
              </a:rPr>
              <a:t>cin,getline</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function to read a string:</a:t>
            </a:r>
          </a:p>
          <a:p>
            <a:pPr marL="176213" lvl="3" algn="just">
              <a:lnSpc>
                <a:spcPct val="100000"/>
              </a:lnSpc>
            </a:pPr>
            <a:r>
              <a:rPr lang="en-US" sz="3000" b="1" dirty="0">
                <a:solidFill>
                  <a:schemeClr val="accent5"/>
                </a:solidFill>
                <a:latin typeface="+mj-lt"/>
                <a:cs typeface="Courier New" panose="02070309020205020404" pitchFamily="49" charset="0"/>
              </a:rPr>
              <a:t>	</a:t>
            </a:r>
            <a:r>
              <a:rPr lang="en-US" sz="2700" b="1" dirty="0" smtClean="0">
                <a:latin typeface="Courier New" panose="02070309020205020404" pitchFamily="49" charset="0"/>
                <a:cs typeface="Courier New" panose="02070309020205020404" pitchFamily="49" charset="0"/>
              </a:rPr>
              <a:t>char </a:t>
            </a:r>
            <a:r>
              <a:rPr lang="en-US" sz="2700" dirty="0" smtClean="0">
                <a:latin typeface="Courier New" panose="02070309020205020404" pitchFamily="49" charset="0"/>
                <a:cs typeface="Courier New" panose="02070309020205020404" pitchFamily="49" charset="0"/>
              </a:rPr>
              <a:t>city[30];</a:t>
            </a:r>
          </a:p>
          <a:p>
            <a:pPr marL="176213" lvl="3" algn="just">
              <a:lnSpc>
                <a:spcPct val="100000"/>
              </a:lnSpc>
            </a:pPr>
            <a:r>
              <a:rPr lang="en-US" sz="2700" b="1" dirty="0">
                <a:latin typeface="Courier New" panose="02070309020205020404" pitchFamily="49" charset="0"/>
                <a:cs typeface="Courier New" panose="02070309020205020404" pitchFamily="49" charset="0"/>
              </a:rPr>
              <a:t>	</a:t>
            </a:r>
            <a:r>
              <a:rPr lang="en-US" sz="2700" dirty="0" err="1" smtClean="0">
                <a:latin typeface="Courier New" panose="02070309020205020404" pitchFamily="49" charset="0"/>
                <a:cs typeface="Courier New" panose="02070309020205020404" pitchFamily="49" charset="0"/>
              </a:rPr>
              <a:t>cout</a:t>
            </a:r>
            <a:r>
              <a:rPr lang="en-US" sz="2700" dirty="0" smtClean="0">
                <a:latin typeface="Courier New" panose="02070309020205020404" pitchFamily="49" charset="0"/>
                <a:cs typeface="Courier New" panose="02070309020205020404" pitchFamily="49" charset="0"/>
              </a:rPr>
              <a:t> &lt;&lt; </a:t>
            </a:r>
            <a:r>
              <a:rPr lang="en-US" sz="2700" dirty="0" smtClean="0">
                <a:solidFill>
                  <a:schemeClr val="accent6"/>
                </a:solidFill>
                <a:latin typeface="Courier New" panose="02070309020205020404" pitchFamily="49" charset="0"/>
                <a:cs typeface="Courier New" panose="02070309020205020404" pitchFamily="49" charset="0"/>
              </a:rPr>
              <a:t>“Enter a city: ”; </a:t>
            </a:r>
            <a:r>
              <a:rPr lang="en-US" sz="2700" dirty="0" smtClean="0">
                <a:solidFill>
                  <a:schemeClr val="bg1">
                    <a:lumMod val="65000"/>
                  </a:schemeClr>
                </a:solidFill>
                <a:latin typeface="Courier New" panose="02070309020205020404" pitchFamily="49" charset="0"/>
                <a:cs typeface="Courier New" panose="02070309020205020404" pitchFamily="49" charset="0"/>
              </a:rPr>
              <a:t>// i.e., New York</a:t>
            </a:r>
          </a:p>
          <a:p>
            <a:pPr marL="176213" lvl="3" algn="just">
              <a:lnSpc>
                <a:spcPct val="100000"/>
              </a:lnSpc>
            </a:pPr>
            <a:r>
              <a:rPr lang="en-US" sz="2700" b="1" dirty="0">
                <a:solidFill>
                  <a:schemeClr val="bg1">
                    <a:lumMod val="65000"/>
                  </a:schemeClr>
                </a:solidFill>
                <a:latin typeface="Courier New" panose="02070309020205020404" pitchFamily="49" charset="0"/>
                <a:cs typeface="Courier New" panose="02070309020205020404" pitchFamily="49" charset="0"/>
              </a:rPr>
              <a:t>	</a:t>
            </a:r>
            <a:r>
              <a:rPr lang="en-US" sz="2700" dirty="0" err="1" smtClean="0">
                <a:latin typeface="Courier New" panose="02070309020205020404" pitchFamily="49" charset="0"/>
                <a:cs typeface="Courier New" panose="02070309020205020404" pitchFamily="49" charset="0"/>
              </a:rPr>
              <a:t>cin.getline</a:t>
            </a:r>
            <a:r>
              <a:rPr lang="en-US" sz="2700" dirty="0" smtClean="0">
                <a:latin typeface="Courier New" panose="02070309020205020404" pitchFamily="49" charset="0"/>
                <a:cs typeface="Courier New" panose="02070309020205020404" pitchFamily="49" charset="0"/>
              </a:rPr>
              <a:t>(city, </a:t>
            </a:r>
            <a:r>
              <a:rPr lang="en-US" sz="2700" dirty="0" smtClean="0">
                <a:solidFill>
                  <a:schemeClr val="accent6"/>
                </a:solidFill>
                <a:latin typeface="Courier New" panose="02070309020205020404" pitchFamily="49" charset="0"/>
                <a:cs typeface="Courier New" panose="02070309020205020404" pitchFamily="49" charset="0"/>
              </a:rPr>
              <a:t>30</a:t>
            </a:r>
            <a:r>
              <a:rPr lang="en-US" sz="2700" dirty="0" smtClean="0">
                <a:solidFill>
                  <a:schemeClr val="tx2"/>
                </a:solidFill>
                <a:latin typeface="Courier New" panose="02070309020205020404" pitchFamily="49" charset="0"/>
                <a:cs typeface="Courier New" panose="02070309020205020404" pitchFamily="49" charset="0"/>
              </a:rPr>
              <a:t>, </a:t>
            </a:r>
            <a:r>
              <a:rPr lang="en-US" sz="2700" dirty="0" smtClean="0">
                <a:solidFill>
                  <a:schemeClr val="accent6"/>
                </a:solidFill>
                <a:latin typeface="Courier New" panose="02070309020205020404" pitchFamily="49" charset="0"/>
                <a:cs typeface="Courier New" panose="02070309020205020404" pitchFamily="49" charset="0"/>
              </a:rPr>
              <a:t>‘\n’</a:t>
            </a:r>
            <a:r>
              <a:rPr lang="en-US" sz="2700" dirty="0" smtClean="0">
                <a:latin typeface="Courier New" panose="02070309020205020404" pitchFamily="49" charset="0"/>
                <a:cs typeface="Courier New" panose="02070309020205020404" pitchFamily="49" charset="0"/>
              </a:rPr>
              <a:t>); </a:t>
            </a:r>
            <a:r>
              <a:rPr lang="en-US" sz="2700" dirty="0">
                <a:solidFill>
                  <a:schemeClr val="bg1">
                    <a:lumMod val="65000"/>
                  </a:schemeClr>
                </a:solidFill>
                <a:latin typeface="Courier New" panose="02070309020205020404" pitchFamily="49" charset="0"/>
                <a:cs typeface="Courier New" panose="02070309020205020404" pitchFamily="49" charset="0"/>
              </a:rPr>
              <a:t>// </a:t>
            </a:r>
            <a:r>
              <a:rPr lang="en-US" sz="2700" dirty="0" smtClean="0">
                <a:solidFill>
                  <a:schemeClr val="bg1">
                    <a:lumMod val="65000"/>
                  </a:schemeClr>
                </a:solidFill>
                <a:latin typeface="Courier New" panose="02070309020205020404" pitchFamily="49" charset="0"/>
                <a:cs typeface="Courier New" panose="02070309020205020404" pitchFamily="49" charset="0"/>
              </a:rPr>
              <a:t>Read to array city</a:t>
            </a:r>
          </a:p>
          <a:p>
            <a:pPr marL="176213" lvl="3" algn="just">
              <a:lnSpc>
                <a:spcPct val="100000"/>
              </a:lnSpc>
            </a:pPr>
            <a:r>
              <a:rPr lang="en-US" sz="2700" dirty="0">
                <a:solidFill>
                  <a:schemeClr val="bg1">
                    <a:lumMod val="65000"/>
                  </a:schemeClr>
                </a:solidFill>
                <a:latin typeface="Courier New" panose="02070309020205020404" pitchFamily="49" charset="0"/>
                <a:cs typeface="Courier New" panose="02070309020205020404" pitchFamily="49" charset="0"/>
              </a:rPr>
              <a:t>	</a:t>
            </a:r>
            <a:r>
              <a:rPr lang="en-US" sz="2700" dirty="0" err="1" smtClean="0">
                <a:latin typeface="Courier New" panose="02070309020205020404" pitchFamily="49" charset="0"/>
                <a:cs typeface="Courier New" panose="02070309020205020404" pitchFamily="49" charset="0"/>
              </a:rPr>
              <a:t>cout</a:t>
            </a:r>
            <a:r>
              <a:rPr lang="en-US" sz="2700" dirty="0" smtClean="0">
                <a:latin typeface="Courier New" panose="02070309020205020404" pitchFamily="49" charset="0"/>
                <a:cs typeface="Courier New" panose="02070309020205020404" pitchFamily="49" charset="0"/>
              </a:rPr>
              <a:t> &lt;&lt; </a:t>
            </a:r>
            <a:r>
              <a:rPr lang="en-US" sz="2700" dirty="0" smtClean="0">
                <a:solidFill>
                  <a:schemeClr val="accent6"/>
                </a:solidFill>
                <a:latin typeface="Courier New" panose="02070309020205020404" pitchFamily="49" charset="0"/>
                <a:cs typeface="Courier New" panose="02070309020205020404" pitchFamily="49" charset="0"/>
              </a:rPr>
              <a:t>“You entered ” </a:t>
            </a:r>
            <a:r>
              <a:rPr lang="en-US" sz="2700" dirty="0" smtClean="0">
                <a:latin typeface="Courier New" panose="02070309020205020404" pitchFamily="49" charset="0"/>
                <a:cs typeface="Courier New" panose="02070309020205020404" pitchFamily="49" charset="0"/>
              </a:rPr>
              <a:t>&lt;&lt; city &lt;&lt; </a:t>
            </a:r>
            <a:r>
              <a:rPr lang="en-US" sz="2700" dirty="0" err="1" smtClean="0">
                <a:latin typeface="Courier New" panose="02070309020205020404" pitchFamily="49" charset="0"/>
                <a:cs typeface="Courier New" panose="02070309020205020404" pitchFamily="49" charset="0"/>
              </a:rPr>
              <a:t>endl</a:t>
            </a:r>
            <a:r>
              <a:rPr lang="en-US" sz="2700" dirty="0" smtClean="0">
                <a:latin typeface="Courier New" panose="02070309020205020404" pitchFamily="49" charset="0"/>
                <a:cs typeface="Courier New" panose="02070309020205020404" pitchFamily="49" charset="0"/>
              </a:rPr>
              <a:t>;</a:t>
            </a:r>
          </a:p>
          <a:p>
            <a:pPr marL="176213" lvl="3" algn="just">
              <a:lnSpc>
                <a:spcPct val="100000"/>
              </a:lnSpc>
            </a:pPr>
            <a:r>
              <a:rPr lang="en-US" sz="2700" dirty="0">
                <a:solidFill>
                  <a:schemeClr val="accent6"/>
                </a:solidFill>
                <a:latin typeface="Courier New" panose="02070309020205020404" pitchFamily="49" charset="0"/>
                <a:cs typeface="Courier New" panose="02070309020205020404" pitchFamily="49" charset="0"/>
              </a:rPr>
              <a:t>	</a:t>
            </a:r>
            <a:r>
              <a:rPr lang="en-US" sz="2700" dirty="0" smtClean="0">
                <a:solidFill>
                  <a:schemeClr val="accent5"/>
                </a:solidFill>
                <a:latin typeface="+mj-lt"/>
                <a:cs typeface="Courier New" panose="02070309020205020404" pitchFamily="49" charset="0"/>
              </a:rPr>
              <a:t>Since the default value for the third argument in the </a:t>
            </a:r>
            <a:r>
              <a:rPr lang="en-US" sz="2700" b="1" dirty="0" err="1" smtClean="0">
                <a:solidFill>
                  <a:schemeClr val="accent5"/>
                </a:solidFill>
                <a:latin typeface="+mj-lt"/>
                <a:cs typeface="Courier New" panose="02070309020205020404" pitchFamily="49" charset="0"/>
              </a:rPr>
              <a:t>cin.getline</a:t>
            </a:r>
            <a:r>
              <a:rPr lang="en-US" sz="2700" b="1" dirty="0" smtClean="0">
                <a:solidFill>
                  <a:schemeClr val="accent5"/>
                </a:solidFill>
                <a:latin typeface="+mj-lt"/>
                <a:cs typeface="Courier New" panose="02070309020205020404" pitchFamily="49" charset="0"/>
              </a:rPr>
              <a:t> </a:t>
            </a:r>
            <a:r>
              <a:rPr lang="en-US" sz="2700" dirty="0" smtClean="0">
                <a:solidFill>
                  <a:schemeClr val="accent5"/>
                </a:solidFill>
                <a:latin typeface="+mj-lt"/>
                <a:cs typeface="Courier New" panose="02070309020205020404" pitchFamily="49" charset="0"/>
              </a:rPr>
              <a:t>function is </a:t>
            </a:r>
            <a:r>
              <a:rPr lang="en-US" sz="2700" dirty="0" smtClean="0">
                <a:solidFill>
                  <a:schemeClr val="accent6"/>
                </a:solidFill>
                <a:latin typeface="+mj-lt"/>
                <a:cs typeface="Courier New" panose="02070309020205020404" pitchFamily="49" charset="0"/>
              </a:rPr>
              <a:t>‘\n’</a:t>
            </a:r>
            <a:r>
              <a:rPr lang="en-US" sz="2700" dirty="0" smtClean="0">
                <a:solidFill>
                  <a:schemeClr val="accent5"/>
                </a:solidFill>
                <a:latin typeface="+mj-lt"/>
                <a:cs typeface="Courier New" panose="02070309020205020404" pitchFamily="49" charset="0"/>
              </a:rPr>
              <a:t>, line 3 can be replaced by </a:t>
            </a:r>
          </a:p>
          <a:p>
            <a:pPr marL="176213" lvl="3" algn="just">
              <a:lnSpc>
                <a:spcPct val="100000"/>
              </a:lnSpc>
            </a:pPr>
            <a:r>
              <a:rPr lang="en-US" sz="2700" dirty="0">
                <a:solidFill>
                  <a:schemeClr val="accent5"/>
                </a:solidFill>
                <a:latin typeface="+mj-lt"/>
                <a:cs typeface="Courier New" panose="02070309020205020404" pitchFamily="49" charset="0"/>
              </a:rPr>
              <a:t>	</a:t>
            </a:r>
            <a:r>
              <a:rPr lang="en-US" sz="2700" dirty="0" err="1" smtClean="0">
                <a:latin typeface="Courier New" panose="02070309020205020404" pitchFamily="49" charset="0"/>
                <a:cs typeface="Courier New" panose="02070309020205020404" pitchFamily="49" charset="0"/>
              </a:rPr>
              <a:t>cin.getline</a:t>
            </a:r>
            <a:r>
              <a:rPr lang="en-US" sz="2700" dirty="0" smtClean="0">
                <a:latin typeface="Courier New" panose="02070309020205020404" pitchFamily="49" charset="0"/>
                <a:cs typeface="Courier New" panose="02070309020205020404" pitchFamily="49" charset="0"/>
              </a:rPr>
              <a:t>(city, 30); </a:t>
            </a:r>
            <a:r>
              <a:rPr lang="en-US" sz="2700" dirty="0">
                <a:solidFill>
                  <a:schemeClr val="bg1">
                    <a:lumMod val="65000"/>
                  </a:schemeClr>
                </a:solidFill>
                <a:latin typeface="Courier New" panose="02070309020205020404" pitchFamily="49" charset="0"/>
                <a:cs typeface="Courier New" panose="02070309020205020404" pitchFamily="49" charset="0"/>
              </a:rPr>
              <a:t>// Read to array city</a:t>
            </a:r>
            <a:endParaRPr lang="en-US" sz="2700" dirty="0" smtClean="0">
              <a:solidFill>
                <a:schemeClr val="accent6"/>
              </a:solidFill>
              <a:latin typeface="+mj-lt"/>
              <a:cs typeface="Courier New" panose="02070309020205020404" pitchFamily="49" charset="0"/>
            </a:endParaRPr>
          </a:p>
        </p:txBody>
      </p:sp>
    </p:spTree>
    <p:extLst>
      <p:ext uri="{BB962C8B-B14F-4D97-AF65-F5344CB8AC3E}">
        <p14:creationId xmlns:p14="http://schemas.microsoft.com/office/powerpoint/2010/main" val="1532645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26546" y="297810"/>
            <a:ext cx="710905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C-String Functions</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382164"/>
            <a:ext cx="11325973" cy="895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lnSpc>
                <a:spcPct val="150000"/>
              </a:lnSpc>
            </a:pPr>
            <a:r>
              <a:rPr lang="en-US" sz="3000" dirty="0" smtClean="0">
                <a:solidFill>
                  <a:schemeClr val="accent5"/>
                </a:solidFill>
                <a:latin typeface="+mj-lt"/>
                <a:cs typeface="Courier New" panose="02070309020205020404" pitchFamily="49" charset="0"/>
              </a:rPr>
              <a:t>	Here is the function for obtaining the length of a C-string:	</a:t>
            </a:r>
          </a:p>
        </p:txBody>
      </p:sp>
      <p:pic>
        <p:nvPicPr>
          <p:cNvPr id="3" name="Picture 2"/>
          <p:cNvPicPr>
            <a:picLocks noChangeAspect="1"/>
          </p:cNvPicPr>
          <p:nvPr/>
        </p:nvPicPr>
        <p:blipFill rotWithShape="1">
          <a:blip r:embed="rId4"/>
          <a:srcRect l="4382" t="12774" r="66521" b="64858"/>
          <a:stretch/>
        </p:blipFill>
        <p:spPr>
          <a:xfrm>
            <a:off x="2931452" y="2711116"/>
            <a:ext cx="6305318" cy="2725180"/>
          </a:xfrm>
          <a:prstGeom prst="rect">
            <a:avLst/>
          </a:prstGeom>
        </p:spPr>
      </p:pic>
    </p:spTree>
    <p:extLst>
      <p:ext uri="{BB962C8B-B14F-4D97-AF65-F5344CB8AC3E}">
        <p14:creationId xmlns:p14="http://schemas.microsoft.com/office/powerpoint/2010/main" val="1289253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sp>
        <p:nvSpPr>
          <p:cNvPr id="10" name="Подзаголовок 4"/>
          <p:cNvSpPr txBox="1">
            <a:spLocks/>
          </p:cNvSpPr>
          <p:nvPr/>
        </p:nvSpPr>
        <p:spPr>
          <a:xfrm>
            <a:off x="332627" y="2292144"/>
            <a:ext cx="11502968" cy="266486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b="1" dirty="0" smtClean="0">
                <a:solidFill>
                  <a:schemeClr val="accent5"/>
                </a:solidFill>
                <a:latin typeface="+mj-lt"/>
                <a:cs typeface="Courier New" panose="02070309020205020404" pitchFamily="49" charset="0"/>
              </a:rPr>
              <a:t>       </a:t>
            </a:r>
            <a:r>
              <a:rPr lang="en-US" sz="3000" b="1" dirty="0" err="1" smtClean="0">
                <a:solidFill>
                  <a:schemeClr val="accent5"/>
                </a:solidFill>
                <a:latin typeface="+mj-lt"/>
                <a:cs typeface="Courier New" panose="02070309020205020404" pitchFamily="49" charset="0"/>
              </a:rPr>
              <a:t>size_t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is a C++ type. For most compilers, it is the same as </a:t>
            </a:r>
            <a:r>
              <a:rPr lang="en-US" sz="3000" b="1" dirty="0" smtClean="0">
                <a:solidFill>
                  <a:schemeClr val="accent5"/>
                </a:solidFill>
                <a:latin typeface="+mj-lt"/>
                <a:cs typeface="Courier New" panose="02070309020205020404" pitchFamily="49" charset="0"/>
              </a:rPr>
              <a:t>unsigned int.</a:t>
            </a:r>
          </a:p>
          <a:p>
            <a:pPr algn="just">
              <a:lnSpc>
                <a:spcPct val="150000"/>
              </a:lnSpc>
            </a:pPr>
            <a:r>
              <a:rPr lang="en-US" sz="3000" dirty="0" smtClean="0">
                <a:solidFill>
                  <a:schemeClr val="accent5"/>
                </a:solidFill>
                <a:latin typeface="+mj-lt"/>
                <a:cs typeface="Courier New" panose="02070309020205020404" pitchFamily="49" charset="0"/>
              </a:rPr>
              <a:t>All these functions are defined in the </a:t>
            </a:r>
            <a:r>
              <a:rPr lang="en-US" sz="3000" b="1" dirty="0" err="1" smtClean="0">
                <a:solidFill>
                  <a:schemeClr val="accent5"/>
                </a:solidFill>
                <a:latin typeface="+mj-lt"/>
                <a:cs typeface="Courier New" panose="02070309020205020404" pitchFamily="49" charset="0"/>
              </a:rPr>
              <a:t>cstring</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header file except that conversion functions </a:t>
            </a:r>
            <a:r>
              <a:rPr lang="en-US" sz="3000" b="1" dirty="0" err="1" smtClean="0">
                <a:solidFill>
                  <a:schemeClr val="accent5"/>
                </a:solidFill>
                <a:latin typeface="+mj-lt"/>
                <a:cs typeface="Courier New" panose="02070309020205020404" pitchFamily="49" charset="0"/>
              </a:rPr>
              <a:t>atoi</a:t>
            </a:r>
            <a:r>
              <a:rPr lang="en-US" sz="3000" b="1" dirty="0" smtClean="0">
                <a:solidFill>
                  <a:schemeClr val="accent5"/>
                </a:solidFill>
                <a:latin typeface="+mj-lt"/>
                <a:cs typeface="Courier New" panose="02070309020205020404" pitchFamily="49" charset="0"/>
              </a:rPr>
              <a:t>, </a:t>
            </a:r>
            <a:r>
              <a:rPr lang="en-US" sz="3000" b="1" dirty="0" err="1" smtClean="0">
                <a:solidFill>
                  <a:schemeClr val="accent5"/>
                </a:solidFill>
                <a:latin typeface="+mj-lt"/>
                <a:cs typeface="Courier New" panose="02070309020205020404" pitchFamily="49" charset="0"/>
              </a:rPr>
              <a:t>atof</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and </a:t>
            </a:r>
            <a:r>
              <a:rPr lang="en-US" sz="3000" b="1" dirty="0" err="1" smtClean="0">
                <a:solidFill>
                  <a:schemeClr val="accent5"/>
                </a:solidFill>
                <a:latin typeface="+mj-lt"/>
                <a:cs typeface="Courier New" panose="02070309020205020404" pitchFamily="49" charset="0"/>
              </a:rPr>
              <a:t>itoa</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are defined in the </a:t>
            </a:r>
            <a:r>
              <a:rPr lang="en-US" sz="3000" b="1" dirty="0" err="1" smtClean="0">
                <a:solidFill>
                  <a:schemeClr val="accent5"/>
                </a:solidFill>
                <a:latin typeface="+mj-lt"/>
                <a:cs typeface="Courier New" panose="02070309020205020404" pitchFamily="49" charset="0"/>
              </a:rPr>
              <a:t>cstdlib</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function. </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74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String Functions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802912426"/>
              </p:ext>
            </p:extLst>
          </p:nvPr>
        </p:nvGraphicFramePr>
        <p:xfrm>
          <a:off x="332627" y="1298301"/>
          <a:ext cx="11502968" cy="5511628"/>
        </p:xfrm>
        <a:graphic>
          <a:graphicData uri="http://schemas.openxmlformats.org/drawingml/2006/table">
            <a:tbl>
              <a:tblPr firstRow="1" bandRow="1">
                <a:tableStyleId>{5C22544A-7EE6-4342-B048-85BDC9FD1C3A}</a:tableStyleId>
              </a:tblPr>
              <a:tblGrid>
                <a:gridCol w="4608341">
                  <a:extLst>
                    <a:ext uri="{9D8B030D-6E8A-4147-A177-3AD203B41FA5}">
                      <a16:colId xmlns:a16="http://schemas.microsoft.com/office/drawing/2014/main" val="350224522"/>
                    </a:ext>
                  </a:extLst>
                </a:gridCol>
                <a:gridCol w="6894627">
                  <a:extLst>
                    <a:ext uri="{9D8B030D-6E8A-4147-A177-3AD203B41FA5}">
                      <a16:colId xmlns:a16="http://schemas.microsoft.com/office/drawing/2014/main" val="2918344467"/>
                    </a:ext>
                  </a:extLst>
                </a:gridCol>
              </a:tblGrid>
              <a:tr h="494472">
                <a:tc>
                  <a:txBody>
                    <a:bodyPr/>
                    <a:lstStyle/>
                    <a:p>
                      <a:pPr algn="ctr"/>
                      <a:r>
                        <a:rPr lang="en-US" sz="2400" b="1" i="1" dirty="0" smtClean="0"/>
                        <a:t>Function</a:t>
                      </a:r>
                      <a:endParaRPr lang="ru-RU" sz="2400" b="1" i="1" dirty="0"/>
                    </a:p>
                  </a:txBody>
                  <a:tcPr/>
                </a:tc>
                <a:tc>
                  <a:txBody>
                    <a:bodyPr/>
                    <a:lstStyle/>
                    <a:p>
                      <a:pPr algn="ctr"/>
                      <a:r>
                        <a:rPr lang="en-US" sz="2400" i="1" dirty="0" smtClean="0"/>
                        <a:t>Description</a:t>
                      </a:r>
                      <a:endParaRPr lang="ru-RU" sz="2400" i="1" dirty="0"/>
                    </a:p>
                  </a:txBody>
                  <a:tcPr/>
                </a:tc>
                <a:extLst>
                  <a:ext uri="{0D108BD9-81ED-4DB2-BD59-A6C34878D82A}">
                    <a16:rowId xmlns:a16="http://schemas.microsoft.com/office/drawing/2014/main" val="3026147960"/>
                  </a:ext>
                </a:extLst>
              </a:tr>
              <a:tr h="340827">
                <a:tc>
                  <a:txBody>
                    <a:bodyPr/>
                    <a:lstStyle/>
                    <a:p>
                      <a:r>
                        <a:rPr lang="en-US" sz="1400" b="1" dirty="0" err="1" smtClean="0">
                          <a:latin typeface="Courier New" panose="02070309020205020404" pitchFamily="49" charset="0"/>
                          <a:cs typeface="Courier New" panose="02070309020205020404" pitchFamily="49" charset="0"/>
                        </a:rPr>
                        <a:t>size_t</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strlen</a:t>
                      </a:r>
                      <a:r>
                        <a:rPr lang="en-US" sz="1400" b="1" dirty="0" smtClean="0">
                          <a:latin typeface="Courier New" panose="02070309020205020404" pitchFamily="49" charset="0"/>
                          <a:cs typeface="Courier New" panose="02070309020205020404" pitchFamily="49" charset="0"/>
                        </a:rPr>
                        <a:t>(char s[])</a:t>
                      </a:r>
                      <a:endParaRPr lang="ru-RU" sz="1400" b="1"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Returns the length of the string,</a:t>
                      </a:r>
                      <a:r>
                        <a:rPr lang="en-US" sz="1400" baseline="0" dirty="0" smtClean="0">
                          <a:latin typeface="Courier New" panose="02070309020205020404" pitchFamily="49" charset="0"/>
                          <a:cs typeface="Courier New" panose="02070309020205020404" pitchFamily="49" charset="0"/>
                        </a:rPr>
                        <a:t> i.e., the number of the characters before the null terminator. </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10813031"/>
                  </a:ext>
                </a:extLst>
              </a:tr>
              <a:tr h="327618">
                <a:tc>
                  <a:txBody>
                    <a:bodyPr/>
                    <a:lstStyle/>
                    <a:p>
                      <a:r>
                        <a:rPr lang="en-US" sz="1400" b="1" dirty="0" err="1" smtClean="0">
                          <a:latin typeface="Courier New" panose="02070309020205020404" pitchFamily="49" charset="0"/>
                          <a:cs typeface="Courier New" panose="02070309020205020404" pitchFamily="49" charset="0"/>
                        </a:rPr>
                        <a:t>strcpy</a:t>
                      </a:r>
                      <a:r>
                        <a:rPr lang="en-US" sz="1400" b="1" dirty="0" smtClean="0">
                          <a:latin typeface="Courier New" panose="02070309020205020404" pitchFamily="49" charset="0"/>
                          <a:cs typeface="Courier New" panose="02070309020205020404" pitchFamily="49" charset="0"/>
                        </a:rPr>
                        <a:t>(char s1[],</a:t>
                      </a:r>
                      <a:r>
                        <a:rPr lang="en-US" sz="1400" b="1"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const</a:t>
                      </a:r>
                      <a:r>
                        <a:rPr lang="en-US" sz="1400" b="1" baseline="0" dirty="0" smtClean="0">
                          <a:latin typeface="Courier New" panose="02070309020205020404" pitchFamily="49" charset="0"/>
                          <a:cs typeface="Courier New" panose="02070309020205020404" pitchFamily="49" charset="0"/>
                        </a:rPr>
                        <a:t> char s2[]</a:t>
                      </a:r>
                      <a:r>
                        <a:rPr lang="en-US" sz="1400" b="1" dirty="0" smtClean="0">
                          <a:latin typeface="Courier New" panose="02070309020205020404" pitchFamily="49" charset="0"/>
                          <a:cs typeface="Courier New" panose="02070309020205020404" pitchFamily="49" charset="0"/>
                        </a:rPr>
                        <a:t>)</a:t>
                      </a:r>
                      <a:endParaRPr lang="ru-RU" sz="1400" b="1"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Copies string s2 to string</a:t>
                      </a:r>
                      <a:r>
                        <a:rPr lang="en-US" sz="1400" baseline="0" dirty="0" smtClean="0">
                          <a:latin typeface="Courier New" panose="02070309020205020404" pitchFamily="49" charset="0"/>
                          <a:cs typeface="Courier New" panose="02070309020205020404" pitchFamily="49" charset="0"/>
                        </a:rPr>
                        <a:t> s1.</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51998974"/>
                  </a:ext>
                </a:extLst>
              </a:tr>
              <a:tr h="494472">
                <a:tc>
                  <a:txBody>
                    <a:bodyPr/>
                    <a:lstStyle/>
                    <a:p>
                      <a:r>
                        <a:rPr lang="en-US" sz="1400" b="1" dirty="0" err="1" smtClean="0">
                          <a:latin typeface="Courier New" panose="02070309020205020404" pitchFamily="49" charset="0"/>
                          <a:cs typeface="Courier New" panose="02070309020205020404" pitchFamily="49" charset="0"/>
                        </a:rPr>
                        <a:t>strncpy</a:t>
                      </a:r>
                      <a:r>
                        <a:rPr lang="en-US" sz="1400" b="1" dirty="0" smtClean="0">
                          <a:latin typeface="Courier New" panose="02070309020205020404" pitchFamily="49" charset="0"/>
                          <a:cs typeface="Courier New" panose="02070309020205020404" pitchFamily="49" charset="0"/>
                        </a:rPr>
                        <a:t>(char s1[], </a:t>
                      </a:r>
                      <a:r>
                        <a:rPr lang="en-US" sz="1400" b="1" dirty="0" err="1" smtClean="0">
                          <a:latin typeface="Courier New" panose="02070309020205020404" pitchFamily="49" charset="0"/>
                          <a:cs typeface="Courier New" panose="02070309020205020404" pitchFamily="49" charset="0"/>
                        </a:rPr>
                        <a:t>const</a:t>
                      </a:r>
                      <a:r>
                        <a:rPr lang="en-US" sz="1400" b="1" dirty="0" smtClean="0">
                          <a:latin typeface="Courier New" panose="02070309020205020404" pitchFamily="49" charset="0"/>
                          <a:cs typeface="Courier New" panose="02070309020205020404" pitchFamily="49" charset="0"/>
                        </a:rPr>
                        <a:t> char s2[], </a:t>
                      </a:r>
                      <a:r>
                        <a:rPr lang="en-US" sz="1400" b="1" dirty="0" err="1" smtClean="0">
                          <a:latin typeface="Courier New" panose="02070309020205020404" pitchFamily="49" charset="0"/>
                          <a:cs typeface="Courier New" panose="02070309020205020404" pitchFamily="49" charset="0"/>
                        </a:rPr>
                        <a:t>size_t</a:t>
                      </a:r>
                      <a:r>
                        <a:rPr lang="en-US" sz="1400" b="1" dirty="0" smtClean="0">
                          <a:latin typeface="Courier New" panose="02070309020205020404" pitchFamily="49" charset="0"/>
                          <a:cs typeface="Courier New" panose="02070309020205020404" pitchFamily="49" charset="0"/>
                        </a:rPr>
                        <a:t> n)</a:t>
                      </a:r>
                      <a:endParaRPr lang="ru-RU" sz="1400" b="1"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Copies the first n characters from string s2 to string s1.</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249217173"/>
                  </a:ext>
                </a:extLst>
              </a:tr>
              <a:tr h="359327">
                <a:tc>
                  <a:txBody>
                    <a:bodyPr/>
                    <a:lstStyle/>
                    <a:p>
                      <a:r>
                        <a:rPr lang="en-US" sz="1400" b="1" dirty="0" err="1" smtClean="0">
                          <a:latin typeface="Courier New" panose="02070309020205020404" pitchFamily="49" charset="0"/>
                          <a:cs typeface="Courier New" panose="02070309020205020404" pitchFamily="49" charset="0"/>
                        </a:rPr>
                        <a:t>strcat</a:t>
                      </a:r>
                      <a:r>
                        <a:rPr lang="en-US" sz="1400" b="1" dirty="0" smtClean="0">
                          <a:latin typeface="Courier New" panose="02070309020205020404" pitchFamily="49" charset="0"/>
                          <a:cs typeface="Courier New" panose="02070309020205020404" pitchFamily="49" charset="0"/>
                        </a:rPr>
                        <a:t>(char s1[], </a:t>
                      </a:r>
                      <a:r>
                        <a:rPr lang="en-US" sz="1400" b="1" dirty="0" err="1" smtClean="0">
                          <a:latin typeface="Courier New" panose="02070309020205020404" pitchFamily="49" charset="0"/>
                          <a:cs typeface="Courier New" panose="02070309020205020404" pitchFamily="49" charset="0"/>
                        </a:rPr>
                        <a:t>const</a:t>
                      </a:r>
                      <a:r>
                        <a:rPr lang="en-US" sz="1400" b="1" baseline="0" dirty="0" smtClean="0">
                          <a:latin typeface="Courier New" panose="02070309020205020404" pitchFamily="49" charset="0"/>
                          <a:cs typeface="Courier New" panose="02070309020205020404" pitchFamily="49" charset="0"/>
                        </a:rPr>
                        <a:t> char s2[]</a:t>
                      </a:r>
                      <a:r>
                        <a:rPr lang="en-US" sz="1400" b="1" dirty="0" smtClean="0">
                          <a:latin typeface="Courier New" panose="02070309020205020404" pitchFamily="49" charset="0"/>
                          <a:cs typeface="Courier New" panose="02070309020205020404" pitchFamily="49" charset="0"/>
                        </a:rPr>
                        <a:t>)</a:t>
                      </a:r>
                      <a:endParaRPr lang="ru-RU" sz="1400" b="1"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Appends string s2 to s1.</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481502391"/>
                  </a:ext>
                </a:extLst>
              </a:tr>
              <a:tr h="494472">
                <a:tc>
                  <a:txBody>
                    <a:bodyPr/>
                    <a:lstStyle/>
                    <a:p>
                      <a:r>
                        <a:rPr lang="en-US" sz="1400" b="1" dirty="0" err="1" smtClean="0">
                          <a:latin typeface="Courier New" panose="02070309020205020404" pitchFamily="49" charset="0"/>
                          <a:cs typeface="Courier New" panose="02070309020205020404" pitchFamily="49" charset="0"/>
                        </a:rPr>
                        <a:t>strncat</a:t>
                      </a:r>
                      <a:r>
                        <a:rPr lang="en-US" sz="1400" b="1" dirty="0" smtClean="0">
                          <a:latin typeface="Courier New" panose="02070309020205020404" pitchFamily="49" charset="0"/>
                          <a:cs typeface="Courier New" panose="02070309020205020404" pitchFamily="49" charset="0"/>
                        </a:rPr>
                        <a:t>(char s1[], </a:t>
                      </a:r>
                      <a:r>
                        <a:rPr lang="en-US" sz="1400" b="1" dirty="0" err="1" smtClean="0">
                          <a:latin typeface="Courier New" panose="02070309020205020404" pitchFamily="49" charset="0"/>
                          <a:cs typeface="Courier New" panose="02070309020205020404" pitchFamily="49" charset="0"/>
                        </a:rPr>
                        <a:t>const</a:t>
                      </a:r>
                      <a:r>
                        <a:rPr lang="en-US" sz="1400" b="1" baseline="0" dirty="0" smtClean="0">
                          <a:latin typeface="Courier New" panose="02070309020205020404" pitchFamily="49" charset="0"/>
                          <a:cs typeface="Courier New" panose="02070309020205020404" pitchFamily="49" charset="0"/>
                        </a:rPr>
                        <a:t> char s2[], </a:t>
                      </a:r>
                      <a:r>
                        <a:rPr lang="en-US" sz="1400" b="1" baseline="0" dirty="0" err="1" smtClean="0">
                          <a:latin typeface="Courier New" panose="02070309020205020404" pitchFamily="49" charset="0"/>
                          <a:cs typeface="Courier New" panose="02070309020205020404" pitchFamily="49" charset="0"/>
                        </a:rPr>
                        <a:t>size_t</a:t>
                      </a:r>
                      <a:r>
                        <a:rPr lang="en-US" sz="1400" b="1" baseline="0" dirty="0" smtClean="0">
                          <a:latin typeface="Courier New" panose="02070309020205020404" pitchFamily="49" charset="0"/>
                          <a:cs typeface="Courier New" panose="02070309020205020404" pitchFamily="49" charset="0"/>
                        </a:rPr>
                        <a:t> n</a:t>
                      </a:r>
                      <a:r>
                        <a:rPr lang="en-US" sz="1400" b="1" dirty="0" smtClean="0">
                          <a:latin typeface="Courier New" panose="02070309020205020404" pitchFamily="49" charset="0"/>
                          <a:cs typeface="Courier New" panose="02070309020205020404" pitchFamily="49" charset="0"/>
                        </a:rPr>
                        <a:t>)</a:t>
                      </a:r>
                      <a:endParaRPr lang="ru-RU" sz="1400" b="1"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Appends</a:t>
                      </a:r>
                      <a:r>
                        <a:rPr lang="en-US" sz="1400" baseline="0" dirty="0" smtClean="0">
                          <a:latin typeface="Courier New" panose="02070309020205020404" pitchFamily="49" charset="0"/>
                          <a:cs typeface="Courier New" panose="02070309020205020404" pitchFamily="49" charset="0"/>
                        </a:rPr>
                        <a:t> the first n characters from string s2 to s1.</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00981683"/>
                  </a:ext>
                </a:extLst>
              </a:tr>
              <a:tr h="262699">
                <a:tc>
                  <a:txBody>
                    <a:bodyPr/>
                    <a:lstStyle/>
                    <a:p>
                      <a:r>
                        <a:rPr lang="en-US" sz="1400" b="1" dirty="0" err="1" smtClean="0">
                          <a:latin typeface="Courier New" panose="02070309020205020404" pitchFamily="49" charset="0"/>
                          <a:cs typeface="Courier New" panose="02070309020205020404" pitchFamily="49" charset="0"/>
                        </a:rPr>
                        <a:t>int</a:t>
                      </a:r>
                      <a:r>
                        <a:rPr lang="en-US" sz="1400" b="1"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strcmp</a:t>
                      </a:r>
                      <a:r>
                        <a:rPr lang="en-US" sz="1400" b="1" baseline="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(char s1[], </a:t>
                      </a:r>
                      <a:r>
                        <a:rPr lang="en-US" sz="1400" b="1" dirty="0" err="1" smtClean="0">
                          <a:latin typeface="Courier New" panose="02070309020205020404" pitchFamily="49" charset="0"/>
                          <a:cs typeface="Courier New" panose="02070309020205020404" pitchFamily="49" charset="0"/>
                        </a:rPr>
                        <a:t>const</a:t>
                      </a:r>
                      <a:r>
                        <a:rPr lang="en-US" sz="1400" b="1" baseline="0" dirty="0" smtClean="0">
                          <a:latin typeface="Courier New" panose="02070309020205020404" pitchFamily="49" charset="0"/>
                          <a:cs typeface="Courier New" panose="02070309020205020404" pitchFamily="49" charset="0"/>
                        </a:rPr>
                        <a:t> char s2[]</a:t>
                      </a:r>
                      <a:r>
                        <a:rPr lang="en-US" sz="1400" b="1" dirty="0" smtClean="0">
                          <a:latin typeface="Courier New" panose="02070309020205020404" pitchFamily="49" charset="0"/>
                          <a:cs typeface="Courier New" panose="02070309020205020404" pitchFamily="49" charset="0"/>
                        </a:rPr>
                        <a:t>)</a:t>
                      </a:r>
                      <a:endParaRPr lang="ru-RU" sz="1400" b="1" dirty="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Returns a value greater</a:t>
                      </a:r>
                      <a:r>
                        <a:rPr lang="en-US" sz="1400" baseline="0" dirty="0" smtClean="0">
                          <a:latin typeface="Courier New" panose="02070309020205020404" pitchFamily="49" charset="0"/>
                          <a:cs typeface="Courier New" panose="02070309020205020404" pitchFamily="49" charset="0"/>
                        </a:rPr>
                        <a:t> than 0, 0, or less than 0 if s1 is greater than, equal to, or less than s2 based on the numeric code of the characters.</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50453194"/>
                  </a:ext>
                </a:extLst>
              </a:tr>
              <a:tr h="494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latin typeface="Courier New" panose="02070309020205020404" pitchFamily="49" charset="0"/>
                          <a:cs typeface="Courier New" panose="02070309020205020404" pitchFamily="49" charset="0"/>
                        </a:rPr>
                        <a:t>int</a:t>
                      </a:r>
                      <a:r>
                        <a:rPr lang="en-US" sz="1400" b="1"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strncmp</a:t>
                      </a:r>
                      <a:r>
                        <a:rPr lang="en-US" sz="1400" b="1" baseline="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(char s1[], </a:t>
                      </a:r>
                      <a:r>
                        <a:rPr lang="en-US" sz="1400" b="1" dirty="0" err="1" smtClean="0">
                          <a:latin typeface="Courier New" panose="02070309020205020404" pitchFamily="49" charset="0"/>
                          <a:cs typeface="Courier New" panose="02070309020205020404" pitchFamily="49" charset="0"/>
                        </a:rPr>
                        <a:t>const</a:t>
                      </a:r>
                      <a:r>
                        <a:rPr lang="en-US" sz="1400" b="1" baseline="0" dirty="0" smtClean="0">
                          <a:latin typeface="Courier New" panose="02070309020205020404" pitchFamily="49" charset="0"/>
                          <a:cs typeface="Courier New" panose="02070309020205020404" pitchFamily="49" charset="0"/>
                        </a:rPr>
                        <a:t> char s2[], </a:t>
                      </a:r>
                      <a:r>
                        <a:rPr lang="en-US" sz="1400" b="1" baseline="0" dirty="0" err="1" smtClean="0">
                          <a:latin typeface="Courier New" panose="02070309020205020404" pitchFamily="49" charset="0"/>
                          <a:cs typeface="Courier New" panose="02070309020205020404" pitchFamily="49" charset="0"/>
                        </a:rPr>
                        <a:t>size_t</a:t>
                      </a:r>
                      <a:r>
                        <a:rPr lang="en-US" sz="1400" b="1" baseline="0" dirty="0" smtClean="0">
                          <a:latin typeface="Courier New" panose="02070309020205020404" pitchFamily="49" charset="0"/>
                          <a:cs typeface="Courier New" panose="02070309020205020404" pitchFamily="49" charset="0"/>
                        </a:rPr>
                        <a:t> n</a:t>
                      </a:r>
                      <a:r>
                        <a:rPr lang="en-US" sz="1400" b="1" dirty="0" smtClean="0">
                          <a:latin typeface="Courier New" panose="02070309020205020404" pitchFamily="49" charset="0"/>
                          <a:cs typeface="Courier New" panose="02070309020205020404" pitchFamily="49" charset="0"/>
                        </a:rPr>
                        <a:t>)</a:t>
                      </a:r>
                      <a:endParaRPr lang="ru-RU" sz="1400" b="1" dirty="0" smtClean="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Same as </a:t>
                      </a:r>
                      <a:r>
                        <a:rPr lang="en-US" sz="1400" dirty="0" err="1" smtClean="0">
                          <a:latin typeface="Courier New" panose="02070309020205020404" pitchFamily="49" charset="0"/>
                          <a:cs typeface="Courier New" panose="02070309020205020404" pitchFamily="49" charset="0"/>
                        </a:rPr>
                        <a:t>strcmp</a:t>
                      </a:r>
                      <a:r>
                        <a:rPr lang="en-US" sz="1400" dirty="0" smtClean="0">
                          <a:latin typeface="Courier New" panose="02070309020205020404" pitchFamily="49" charset="0"/>
                          <a:cs typeface="Courier New" panose="02070309020205020404" pitchFamily="49" charset="0"/>
                        </a:rPr>
                        <a:t>, but compares up to n number of</a:t>
                      </a:r>
                      <a:r>
                        <a:rPr lang="en-US" sz="1400" baseline="0" dirty="0" smtClean="0">
                          <a:latin typeface="Courier New" panose="02070309020205020404" pitchFamily="49" charset="0"/>
                          <a:cs typeface="Courier New" panose="02070309020205020404" pitchFamily="49" charset="0"/>
                        </a:rPr>
                        <a:t> characters in s1 with those in s2.</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33385802"/>
                  </a:ext>
                </a:extLst>
              </a:tr>
              <a:tr h="3685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latin typeface="Courier New" panose="02070309020205020404" pitchFamily="49" charset="0"/>
                          <a:cs typeface="Courier New" panose="02070309020205020404" pitchFamily="49" charset="0"/>
                        </a:rPr>
                        <a:t>int</a:t>
                      </a:r>
                      <a:r>
                        <a:rPr lang="en-US" sz="1400" b="1"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atoi</a:t>
                      </a:r>
                      <a:r>
                        <a:rPr lang="en-US" sz="1400" b="1" baseline="0" dirty="0" smtClean="0">
                          <a:latin typeface="Courier New" panose="02070309020205020404" pitchFamily="49" charset="0"/>
                          <a:cs typeface="Courier New" panose="02070309020205020404" pitchFamily="49" charset="0"/>
                        </a:rPr>
                        <a:t>(char s[])</a:t>
                      </a:r>
                      <a:endParaRPr lang="ru-RU" sz="1400" b="1" dirty="0" smtClean="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Returns an </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value for the string.</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198222724"/>
                  </a:ext>
                </a:extLst>
              </a:tr>
              <a:tr h="2591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double </a:t>
                      </a:r>
                      <a:r>
                        <a:rPr lang="en-US" sz="1400" b="1" dirty="0" err="1" smtClean="0">
                          <a:latin typeface="Courier New" panose="02070309020205020404" pitchFamily="49" charset="0"/>
                          <a:cs typeface="Courier New" panose="02070309020205020404" pitchFamily="49" charset="0"/>
                        </a:rPr>
                        <a:t>atof</a:t>
                      </a:r>
                      <a:r>
                        <a:rPr lang="en-US" sz="1400" b="1" dirty="0" smtClean="0">
                          <a:latin typeface="Courier New" panose="02070309020205020404" pitchFamily="49" charset="0"/>
                          <a:cs typeface="Courier New" panose="02070309020205020404" pitchFamily="49" charset="0"/>
                        </a:rPr>
                        <a:t>(char s[])</a:t>
                      </a:r>
                      <a:endParaRPr lang="ru-RU" sz="1400" b="1" dirty="0" smtClean="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Returns</a:t>
                      </a:r>
                      <a:r>
                        <a:rPr lang="en-US" sz="1400" baseline="0" dirty="0" smtClean="0">
                          <a:latin typeface="Courier New" panose="02070309020205020404" pitchFamily="49" charset="0"/>
                          <a:cs typeface="Courier New" panose="02070309020205020404" pitchFamily="49" charset="0"/>
                        </a:rPr>
                        <a:t> a double value for the string.</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649717028"/>
                  </a:ext>
                </a:extLst>
              </a:tr>
              <a:tr h="3582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long</a:t>
                      </a:r>
                      <a:r>
                        <a:rPr lang="en-US" sz="1400" b="1"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atol</a:t>
                      </a:r>
                      <a:r>
                        <a:rPr lang="en-US" sz="1400" b="1" baseline="0" dirty="0" smtClean="0">
                          <a:latin typeface="Courier New" panose="02070309020205020404" pitchFamily="49" charset="0"/>
                          <a:cs typeface="Courier New" panose="02070309020205020404" pitchFamily="49" charset="0"/>
                        </a:rPr>
                        <a:t>(char s[])</a:t>
                      </a:r>
                      <a:endParaRPr lang="ru-RU" sz="1400" b="1" dirty="0" smtClean="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Returns a long value for the string. </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60746880"/>
                  </a:ext>
                </a:extLst>
              </a:tr>
              <a:tr h="494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void</a:t>
                      </a:r>
                      <a:r>
                        <a:rPr lang="en-US" sz="1400" b="1" baseline="0" dirty="0" smtClean="0">
                          <a:latin typeface="Courier New" panose="02070309020205020404" pitchFamily="49" charset="0"/>
                          <a:cs typeface="Courier New" panose="02070309020205020404" pitchFamily="49" charset="0"/>
                        </a:rPr>
                        <a:t> </a:t>
                      </a:r>
                      <a:r>
                        <a:rPr lang="en-US" sz="1400" b="1" baseline="0" dirty="0" err="1" smtClean="0">
                          <a:latin typeface="Courier New" panose="02070309020205020404" pitchFamily="49" charset="0"/>
                          <a:cs typeface="Courier New" panose="02070309020205020404" pitchFamily="49" charset="0"/>
                        </a:rPr>
                        <a:t>itoa</a:t>
                      </a:r>
                      <a:r>
                        <a:rPr lang="en-US" sz="1400" b="1" baseline="0" dirty="0" smtClean="0">
                          <a:latin typeface="Courier New" panose="02070309020205020404" pitchFamily="49" charset="0"/>
                          <a:cs typeface="Courier New" panose="02070309020205020404" pitchFamily="49" charset="0"/>
                        </a:rPr>
                        <a:t>(</a:t>
                      </a:r>
                      <a:r>
                        <a:rPr lang="en-US" sz="1400" b="1" baseline="0" dirty="0" err="1" smtClean="0">
                          <a:latin typeface="Courier New" panose="02070309020205020404" pitchFamily="49" charset="0"/>
                          <a:cs typeface="Courier New" panose="02070309020205020404" pitchFamily="49" charset="0"/>
                        </a:rPr>
                        <a:t>int</a:t>
                      </a:r>
                      <a:r>
                        <a:rPr lang="en-US" sz="1400" b="1" baseline="0" dirty="0" smtClean="0">
                          <a:latin typeface="Courier New" panose="02070309020205020404" pitchFamily="49" charset="0"/>
                          <a:cs typeface="Courier New" panose="02070309020205020404" pitchFamily="49" charset="0"/>
                        </a:rPr>
                        <a:t> value, char s[], </a:t>
                      </a:r>
                      <a:r>
                        <a:rPr lang="en-US" sz="1400" b="1" baseline="0" dirty="0" err="1" smtClean="0">
                          <a:latin typeface="Courier New" panose="02070309020205020404" pitchFamily="49" charset="0"/>
                          <a:cs typeface="Courier New" panose="02070309020205020404" pitchFamily="49" charset="0"/>
                        </a:rPr>
                        <a:t>int</a:t>
                      </a:r>
                      <a:r>
                        <a:rPr lang="en-US" sz="1400" b="1" baseline="0" dirty="0" smtClean="0">
                          <a:latin typeface="Courier New" panose="02070309020205020404" pitchFamily="49" charset="0"/>
                          <a:cs typeface="Courier New" panose="02070309020205020404" pitchFamily="49" charset="0"/>
                        </a:rPr>
                        <a:t> radix)</a:t>
                      </a:r>
                      <a:endParaRPr lang="ru-RU" sz="1400" b="1" dirty="0" smtClean="0">
                        <a:latin typeface="Courier New" panose="02070309020205020404" pitchFamily="49" charset="0"/>
                        <a:cs typeface="Courier New" panose="02070309020205020404" pitchFamily="49" charset="0"/>
                      </a:endParaRPr>
                    </a:p>
                  </a:txBody>
                  <a:tcPr/>
                </a:tc>
                <a:tc>
                  <a:txBody>
                    <a:bodyPr/>
                    <a:lstStyle/>
                    <a:p>
                      <a:r>
                        <a:rPr lang="en-US" sz="1400" dirty="0" smtClean="0">
                          <a:latin typeface="Courier New" panose="02070309020205020404" pitchFamily="49" charset="0"/>
                          <a:cs typeface="Courier New" panose="02070309020205020404" pitchFamily="49" charset="0"/>
                        </a:rPr>
                        <a:t>Obtains an integer</a:t>
                      </a:r>
                      <a:r>
                        <a:rPr lang="en-US" sz="1400" baseline="0" dirty="0" smtClean="0">
                          <a:latin typeface="Courier New" panose="02070309020205020404" pitchFamily="49" charset="0"/>
                          <a:cs typeface="Courier New" panose="02070309020205020404" pitchFamily="49" charset="0"/>
                        </a:rPr>
                        <a:t> value to a string based on specified radix.</a:t>
                      </a:r>
                      <a:endParaRPr lang="ru-RU"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631323681"/>
                  </a:ext>
                </a:extLst>
              </a:tr>
            </a:tbl>
          </a:graphicData>
        </a:graphic>
      </p:graphicFrame>
    </p:spTree>
    <p:extLst>
      <p:ext uri="{BB962C8B-B14F-4D97-AF65-F5344CB8AC3E}">
        <p14:creationId xmlns:p14="http://schemas.microsoft.com/office/powerpoint/2010/main" val="992187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Copying Strings Using </a:t>
            </a:r>
            <a:r>
              <a:rPr lang="en-US" b="1" dirty="0" err="1" smtClean="0">
                <a:solidFill>
                  <a:schemeClr val="accent5"/>
                </a:solidFill>
              </a:rPr>
              <a:t>strcpy</a:t>
            </a:r>
            <a:r>
              <a:rPr lang="en-US" b="1" dirty="0" smtClean="0">
                <a:solidFill>
                  <a:schemeClr val="accent5"/>
                </a:solidFill>
              </a:rPr>
              <a:t> </a:t>
            </a:r>
            <a:r>
              <a:rPr lang="en-US" dirty="0" smtClean="0">
                <a:solidFill>
                  <a:schemeClr val="accent5"/>
                </a:solidFill>
              </a:rPr>
              <a:t>and </a:t>
            </a:r>
            <a:r>
              <a:rPr lang="en-US" b="1" dirty="0" err="1" smtClean="0">
                <a:solidFill>
                  <a:schemeClr val="accent5"/>
                </a:solidFill>
              </a:rPr>
              <a:t>strncpy</a:t>
            </a:r>
            <a:endParaRPr lang="ru-RU" dirty="0">
              <a:solidFill>
                <a:schemeClr val="accent5"/>
              </a:solidFill>
            </a:endParaRPr>
          </a:p>
        </p:txBody>
      </p:sp>
      <p:sp>
        <p:nvSpPr>
          <p:cNvPr id="10" name="Подзаголовок 4"/>
          <p:cNvSpPr txBox="1">
            <a:spLocks/>
          </p:cNvSpPr>
          <p:nvPr/>
        </p:nvSpPr>
        <p:spPr>
          <a:xfrm>
            <a:off x="332627" y="1313577"/>
            <a:ext cx="11502968" cy="28381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dirty="0" smtClean="0">
                <a:solidFill>
                  <a:schemeClr val="accent5"/>
                </a:solidFill>
                <a:latin typeface="+mj-lt"/>
                <a:cs typeface="Courier New" panose="02070309020205020404" pitchFamily="49" charset="0"/>
              </a:rPr>
              <a:t>	Function </a:t>
            </a:r>
            <a:r>
              <a:rPr lang="en-US" sz="3000" b="1" dirty="0" err="1" smtClean="0">
                <a:solidFill>
                  <a:schemeClr val="accent5"/>
                </a:solidFill>
                <a:latin typeface="+mj-lt"/>
                <a:cs typeface="Courier New" panose="02070309020205020404" pitchFamily="49" charset="0"/>
              </a:rPr>
              <a:t>strcpy</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can be used to copy a source string in the second argument to a target string in the first argument. The target string must have already been allocated sufficient memory for the function to work. A common mistake is to copy a C-string using code like this:</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4257" t="12555" r="46301" b="79331"/>
          <a:stretch/>
        </p:blipFill>
        <p:spPr>
          <a:xfrm>
            <a:off x="1716506" y="4228054"/>
            <a:ext cx="9388562" cy="866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998671" y="5202769"/>
            <a:ext cx="8224624" cy="553998"/>
          </a:xfrm>
          <a:prstGeom prst="rect">
            <a:avLst/>
          </a:prstGeom>
        </p:spPr>
        <p:txBody>
          <a:bodyPr wrap="none">
            <a:spAutoFit/>
          </a:bodyPr>
          <a:lstStyle/>
          <a:p>
            <a:r>
              <a:rPr lang="en-US" sz="3000" dirty="0" smtClean="0">
                <a:solidFill>
                  <a:schemeClr val="accent5"/>
                </a:solidFill>
                <a:latin typeface="+mj-lt"/>
                <a:cs typeface="Courier New" panose="02070309020205020404" pitchFamily="49" charset="0"/>
              </a:rPr>
              <a:t>In order to copy </a:t>
            </a:r>
            <a:r>
              <a:rPr lang="en-US" sz="3000" b="1" dirty="0" smtClean="0">
                <a:solidFill>
                  <a:schemeClr val="accent5"/>
                </a:solidFill>
                <a:latin typeface="+mj-lt"/>
                <a:cs typeface="Courier New" panose="02070309020205020404" pitchFamily="49" charset="0"/>
              </a:rPr>
              <a:t>“New  York” </a:t>
            </a:r>
            <a:r>
              <a:rPr lang="en-US" sz="3000" dirty="0" smtClean="0">
                <a:solidFill>
                  <a:schemeClr val="accent5"/>
                </a:solidFill>
                <a:latin typeface="+mj-lt"/>
                <a:cs typeface="Courier New" panose="02070309020205020404" pitchFamily="49" charset="0"/>
              </a:rPr>
              <a:t>to </a:t>
            </a:r>
            <a:r>
              <a:rPr lang="en-US" sz="3000" b="1" dirty="0" smtClean="0">
                <a:solidFill>
                  <a:schemeClr val="accent5"/>
                </a:solidFill>
                <a:latin typeface="+mj-lt"/>
                <a:cs typeface="Courier New" panose="02070309020205020404" pitchFamily="49" charset="0"/>
              </a:rPr>
              <a:t>city, </a:t>
            </a:r>
            <a:r>
              <a:rPr lang="en-US" sz="3000" dirty="0" smtClean="0">
                <a:solidFill>
                  <a:schemeClr val="accent5"/>
                </a:solidFill>
                <a:latin typeface="+mj-lt"/>
                <a:cs typeface="Courier New" panose="02070309020205020404" pitchFamily="49" charset="0"/>
              </a:rPr>
              <a:t>you have to use</a:t>
            </a:r>
            <a:endParaRPr lang="ru-RU" sz="3000" b="1" dirty="0">
              <a:latin typeface="+mj-lt"/>
            </a:endParaRPr>
          </a:p>
        </p:txBody>
      </p:sp>
      <p:pic>
        <p:nvPicPr>
          <p:cNvPr id="9" name="Picture 8"/>
          <p:cNvPicPr>
            <a:picLocks noChangeAspect="1"/>
          </p:cNvPicPr>
          <p:nvPr/>
        </p:nvPicPr>
        <p:blipFill rotWithShape="1">
          <a:blip r:embed="rId4"/>
          <a:srcRect l="4011" t="23739" r="66522" b="67051"/>
          <a:stretch/>
        </p:blipFill>
        <p:spPr>
          <a:xfrm>
            <a:off x="1716507" y="5836978"/>
            <a:ext cx="5855368" cy="820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4326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317201" y="297810"/>
            <a:ext cx="8518395"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Concatenating Strings Using </a:t>
            </a:r>
            <a:r>
              <a:rPr lang="en-US" b="1" dirty="0" err="1" smtClean="0">
                <a:solidFill>
                  <a:schemeClr val="accent5"/>
                </a:solidFill>
              </a:rPr>
              <a:t>strcat</a:t>
            </a:r>
            <a:r>
              <a:rPr lang="en-US" b="1" dirty="0" smtClean="0">
                <a:solidFill>
                  <a:schemeClr val="accent5"/>
                </a:solidFill>
              </a:rPr>
              <a:t> </a:t>
            </a:r>
            <a:r>
              <a:rPr lang="en-US" dirty="0" smtClean="0">
                <a:solidFill>
                  <a:schemeClr val="accent5"/>
                </a:solidFill>
              </a:rPr>
              <a:t>and </a:t>
            </a:r>
            <a:r>
              <a:rPr lang="en-US" b="1" dirty="0" err="1" smtClean="0">
                <a:solidFill>
                  <a:schemeClr val="accent5"/>
                </a:solidFill>
              </a:rPr>
              <a:t>strncat</a:t>
            </a:r>
            <a:endParaRPr lang="ru-RU" dirty="0">
              <a:solidFill>
                <a:schemeClr val="accent5"/>
              </a:solidFill>
            </a:endParaRPr>
          </a:p>
        </p:txBody>
      </p:sp>
      <p:sp>
        <p:nvSpPr>
          <p:cNvPr id="10" name="Подзаголовок 4"/>
          <p:cNvSpPr txBox="1">
            <a:spLocks/>
          </p:cNvSpPr>
          <p:nvPr/>
        </p:nvSpPr>
        <p:spPr>
          <a:xfrm>
            <a:off x="332627" y="1266662"/>
            <a:ext cx="11502968" cy="1155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dirty="0" smtClean="0">
                <a:solidFill>
                  <a:schemeClr val="accent5"/>
                </a:solidFill>
                <a:latin typeface="+mj-lt"/>
                <a:cs typeface="Courier New" panose="02070309020205020404" pitchFamily="49" charset="0"/>
              </a:rPr>
              <a:t>	Function </a:t>
            </a:r>
            <a:r>
              <a:rPr lang="en-US" b="1" dirty="0" err="1" smtClean="0">
                <a:solidFill>
                  <a:schemeClr val="accent5"/>
                </a:solidFill>
                <a:latin typeface="+mj-lt"/>
                <a:cs typeface="Courier New" panose="02070309020205020404" pitchFamily="49" charset="0"/>
              </a:rPr>
              <a:t>strcat</a:t>
            </a:r>
            <a:r>
              <a:rPr lang="en-US" b="1" dirty="0" smtClean="0">
                <a:solidFill>
                  <a:schemeClr val="accent5"/>
                </a:solidFill>
                <a:latin typeface="+mj-lt"/>
                <a:cs typeface="Courier New" panose="02070309020205020404" pitchFamily="49" charset="0"/>
              </a:rPr>
              <a:t> </a:t>
            </a:r>
            <a:r>
              <a:rPr lang="en-US" dirty="0" smtClean="0">
                <a:solidFill>
                  <a:schemeClr val="accent5"/>
                </a:solidFill>
                <a:latin typeface="+mj-lt"/>
                <a:cs typeface="Courier New" panose="02070309020205020404" pitchFamily="49" charset="0"/>
              </a:rPr>
              <a:t>can be used to append the string in the second argument to the string in the first argument. For example, the following code works fine to append </a:t>
            </a:r>
            <a:r>
              <a:rPr lang="en-US" b="1" dirty="0" smtClean="0">
                <a:solidFill>
                  <a:schemeClr val="accent5"/>
                </a:solidFill>
                <a:latin typeface="+mj-lt"/>
                <a:cs typeface="Courier New" panose="02070309020205020404" pitchFamily="49" charset="0"/>
              </a:rPr>
              <a:t>s2 </a:t>
            </a:r>
            <a:r>
              <a:rPr lang="en-US" dirty="0" smtClean="0">
                <a:solidFill>
                  <a:schemeClr val="accent5"/>
                </a:solidFill>
                <a:latin typeface="+mj-lt"/>
                <a:cs typeface="Courier New" panose="02070309020205020404" pitchFamily="49" charset="0"/>
              </a:rPr>
              <a:t>into </a:t>
            </a:r>
            <a:r>
              <a:rPr lang="en-US" b="1" dirty="0" smtClean="0">
                <a:solidFill>
                  <a:schemeClr val="accent5"/>
                </a:solidFill>
                <a:latin typeface="+mj-lt"/>
                <a:cs typeface="Courier New" panose="02070309020205020404" pitchFamily="49" charset="0"/>
              </a:rPr>
              <a:t>s1.</a:t>
            </a:r>
            <a:endParaRPr lang="en-US" dirty="0" smtClean="0">
              <a:solidFill>
                <a:schemeClr val="accent5"/>
              </a:solidFill>
              <a:latin typeface="+mj-lt"/>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4381" t="12556" r="51849" b="71436"/>
          <a:stretch/>
        </p:blipFill>
        <p:spPr>
          <a:xfrm>
            <a:off x="332627" y="2406317"/>
            <a:ext cx="6364563" cy="1308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Подзаголовок 4"/>
          <p:cNvSpPr txBox="1">
            <a:spLocks/>
          </p:cNvSpPr>
          <p:nvPr/>
        </p:nvSpPr>
        <p:spPr>
          <a:xfrm>
            <a:off x="332627" y="3699045"/>
            <a:ext cx="6068173" cy="115569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2500" dirty="0" smtClean="0">
                <a:solidFill>
                  <a:schemeClr val="accent5"/>
                </a:solidFill>
                <a:latin typeface="+mj-lt"/>
                <a:cs typeface="Courier New" panose="02070309020205020404" pitchFamily="49" charset="0"/>
              </a:rPr>
              <a:t>However, the following code does not work, because there is no space to add </a:t>
            </a:r>
            <a:r>
              <a:rPr lang="en-US" sz="2500" b="1" dirty="0" smtClean="0">
                <a:solidFill>
                  <a:schemeClr val="accent5"/>
                </a:solidFill>
                <a:latin typeface="+mj-lt"/>
                <a:cs typeface="Courier New" panose="02070309020205020404" pitchFamily="49" charset="0"/>
              </a:rPr>
              <a:t>s2 </a:t>
            </a:r>
            <a:r>
              <a:rPr lang="en-US" sz="2500" dirty="0" smtClean="0">
                <a:solidFill>
                  <a:schemeClr val="accent5"/>
                </a:solidFill>
                <a:latin typeface="+mj-lt"/>
                <a:cs typeface="Courier New" panose="02070309020205020404" pitchFamily="49" charset="0"/>
              </a:rPr>
              <a:t>into </a:t>
            </a:r>
            <a:r>
              <a:rPr lang="en-US" sz="2500" b="1" dirty="0" smtClean="0">
                <a:solidFill>
                  <a:schemeClr val="accent5"/>
                </a:solidFill>
                <a:latin typeface="+mj-lt"/>
                <a:cs typeface="Courier New" panose="02070309020205020404" pitchFamily="49" charset="0"/>
              </a:rPr>
              <a:t>s1. </a:t>
            </a:r>
            <a:endParaRPr lang="en-US" sz="2500" dirty="0" smtClean="0">
              <a:solidFill>
                <a:schemeClr val="accent5"/>
              </a:solidFill>
              <a:latin typeface="+mj-lt"/>
              <a:cs typeface="Courier New" panose="02070309020205020404" pitchFamily="49" charset="0"/>
            </a:endParaRPr>
          </a:p>
        </p:txBody>
      </p:sp>
      <p:pic>
        <p:nvPicPr>
          <p:cNvPr id="5" name="Picture 4"/>
          <p:cNvPicPr>
            <a:picLocks noChangeAspect="1"/>
          </p:cNvPicPr>
          <p:nvPr/>
        </p:nvPicPr>
        <p:blipFill rotWithShape="1">
          <a:blip r:embed="rId4"/>
          <a:srcRect l="4257" t="12555" r="76262" b="75164"/>
          <a:stretch/>
        </p:blipFill>
        <p:spPr>
          <a:xfrm>
            <a:off x="786063" y="4904777"/>
            <a:ext cx="3080083" cy="1091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Подзаголовок 4"/>
          <p:cNvSpPr txBox="1">
            <a:spLocks/>
          </p:cNvSpPr>
          <p:nvPr/>
        </p:nvSpPr>
        <p:spPr>
          <a:xfrm>
            <a:off x="6697190" y="2624224"/>
            <a:ext cx="5434795" cy="28263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2500" dirty="0" smtClean="0">
                <a:solidFill>
                  <a:schemeClr val="accent5"/>
                </a:solidFill>
                <a:latin typeface="+mj-lt"/>
                <a:cs typeface="Courier New" panose="02070309020205020404" pitchFamily="49" charset="0"/>
              </a:rPr>
              <a:t>	The </a:t>
            </a:r>
            <a:r>
              <a:rPr lang="en-US" sz="2500" b="1" dirty="0" err="1" smtClean="0">
                <a:solidFill>
                  <a:schemeClr val="accent5"/>
                </a:solidFill>
                <a:latin typeface="+mj-lt"/>
                <a:cs typeface="Courier New" panose="02070309020205020404" pitchFamily="49" charset="0"/>
              </a:rPr>
              <a:t>strncat</a:t>
            </a:r>
            <a:r>
              <a:rPr lang="en-US" sz="2500" b="1" dirty="0" smtClean="0">
                <a:solidFill>
                  <a:schemeClr val="accent5"/>
                </a:solidFill>
                <a:latin typeface="+mj-lt"/>
                <a:cs typeface="Courier New" panose="02070309020205020404" pitchFamily="49" charset="0"/>
              </a:rPr>
              <a:t> </a:t>
            </a:r>
            <a:r>
              <a:rPr lang="en-US" sz="2500" dirty="0" smtClean="0">
                <a:solidFill>
                  <a:schemeClr val="accent5"/>
                </a:solidFill>
                <a:latin typeface="+mj-lt"/>
                <a:cs typeface="Courier New" panose="02070309020205020404" pitchFamily="49" charset="0"/>
              </a:rPr>
              <a:t>function works like </a:t>
            </a:r>
            <a:r>
              <a:rPr lang="en-US" sz="2500" b="1" dirty="0" err="1" smtClean="0">
                <a:solidFill>
                  <a:schemeClr val="accent5"/>
                </a:solidFill>
                <a:latin typeface="+mj-lt"/>
                <a:cs typeface="Courier New" panose="02070309020205020404" pitchFamily="49" charset="0"/>
              </a:rPr>
              <a:t>strcat</a:t>
            </a:r>
            <a:r>
              <a:rPr lang="en-US" sz="2500" b="1" dirty="0" smtClean="0">
                <a:solidFill>
                  <a:schemeClr val="accent5"/>
                </a:solidFill>
                <a:latin typeface="+mj-lt"/>
                <a:cs typeface="Courier New" panose="02070309020205020404" pitchFamily="49" charset="0"/>
              </a:rPr>
              <a:t>, </a:t>
            </a:r>
            <a:r>
              <a:rPr lang="en-US" sz="2500" dirty="0" smtClean="0">
                <a:solidFill>
                  <a:schemeClr val="accent5"/>
                </a:solidFill>
                <a:latin typeface="+mj-lt"/>
                <a:cs typeface="Courier New" panose="02070309020205020404" pitchFamily="49" charset="0"/>
              </a:rPr>
              <a:t>except that it takes a third argument specifying the number of the characters to be concatenated from the target string with the source string.</a:t>
            </a:r>
          </a:p>
        </p:txBody>
      </p:sp>
      <p:pic>
        <p:nvPicPr>
          <p:cNvPr id="12" name="Picture 11"/>
          <p:cNvPicPr>
            <a:picLocks noChangeAspect="1"/>
          </p:cNvPicPr>
          <p:nvPr/>
        </p:nvPicPr>
        <p:blipFill rotWithShape="1">
          <a:blip r:embed="rId5"/>
          <a:srcRect l="4257" t="12116" r="52713" b="74288"/>
          <a:stretch/>
        </p:blipFill>
        <p:spPr>
          <a:xfrm>
            <a:off x="6400800" y="5634123"/>
            <a:ext cx="5598695" cy="994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2186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57600" y="297810"/>
            <a:ext cx="8177996"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Comparing Strings Using </a:t>
            </a:r>
            <a:r>
              <a:rPr lang="en-US" b="1" dirty="0" err="1" smtClean="0">
                <a:solidFill>
                  <a:schemeClr val="accent5"/>
                </a:solidFill>
              </a:rPr>
              <a:t>strcmp</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4" name="Подзаголовок 4"/>
          <p:cNvSpPr txBox="1">
            <a:spLocks/>
          </p:cNvSpPr>
          <p:nvPr/>
        </p:nvSpPr>
        <p:spPr>
          <a:xfrm>
            <a:off x="284501" y="1315983"/>
            <a:ext cx="11624887" cy="210098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dirty="0" smtClean="0">
                <a:solidFill>
                  <a:schemeClr val="accent5"/>
                </a:solidFill>
                <a:latin typeface="+mj-lt"/>
                <a:cs typeface="Courier New" panose="02070309020205020404" pitchFamily="49" charset="0"/>
              </a:rPr>
              <a:t>	Parameters can be passed by reference, which makes the formal parameter an alias of the actual argument. Thus, changes made to the parameters inside the function also made to the arguments.</a:t>
            </a:r>
          </a:p>
        </p:txBody>
      </p:sp>
      <p:pic>
        <p:nvPicPr>
          <p:cNvPr id="3" name="Picture 2"/>
          <p:cNvPicPr>
            <a:picLocks noChangeAspect="1"/>
          </p:cNvPicPr>
          <p:nvPr/>
        </p:nvPicPr>
        <p:blipFill rotWithShape="1">
          <a:blip r:embed="rId3"/>
          <a:srcRect l="7093" t="26371" r="49754" b="42050"/>
          <a:stretch/>
        </p:blipFill>
        <p:spPr>
          <a:xfrm>
            <a:off x="2920606" y="3364624"/>
            <a:ext cx="6352675" cy="2613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332627" y="6138719"/>
            <a:ext cx="11502967" cy="553998"/>
          </a:xfrm>
          <a:prstGeom prst="rect">
            <a:avLst/>
          </a:prstGeom>
        </p:spPr>
        <p:txBody>
          <a:bodyPr wrap="square">
            <a:spAutoFit/>
          </a:bodyPr>
          <a:lstStyle/>
          <a:p>
            <a:r>
              <a:rPr lang="en-US" sz="3000" dirty="0" smtClean="0">
                <a:solidFill>
                  <a:schemeClr val="accent5"/>
                </a:solidFill>
                <a:latin typeface="+mj-lt"/>
              </a:rPr>
              <a:t>	It displays </a:t>
            </a:r>
            <a:r>
              <a:rPr lang="en-US" sz="3000" b="1" dirty="0" smtClean="0">
                <a:solidFill>
                  <a:schemeClr val="accent5"/>
                </a:solidFill>
                <a:latin typeface="+mj-lt"/>
              </a:rPr>
              <a:t>s1 is greater than s2.</a:t>
            </a:r>
            <a:endParaRPr lang="ru-RU" sz="3000" dirty="0">
              <a:solidFill>
                <a:schemeClr val="accent5"/>
              </a:solidFill>
              <a:latin typeface="+mj-lt"/>
            </a:endParaRPr>
          </a:p>
        </p:txBody>
      </p:sp>
    </p:spTree>
    <p:extLst>
      <p:ext uri="{BB962C8B-B14F-4D97-AF65-F5344CB8AC3E}">
        <p14:creationId xmlns:p14="http://schemas.microsoft.com/office/powerpoint/2010/main" val="3523200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57600" y="297810"/>
            <a:ext cx="8177996"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Comparing Strings Using </a:t>
            </a:r>
            <a:r>
              <a:rPr lang="en-US" b="1" dirty="0" err="1" smtClean="0">
                <a:solidFill>
                  <a:schemeClr val="accent5"/>
                </a:solidFill>
              </a:rPr>
              <a:t>strcmp</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4" name="Подзаголовок 4"/>
          <p:cNvSpPr txBox="1">
            <a:spLocks/>
          </p:cNvSpPr>
          <p:nvPr/>
        </p:nvSpPr>
        <p:spPr>
          <a:xfrm>
            <a:off x="284501" y="1315983"/>
            <a:ext cx="11624887" cy="28870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dirty="0" smtClean="0">
                <a:solidFill>
                  <a:schemeClr val="accent5"/>
                </a:solidFill>
                <a:latin typeface="+mj-lt"/>
                <a:cs typeface="Courier New" panose="02070309020205020404" pitchFamily="49" charset="0"/>
              </a:rPr>
              <a:t>	The </a:t>
            </a:r>
            <a:r>
              <a:rPr lang="en-US" sz="3000" b="1" dirty="0" err="1" smtClean="0">
                <a:solidFill>
                  <a:schemeClr val="accent5"/>
                </a:solidFill>
                <a:latin typeface="+mj-lt"/>
                <a:cs typeface="Courier New" panose="02070309020205020404" pitchFamily="49" charset="0"/>
              </a:rPr>
              <a:t>strncpy</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function works like </a:t>
            </a:r>
            <a:r>
              <a:rPr lang="en-US" sz="3000" b="1" dirty="0" err="1" smtClean="0">
                <a:solidFill>
                  <a:schemeClr val="accent5"/>
                </a:solidFill>
                <a:latin typeface="+mj-lt"/>
                <a:cs typeface="Courier New" panose="02070309020205020404" pitchFamily="49" charset="0"/>
              </a:rPr>
              <a:t>strcmp</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except that it takes a third argument specifying the number of the characters to be compared. For example, the following code compares the first four characters in the two strings. </a:t>
            </a:r>
          </a:p>
        </p:txBody>
      </p:sp>
      <p:pic>
        <p:nvPicPr>
          <p:cNvPr id="2" name="Picture 1"/>
          <p:cNvPicPr>
            <a:picLocks noChangeAspect="1"/>
          </p:cNvPicPr>
          <p:nvPr/>
        </p:nvPicPr>
        <p:blipFill rotWithShape="1">
          <a:blip r:embed="rId3"/>
          <a:srcRect l="4257" t="12117" r="61467" b="75164"/>
          <a:stretch/>
        </p:blipFill>
        <p:spPr>
          <a:xfrm>
            <a:off x="1716506" y="4203032"/>
            <a:ext cx="6384757" cy="1332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8338131" y="4750274"/>
            <a:ext cx="2390273" cy="784830"/>
          </a:xfrm>
          <a:prstGeom prst="rect">
            <a:avLst/>
          </a:prstGeom>
        </p:spPr>
        <p:txBody>
          <a:bodyPr wrap="square">
            <a:spAutoFit/>
          </a:bodyPr>
          <a:lstStyle/>
          <a:p>
            <a:pPr algn="just">
              <a:lnSpc>
                <a:spcPct val="150000"/>
              </a:lnSpc>
            </a:pPr>
            <a:r>
              <a:rPr lang="en-US" sz="3000" dirty="0" smtClean="0">
                <a:solidFill>
                  <a:schemeClr val="accent5"/>
                </a:solidFill>
                <a:latin typeface="+mj-lt"/>
                <a:cs typeface="Courier New" panose="02070309020205020404" pitchFamily="49" charset="0"/>
              </a:rPr>
              <a:t>It displays </a:t>
            </a:r>
            <a:r>
              <a:rPr lang="en-US" sz="3000" b="1" dirty="0" smtClean="0">
                <a:solidFill>
                  <a:schemeClr val="accent5"/>
                </a:solidFill>
                <a:latin typeface="+mj-lt"/>
                <a:cs typeface="Courier New" panose="02070309020205020404" pitchFamily="49" charset="0"/>
              </a:rPr>
              <a:t>0.</a:t>
            </a:r>
            <a:endParaRPr lang="en-US" sz="3000" dirty="0">
              <a:solidFill>
                <a:schemeClr val="accent5"/>
              </a:solidFill>
              <a:latin typeface="+mj-lt"/>
              <a:cs typeface="Courier New" panose="02070309020205020404" pitchFamily="49" charset="0"/>
            </a:endParaRPr>
          </a:p>
        </p:txBody>
      </p:sp>
    </p:spTree>
    <p:extLst>
      <p:ext uri="{BB962C8B-B14F-4D97-AF65-F5344CB8AC3E}">
        <p14:creationId xmlns:p14="http://schemas.microsoft.com/office/powerpoint/2010/main" val="1564618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57600" y="297810"/>
            <a:ext cx="8177996"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Conversion between Strings and Numbers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4"/>
          <p:cNvSpPr txBox="1">
            <a:spLocks/>
          </p:cNvSpPr>
          <p:nvPr/>
        </p:nvSpPr>
        <p:spPr>
          <a:xfrm>
            <a:off x="284501" y="1315983"/>
            <a:ext cx="11624887" cy="28870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dirty="0" smtClean="0">
                <a:solidFill>
                  <a:schemeClr val="accent5"/>
                </a:solidFill>
                <a:latin typeface="+mj-lt"/>
                <a:cs typeface="Courier New" panose="02070309020205020404" pitchFamily="49" charset="0"/>
              </a:rPr>
              <a:t>	Function </a:t>
            </a:r>
            <a:r>
              <a:rPr lang="en-US" sz="3000" b="1" dirty="0" err="1" smtClean="0">
                <a:solidFill>
                  <a:schemeClr val="accent5"/>
                </a:solidFill>
                <a:latin typeface="+mj-lt"/>
                <a:cs typeface="Courier New" panose="02070309020205020404" pitchFamily="49" charset="0"/>
              </a:rPr>
              <a:t>atoi</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can be used to convert a C-string into an integer of the </a:t>
            </a:r>
            <a:r>
              <a:rPr lang="en-US" sz="3000" b="1" dirty="0" err="1" smtClean="0">
                <a:solidFill>
                  <a:schemeClr val="accent5"/>
                </a:solidFill>
                <a:latin typeface="+mj-lt"/>
                <a:cs typeface="Courier New" panose="02070309020205020404" pitchFamily="49" charset="0"/>
              </a:rPr>
              <a:t>int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type and function </a:t>
            </a:r>
            <a:r>
              <a:rPr lang="en-US" sz="3000" b="1" dirty="0" err="1" smtClean="0">
                <a:solidFill>
                  <a:schemeClr val="accent5"/>
                </a:solidFill>
                <a:latin typeface="+mj-lt"/>
                <a:cs typeface="Courier New" panose="02070309020205020404" pitchFamily="49" charset="0"/>
              </a:rPr>
              <a:t>atol</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can be used to convert a C-string into an integer of the </a:t>
            </a:r>
            <a:r>
              <a:rPr lang="en-US" sz="3000" b="1" dirty="0" smtClean="0">
                <a:solidFill>
                  <a:schemeClr val="accent5"/>
                </a:solidFill>
                <a:latin typeface="+mj-lt"/>
                <a:cs typeface="Courier New" panose="02070309020205020404" pitchFamily="49" charset="0"/>
              </a:rPr>
              <a:t>long </a:t>
            </a:r>
            <a:r>
              <a:rPr lang="en-US" sz="3000" dirty="0" smtClean="0">
                <a:solidFill>
                  <a:schemeClr val="accent5"/>
                </a:solidFill>
                <a:latin typeface="+mj-lt"/>
                <a:cs typeface="Courier New" panose="02070309020205020404" pitchFamily="49" charset="0"/>
              </a:rPr>
              <a:t>type. For example. The following code converts numerical strings </a:t>
            </a:r>
            <a:r>
              <a:rPr lang="en-US" sz="3000" b="1" dirty="0" smtClean="0">
                <a:solidFill>
                  <a:schemeClr val="accent5"/>
                </a:solidFill>
                <a:latin typeface="+mj-lt"/>
                <a:cs typeface="Courier New" panose="02070309020205020404" pitchFamily="49" charset="0"/>
              </a:rPr>
              <a:t>s1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s2 </a:t>
            </a:r>
            <a:r>
              <a:rPr lang="en-US" sz="3000" dirty="0" smtClean="0">
                <a:solidFill>
                  <a:schemeClr val="accent5"/>
                </a:solidFill>
                <a:latin typeface="+mj-lt"/>
                <a:cs typeface="Courier New" panose="02070309020205020404" pitchFamily="49" charset="0"/>
              </a:rPr>
              <a:t>to integers:</a:t>
            </a:r>
          </a:p>
        </p:txBody>
      </p:sp>
      <p:pic>
        <p:nvPicPr>
          <p:cNvPr id="2" name="Picture 1"/>
          <p:cNvPicPr>
            <a:picLocks noChangeAspect="1"/>
          </p:cNvPicPr>
          <p:nvPr/>
        </p:nvPicPr>
        <p:blipFill rotWithShape="1">
          <a:blip r:embed="rId3"/>
          <a:srcRect l="4381" t="12336" r="60726" b="75603"/>
          <a:stretch/>
        </p:blipFill>
        <p:spPr>
          <a:xfrm>
            <a:off x="1716506" y="4203032"/>
            <a:ext cx="7511493" cy="14598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716506" y="5811071"/>
            <a:ext cx="7511493" cy="553998"/>
          </a:xfrm>
          <a:prstGeom prst="rect">
            <a:avLst/>
          </a:prstGeom>
        </p:spPr>
        <p:txBody>
          <a:bodyPr wrap="square">
            <a:spAutoFit/>
          </a:bodyPr>
          <a:lstStyle/>
          <a:p>
            <a:r>
              <a:rPr lang="en-US" sz="3000" dirty="0" smtClean="0">
                <a:solidFill>
                  <a:schemeClr val="accent5"/>
                </a:solidFill>
                <a:latin typeface="+mj-lt"/>
              </a:rPr>
              <a:t>	It displays </a:t>
            </a:r>
            <a:r>
              <a:rPr lang="en-US" sz="3000" b="1" dirty="0" smtClean="0">
                <a:solidFill>
                  <a:schemeClr val="accent5"/>
                </a:solidFill>
                <a:latin typeface="+mj-lt"/>
              </a:rPr>
              <a:t>69.</a:t>
            </a:r>
            <a:endParaRPr lang="ru-RU" sz="3000" dirty="0">
              <a:solidFill>
                <a:schemeClr val="accent5"/>
              </a:solidFill>
              <a:latin typeface="+mj-lt"/>
            </a:endParaRPr>
          </a:p>
        </p:txBody>
      </p:sp>
    </p:spTree>
    <p:extLst>
      <p:ext uri="{BB962C8B-B14F-4D97-AF65-F5344CB8AC3E}">
        <p14:creationId xmlns:p14="http://schemas.microsoft.com/office/powerpoint/2010/main" val="27782498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57600" y="297810"/>
            <a:ext cx="8177996"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Conversion between Strings and Numbers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4"/>
          <p:cNvSpPr txBox="1">
            <a:spLocks/>
          </p:cNvSpPr>
          <p:nvPr/>
        </p:nvSpPr>
        <p:spPr>
          <a:xfrm>
            <a:off x="284501" y="1315984"/>
            <a:ext cx="11624887" cy="21651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dirty="0" smtClean="0">
                <a:solidFill>
                  <a:schemeClr val="accent5"/>
                </a:solidFill>
                <a:latin typeface="+mj-lt"/>
                <a:cs typeface="Courier New" panose="02070309020205020404" pitchFamily="49" charset="0"/>
              </a:rPr>
              <a:t>	Function </a:t>
            </a:r>
            <a:r>
              <a:rPr lang="en-US" sz="3000" b="1" dirty="0" err="1" smtClean="0">
                <a:solidFill>
                  <a:schemeClr val="accent5"/>
                </a:solidFill>
                <a:latin typeface="+mj-lt"/>
                <a:cs typeface="Courier New" panose="02070309020205020404" pitchFamily="49" charset="0"/>
              </a:rPr>
              <a:t>atof</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can be used to convert a C-string into a floating-point number. For example, the following code converts numerical strings </a:t>
            </a:r>
            <a:r>
              <a:rPr lang="en-US" sz="3000" b="1" dirty="0" smtClean="0">
                <a:solidFill>
                  <a:schemeClr val="accent5"/>
                </a:solidFill>
                <a:latin typeface="+mj-lt"/>
                <a:cs typeface="Courier New" panose="02070309020205020404" pitchFamily="49" charset="0"/>
              </a:rPr>
              <a:t>s1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s2 </a:t>
            </a:r>
            <a:r>
              <a:rPr lang="en-US" sz="3000" dirty="0" smtClean="0">
                <a:solidFill>
                  <a:schemeClr val="accent5"/>
                </a:solidFill>
                <a:latin typeface="+mj-lt"/>
                <a:cs typeface="Courier New" panose="02070309020205020404" pitchFamily="49" charset="0"/>
              </a:rPr>
              <a:t>to floating – point numbers:</a:t>
            </a:r>
          </a:p>
        </p:txBody>
      </p:sp>
      <p:sp>
        <p:nvSpPr>
          <p:cNvPr id="5" name="Rectangle 4"/>
          <p:cNvSpPr/>
          <p:nvPr/>
        </p:nvSpPr>
        <p:spPr>
          <a:xfrm>
            <a:off x="1716506" y="5426061"/>
            <a:ext cx="7511493" cy="553998"/>
          </a:xfrm>
          <a:prstGeom prst="rect">
            <a:avLst/>
          </a:prstGeom>
        </p:spPr>
        <p:txBody>
          <a:bodyPr wrap="square">
            <a:spAutoFit/>
          </a:bodyPr>
          <a:lstStyle/>
          <a:p>
            <a:r>
              <a:rPr lang="en-US" sz="3000" dirty="0" smtClean="0">
                <a:solidFill>
                  <a:schemeClr val="accent5"/>
                </a:solidFill>
                <a:latin typeface="+mj-lt"/>
              </a:rPr>
              <a:t>	It displays </a:t>
            </a:r>
            <a:r>
              <a:rPr lang="en-US" sz="3000" b="1" dirty="0" smtClean="0">
                <a:solidFill>
                  <a:schemeClr val="accent5"/>
                </a:solidFill>
                <a:latin typeface="+mj-lt"/>
              </a:rPr>
              <a:t>69.9.</a:t>
            </a:r>
            <a:endParaRPr lang="ru-RU" sz="3000" dirty="0">
              <a:solidFill>
                <a:schemeClr val="accent5"/>
              </a:solidFill>
              <a:latin typeface="+mj-lt"/>
            </a:endParaRPr>
          </a:p>
        </p:txBody>
      </p:sp>
      <p:pic>
        <p:nvPicPr>
          <p:cNvPr id="3" name="Picture 2"/>
          <p:cNvPicPr>
            <a:picLocks noChangeAspect="1"/>
          </p:cNvPicPr>
          <p:nvPr/>
        </p:nvPicPr>
        <p:blipFill rotWithShape="1">
          <a:blip r:embed="rId3"/>
          <a:srcRect l="4504" t="12774" r="60603" b="75165"/>
          <a:stretch/>
        </p:blipFill>
        <p:spPr>
          <a:xfrm>
            <a:off x="2341197" y="3723684"/>
            <a:ext cx="7511493" cy="14598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4001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507832" y="297810"/>
            <a:ext cx="7327764"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Returning Arrays from Functions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6" name="Подзаголовок 4"/>
          <p:cNvSpPr txBox="1">
            <a:spLocks/>
          </p:cNvSpPr>
          <p:nvPr/>
        </p:nvSpPr>
        <p:spPr>
          <a:xfrm>
            <a:off x="332626" y="1443123"/>
            <a:ext cx="11502968" cy="51020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lnSpc>
                <a:spcPct val="150000"/>
              </a:lnSpc>
            </a:pPr>
            <a:r>
              <a:rPr lang="en-US" sz="3200" dirty="0" smtClean="0">
                <a:solidFill>
                  <a:schemeClr val="accent5"/>
                </a:solidFill>
                <a:latin typeface="+mj-lt"/>
                <a:cs typeface="Courier New" panose="02070309020205020404" pitchFamily="49" charset="0"/>
              </a:rPr>
              <a:t>This is not allowed in C++. However, you can circumvent this restriction by passing two array arguments in the function:</a:t>
            </a:r>
          </a:p>
          <a:p>
            <a:pPr marL="96838" lvl="1" indent="528638" algn="just">
              <a:lnSpc>
                <a:spcPct val="150000"/>
              </a:lnSpc>
            </a:pPr>
            <a:endParaRPr lang="en-US" sz="3200" dirty="0" smtClean="0">
              <a:solidFill>
                <a:schemeClr val="accent5"/>
              </a:solidFill>
              <a:latin typeface="+mj-lt"/>
              <a:cs typeface="Courier New" panose="02070309020205020404" pitchFamily="49" charset="0"/>
            </a:endParaRPr>
          </a:p>
          <a:p>
            <a:pPr marL="96838" lvl="1" indent="528638" algn="just">
              <a:lnSpc>
                <a:spcPct val="150000"/>
              </a:lnSpc>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newList</a:t>
            </a:r>
            <a:r>
              <a:rPr lang="en-US" sz="2400" dirty="0" smtClean="0">
                <a:latin typeface="Courier New" panose="02070309020205020404" pitchFamily="49" charset="0"/>
                <a:cs typeface="Courier New" panose="02070309020205020404" pitchFamily="49" charset="0"/>
              </a:rPr>
              <a:t> is the reversal of list</a:t>
            </a:r>
          </a:p>
          <a:p>
            <a:pPr marL="96838" lvl="1" indent="528638" algn="just">
              <a:lnSpc>
                <a:spcPct val="150000"/>
              </a:lnSpc>
            </a:pPr>
            <a:r>
              <a:rPr lang="en-US" sz="2400" b="1" dirty="0">
                <a:latin typeface="Courier New" panose="02070309020205020404" pitchFamily="49" charset="0"/>
                <a:cs typeface="Courier New" panose="02070309020205020404" pitchFamily="49" charset="0"/>
              </a:rPr>
              <a:t>v</a:t>
            </a:r>
            <a:r>
              <a:rPr lang="en-US" sz="2400" b="1" dirty="0" smtClean="0">
                <a:latin typeface="Courier New" panose="02070309020205020404" pitchFamily="49" charset="0"/>
                <a:cs typeface="Courier New" panose="02070309020205020404" pitchFamily="49" charset="0"/>
              </a:rPr>
              <a:t>oid </a:t>
            </a:r>
            <a:r>
              <a:rPr lang="en-US" sz="2400" dirty="0" smtClean="0">
                <a:latin typeface="Courier New" panose="02070309020205020404" pitchFamily="49" charset="0"/>
                <a:cs typeface="Courier New" panose="02070309020205020404" pitchFamily="49" charset="0"/>
              </a:rPr>
              <a:t>reverse</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const</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list[], </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newList</a:t>
            </a:r>
            <a:r>
              <a:rPr lang="en-US" sz="2400"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size</a:t>
            </a:r>
            <a:r>
              <a:rPr lang="en-US" sz="2400"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33962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57600" y="297810"/>
            <a:ext cx="8177996"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Conversion between Strings and Numbers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4"/>
          <p:cNvSpPr txBox="1">
            <a:spLocks/>
          </p:cNvSpPr>
          <p:nvPr/>
        </p:nvSpPr>
        <p:spPr>
          <a:xfrm>
            <a:off x="284502" y="1286302"/>
            <a:ext cx="11551093" cy="1103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00000"/>
              </a:lnSpc>
            </a:pPr>
            <a:r>
              <a:rPr lang="en-US" sz="3000" dirty="0" smtClean="0">
                <a:solidFill>
                  <a:schemeClr val="accent5"/>
                </a:solidFill>
                <a:latin typeface="+mj-lt"/>
                <a:cs typeface="Courier New" panose="02070309020205020404" pitchFamily="49" charset="0"/>
              </a:rPr>
              <a:t>	Function </a:t>
            </a:r>
            <a:r>
              <a:rPr lang="en-US" sz="3000" b="1" dirty="0" err="1" smtClean="0">
                <a:solidFill>
                  <a:schemeClr val="accent5"/>
                </a:solidFill>
                <a:latin typeface="+mj-lt"/>
                <a:cs typeface="Courier New" panose="02070309020205020404" pitchFamily="49" charset="0"/>
              </a:rPr>
              <a:t>itoa</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can be used to convert an integer into C-string based on a specified radix. For example, the following code</a:t>
            </a:r>
          </a:p>
        </p:txBody>
      </p:sp>
      <p:sp>
        <p:nvSpPr>
          <p:cNvPr id="5" name="Rectangle 4"/>
          <p:cNvSpPr/>
          <p:nvPr/>
        </p:nvSpPr>
        <p:spPr>
          <a:xfrm>
            <a:off x="1014714" y="5339343"/>
            <a:ext cx="4952950" cy="1384995"/>
          </a:xfrm>
          <a:prstGeom prst="rect">
            <a:avLst/>
          </a:prstGeom>
        </p:spPr>
        <p:txBody>
          <a:bodyPr wrap="square">
            <a:spAutoFit/>
          </a:bodyPr>
          <a:lstStyle/>
          <a:p>
            <a:r>
              <a:rPr lang="en-US" sz="2100" dirty="0" smtClean="0">
                <a:solidFill>
                  <a:schemeClr val="accent5"/>
                </a:solidFill>
                <a:latin typeface="+mj-lt"/>
              </a:rPr>
              <a:t>Displays</a:t>
            </a:r>
          </a:p>
          <a:p>
            <a:r>
              <a:rPr lang="en-US" sz="2100" dirty="0">
                <a:solidFill>
                  <a:schemeClr val="accent5"/>
                </a:solidFill>
                <a:latin typeface="+mj-lt"/>
              </a:rPr>
              <a:t>	</a:t>
            </a:r>
            <a:r>
              <a:rPr lang="en-US" sz="2100" dirty="0" smtClean="0">
                <a:solidFill>
                  <a:schemeClr val="accent5"/>
                </a:solidFill>
                <a:latin typeface="+mj-lt"/>
              </a:rPr>
              <a:t>The hex number for 100 is 64</a:t>
            </a:r>
          </a:p>
          <a:p>
            <a:r>
              <a:rPr lang="en-US" sz="2100" dirty="0">
                <a:solidFill>
                  <a:schemeClr val="accent5"/>
                </a:solidFill>
                <a:latin typeface="+mj-lt"/>
              </a:rPr>
              <a:t>	</a:t>
            </a:r>
            <a:r>
              <a:rPr lang="en-US" sz="2100" dirty="0" smtClean="0">
                <a:solidFill>
                  <a:schemeClr val="accent5"/>
                </a:solidFill>
                <a:latin typeface="+mj-lt"/>
              </a:rPr>
              <a:t>The binary number for 100 is 1100100</a:t>
            </a:r>
          </a:p>
          <a:p>
            <a:r>
              <a:rPr lang="en-US" sz="2100" dirty="0">
                <a:solidFill>
                  <a:schemeClr val="accent5"/>
                </a:solidFill>
                <a:latin typeface="+mj-lt"/>
              </a:rPr>
              <a:t>	</a:t>
            </a:r>
            <a:r>
              <a:rPr lang="en-US" sz="2100" dirty="0" smtClean="0">
                <a:solidFill>
                  <a:schemeClr val="accent5"/>
                </a:solidFill>
                <a:latin typeface="+mj-lt"/>
              </a:rPr>
              <a:t>s3 is 100</a:t>
            </a:r>
            <a:endParaRPr lang="ru-RU" sz="2100" dirty="0">
              <a:solidFill>
                <a:schemeClr val="accent5"/>
              </a:solidFill>
              <a:latin typeface="+mj-lt"/>
            </a:endParaRPr>
          </a:p>
        </p:txBody>
      </p:sp>
      <p:pic>
        <p:nvPicPr>
          <p:cNvPr id="2" name="Picture 1"/>
          <p:cNvPicPr>
            <a:picLocks noChangeAspect="1"/>
          </p:cNvPicPr>
          <p:nvPr/>
        </p:nvPicPr>
        <p:blipFill rotWithShape="1">
          <a:blip r:embed="rId3"/>
          <a:srcRect l="4257" t="12336" r="43589" b="53673"/>
          <a:stretch/>
        </p:blipFill>
        <p:spPr>
          <a:xfrm>
            <a:off x="332627" y="2285153"/>
            <a:ext cx="8203643" cy="3006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7475621" y="5662508"/>
            <a:ext cx="4359974" cy="800219"/>
          </a:xfrm>
          <a:prstGeom prst="rect">
            <a:avLst/>
          </a:prstGeom>
        </p:spPr>
        <p:txBody>
          <a:bodyPr wrap="square">
            <a:spAutoFit/>
          </a:bodyPr>
          <a:lstStyle/>
          <a:p>
            <a:r>
              <a:rPr lang="en-US" sz="2300" dirty="0" smtClean="0">
                <a:solidFill>
                  <a:schemeClr val="accent5"/>
                </a:solidFill>
                <a:latin typeface="+mj-lt"/>
              </a:rPr>
              <a:t>Note that some C++ compilers may not support the </a:t>
            </a:r>
            <a:r>
              <a:rPr lang="en-US" sz="2300" b="1" dirty="0" err="1" smtClean="0">
                <a:solidFill>
                  <a:schemeClr val="accent5"/>
                </a:solidFill>
                <a:latin typeface="+mj-lt"/>
              </a:rPr>
              <a:t>itoa</a:t>
            </a:r>
            <a:r>
              <a:rPr lang="en-US" sz="2300" b="1" dirty="0" smtClean="0">
                <a:solidFill>
                  <a:schemeClr val="accent5"/>
                </a:solidFill>
                <a:latin typeface="+mj-lt"/>
              </a:rPr>
              <a:t> </a:t>
            </a:r>
            <a:r>
              <a:rPr lang="en-US" sz="2300" dirty="0" smtClean="0">
                <a:solidFill>
                  <a:schemeClr val="accent5"/>
                </a:solidFill>
                <a:latin typeface="+mj-lt"/>
              </a:rPr>
              <a:t>function.</a:t>
            </a:r>
            <a:endParaRPr lang="ru-RU" sz="2300" dirty="0">
              <a:solidFill>
                <a:schemeClr val="accent5"/>
              </a:solidFill>
              <a:latin typeface="+mj-lt"/>
            </a:endParaRPr>
          </a:p>
        </p:txBody>
      </p:sp>
    </p:spTree>
    <p:extLst>
      <p:ext uri="{BB962C8B-B14F-4D97-AF65-F5344CB8AC3E}">
        <p14:creationId xmlns:p14="http://schemas.microsoft.com/office/powerpoint/2010/main" val="3763594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57600" y="297810"/>
            <a:ext cx="81779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4"/>
          <p:cNvSpPr txBox="1">
            <a:spLocks/>
          </p:cNvSpPr>
          <p:nvPr/>
        </p:nvSpPr>
        <p:spPr>
          <a:xfrm>
            <a:off x="284502" y="1751523"/>
            <a:ext cx="11551093" cy="71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00000"/>
              </a:lnSpc>
            </a:pPr>
            <a:r>
              <a:rPr lang="en-US" sz="3000" dirty="0" smtClean="0">
                <a:solidFill>
                  <a:schemeClr val="accent5"/>
                </a:solidFill>
                <a:latin typeface="+mj-lt"/>
                <a:cs typeface="Courier New" panose="02070309020205020404" pitchFamily="49" charset="0"/>
              </a:rPr>
              <a:t>	What are the differences between the following arrays?</a:t>
            </a:r>
          </a:p>
        </p:txBody>
      </p:sp>
      <p:pic>
        <p:nvPicPr>
          <p:cNvPr id="3" name="Picture 2"/>
          <p:cNvPicPr>
            <a:picLocks noChangeAspect="1"/>
          </p:cNvPicPr>
          <p:nvPr/>
        </p:nvPicPr>
        <p:blipFill rotWithShape="1">
          <a:blip r:embed="rId3"/>
          <a:srcRect l="4381" t="12116" r="68124" b="79770"/>
          <a:stretch/>
        </p:blipFill>
        <p:spPr>
          <a:xfrm>
            <a:off x="3076215" y="3031703"/>
            <a:ext cx="6015791" cy="998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9244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57600" y="297810"/>
            <a:ext cx="81779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4"/>
          <p:cNvSpPr txBox="1">
            <a:spLocks/>
          </p:cNvSpPr>
          <p:nvPr/>
        </p:nvSpPr>
        <p:spPr>
          <a:xfrm>
            <a:off x="284501" y="1313170"/>
            <a:ext cx="7624258" cy="71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00000"/>
              </a:lnSpc>
            </a:pPr>
            <a:r>
              <a:rPr lang="en-US" sz="3000" dirty="0" smtClean="0">
                <a:solidFill>
                  <a:schemeClr val="accent5"/>
                </a:solidFill>
                <a:latin typeface="+mj-lt"/>
                <a:cs typeface="Courier New" panose="02070309020205020404" pitchFamily="49" charset="0"/>
              </a:rPr>
              <a:t>	Suppose </a:t>
            </a:r>
            <a:r>
              <a:rPr lang="en-US" sz="3000" b="1" dirty="0" smtClean="0">
                <a:solidFill>
                  <a:schemeClr val="accent5"/>
                </a:solidFill>
                <a:latin typeface="+mj-lt"/>
                <a:cs typeface="Courier New" panose="02070309020205020404" pitchFamily="49" charset="0"/>
              </a:rPr>
              <a:t>s1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s2 </a:t>
            </a:r>
            <a:r>
              <a:rPr lang="en-US" sz="3000" dirty="0" smtClean="0">
                <a:solidFill>
                  <a:schemeClr val="accent5"/>
                </a:solidFill>
                <a:latin typeface="+mj-lt"/>
                <a:cs typeface="Courier New" panose="02070309020205020404" pitchFamily="49" charset="0"/>
              </a:rPr>
              <a:t>are defined as follows:</a:t>
            </a:r>
          </a:p>
        </p:txBody>
      </p:sp>
      <p:pic>
        <p:nvPicPr>
          <p:cNvPr id="2" name="Picture 1"/>
          <p:cNvPicPr>
            <a:picLocks noChangeAspect="1"/>
          </p:cNvPicPr>
          <p:nvPr/>
        </p:nvPicPr>
        <p:blipFill rotWithShape="1">
          <a:blip r:embed="rId3"/>
          <a:srcRect l="4381" t="12116" r="77248" b="79332"/>
          <a:stretch/>
        </p:blipFill>
        <p:spPr>
          <a:xfrm>
            <a:off x="7865171" y="1360086"/>
            <a:ext cx="3970423" cy="1039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Подзаголовок 4"/>
          <p:cNvSpPr txBox="1">
            <a:spLocks/>
          </p:cNvSpPr>
          <p:nvPr/>
        </p:nvSpPr>
        <p:spPr>
          <a:xfrm>
            <a:off x="54043" y="2646436"/>
            <a:ext cx="11551093" cy="71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00000"/>
              </a:lnSpc>
            </a:pPr>
            <a:r>
              <a:rPr lang="en-US" sz="3000" dirty="0" smtClean="0">
                <a:solidFill>
                  <a:schemeClr val="accent5"/>
                </a:solidFill>
                <a:latin typeface="+mj-lt"/>
                <a:cs typeface="Courier New" panose="02070309020205020404" pitchFamily="49" charset="0"/>
              </a:rPr>
              <a:t>	Are the following expressions/statements correct?</a:t>
            </a:r>
          </a:p>
        </p:txBody>
      </p:sp>
      <p:pic>
        <p:nvPicPr>
          <p:cNvPr id="5" name="Picture 4"/>
          <p:cNvPicPr>
            <a:picLocks noChangeAspect="1"/>
          </p:cNvPicPr>
          <p:nvPr/>
        </p:nvPicPr>
        <p:blipFill rotWithShape="1">
          <a:blip r:embed="rId4"/>
          <a:srcRect l="4134" t="12116" r="78358" b="60253"/>
          <a:stretch/>
        </p:blipFill>
        <p:spPr>
          <a:xfrm>
            <a:off x="3015916" y="3365398"/>
            <a:ext cx="3809999" cy="33807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2743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604945" y="297810"/>
            <a:ext cx="6230651"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Summary</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332625" y="1443123"/>
            <a:ext cx="11502969" cy="533681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just">
              <a:buFont typeface="+mj-lt"/>
              <a:buAutoNum type="arabicPeriod" startAt="12"/>
            </a:pPr>
            <a:endParaRPr lang="en-US" sz="3000" dirty="0" smtClean="0">
              <a:solidFill>
                <a:schemeClr val="accent5"/>
              </a:solidFill>
            </a:endParaRPr>
          </a:p>
        </p:txBody>
      </p:sp>
      <p:sp>
        <p:nvSpPr>
          <p:cNvPr id="9" name="Заголовок 1"/>
          <p:cNvSpPr txBox="1">
            <a:spLocks/>
          </p:cNvSpPr>
          <p:nvPr/>
        </p:nvSpPr>
        <p:spPr>
          <a:xfrm>
            <a:off x="220331" y="1330828"/>
            <a:ext cx="11698954" cy="5449114"/>
          </a:xfrm>
          <a:prstGeom prst="rect">
            <a:avLst/>
          </a:prstGeom>
        </p:spPr>
        <p:txBody>
          <a:bodyPr vert="horz" lIns="91440" tIns="45720" rIns="91440" bIns="45720" rtlCol="0" anchor="t">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just">
              <a:buFont typeface="+mj-lt"/>
              <a:buAutoNum type="arabicPeriod" startAt="10"/>
            </a:pPr>
            <a:r>
              <a:rPr lang="en-US" sz="3000" dirty="0" smtClean="0">
                <a:solidFill>
                  <a:schemeClr val="accent5"/>
                </a:solidFill>
              </a:rPr>
              <a:t>When an array is passed to a function, the starting address of the array is passed to the array parameter in the function.</a:t>
            </a:r>
          </a:p>
          <a:p>
            <a:pPr marL="514350" indent="-514350" algn="just">
              <a:buFont typeface="+mj-lt"/>
              <a:buAutoNum type="arabicPeriod" startAt="10"/>
            </a:pPr>
            <a:r>
              <a:rPr lang="en-US" sz="3000" dirty="0" smtClean="0">
                <a:solidFill>
                  <a:schemeClr val="accent5"/>
                </a:solidFill>
              </a:rPr>
              <a:t>When you pass an array argument to a function, often you also should pass the size in another argument, so the function knows how many elements are in the array.</a:t>
            </a:r>
          </a:p>
          <a:p>
            <a:pPr marL="514350" indent="-514350" algn="just">
              <a:buFont typeface="+mj-lt"/>
              <a:buAutoNum type="arabicPeriod" startAt="10"/>
            </a:pPr>
            <a:r>
              <a:rPr lang="en-US" sz="3000" dirty="0" smtClean="0">
                <a:solidFill>
                  <a:schemeClr val="accent5"/>
                </a:solidFill>
              </a:rPr>
              <a:t>You can specify </a:t>
            </a:r>
            <a:r>
              <a:rPr lang="en-US" sz="3000" b="1" dirty="0" err="1" smtClean="0">
                <a:solidFill>
                  <a:schemeClr val="accent5"/>
                </a:solidFill>
              </a:rPr>
              <a:t>const</a:t>
            </a:r>
            <a:r>
              <a:rPr lang="en-US" sz="3000" b="1" dirty="0" smtClean="0">
                <a:solidFill>
                  <a:schemeClr val="accent5"/>
                </a:solidFill>
              </a:rPr>
              <a:t> </a:t>
            </a:r>
            <a:r>
              <a:rPr lang="en-US" sz="3000" dirty="0" smtClean="0">
                <a:solidFill>
                  <a:schemeClr val="accent5"/>
                </a:solidFill>
              </a:rPr>
              <a:t>array parameters to prevent arrays from being accidentally modified.</a:t>
            </a:r>
          </a:p>
          <a:p>
            <a:pPr marL="514350" indent="-514350" algn="just">
              <a:buFont typeface="+mj-lt"/>
              <a:buAutoNum type="arabicPeriod" startAt="10"/>
            </a:pPr>
            <a:r>
              <a:rPr lang="en-US" sz="3000" dirty="0" smtClean="0">
                <a:solidFill>
                  <a:schemeClr val="accent5"/>
                </a:solidFill>
              </a:rPr>
              <a:t>An array of characters that ends with a null terminator is called a C-string.</a:t>
            </a:r>
          </a:p>
          <a:p>
            <a:pPr marL="514350" indent="-514350" algn="just">
              <a:buFont typeface="+mj-lt"/>
              <a:buAutoNum type="arabicPeriod" startAt="10"/>
            </a:pPr>
            <a:r>
              <a:rPr lang="en-US" sz="3000" dirty="0" smtClean="0">
                <a:solidFill>
                  <a:schemeClr val="accent5"/>
                </a:solidFill>
              </a:rPr>
              <a:t>A string literal is a C-string.</a:t>
            </a:r>
          </a:p>
          <a:p>
            <a:pPr marL="514350" indent="-514350" algn="just">
              <a:buFont typeface="+mj-lt"/>
              <a:buAutoNum type="arabicPeriod" startAt="10"/>
            </a:pPr>
            <a:r>
              <a:rPr lang="en-US" sz="3000" dirty="0" smtClean="0">
                <a:solidFill>
                  <a:schemeClr val="accent5"/>
                </a:solidFill>
              </a:rPr>
              <a:t>C++ provides several functions for processing C-strings.</a:t>
            </a:r>
          </a:p>
          <a:p>
            <a:pPr marL="514350" indent="-514350" algn="just">
              <a:buFont typeface="+mj-lt"/>
              <a:buAutoNum type="arabicPeriod" startAt="10"/>
            </a:pPr>
            <a:r>
              <a:rPr lang="en-US" sz="3000" dirty="0" smtClean="0">
                <a:solidFill>
                  <a:schemeClr val="accent5"/>
                </a:solidFill>
              </a:rPr>
              <a:t>You can obtain a C-string length using the </a:t>
            </a:r>
            <a:r>
              <a:rPr lang="en-US" sz="3000" b="1" dirty="0" err="1" smtClean="0">
                <a:solidFill>
                  <a:schemeClr val="accent5"/>
                </a:solidFill>
              </a:rPr>
              <a:t>strlen</a:t>
            </a:r>
            <a:r>
              <a:rPr lang="en-US" sz="3000" b="1" dirty="0" smtClean="0">
                <a:solidFill>
                  <a:schemeClr val="accent5"/>
                </a:solidFill>
              </a:rPr>
              <a:t> </a:t>
            </a:r>
            <a:r>
              <a:rPr lang="en-US" sz="3000" dirty="0" smtClean="0">
                <a:solidFill>
                  <a:schemeClr val="accent5"/>
                </a:solidFill>
              </a:rPr>
              <a:t>function.</a:t>
            </a:r>
          </a:p>
          <a:p>
            <a:pPr marL="514350" indent="-514350" algn="just">
              <a:buFont typeface="+mj-lt"/>
              <a:buAutoNum type="arabicPeriod" startAt="10"/>
            </a:pPr>
            <a:r>
              <a:rPr lang="en-US" sz="3000" dirty="0" smtClean="0">
                <a:solidFill>
                  <a:schemeClr val="accent5"/>
                </a:solidFill>
              </a:rPr>
              <a:t>You can copy a C-string to another C-string using the </a:t>
            </a:r>
            <a:r>
              <a:rPr lang="en-US" sz="3000" b="1" dirty="0" err="1" smtClean="0">
                <a:solidFill>
                  <a:schemeClr val="accent5"/>
                </a:solidFill>
              </a:rPr>
              <a:t>strcpy</a:t>
            </a:r>
            <a:r>
              <a:rPr lang="en-US" sz="3000" b="1" dirty="0" smtClean="0">
                <a:solidFill>
                  <a:schemeClr val="accent5"/>
                </a:solidFill>
              </a:rPr>
              <a:t> </a:t>
            </a:r>
            <a:r>
              <a:rPr lang="en-US" sz="3000" dirty="0" smtClean="0">
                <a:solidFill>
                  <a:schemeClr val="accent5"/>
                </a:solidFill>
              </a:rPr>
              <a:t>function.</a:t>
            </a:r>
          </a:p>
          <a:p>
            <a:pPr marL="514350" indent="-514350" algn="just">
              <a:buFont typeface="+mj-lt"/>
              <a:buAutoNum type="arabicPeriod" startAt="10"/>
            </a:pPr>
            <a:r>
              <a:rPr lang="en-US" sz="3000" dirty="0" smtClean="0">
                <a:solidFill>
                  <a:schemeClr val="accent5"/>
                </a:solidFill>
              </a:rPr>
              <a:t>You can compare two C-strings using the </a:t>
            </a:r>
            <a:r>
              <a:rPr lang="en-US" sz="3000" b="1" dirty="0" err="1" smtClean="0">
                <a:solidFill>
                  <a:schemeClr val="accent5"/>
                </a:solidFill>
              </a:rPr>
              <a:t>strcmp</a:t>
            </a:r>
            <a:r>
              <a:rPr lang="en-US" sz="3000" b="1" dirty="0" smtClean="0">
                <a:solidFill>
                  <a:schemeClr val="accent5"/>
                </a:solidFill>
              </a:rPr>
              <a:t> </a:t>
            </a:r>
            <a:r>
              <a:rPr lang="en-US" sz="3000" dirty="0" smtClean="0">
                <a:solidFill>
                  <a:schemeClr val="accent5"/>
                </a:solidFill>
              </a:rPr>
              <a:t>function.</a:t>
            </a:r>
          </a:p>
          <a:p>
            <a:pPr marL="514350" indent="-514350" algn="just">
              <a:buFont typeface="+mj-lt"/>
              <a:buAutoNum type="arabicPeriod" startAt="10"/>
            </a:pPr>
            <a:r>
              <a:rPr lang="en-US" sz="3000" dirty="0" smtClean="0">
                <a:solidFill>
                  <a:schemeClr val="accent5"/>
                </a:solidFill>
              </a:rPr>
              <a:t>You can use the </a:t>
            </a:r>
            <a:r>
              <a:rPr lang="en-US" sz="3000" b="1" dirty="0" err="1" smtClean="0">
                <a:solidFill>
                  <a:schemeClr val="accent5"/>
                </a:solidFill>
              </a:rPr>
              <a:t>itoa</a:t>
            </a:r>
            <a:r>
              <a:rPr lang="en-US" sz="3000" b="1" dirty="0" smtClean="0">
                <a:solidFill>
                  <a:schemeClr val="accent5"/>
                </a:solidFill>
              </a:rPr>
              <a:t> </a:t>
            </a:r>
            <a:r>
              <a:rPr lang="en-US" sz="3000" dirty="0" smtClean="0">
                <a:solidFill>
                  <a:schemeClr val="accent5"/>
                </a:solidFill>
              </a:rPr>
              <a:t>function to convert an integer to C-string, and use </a:t>
            </a:r>
            <a:r>
              <a:rPr lang="en-US" sz="3000" b="1" dirty="0" err="1" smtClean="0">
                <a:solidFill>
                  <a:schemeClr val="accent5"/>
                </a:solidFill>
              </a:rPr>
              <a:t>atoi</a:t>
            </a:r>
            <a:r>
              <a:rPr lang="en-US" sz="3000" b="1" dirty="0" smtClean="0">
                <a:solidFill>
                  <a:schemeClr val="accent5"/>
                </a:solidFill>
              </a:rPr>
              <a:t> </a:t>
            </a:r>
            <a:r>
              <a:rPr lang="en-US" sz="3000" dirty="0" smtClean="0">
                <a:solidFill>
                  <a:schemeClr val="accent5"/>
                </a:solidFill>
              </a:rPr>
              <a:t>to convert a string to an integer. </a:t>
            </a:r>
          </a:p>
        </p:txBody>
      </p:sp>
    </p:spTree>
    <p:extLst>
      <p:ext uri="{BB962C8B-B14F-4D97-AF65-F5344CB8AC3E}">
        <p14:creationId xmlns:p14="http://schemas.microsoft.com/office/powerpoint/2010/main" val="1154411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507832" y="297810"/>
            <a:ext cx="7327764"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Returning Arrays from Functions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681" t="12336" r="67015" b="15734"/>
          <a:stretch/>
        </p:blipFill>
        <p:spPr>
          <a:xfrm>
            <a:off x="348669" y="1317430"/>
            <a:ext cx="5001076" cy="5497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3078" y="1749054"/>
            <a:ext cx="1012517"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1"/>
          <p:cNvGraphicFramePr>
            <a:graphicFrameLocks noGrp="1"/>
          </p:cNvGraphicFramePr>
          <p:nvPr>
            <p:extLst>
              <p:ext uri="{D42A27DB-BD31-4B8C-83A1-F6EECF244321}">
                <p14:modId xmlns:p14="http://schemas.microsoft.com/office/powerpoint/2010/main" val="211365908"/>
              </p:ext>
            </p:extLst>
          </p:nvPr>
        </p:nvGraphicFramePr>
        <p:xfrm>
          <a:off x="5534526" y="2562880"/>
          <a:ext cx="6301070" cy="640080"/>
        </p:xfrm>
        <a:graphic>
          <a:graphicData uri="http://schemas.openxmlformats.org/drawingml/2006/table">
            <a:tbl>
              <a:tblPr firstRow="1" bandRow="1">
                <a:tableStyleId>{3B4B98B0-60AC-42C2-AFA5-B58CD77FA1E5}</a:tableStyleId>
              </a:tblPr>
              <a:tblGrid>
                <a:gridCol w="6301070">
                  <a:extLst>
                    <a:ext uri="{9D8B030D-6E8A-4147-A177-3AD203B41FA5}">
                      <a16:colId xmlns:a16="http://schemas.microsoft.com/office/drawing/2014/main" val="20000"/>
                    </a:ext>
                  </a:extLst>
                </a:gridCol>
              </a:tblGrid>
              <a:tr h="506931">
                <a:tc>
                  <a:txBody>
                    <a:bodyPr/>
                    <a:lstStyle/>
                    <a:p>
                      <a:r>
                        <a:rPr lang="en-US" sz="1800" b="0" dirty="0" smtClean="0">
                          <a:latin typeface="Courier New" panose="02070309020205020404" pitchFamily="49" charset="0"/>
                          <a:cs typeface="Courier New" panose="02070309020205020404" pitchFamily="49" charset="0"/>
                        </a:rPr>
                        <a:t>The original array: 1 2 3 4 5 6</a:t>
                      </a:r>
                    </a:p>
                    <a:p>
                      <a:r>
                        <a:rPr lang="en-US" sz="1800" b="0" dirty="0" smtClean="0">
                          <a:latin typeface="Courier New" panose="02070309020205020404" pitchFamily="49" charset="0"/>
                          <a:cs typeface="Courier New" panose="02070309020205020404" pitchFamily="49" charset="0"/>
                        </a:rPr>
                        <a:t>The reversed array: 6 5 4 3 2 1</a:t>
                      </a:r>
                    </a:p>
                  </a:txBody>
                  <a:tcPr>
                    <a:solidFill>
                      <a:schemeClr val="bg2"/>
                    </a:solidFill>
                  </a:tcPr>
                </a:tc>
                <a:extLst>
                  <a:ext uri="{0D108BD9-81ED-4DB2-BD59-A6C34878D82A}">
                    <a16:rowId xmlns:a16="http://schemas.microsoft.com/office/drawing/2014/main" val="10000"/>
                  </a:ext>
                </a:extLst>
              </a:tr>
            </a:tbl>
          </a:graphicData>
        </a:graphic>
      </p:graphicFrame>
      <p:grpSp>
        <p:nvGrpSpPr>
          <p:cNvPr id="12" name="Group 11"/>
          <p:cNvGrpSpPr/>
          <p:nvPr/>
        </p:nvGrpSpPr>
        <p:grpSpPr>
          <a:xfrm>
            <a:off x="6372326" y="3572195"/>
            <a:ext cx="4957010" cy="494098"/>
            <a:chOff x="5727032" y="3587013"/>
            <a:chExt cx="4957010" cy="494098"/>
          </a:xfrm>
        </p:grpSpPr>
        <p:sp>
          <p:nvSpPr>
            <p:cNvPr id="3" name="Rectangle 2"/>
            <p:cNvSpPr/>
            <p:nvPr/>
          </p:nvSpPr>
          <p:spPr>
            <a:xfrm>
              <a:off x="5727032" y="3587013"/>
              <a:ext cx="4957010" cy="4940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1" name="Straight Connector 10"/>
            <p:cNvCxnSpPr/>
            <p:nvPr/>
          </p:nvCxnSpPr>
          <p:spPr>
            <a:xfrm>
              <a:off x="6128084" y="3593431"/>
              <a:ext cx="0" cy="46522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537155" y="3601452"/>
              <a:ext cx="0" cy="46522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0331113" y="3593430"/>
              <a:ext cx="0" cy="46522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9986208" y="3601452"/>
              <a:ext cx="0" cy="465222"/>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oup 16"/>
          <p:cNvGrpSpPr/>
          <p:nvPr/>
        </p:nvGrpSpPr>
        <p:grpSpPr>
          <a:xfrm>
            <a:off x="6372326" y="4781438"/>
            <a:ext cx="4957010" cy="494098"/>
            <a:chOff x="5727032" y="3587013"/>
            <a:chExt cx="4957010" cy="494098"/>
          </a:xfrm>
        </p:grpSpPr>
        <p:sp>
          <p:nvSpPr>
            <p:cNvPr id="18" name="Rectangle 17"/>
            <p:cNvSpPr/>
            <p:nvPr/>
          </p:nvSpPr>
          <p:spPr>
            <a:xfrm>
              <a:off x="5727032" y="3587013"/>
              <a:ext cx="4957010" cy="4940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9" name="Straight Connector 18"/>
            <p:cNvCxnSpPr/>
            <p:nvPr/>
          </p:nvCxnSpPr>
          <p:spPr>
            <a:xfrm>
              <a:off x="6128084" y="3593431"/>
              <a:ext cx="0" cy="46522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537155" y="3601452"/>
              <a:ext cx="0" cy="46522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0331113" y="3593430"/>
              <a:ext cx="0" cy="46522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9986208" y="3601452"/>
              <a:ext cx="0" cy="465222"/>
            </a:xfrm>
            <a:prstGeom prst="line">
              <a:avLst/>
            </a:prstGeom>
          </p:spPr>
          <p:style>
            <a:lnRef idx="1">
              <a:schemeClr val="dk1"/>
            </a:lnRef>
            <a:fillRef idx="0">
              <a:schemeClr val="dk1"/>
            </a:fillRef>
            <a:effectRef idx="0">
              <a:schemeClr val="dk1"/>
            </a:effectRef>
            <a:fontRef idx="minor">
              <a:schemeClr val="tx1"/>
            </a:fontRef>
          </p:style>
        </p:cxnSp>
      </p:grpSp>
      <p:cxnSp>
        <p:nvCxnSpPr>
          <p:cNvPr id="24" name="Elbow Connector 23"/>
          <p:cNvCxnSpPr/>
          <p:nvPr/>
        </p:nvCxnSpPr>
        <p:spPr>
          <a:xfrm rot="16200000" flipH="1">
            <a:off x="8396974" y="2621902"/>
            <a:ext cx="1060913" cy="363424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rot="16200000" flipH="1">
            <a:off x="8213390" y="2071866"/>
            <a:ext cx="1283704" cy="43974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5735950" y="3682524"/>
            <a:ext cx="454612" cy="369332"/>
          </a:xfrm>
          <a:prstGeom prst="rect">
            <a:avLst/>
          </a:prstGeom>
          <a:noFill/>
        </p:spPr>
        <p:txBody>
          <a:bodyPr wrap="none" rtlCol="0">
            <a:spAutoFit/>
          </a:bodyPr>
          <a:lstStyle/>
          <a:p>
            <a:r>
              <a:rPr lang="en-US" dirty="0" smtClean="0"/>
              <a:t>list</a:t>
            </a:r>
            <a:endParaRPr lang="ru-RU" dirty="0"/>
          </a:p>
        </p:txBody>
      </p:sp>
      <p:sp>
        <p:nvSpPr>
          <p:cNvPr id="27" name="TextBox 26"/>
          <p:cNvSpPr txBox="1"/>
          <p:nvPr/>
        </p:nvSpPr>
        <p:spPr>
          <a:xfrm>
            <a:off x="5438322" y="4843821"/>
            <a:ext cx="900696" cy="369332"/>
          </a:xfrm>
          <a:prstGeom prst="rect">
            <a:avLst/>
          </a:prstGeom>
          <a:noFill/>
        </p:spPr>
        <p:txBody>
          <a:bodyPr wrap="none" rtlCol="0">
            <a:spAutoFit/>
          </a:bodyPr>
          <a:lstStyle/>
          <a:p>
            <a:r>
              <a:rPr lang="en-US" dirty="0" err="1" smtClean="0"/>
              <a:t>newList</a:t>
            </a:r>
            <a:endParaRPr lang="ru-RU" dirty="0"/>
          </a:p>
        </p:txBody>
      </p:sp>
    </p:spTree>
    <p:extLst>
      <p:ext uri="{BB962C8B-B14F-4D97-AF65-F5344CB8AC3E}">
        <p14:creationId xmlns:p14="http://schemas.microsoft.com/office/powerpoint/2010/main" val="2528927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03955"/>
            <a:ext cx="11502968" cy="6435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r>
              <a:rPr lang="en-US" sz="3000" dirty="0" smtClean="0">
                <a:solidFill>
                  <a:schemeClr val="accent5"/>
                </a:solidFill>
                <a:latin typeface="+mj-lt"/>
                <a:cs typeface="Courier New" panose="02070309020205020404" pitchFamily="49" charset="0"/>
              </a:rPr>
              <a:t>Show the output of the following two programs:</a:t>
            </a:r>
          </a:p>
        </p:txBody>
      </p:sp>
      <p:pic>
        <p:nvPicPr>
          <p:cNvPr id="2" name="Picture 1"/>
          <p:cNvPicPr>
            <a:picLocks noChangeAspect="1"/>
          </p:cNvPicPr>
          <p:nvPr/>
        </p:nvPicPr>
        <p:blipFill rotWithShape="1">
          <a:blip r:embed="rId3"/>
          <a:srcRect l="559" t="12116" r="49507" b="18367"/>
          <a:stretch/>
        </p:blipFill>
        <p:spPr>
          <a:xfrm>
            <a:off x="458113" y="2232585"/>
            <a:ext cx="5625998" cy="4403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rotWithShape="1">
          <a:blip r:embed="rId4"/>
          <a:srcRect l="559" t="12774" r="56164" b="8499"/>
          <a:stretch/>
        </p:blipFill>
        <p:spPr>
          <a:xfrm>
            <a:off x="7011331" y="2047516"/>
            <a:ext cx="4667321" cy="4773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5082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03955"/>
            <a:ext cx="11502968" cy="12109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r>
              <a:rPr lang="en-US" sz="3000" dirty="0" smtClean="0">
                <a:solidFill>
                  <a:schemeClr val="accent5"/>
                </a:solidFill>
                <a:latin typeface="+mj-lt"/>
                <a:cs typeface="Courier New" panose="02070309020205020404" pitchFamily="49" charset="0"/>
              </a:rPr>
              <a:t>Suppose the following code is written to reverse the characters in a string, explain why it is wrong.</a:t>
            </a:r>
          </a:p>
        </p:txBody>
      </p:sp>
      <p:pic>
        <p:nvPicPr>
          <p:cNvPr id="5" name="Picture 4"/>
          <p:cNvPicPr>
            <a:picLocks noChangeAspect="1"/>
          </p:cNvPicPr>
          <p:nvPr/>
        </p:nvPicPr>
        <p:blipFill rotWithShape="1">
          <a:blip r:embed="rId3"/>
          <a:srcRect l="3887" t="12555" r="39767" b="50384"/>
          <a:stretch/>
        </p:blipFill>
        <p:spPr>
          <a:xfrm>
            <a:off x="1716506" y="2614863"/>
            <a:ext cx="9733497" cy="3599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8828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Counting the Occurrences of Each Letter</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443123"/>
            <a:ext cx="11502968" cy="51020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r>
              <a:rPr lang="en-US" sz="3000" dirty="0" smtClean="0">
                <a:solidFill>
                  <a:schemeClr val="accent5"/>
                </a:solidFill>
                <a:latin typeface="+mj-lt"/>
                <a:cs typeface="Courier New" panose="02070309020205020404" pitchFamily="49" charset="0"/>
              </a:rPr>
              <a:t>This section presents a program to count the occurrences of each letter in an array of characters.</a:t>
            </a:r>
          </a:p>
          <a:p>
            <a:pPr marL="96838" lvl="1" indent="528638" algn="just"/>
            <a:r>
              <a:rPr lang="en-US" sz="3000" dirty="0" smtClean="0">
                <a:solidFill>
                  <a:schemeClr val="accent5"/>
                </a:solidFill>
                <a:latin typeface="+mj-lt"/>
                <a:cs typeface="Courier New" panose="02070309020205020404" pitchFamily="49" charset="0"/>
              </a:rPr>
              <a:t>Program does the following:</a:t>
            </a:r>
          </a:p>
          <a:p>
            <a:pPr marL="554038" lvl="1" indent="-457200" algn="just">
              <a:buFont typeface="Wingdings" panose="05000000000000000000" pitchFamily="2" charset="2"/>
              <a:buChar char="q"/>
            </a:pPr>
            <a:r>
              <a:rPr lang="en-US" sz="3000" dirty="0" smtClean="0">
                <a:solidFill>
                  <a:schemeClr val="accent5"/>
                </a:solidFill>
                <a:latin typeface="+mj-lt"/>
                <a:cs typeface="Courier New" panose="02070309020205020404" pitchFamily="49" charset="0"/>
              </a:rPr>
              <a:t>Generate 100 lowercase letters randomly and assign them to an array of characters. </a:t>
            </a:r>
            <a:endParaRPr lang="en-US" sz="3000" dirty="0">
              <a:solidFill>
                <a:schemeClr val="accent5"/>
              </a:solidFill>
              <a:latin typeface="+mj-lt"/>
              <a:cs typeface="Courier New" panose="02070309020205020404" pitchFamily="49" charset="0"/>
            </a:endParaRPr>
          </a:p>
          <a:p>
            <a:pPr marL="96838" lvl="1"/>
            <a:r>
              <a:rPr lang="en-US" sz="3000" b="1" dirty="0" err="1">
                <a:latin typeface="Courier New" panose="02070309020205020404" pitchFamily="49" charset="0"/>
                <a:cs typeface="Courier New" panose="02070309020205020404" pitchFamily="49" charset="0"/>
              </a:rPr>
              <a:t>s</a:t>
            </a:r>
            <a:r>
              <a:rPr lang="en-US" sz="3000" b="1" dirty="0" err="1" smtClean="0">
                <a:latin typeface="Courier New" panose="02070309020205020404" pitchFamily="49" charset="0"/>
                <a:cs typeface="Courier New" panose="02070309020205020404" pitchFamily="49" charset="0"/>
              </a:rPr>
              <a:t>tatic_cast</a:t>
            </a:r>
            <a:r>
              <a:rPr lang="en-US" sz="3000" b="1" dirty="0" smtClean="0">
                <a:latin typeface="Courier New" panose="02070309020205020404" pitchFamily="49" charset="0"/>
                <a:cs typeface="Courier New" panose="02070309020205020404" pitchFamily="49" charset="0"/>
              </a:rPr>
              <a:t>&lt;char&gt;(</a:t>
            </a:r>
            <a:r>
              <a:rPr lang="en-US" sz="3000" dirty="0" smtClean="0">
                <a:latin typeface="Courier New" panose="02070309020205020404" pitchFamily="49" charset="0"/>
                <a:cs typeface="Courier New" panose="02070309020205020404" pitchFamily="49" charset="0"/>
              </a:rPr>
              <a:t>‘a’ + rand() % (‘z’ – ‘a’ + 1)</a:t>
            </a:r>
            <a:r>
              <a:rPr lang="en-US" sz="3000" b="1" dirty="0" smtClean="0">
                <a:latin typeface="Courier New" panose="02070309020205020404" pitchFamily="49" charset="0"/>
                <a:cs typeface="Courier New" panose="02070309020205020404" pitchFamily="49" charset="0"/>
              </a:rPr>
              <a:t>)</a:t>
            </a:r>
          </a:p>
          <a:p>
            <a:pPr marL="554038" lvl="1" indent="-457200" algn="just">
              <a:buFont typeface="Wingdings" panose="05000000000000000000" pitchFamily="2" charset="2"/>
              <a:buChar char="q"/>
            </a:pPr>
            <a:r>
              <a:rPr lang="en-US" sz="3000" dirty="0" smtClean="0">
                <a:solidFill>
                  <a:schemeClr val="accent5"/>
                </a:solidFill>
                <a:latin typeface="+mj-lt"/>
                <a:cs typeface="Courier New" panose="02070309020205020404" pitchFamily="49" charset="0"/>
              </a:rPr>
              <a:t>Count  the occurrences of each letter in the array. To do so, declare an array, say </a:t>
            </a:r>
            <a:r>
              <a:rPr lang="en-US" sz="3000" b="1" dirty="0" smtClean="0">
                <a:solidFill>
                  <a:schemeClr val="accent5"/>
                </a:solidFill>
                <a:latin typeface="+mj-lt"/>
                <a:cs typeface="Courier New" panose="02070309020205020404" pitchFamily="49" charset="0"/>
              </a:rPr>
              <a:t>counts </a:t>
            </a:r>
            <a:r>
              <a:rPr lang="en-US" sz="3000" dirty="0" smtClean="0">
                <a:solidFill>
                  <a:schemeClr val="accent5"/>
                </a:solidFill>
                <a:latin typeface="+mj-lt"/>
                <a:cs typeface="Courier New" panose="02070309020205020404" pitchFamily="49" charset="0"/>
              </a:rPr>
              <a:t>of 26 </a:t>
            </a:r>
            <a:r>
              <a:rPr lang="en-US" sz="3000" b="1" dirty="0" err="1" smtClean="0">
                <a:solidFill>
                  <a:schemeClr val="accent5"/>
                </a:solidFill>
                <a:latin typeface="+mj-lt"/>
                <a:cs typeface="Courier New" panose="02070309020205020404" pitchFamily="49" charset="0"/>
              </a:rPr>
              <a:t>int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values, each of which counts the occurrences of a letter. That is, </a:t>
            </a:r>
            <a:r>
              <a:rPr lang="en-US" sz="3000" b="1" dirty="0" smtClean="0">
                <a:solidFill>
                  <a:schemeClr val="accent5"/>
                </a:solidFill>
                <a:latin typeface="+mj-lt"/>
                <a:cs typeface="Courier New" panose="02070309020205020404" pitchFamily="49" charset="0"/>
              </a:rPr>
              <a:t>counts[0] </a:t>
            </a:r>
            <a:r>
              <a:rPr lang="en-US" sz="3000" dirty="0" smtClean="0">
                <a:solidFill>
                  <a:schemeClr val="accent5"/>
                </a:solidFill>
                <a:latin typeface="+mj-lt"/>
                <a:cs typeface="Courier New" panose="02070309020205020404" pitchFamily="49" charset="0"/>
              </a:rPr>
              <a:t>counts the number of </a:t>
            </a:r>
            <a:r>
              <a:rPr lang="en-US" sz="3000" b="1" dirty="0" smtClean="0">
                <a:solidFill>
                  <a:schemeClr val="accent5"/>
                </a:solidFill>
                <a:latin typeface="+mj-lt"/>
                <a:cs typeface="Courier New" panose="02070309020205020404" pitchFamily="49" charset="0"/>
              </a:rPr>
              <a:t>a’</a:t>
            </a:r>
            <a:r>
              <a:rPr lang="en-US" sz="3000" dirty="0" smtClean="0">
                <a:solidFill>
                  <a:schemeClr val="accent5"/>
                </a:solidFill>
                <a:latin typeface="+mj-lt"/>
                <a:cs typeface="Courier New" panose="02070309020205020404" pitchFamily="49" charset="0"/>
              </a:rPr>
              <a:t>s</a:t>
            </a:r>
            <a:r>
              <a:rPr lang="en-US" sz="3000" b="1" dirty="0" smtClean="0">
                <a:solidFill>
                  <a:schemeClr val="accent5"/>
                </a:solidFill>
                <a:latin typeface="+mj-lt"/>
                <a:cs typeface="Courier New" panose="02070309020205020404" pitchFamily="49" charset="0"/>
              </a:rPr>
              <a:t>, counts[1] </a:t>
            </a:r>
            <a:r>
              <a:rPr lang="en-US" sz="3000" dirty="0" smtClean="0">
                <a:solidFill>
                  <a:schemeClr val="accent5"/>
                </a:solidFill>
                <a:latin typeface="+mj-lt"/>
                <a:cs typeface="Courier New" panose="02070309020205020404" pitchFamily="49" charset="0"/>
              </a:rPr>
              <a:t>counts the number of </a:t>
            </a:r>
            <a:r>
              <a:rPr lang="en-US" sz="3000" b="1" dirty="0" smtClean="0">
                <a:solidFill>
                  <a:schemeClr val="accent5"/>
                </a:solidFill>
                <a:latin typeface="+mj-lt"/>
                <a:cs typeface="Courier New" panose="02070309020205020404" pitchFamily="49" charset="0"/>
              </a:rPr>
              <a:t>b’</a:t>
            </a:r>
            <a:r>
              <a:rPr lang="en-US" sz="3000" dirty="0" smtClean="0">
                <a:solidFill>
                  <a:schemeClr val="accent5"/>
                </a:solidFill>
                <a:latin typeface="+mj-lt"/>
                <a:cs typeface="Courier New" panose="02070309020205020404" pitchFamily="49" charset="0"/>
              </a:rPr>
              <a:t>s, and so on. </a:t>
            </a:r>
          </a:p>
        </p:txBody>
      </p:sp>
    </p:spTree>
    <p:extLst>
      <p:ext uri="{BB962C8B-B14F-4D97-AF65-F5344CB8AC3E}">
        <p14:creationId xmlns:p14="http://schemas.microsoft.com/office/powerpoint/2010/main" val="925014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5445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Counting the Occurrences of Each Letter</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559" t="12555" r="60973" b="59753"/>
          <a:stretch/>
        </p:blipFill>
        <p:spPr>
          <a:xfrm>
            <a:off x="1249295" y="1797484"/>
            <a:ext cx="9669631" cy="39135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04383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d94af76fcc492c2cc582288c02cbccd46e8fb2"/>
</p:tagLst>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TM02900720[[fn=Интеграл]]</Template>
  <TotalTime>23881</TotalTime>
  <Words>1636</Words>
  <Application>Microsoft Office PowerPoint</Application>
  <PresentationFormat>Widescreen</PresentationFormat>
  <Paragraphs>303</Paragraphs>
  <Slides>43</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Arial</vt:lpstr>
      <vt:lpstr>Calibri</vt:lpstr>
      <vt:lpstr>Calibri Light</vt:lpstr>
      <vt:lpstr>Cambria Math</vt:lpstr>
      <vt:lpstr>Courier New</vt:lpstr>
      <vt:lpstr>Times New Roman</vt:lpstr>
      <vt:lpstr>Wingdings</vt:lpstr>
      <vt:lpstr>Wingdings 2</vt:lpstr>
      <vt:lpstr>HDOfficeLightV0</vt:lpstr>
      <vt:lpstr>Документ</vt:lpstr>
      <vt:lpstr>Single-Dimensional Arrays and C-Strings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SAMSUNG-PC</cp:lastModifiedBy>
  <cp:revision>693</cp:revision>
  <dcterms:created xsi:type="dcterms:W3CDTF">2016-07-15T17:25:41Z</dcterms:created>
  <dcterms:modified xsi:type="dcterms:W3CDTF">2017-02-22T18:16:36Z</dcterms:modified>
</cp:coreProperties>
</file>