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37"/>
  </p:notesMasterIdLst>
  <p:sldIdLst>
    <p:sldId id="256" r:id="rId2"/>
    <p:sldId id="257" r:id="rId3"/>
    <p:sldId id="258" r:id="rId4"/>
    <p:sldId id="402" r:id="rId5"/>
    <p:sldId id="489" r:id="rId6"/>
    <p:sldId id="377" r:id="rId7"/>
    <p:sldId id="403" r:id="rId8"/>
    <p:sldId id="444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378" r:id="rId17"/>
    <p:sldId id="497" r:id="rId18"/>
    <p:sldId id="379" r:id="rId19"/>
    <p:sldId id="404" r:id="rId20"/>
    <p:sldId id="498" r:id="rId21"/>
    <p:sldId id="499" r:id="rId22"/>
    <p:sldId id="445" r:id="rId23"/>
    <p:sldId id="500" r:id="rId24"/>
    <p:sldId id="328" r:id="rId25"/>
    <p:sldId id="501" r:id="rId26"/>
    <p:sldId id="502" r:id="rId27"/>
    <p:sldId id="503" r:id="rId28"/>
    <p:sldId id="504" r:id="rId29"/>
    <p:sldId id="505" r:id="rId30"/>
    <p:sldId id="405" r:id="rId31"/>
    <p:sldId id="506" r:id="rId32"/>
    <p:sldId id="380" r:id="rId33"/>
    <p:sldId id="507" r:id="rId34"/>
    <p:sldId id="472" r:id="rId35"/>
    <p:sldId id="276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455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0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6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3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7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7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6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4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5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7959" y="3304673"/>
            <a:ext cx="9950361" cy="9502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Multidimensional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150172" y="4254885"/>
            <a:ext cx="4172674" cy="855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#8</a:t>
            </a:r>
            <a:endParaRPr lang="ru-RU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393787"/>
            <a:ext cx="11519010" cy="154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2. Initializing arrays with random values. The following loop initializes the array with random values between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0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99: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11" t="12116" r="49754" b="65296"/>
          <a:stretch/>
        </p:blipFill>
        <p:spPr>
          <a:xfrm>
            <a:off x="998671" y="2994143"/>
            <a:ext cx="8606503" cy="2363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393787"/>
            <a:ext cx="11519010" cy="154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3. Displaying arrays. To display a two-dimensional array, you have to display each element in the array using a loop like the following: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11" t="12336" r="50370" b="61787"/>
          <a:stretch/>
        </p:blipFill>
        <p:spPr>
          <a:xfrm>
            <a:off x="1875915" y="3139188"/>
            <a:ext cx="8400349" cy="2679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8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393787"/>
            <a:ext cx="11519010" cy="21354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4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. Summing all elements. Use a variable named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total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store the sum. Initially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total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0.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Add each element in the array to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total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using a loop like this:  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11" t="12116" r="50000" b="62226"/>
          <a:stretch/>
        </p:blipFill>
        <p:spPr>
          <a:xfrm>
            <a:off x="1993374" y="3529263"/>
            <a:ext cx="8165431" cy="256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9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393787"/>
            <a:ext cx="11519010" cy="21354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5. Summing elements by column. For each column, use a variable named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total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store its sum. Add each element in the column to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total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using a loop like this:  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134" t="15406" r="40630" b="62664"/>
          <a:stretch/>
        </p:blipFill>
        <p:spPr>
          <a:xfrm>
            <a:off x="856978" y="3685829"/>
            <a:ext cx="10438224" cy="2329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2081" y="1297533"/>
            <a:ext cx="5301319" cy="53920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6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. Which row has the largest sum? Use variables </a:t>
            </a:r>
            <a:r>
              <a:rPr lang="en-US" sz="29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maxRow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  </a:t>
            </a:r>
            <a:r>
              <a:rPr lang="en-US" sz="29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indexOfMaxRow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track the largest sum and index of the row. For each row, compute its sum and update </a:t>
            </a:r>
            <a:r>
              <a:rPr lang="en-US" sz="29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maxRow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29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indexOfMaxRow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the new sum is greater.</a:t>
            </a:r>
            <a:endParaRPr lang="en-US" sz="29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887" t="12336" r="49754" b="29769"/>
          <a:stretch/>
        </p:blipFill>
        <p:spPr>
          <a:xfrm>
            <a:off x="5575694" y="1756498"/>
            <a:ext cx="6372195" cy="4474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7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2081" y="1297533"/>
            <a:ext cx="5301319" cy="53920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7. Random shuffling. Shuffling the elements in a one-dimensional array was introduced in Lecture #7, “Processing Arrays.” How do you shuffle all the elements in a two-dimensional array? To accomplish this, for each element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matrix[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][j],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randomly generate indices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i1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j1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swap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matrix[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][j]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with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matrix[i1][j1],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as follows:</a:t>
            </a:r>
            <a:endParaRPr lang="en-US" sz="25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011" t="12336" r="56288" b="41392"/>
          <a:stretch/>
        </p:blipFill>
        <p:spPr>
          <a:xfrm>
            <a:off x="5591736" y="1905760"/>
            <a:ext cx="6372195" cy="4175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490039"/>
            <a:ext cx="6820195" cy="8681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is the output of the following code?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354" t="16283" r="60110" b="36348"/>
          <a:stretch/>
        </p:blipFill>
        <p:spPr>
          <a:xfrm>
            <a:off x="7136779" y="1490039"/>
            <a:ext cx="4698815" cy="5100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7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2388397"/>
            <a:ext cx="6944907" cy="8681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is the output of the following code?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231" t="16064" r="61590" b="33717"/>
          <a:stretch/>
        </p:blipFill>
        <p:spPr>
          <a:xfrm>
            <a:off x="7550396" y="1490039"/>
            <a:ext cx="4285199" cy="5219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6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Passing Two-Dimensional Arrays to Functions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418752" y="1332262"/>
            <a:ext cx="6273241" cy="27745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When passing a two-dimensional array to a function, C++ requires that the column size be specified in the function parameter type declaration.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395" t="11897" r="56411" b="9156"/>
          <a:stretch/>
        </p:blipFill>
        <p:spPr>
          <a:xfrm>
            <a:off x="316586" y="1332262"/>
            <a:ext cx="4945226" cy="5460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071" y="505326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38586"/>
              </p:ext>
            </p:extLst>
          </p:nvPr>
        </p:nvGraphicFramePr>
        <p:xfrm>
          <a:off x="5502441" y="5053262"/>
          <a:ext cx="5439847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3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3 rows and 4 columns: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5 6 7 8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9 10 11 12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of all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is 78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72" y="537330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72" y="567729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8" y="592455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49657" y="297810"/>
            <a:ext cx="71859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Grading a Multiple-Choice Test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48669" y="1332262"/>
            <a:ext cx="11502968" cy="20205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problem is to write a program that will grade multiple-choice tests. Suppose there are 8 students and 10 questions, and the answers are stored in a two-dimensional array.  Each row records a student’s answers to the questions. For example, the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following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array stores the test.</a:t>
            </a:r>
            <a:endParaRPr lang="en-US" sz="30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36868"/>
              </p:ext>
            </p:extLst>
          </p:nvPr>
        </p:nvGraphicFramePr>
        <p:xfrm>
          <a:off x="1547816" y="3352800"/>
          <a:ext cx="91046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77">
                  <a:extLst>
                    <a:ext uri="{9D8B030D-6E8A-4147-A177-3AD203B41FA5}">
                      <a16:colId xmlns:a16="http://schemas.microsoft.com/office/drawing/2014/main" val="5299805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3795415200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3603387943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4142504476"/>
                    </a:ext>
                  </a:extLst>
                </a:gridCol>
                <a:gridCol w="759125">
                  <a:extLst>
                    <a:ext uri="{9D8B030D-6E8A-4147-A177-3AD203B41FA5}">
                      <a16:colId xmlns:a16="http://schemas.microsoft.com/office/drawing/2014/main" val="133707656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3951950503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1432657360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1351830207"/>
                    </a:ext>
                  </a:extLst>
                </a:gridCol>
                <a:gridCol w="741872">
                  <a:extLst>
                    <a:ext uri="{9D8B030D-6E8A-4147-A177-3AD203B41FA5}">
                      <a16:colId xmlns:a16="http://schemas.microsoft.com/office/drawing/2014/main" val="166924238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699760895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8782342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21621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66708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28882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16867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86597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84319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0295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6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74655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7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9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32627" y="1328086"/>
            <a:ext cx="11339757" cy="1327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Single-Dimensional Arrays and C-Strings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92523" y="2833874"/>
            <a:ext cx="6041957" cy="29252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Declaring Two-Dimensional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Processing Two-Dimensional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Passing Two-Dimensional Arrays to Functions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6334480" y="2833874"/>
            <a:ext cx="5775158" cy="292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Problem: Grading a Multiple-Choice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Problem: Finding a Closest Pair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Problem: Sudoku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49657" y="297810"/>
            <a:ext cx="71859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Grading a Multiple-Choice Test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5003" y="1660066"/>
            <a:ext cx="11502968" cy="6173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key is stored in a one-dimensional array, as follows:</a:t>
            </a:r>
            <a:endParaRPr lang="en-US" sz="30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26429"/>
              </p:ext>
            </p:extLst>
          </p:nvPr>
        </p:nvGraphicFramePr>
        <p:xfrm>
          <a:off x="1189607" y="2700219"/>
          <a:ext cx="91046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77">
                  <a:extLst>
                    <a:ext uri="{9D8B030D-6E8A-4147-A177-3AD203B41FA5}">
                      <a16:colId xmlns:a16="http://schemas.microsoft.com/office/drawing/2014/main" val="322562177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4127766448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333208595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67711189"/>
                    </a:ext>
                  </a:extLst>
                </a:gridCol>
                <a:gridCol w="759125">
                  <a:extLst>
                    <a:ext uri="{9D8B030D-6E8A-4147-A177-3AD203B41FA5}">
                      <a16:colId xmlns:a16="http://schemas.microsoft.com/office/drawing/2014/main" val="949220081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211083489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699489845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640662083"/>
                    </a:ext>
                  </a:extLst>
                </a:gridCol>
                <a:gridCol w="741872">
                  <a:extLst>
                    <a:ext uri="{9D8B030D-6E8A-4147-A177-3AD203B41FA5}">
                      <a16:colId xmlns:a16="http://schemas.microsoft.com/office/drawing/2014/main" val="891430942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1171854794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589681506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7792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66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49657" y="297810"/>
            <a:ext cx="71859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Grading a Multiple-Choice Test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281" t="12323" r="59856" b="11970"/>
          <a:stretch/>
        </p:blipFill>
        <p:spPr>
          <a:xfrm>
            <a:off x="332627" y="1371601"/>
            <a:ext cx="4669283" cy="5391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426154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22812"/>
              </p:ext>
            </p:extLst>
          </p:nvPr>
        </p:nvGraphicFramePr>
        <p:xfrm>
          <a:off x="5183632" y="4261544"/>
          <a:ext cx="5766439" cy="25015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156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0's correct count is 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1's correct count is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2's correct count is 5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3's correct count is 4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4's correct count is 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5's correct count is 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6's correct count is 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7's correct count is 7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49657" y="297810"/>
            <a:ext cx="71859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Finding a Closest Pair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32262"/>
            <a:ext cx="11519010" cy="13936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This section presents a geometric problem for finding the closest pair of points. </a:t>
            </a:r>
            <a:endParaRPr lang="en-US" sz="3000" b="1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16506" y="2725947"/>
            <a:ext cx="5669215" cy="3916392"/>
            <a:chOff x="1716506" y="2553419"/>
            <a:chExt cx="5669215" cy="39163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16506" y="4330460"/>
              <a:ext cx="5029351" cy="17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864634" y="2553419"/>
              <a:ext cx="51758" cy="391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91774" y="4882551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3197525" y="2820988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Oval 12"/>
            <p:cNvSpPr/>
            <p:nvPr/>
          </p:nvSpPr>
          <p:spPr>
            <a:xfrm>
              <a:off x="4407038" y="3795622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13"/>
            <p:cNvSpPr/>
            <p:nvPr/>
          </p:nvSpPr>
          <p:spPr>
            <a:xfrm>
              <a:off x="4921748" y="4011282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Oval 14"/>
            <p:cNvSpPr/>
            <p:nvPr/>
          </p:nvSpPr>
          <p:spPr>
            <a:xfrm>
              <a:off x="4939001" y="4888300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Oval 15"/>
            <p:cNvSpPr/>
            <p:nvPr/>
          </p:nvSpPr>
          <p:spPr>
            <a:xfrm>
              <a:off x="5608986" y="2820987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val 16"/>
            <p:cNvSpPr/>
            <p:nvPr/>
          </p:nvSpPr>
          <p:spPr>
            <a:xfrm>
              <a:off x="6316352" y="3316856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Oval 18"/>
            <p:cNvSpPr/>
            <p:nvPr/>
          </p:nvSpPr>
          <p:spPr>
            <a:xfrm>
              <a:off x="6316352" y="4530305"/>
              <a:ext cx="86264" cy="103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57196" y="270869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(-1, 3)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1678" y="270533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(3, 3)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8796" y="366983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 </a:t>
              </a:r>
              <a:r>
                <a:rPr lang="en-US" dirty="0"/>
                <a:t>1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3507" y="387398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(2, 0.5)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8012" y="4764583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 -1)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7065" y="4764583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(-1, -1)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70086" y="43973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 -0.5)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2616" y="318394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(4, 2)</a:t>
              </a:r>
              <a:endParaRPr lang="ru-RU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52931"/>
              </p:ext>
            </p:extLst>
          </p:nvPr>
        </p:nvGraphicFramePr>
        <p:xfrm>
          <a:off x="8551143" y="3045273"/>
          <a:ext cx="2461302" cy="3513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34">
                  <a:extLst>
                    <a:ext uri="{9D8B030D-6E8A-4147-A177-3AD203B41FA5}">
                      <a16:colId xmlns:a16="http://schemas.microsoft.com/office/drawing/2014/main" val="1376154644"/>
                    </a:ext>
                  </a:extLst>
                </a:gridCol>
                <a:gridCol w="820434">
                  <a:extLst>
                    <a:ext uri="{9D8B030D-6E8A-4147-A177-3AD203B41FA5}">
                      <a16:colId xmlns:a16="http://schemas.microsoft.com/office/drawing/2014/main" val="3322819219"/>
                    </a:ext>
                  </a:extLst>
                </a:gridCol>
                <a:gridCol w="820434">
                  <a:extLst>
                    <a:ext uri="{9D8B030D-6E8A-4147-A177-3AD203B41FA5}">
                      <a16:colId xmlns:a16="http://schemas.microsoft.com/office/drawing/2014/main" val="926261766"/>
                    </a:ext>
                  </a:extLst>
                </a:gridCol>
              </a:tblGrid>
              <a:tr h="39033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198119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20270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21425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1609647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0303713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6452341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573071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001714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683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49657" y="297810"/>
            <a:ext cx="71859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Finding a Closest Pair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46298" y="1901635"/>
            <a:ext cx="6430482" cy="21873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This section presents a geometric problem for finding the closest pair of points. </a:t>
            </a:r>
            <a:endParaRPr lang="en-US" sz="3000" b="1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394" t="12088" r="64763" b="8667"/>
          <a:stretch/>
        </p:blipFill>
        <p:spPr>
          <a:xfrm>
            <a:off x="6763109" y="1340738"/>
            <a:ext cx="5020573" cy="538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40" y="539344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15008"/>
              </p:ext>
            </p:extLst>
          </p:nvPr>
        </p:nvGraphicFramePr>
        <p:xfrm>
          <a:off x="34445" y="6033526"/>
          <a:ext cx="6642335" cy="6969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4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937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8 points: -1 3 -1 -1 1 1 2 0.5 2 -1 3 3 4 2 4 -0.5</a:t>
                      </a:r>
                    </a:p>
                    <a:p>
                      <a:r>
                        <a:rPr lang="en-US" sz="15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closest two points are (1, 1) and (2, 0.5)</a:t>
                      </a:r>
                      <a:endParaRPr lang="ru-RU" sz="15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17509"/>
            <a:ext cx="11502968" cy="23400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The problem is to check whether a given Sudoku solution is correct.  Sudoku is a 9 x 9 grid divided into smaller 3 x 3 boxes (also called regions or blocks). Some cells, called </a:t>
            </a:r>
            <a:r>
              <a:rPr lang="en-US" sz="30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fixed cells,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 populated with numbers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9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so that every row, every column, and every  3 x 3 box contains the numbers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9. </a:t>
            </a:r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61160"/>
              </p:ext>
            </p:extLst>
          </p:nvPr>
        </p:nvGraphicFramePr>
        <p:xfrm>
          <a:off x="2892620" y="3303918"/>
          <a:ext cx="4025763" cy="3467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07">
                  <a:extLst>
                    <a:ext uri="{9D8B030D-6E8A-4147-A177-3AD203B41FA5}">
                      <a16:colId xmlns:a16="http://schemas.microsoft.com/office/drawing/2014/main" val="4037545824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51724612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634020978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283207318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99781823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2321437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07533513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31432139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13463606"/>
                    </a:ext>
                  </a:extLst>
                </a:gridCol>
              </a:tblGrid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6969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57356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endParaRPr lang="ru-RU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0380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67984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18471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4657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6885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2007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895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9611"/>
              </p:ext>
            </p:extLst>
          </p:nvPr>
        </p:nvGraphicFramePr>
        <p:xfrm>
          <a:off x="7878844" y="3299605"/>
          <a:ext cx="4025763" cy="3467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07">
                  <a:extLst>
                    <a:ext uri="{9D8B030D-6E8A-4147-A177-3AD203B41FA5}">
                      <a16:colId xmlns:a16="http://schemas.microsoft.com/office/drawing/2014/main" val="4037545824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51724612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634020978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283207318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99781823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2321437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07533513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31432139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13463606"/>
                    </a:ext>
                  </a:extLst>
                </a:gridCol>
              </a:tblGrid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6969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57356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0380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67984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18471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4657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6885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2007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8954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987395" y="5227608"/>
            <a:ext cx="82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01132" y="49170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8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17510"/>
            <a:ext cx="11502968" cy="12800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For convenience, we use value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0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indicate a free cell. The grid can be naturally represented using a two-dimensional array 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31516"/>
              </p:ext>
            </p:extLst>
          </p:nvPr>
        </p:nvGraphicFramePr>
        <p:xfrm>
          <a:off x="585939" y="3027872"/>
          <a:ext cx="4025763" cy="3467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07">
                  <a:extLst>
                    <a:ext uri="{9D8B030D-6E8A-4147-A177-3AD203B41FA5}">
                      <a16:colId xmlns:a16="http://schemas.microsoft.com/office/drawing/2014/main" val="4037545824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51724612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634020978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283207318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997818235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2321437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07533513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1731432139"/>
                    </a:ext>
                  </a:extLst>
                </a:gridCol>
                <a:gridCol w="447307">
                  <a:extLst>
                    <a:ext uri="{9D8B030D-6E8A-4147-A177-3AD203B41FA5}">
                      <a16:colId xmlns:a16="http://schemas.microsoft.com/office/drawing/2014/main" val="3813463606"/>
                    </a:ext>
                  </a:extLst>
                </a:gridCol>
              </a:tblGrid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6969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57356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0380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67984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18471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46572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6885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20073"/>
                  </a:ext>
                </a:extLst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8954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76" t="12088" r="76299" b="57959"/>
          <a:stretch/>
        </p:blipFill>
        <p:spPr>
          <a:xfrm>
            <a:off x="6970143" y="3027872"/>
            <a:ext cx="4041238" cy="3467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7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17510"/>
            <a:ext cx="11502968" cy="12800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To find a solution for puzzle is to replace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0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 the grid with appropriate numbers between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9.</a:t>
            </a:r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677" t="12088" r="75239" b="57488"/>
          <a:stretch/>
        </p:blipFill>
        <p:spPr>
          <a:xfrm>
            <a:off x="3481137" y="2459518"/>
            <a:ext cx="5052809" cy="4099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7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94" t="12559" r="46994" b="12442"/>
          <a:stretch/>
        </p:blipFill>
        <p:spPr>
          <a:xfrm>
            <a:off x="353827" y="1354346"/>
            <a:ext cx="6780362" cy="5486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6" t="12559" r="53359" b="7960"/>
          <a:stretch/>
        </p:blipFill>
        <p:spPr>
          <a:xfrm>
            <a:off x="332627" y="1335895"/>
            <a:ext cx="5676183" cy="5496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52068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77819"/>
              </p:ext>
            </p:extLst>
          </p:nvPr>
        </p:nvGraphicFramePr>
        <p:xfrm>
          <a:off x="6209807" y="2172330"/>
          <a:ext cx="5625788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2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Sudoku puzzle: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9 6 3 1 7 4 2 5 8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1 7 8 3 2 5 6 4 9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2 5 4 6 8 9 7 3 1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8 2 1 4 3 7 5 9 6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4 9 6 8 5 2 3 1 7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7 3 5 9 6 1 8 2 4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5 8 9 7 1 3 4 6 2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3 1 7 2 4 6 9 8 5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6 4 2 5 9 8 1 7 3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 solution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620" y="2509330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43" y="279975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620" y="308499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43" y="335816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43" y="362001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66" y="389318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43" y="417842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66" y="445159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3" y="470751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Sudoku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86522"/>
            <a:ext cx="11502968" cy="109788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How do you locate all the cells in the same box? For any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grid[</a:t>
            </a:r>
            <a:r>
              <a:rPr lang="en-US" sz="29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][j], 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starting cell of the 3 x 3 box that contains it is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grid[(</a:t>
            </a:r>
            <a:r>
              <a:rPr lang="en-US" sz="29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/ 3) * 3] [(j / 3) * 3].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93937"/>
              </p:ext>
            </p:extLst>
          </p:nvPr>
        </p:nvGraphicFramePr>
        <p:xfrm>
          <a:off x="3481137" y="2484408"/>
          <a:ext cx="5283297" cy="437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033">
                  <a:extLst>
                    <a:ext uri="{9D8B030D-6E8A-4147-A177-3AD203B41FA5}">
                      <a16:colId xmlns:a16="http://schemas.microsoft.com/office/drawing/2014/main" val="2795811990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2709868511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4018418585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340972807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492078623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263770368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1530793842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228767694"/>
                    </a:ext>
                  </a:extLst>
                </a:gridCol>
                <a:gridCol w="587033">
                  <a:extLst>
                    <a:ext uri="{9D8B030D-6E8A-4147-A177-3AD203B41FA5}">
                      <a16:colId xmlns:a16="http://schemas.microsoft.com/office/drawing/2014/main" val="1065415414"/>
                    </a:ext>
                  </a:extLst>
                </a:gridCol>
              </a:tblGrid>
              <a:tr h="4859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86288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0180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53262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30080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13034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0228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56183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21566"/>
                  </a:ext>
                </a:extLst>
              </a:tr>
              <a:tr h="4859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66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4106" y="251293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grid[0][0]</a:t>
            </a:r>
            <a:endParaRPr lang="ru-R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8821" y="2715716"/>
            <a:ext cx="102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4106" y="367447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grid[6][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ru-RU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2598821" y="3859143"/>
            <a:ext cx="2887579" cy="176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2432" y="4537494"/>
            <a:ext cx="3482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any grid[</a:t>
            </a:r>
            <a:r>
              <a:rPr lang="en-US" sz="1600" dirty="0" err="1" smtClean="0"/>
              <a:t>i</a:t>
            </a:r>
            <a:r>
              <a:rPr lang="en-US" sz="1600" dirty="0" smtClean="0"/>
              <a:t>][j] in this 3 x 3 box, </a:t>
            </a:r>
          </a:p>
          <a:p>
            <a:r>
              <a:rPr lang="en-US" sz="1600" dirty="0" smtClean="0"/>
              <a:t>its starting cell is grid[3*(</a:t>
            </a:r>
            <a:r>
              <a:rPr lang="en-US" sz="1600" dirty="0" err="1" smtClean="0"/>
              <a:t>i</a:t>
            </a:r>
            <a:r>
              <a:rPr lang="en-US" sz="1600" dirty="0" smtClean="0"/>
              <a:t>/3)][3*(j/3)]</a:t>
            </a:r>
          </a:p>
          <a:p>
            <a:r>
              <a:rPr lang="en-US" sz="1600" dirty="0" smtClean="0"/>
              <a:t>(i.e., grid[6][3]). For example, for </a:t>
            </a:r>
          </a:p>
          <a:p>
            <a:r>
              <a:rPr lang="en-US" sz="1600" dirty="0" smtClean="0"/>
              <a:t>grid[8][5], </a:t>
            </a:r>
            <a:r>
              <a:rPr lang="en-US" sz="1600" dirty="0" err="1" smtClean="0"/>
              <a:t>i</a:t>
            </a:r>
            <a:r>
              <a:rPr lang="en-US" sz="1600" dirty="0" smtClean="0"/>
              <a:t> = 8 and j = 5, 3*(</a:t>
            </a:r>
            <a:r>
              <a:rPr lang="en-US" sz="1600" dirty="0" err="1" smtClean="0"/>
              <a:t>i</a:t>
            </a:r>
            <a:r>
              <a:rPr lang="en-US" sz="1600" dirty="0" smtClean="0"/>
              <a:t>/3) = 6 and</a:t>
            </a:r>
          </a:p>
          <a:p>
            <a:r>
              <a:rPr lang="en-US" sz="1600" dirty="0" smtClean="0"/>
              <a:t>3*(j/3) = 3.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775960" y="3012757"/>
            <a:ext cx="3482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any grid[</a:t>
            </a:r>
            <a:r>
              <a:rPr lang="en-US" sz="1600" dirty="0" err="1" smtClean="0"/>
              <a:t>i</a:t>
            </a:r>
            <a:r>
              <a:rPr lang="en-US" sz="1600" dirty="0" smtClean="0"/>
              <a:t>][j] in this 3 x 3 box, </a:t>
            </a:r>
          </a:p>
          <a:p>
            <a:r>
              <a:rPr lang="en-US" sz="1600" dirty="0" smtClean="0"/>
              <a:t>its starting cell is grid[3*(</a:t>
            </a:r>
            <a:r>
              <a:rPr lang="en-US" sz="1600" dirty="0" err="1" smtClean="0"/>
              <a:t>i</a:t>
            </a:r>
            <a:r>
              <a:rPr lang="en-US" sz="1600" dirty="0" smtClean="0"/>
              <a:t>/3)][3*(j/3)]</a:t>
            </a:r>
          </a:p>
          <a:p>
            <a:r>
              <a:rPr lang="en-US" sz="1600" dirty="0" smtClean="0"/>
              <a:t>(i.e., grid[0][6]). For example, for </a:t>
            </a:r>
          </a:p>
          <a:p>
            <a:r>
              <a:rPr lang="en-US" sz="1600" dirty="0" smtClean="0"/>
              <a:t>grid[2][</a:t>
            </a:r>
            <a:r>
              <a:rPr lang="en-US" sz="1600" dirty="0"/>
              <a:t>8</a:t>
            </a:r>
            <a:r>
              <a:rPr lang="en-US" sz="1600" dirty="0" smtClean="0"/>
              <a:t>], </a:t>
            </a:r>
            <a:r>
              <a:rPr lang="en-US" sz="1600" dirty="0" err="1" smtClean="0"/>
              <a:t>i</a:t>
            </a:r>
            <a:r>
              <a:rPr lang="en-US" sz="1600" dirty="0" smtClean="0"/>
              <a:t> = 2 and j = 8, 3*(</a:t>
            </a:r>
            <a:r>
              <a:rPr lang="en-US" sz="1600" dirty="0"/>
              <a:t>i</a:t>
            </a:r>
            <a:r>
              <a:rPr lang="en-US" sz="1600" dirty="0" smtClean="0"/>
              <a:t>/3) = 0 and</a:t>
            </a:r>
          </a:p>
          <a:p>
            <a:r>
              <a:rPr lang="en-US" sz="1600" dirty="0" smtClean="0"/>
              <a:t>3*(j/3) = 6.</a:t>
            </a:r>
            <a:endParaRPr lang="ru-RU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471140" y="3295291"/>
            <a:ext cx="30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97947" y="2697604"/>
            <a:ext cx="2173857" cy="1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71804" y="25310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grid[0][6]</a:t>
            </a:r>
            <a:endParaRPr lang="ru-RU" dirty="0"/>
          </a:p>
        </p:txBody>
      </p:sp>
      <p:cxnSp>
        <p:nvCxnSpPr>
          <p:cNvPr id="28" name="Straight Arrow Connector 27"/>
          <p:cNvCxnSpPr>
            <a:stCxn id="17" idx="3"/>
          </p:cNvCxnSpPr>
          <p:nvPr/>
        </p:nvCxnSpPr>
        <p:spPr>
          <a:xfrm>
            <a:off x="3469611" y="5199214"/>
            <a:ext cx="1809755" cy="97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00543" y="1441914"/>
            <a:ext cx="11502968" cy="965612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Data in a table or a matrix can be represented using a two – dimensional array.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72793"/>
              </p:ext>
            </p:extLst>
          </p:nvPr>
        </p:nvGraphicFramePr>
        <p:xfrm>
          <a:off x="300543" y="2454442"/>
          <a:ext cx="11502968" cy="42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71">
                  <a:extLst>
                    <a:ext uri="{9D8B030D-6E8A-4147-A177-3AD203B41FA5}">
                      <a16:colId xmlns:a16="http://schemas.microsoft.com/office/drawing/2014/main" val="3123952524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1620065409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2639240157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2073615161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2078204425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1146274270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2771062155"/>
                    </a:ext>
                  </a:extLst>
                </a:gridCol>
                <a:gridCol w="1437871">
                  <a:extLst>
                    <a:ext uri="{9D8B030D-6E8A-4147-A177-3AD203B41FA5}">
                      <a16:colId xmlns:a16="http://schemas.microsoft.com/office/drawing/2014/main" val="2072890797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Chicago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Boston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New York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Atlanta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Miami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Dallas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Houston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270403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Chicago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983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787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714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1375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967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1087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502536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Boston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983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214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1102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1763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1723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1842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05569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New York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787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214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888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1549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1548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1627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87940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Atlanta 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714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1102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888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661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781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810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013088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Miami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1375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1763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1549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661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1426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1187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02043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Dallas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967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1723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1548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781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1426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239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311955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Houston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1087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1842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1627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810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1187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239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20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Multidimensional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32610"/>
            <a:ext cx="11502967" cy="19109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create an array of any dimension in C++. In C++, you can create n – dimensional arrays for any integer n. For example,  you may use a three – dimensional array to store exam scores for a class of six students with five exams and each exam has two parts.</a:t>
            </a:r>
            <a:endParaRPr lang="en-US" sz="3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78" t="12323" r="48452" b="66450"/>
          <a:stretch/>
        </p:blipFill>
        <p:spPr>
          <a:xfrm>
            <a:off x="1066892" y="3632216"/>
            <a:ext cx="10034436" cy="2501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3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Multidimensional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32610"/>
            <a:ext cx="11502967" cy="19109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scores[0][1][0]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refers to the multiple-choice score for the first student’s second exam, which 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9.0. scores[0][1][1]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refers to the essay score for the first student’s second exam, which 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22.5.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This is depicted in the following figure:</a:t>
            </a:r>
            <a:endParaRPr lang="en-US" sz="3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8972" y="5555411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scores  [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[j] [k]</a:t>
            </a:r>
            <a:endParaRPr lang="ru-RU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820" y="3683890"/>
            <a:ext cx="2065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Which student</a:t>
            </a:r>
            <a:endParaRPr lang="ru-RU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8972" y="3683890"/>
            <a:ext cx="17654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Which exam</a:t>
            </a:r>
            <a:endParaRPr lang="ru-RU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4280" y="3683890"/>
            <a:ext cx="3310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Multiple-choice or essay</a:t>
            </a:r>
            <a:endParaRPr lang="ru-RU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4" name="Elbow Connector 13"/>
          <p:cNvCxnSpPr>
            <a:stCxn id="10" idx="2"/>
            <a:endCxn id="3" idx="0"/>
          </p:cNvCxnSpPr>
          <p:nvPr/>
        </p:nvCxnSpPr>
        <p:spPr>
          <a:xfrm rot="16200000" flipH="1">
            <a:off x="3154529" y="2591210"/>
            <a:ext cx="1394467" cy="453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5162851" y="3870470"/>
            <a:ext cx="1394467" cy="1922831"/>
          </a:xfrm>
          <a:prstGeom prst="bentConnector3">
            <a:avLst>
              <a:gd name="adj1" fmla="val 35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7517816" y="4258511"/>
            <a:ext cx="1394467" cy="1199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Daily Temperature and Humidity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690718"/>
            <a:ext cx="11502968" cy="4865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9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Suppose a meteorology station records the temperature and humidity at each hour of every day and stores the data for the past 10 days in a text file named weather.txt. Each line of the file consists of four numbers that indicate the day, hour, temperature, and humidity. Your task is to write a program that calculates the average daily temperature and humidity for the 10 days. 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Daily Temperature and Humidity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78" t="12322" r="55216" b="9612"/>
          <a:stretch/>
        </p:blipFill>
        <p:spPr>
          <a:xfrm>
            <a:off x="367133" y="1334763"/>
            <a:ext cx="5156662" cy="5505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52068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90627"/>
              </p:ext>
            </p:extLst>
          </p:nvPr>
        </p:nvGraphicFramePr>
        <p:xfrm>
          <a:off x="5727940" y="2172330"/>
          <a:ext cx="6107655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0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0’s average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temperature is 77.7708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0’s average humidity is 0.929583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1’s average temperature is 77.3125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1’s average humidity is 0.929583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9’s average temperature is 79.3542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 9’s average humidity is 0.9125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Problem: Guessing Birthdays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016" t="12322" r="67016" b="10791"/>
          <a:stretch/>
        </p:blipFill>
        <p:spPr>
          <a:xfrm>
            <a:off x="453398" y="1356858"/>
            <a:ext cx="4739705" cy="5406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45" y="138765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92613"/>
              </p:ext>
            </p:extLst>
          </p:nvPr>
        </p:nvGraphicFramePr>
        <p:xfrm>
          <a:off x="5335727" y="1387654"/>
          <a:ext cx="5205754" cy="478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05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your birthday in Set1?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1   3   5   7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9  11  13  15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17  19  21  23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25  27  29  31</a:t>
                      </a: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N/n for No and Y/y for Yes: Y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your birthday in Set2?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2   3   6   7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10  11  14  15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18  19  22  23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26  27  30  31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N/n for No and Y/y for Yes: N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your birthday in Set5?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16  17  18  19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20  21  22  23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24  25  26  27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28  29  30  31</a:t>
                      </a: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N/n for No and Y/y for Yes: Y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Your birthday is 19</a:t>
                      </a:r>
                      <a:endParaRPr lang="en-US" sz="1400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1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604945" y="297810"/>
            <a:ext cx="623065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Summary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5374" y="1345658"/>
            <a:ext cx="11502968" cy="551234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 two-dimensional array can be used to store a table.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 two-dimensional array can be created using syntax: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elementType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arrayName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[ROW_SIZE][COLUMN_SIZE].</a:t>
            </a: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Each element in two-dimensional array is represented using the syntax: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arrayName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rowIndex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][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columnIndex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].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create initialize a two – dimensional array using an array initializer with the syntax: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elementType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arrayName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[][COLUMN_SIZE] = {{row values}, … , {row values}}.</a:t>
            </a: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pass a two-dimensional array to a function; however, C++ requires that the column size be specified in the function declaration.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use array of arrays to from multidimensional arrays. For example, a three-dimensional array is declared as an array of arrays using the syntax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elementType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arrayName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[size1][size2][size3]. </a:t>
            </a: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Declaring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551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An element in a two-dimensional array is accessed through a row and column index.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syntax for declaring a two-dimensional array is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[ROW_SIZE][COLUMN_SIZE];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As an example, here is how o declare a two-dimensional array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matrix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of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values: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matrix[5][5];</a:t>
            </a:r>
          </a:p>
        </p:txBody>
      </p:sp>
    </p:spTree>
    <p:extLst>
      <p:ext uri="{BB962C8B-B14F-4D97-AF65-F5344CB8AC3E}">
        <p14:creationId xmlns:p14="http://schemas.microsoft.com/office/powerpoint/2010/main" val="3438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Declaring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00781"/>
              </p:ext>
            </p:extLst>
          </p:nvPr>
        </p:nvGraphicFramePr>
        <p:xfrm>
          <a:off x="332627" y="1397706"/>
          <a:ext cx="3848148" cy="2921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8">
                  <a:extLst>
                    <a:ext uri="{9D8B030D-6E8A-4147-A177-3AD203B41FA5}">
                      <a16:colId xmlns:a16="http://schemas.microsoft.com/office/drawing/2014/main" val="3865808004"/>
                    </a:ext>
                  </a:extLst>
                </a:gridCol>
                <a:gridCol w="641358">
                  <a:extLst>
                    <a:ext uri="{9D8B030D-6E8A-4147-A177-3AD203B41FA5}">
                      <a16:colId xmlns:a16="http://schemas.microsoft.com/office/drawing/2014/main" val="2568794148"/>
                    </a:ext>
                  </a:extLst>
                </a:gridCol>
                <a:gridCol w="641358">
                  <a:extLst>
                    <a:ext uri="{9D8B030D-6E8A-4147-A177-3AD203B41FA5}">
                      <a16:colId xmlns:a16="http://schemas.microsoft.com/office/drawing/2014/main" val="3417780461"/>
                    </a:ext>
                  </a:extLst>
                </a:gridCol>
                <a:gridCol w="641358">
                  <a:extLst>
                    <a:ext uri="{9D8B030D-6E8A-4147-A177-3AD203B41FA5}">
                      <a16:colId xmlns:a16="http://schemas.microsoft.com/office/drawing/2014/main" val="3476735996"/>
                    </a:ext>
                  </a:extLst>
                </a:gridCol>
                <a:gridCol w="641358">
                  <a:extLst>
                    <a:ext uri="{9D8B030D-6E8A-4147-A177-3AD203B41FA5}">
                      <a16:colId xmlns:a16="http://schemas.microsoft.com/office/drawing/2014/main" val="869853986"/>
                    </a:ext>
                  </a:extLst>
                </a:gridCol>
                <a:gridCol w="641358">
                  <a:extLst>
                    <a:ext uri="{9D8B030D-6E8A-4147-A177-3AD203B41FA5}">
                      <a16:colId xmlns:a16="http://schemas.microsoft.com/office/drawing/2014/main" val="768822412"/>
                    </a:ext>
                  </a:extLst>
                </a:gridCol>
              </a:tblGrid>
              <a:tr h="48692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278122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05895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3042428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122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21935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0559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4693" y="447972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matrix[5][5];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11339"/>
              </p:ext>
            </p:extLst>
          </p:nvPr>
        </p:nvGraphicFramePr>
        <p:xfrm>
          <a:off x="4180775" y="1397706"/>
          <a:ext cx="3877200" cy="2921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200">
                  <a:extLst>
                    <a:ext uri="{9D8B030D-6E8A-4147-A177-3AD203B41FA5}">
                      <a16:colId xmlns:a16="http://schemas.microsoft.com/office/drawing/2014/main" val="3865808004"/>
                    </a:ext>
                  </a:extLst>
                </a:gridCol>
                <a:gridCol w="646200">
                  <a:extLst>
                    <a:ext uri="{9D8B030D-6E8A-4147-A177-3AD203B41FA5}">
                      <a16:colId xmlns:a16="http://schemas.microsoft.com/office/drawing/2014/main" val="2568794148"/>
                    </a:ext>
                  </a:extLst>
                </a:gridCol>
                <a:gridCol w="646200">
                  <a:extLst>
                    <a:ext uri="{9D8B030D-6E8A-4147-A177-3AD203B41FA5}">
                      <a16:colId xmlns:a16="http://schemas.microsoft.com/office/drawing/2014/main" val="3417780461"/>
                    </a:ext>
                  </a:extLst>
                </a:gridCol>
                <a:gridCol w="646200">
                  <a:extLst>
                    <a:ext uri="{9D8B030D-6E8A-4147-A177-3AD203B41FA5}">
                      <a16:colId xmlns:a16="http://schemas.microsoft.com/office/drawing/2014/main" val="3476735996"/>
                    </a:ext>
                  </a:extLst>
                </a:gridCol>
                <a:gridCol w="646200">
                  <a:extLst>
                    <a:ext uri="{9D8B030D-6E8A-4147-A177-3AD203B41FA5}">
                      <a16:colId xmlns:a16="http://schemas.microsoft.com/office/drawing/2014/main" val="869853986"/>
                    </a:ext>
                  </a:extLst>
                </a:gridCol>
                <a:gridCol w="646200">
                  <a:extLst>
                    <a:ext uri="{9D8B030D-6E8A-4147-A177-3AD203B41FA5}">
                      <a16:colId xmlns:a16="http://schemas.microsoft.com/office/drawing/2014/main" val="768822412"/>
                    </a:ext>
                  </a:extLst>
                </a:gridCol>
              </a:tblGrid>
              <a:tr h="48692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278122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05895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3042428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122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21935"/>
                  </a:ext>
                </a:extLst>
              </a:tr>
              <a:tr h="486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0559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10702" y="45400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matrix[2][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7;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7422"/>
              </p:ext>
            </p:extLst>
          </p:nvPr>
        </p:nvGraphicFramePr>
        <p:xfrm>
          <a:off x="8859864" y="1397706"/>
          <a:ext cx="2342944" cy="2128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6">
                  <a:extLst>
                    <a:ext uri="{9D8B030D-6E8A-4147-A177-3AD203B41FA5}">
                      <a16:colId xmlns:a16="http://schemas.microsoft.com/office/drawing/2014/main" val="3865808004"/>
                    </a:ext>
                  </a:extLst>
                </a:gridCol>
                <a:gridCol w="585736">
                  <a:extLst>
                    <a:ext uri="{9D8B030D-6E8A-4147-A177-3AD203B41FA5}">
                      <a16:colId xmlns:a16="http://schemas.microsoft.com/office/drawing/2014/main" val="2568794148"/>
                    </a:ext>
                  </a:extLst>
                </a:gridCol>
                <a:gridCol w="585736">
                  <a:extLst>
                    <a:ext uri="{9D8B030D-6E8A-4147-A177-3AD203B41FA5}">
                      <a16:colId xmlns:a16="http://schemas.microsoft.com/office/drawing/2014/main" val="3417780461"/>
                    </a:ext>
                  </a:extLst>
                </a:gridCol>
                <a:gridCol w="585736">
                  <a:extLst>
                    <a:ext uri="{9D8B030D-6E8A-4147-A177-3AD203B41FA5}">
                      <a16:colId xmlns:a16="http://schemas.microsoft.com/office/drawing/2014/main" val="3476735996"/>
                    </a:ext>
                  </a:extLst>
                </a:gridCol>
              </a:tblGrid>
              <a:tr h="37281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278122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05895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3042428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122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2193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69481" y="3602566"/>
            <a:ext cx="2666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matrix[4][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{{1, 2, 3},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{4, 5, 6},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{7, 8, 9},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{10, 11, 12}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Caution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61703"/>
            <a:ext cx="11502968" cy="210339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It is a common mistake to use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matrix[2, 1]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access the element at row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column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1.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 C++, each subscript must be enclosed in a pair of square brackets.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41" t="12555" r="83166" b="67269"/>
          <a:stretch/>
        </p:blipFill>
        <p:spPr>
          <a:xfrm>
            <a:off x="332627" y="3589578"/>
            <a:ext cx="2911643" cy="2503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640" t="12335" r="62084" b="71217"/>
          <a:stretch/>
        </p:blipFill>
        <p:spPr>
          <a:xfrm>
            <a:off x="5102023" y="3589578"/>
            <a:ext cx="6733572" cy="1816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qual 8"/>
          <p:cNvSpPr/>
          <p:nvPr/>
        </p:nvSpPr>
        <p:spPr>
          <a:xfrm>
            <a:off x="3244269" y="4154905"/>
            <a:ext cx="1857753" cy="10106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297535"/>
            <a:ext cx="11502968" cy="8681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What is the output of the following code?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41" t="36020" r="68618" b="49945"/>
          <a:stretch/>
        </p:blipFill>
        <p:spPr>
          <a:xfrm>
            <a:off x="1716506" y="2272914"/>
            <a:ext cx="5978187" cy="170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16585" y="4080606"/>
            <a:ext cx="11502968" cy="868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Which of the following statements are valid array declarations?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887" t="54002" r="86373" b="35472"/>
          <a:stretch/>
        </p:blipFill>
        <p:spPr>
          <a:xfrm>
            <a:off x="1716505" y="4991816"/>
            <a:ext cx="2277979" cy="138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7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490039"/>
            <a:ext cx="11519010" cy="46528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Nested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loops are often used to process a two-dimensional array.</a:t>
            </a:r>
          </a:p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Suppose an array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matrix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declared as follows:</a:t>
            </a:r>
          </a:p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ROW_SIZE = 10;</a:t>
            </a:r>
          </a:p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COLUMN_SIZE = 10;</a:t>
            </a:r>
          </a:p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matrix[ROW_SIZE][COLUNM_SIZE];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Processing Two-Dimensional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6585" y="1393787"/>
            <a:ext cx="11519010" cy="154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1. Initializing arrays with input values. The following loop initializes the array with user input values:</a:t>
            </a:r>
          </a:p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11" t="12116" r="59370" b="71217"/>
          <a:stretch/>
        </p:blipFill>
        <p:spPr>
          <a:xfrm>
            <a:off x="2081606" y="3320717"/>
            <a:ext cx="8005010" cy="204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3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e8a80255485e569df34775a8212e94160a31881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25323</TotalTime>
  <Words>1471</Words>
  <Application>Microsoft Office PowerPoint</Application>
  <PresentationFormat>Widescreen</PresentationFormat>
  <Paragraphs>663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 2</vt:lpstr>
      <vt:lpstr>HDOfficeLightV0</vt:lpstr>
      <vt:lpstr>Multidimensional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SAMSUNG-PC</cp:lastModifiedBy>
  <cp:revision>743</cp:revision>
  <dcterms:created xsi:type="dcterms:W3CDTF">2016-07-15T17:25:41Z</dcterms:created>
  <dcterms:modified xsi:type="dcterms:W3CDTF">2017-02-22T16:39:19Z</dcterms:modified>
</cp:coreProperties>
</file>