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8" r:id="rId3"/>
    <p:sldId id="259" r:id="rId4"/>
    <p:sldId id="260" r:id="rId5"/>
    <p:sldId id="261" r:id="rId6"/>
    <p:sldId id="264" r:id="rId7"/>
    <p:sldId id="265" r:id="rId8"/>
    <p:sldId id="262" r:id="rId9"/>
    <p:sldId id="266" r:id="rId10"/>
    <p:sldId id="263"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1103"/>
    <a:srgbClr val="C4380A"/>
    <a:srgbClr val="AD2B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9" autoAdjust="0"/>
    <p:restoredTop sz="94660"/>
  </p:normalViewPr>
  <p:slideViewPr>
    <p:cSldViewPr snapToGrid="0">
      <p:cViewPr>
        <p:scale>
          <a:sx n="83" d="100"/>
          <a:sy n="83" d="100"/>
        </p:scale>
        <p:origin x="45" y="5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BB8BB-CB0D-4F54-9E43-FFD087BD4A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C015C14-EF84-4F7F-AFBA-7646CBDFC0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A0D0CB7-A29D-4521-94B4-8A69CEFC8DC2}"/>
              </a:ext>
            </a:extLst>
          </p:cNvPr>
          <p:cNvSpPr>
            <a:spLocks noGrp="1"/>
          </p:cNvSpPr>
          <p:nvPr>
            <p:ph type="dt" sz="half" idx="10"/>
          </p:nvPr>
        </p:nvSpPr>
        <p:spPr/>
        <p:txBody>
          <a:bodyPr/>
          <a:lstStyle/>
          <a:p>
            <a:fld id="{4C06386F-FE85-43B5-B4FC-17F0975954F8}" type="datetimeFigureOut">
              <a:rPr lang="en-US" smtClean="0"/>
              <a:t>11/18/2021</a:t>
            </a:fld>
            <a:endParaRPr lang="en-US"/>
          </a:p>
        </p:txBody>
      </p:sp>
      <p:sp>
        <p:nvSpPr>
          <p:cNvPr id="5" name="Footer Placeholder 4">
            <a:extLst>
              <a:ext uri="{FF2B5EF4-FFF2-40B4-BE49-F238E27FC236}">
                <a16:creationId xmlns:a16="http://schemas.microsoft.com/office/drawing/2014/main" id="{014DAC50-0E23-414C-AA82-C7CAC81345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4D784B-CCC1-4142-A3BE-E410B48775BE}"/>
              </a:ext>
            </a:extLst>
          </p:cNvPr>
          <p:cNvSpPr>
            <a:spLocks noGrp="1"/>
          </p:cNvSpPr>
          <p:nvPr>
            <p:ph type="sldNum" sz="quarter" idx="12"/>
          </p:nvPr>
        </p:nvSpPr>
        <p:spPr/>
        <p:txBody>
          <a:bodyPr/>
          <a:lstStyle/>
          <a:p>
            <a:fld id="{1614D30E-A12C-4742-9643-67826A617BC6}" type="slidenum">
              <a:rPr lang="en-US" smtClean="0"/>
              <a:t>‹#›</a:t>
            </a:fld>
            <a:endParaRPr lang="en-US"/>
          </a:p>
        </p:txBody>
      </p:sp>
    </p:spTree>
    <p:extLst>
      <p:ext uri="{BB962C8B-B14F-4D97-AF65-F5344CB8AC3E}">
        <p14:creationId xmlns:p14="http://schemas.microsoft.com/office/powerpoint/2010/main" val="3899779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2DAAD-263E-4925-8F4D-BD345843FBA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A33E655-6B1B-43A1-ACB9-20FF710F56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7B0680C-9D1C-474F-B912-E89A3BFEAC61}"/>
              </a:ext>
            </a:extLst>
          </p:cNvPr>
          <p:cNvSpPr>
            <a:spLocks noGrp="1"/>
          </p:cNvSpPr>
          <p:nvPr>
            <p:ph type="dt" sz="half" idx="10"/>
          </p:nvPr>
        </p:nvSpPr>
        <p:spPr/>
        <p:txBody>
          <a:bodyPr/>
          <a:lstStyle/>
          <a:p>
            <a:fld id="{4C06386F-FE85-43B5-B4FC-17F0975954F8}" type="datetimeFigureOut">
              <a:rPr lang="en-US" smtClean="0"/>
              <a:t>11/18/2021</a:t>
            </a:fld>
            <a:endParaRPr lang="en-US"/>
          </a:p>
        </p:txBody>
      </p:sp>
      <p:sp>
        <p:nvSpPr>
          <p:cNvPr id="5" name="Footer Placeholder 4">
            <a:extLst>
              <a:ext uri="{FF2B5EF4-FFF2-40B4-BE49-F238E27FC236}">
                <a16:creationId xmlns:a16="http://schemas.microsoft.com/office/drawing/2014/main" id="{3D2627C7-1BB4-42E7-8C91-2AA4E413C0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4D8CE0-56F1-4A6E-A4B8-E99901E27F2A}"/>
              </a:ext>
            </a:extLst>
          </p:cNvPr>
          <p:cNvSpPr>
            <a:spLocks noGrp="1"/>
          </p:cNvSpPr>
          <p:nvPr>
            <p:ph type="sldNum" sz="quarter" idx="12"/>
          </p:nvPr>
        </p:nvSpPr>
        <p:spPr/>
        <p:txBody>
          <a:bodyPr/>
          <a:lstStyle/>
          <a:p>
            <a:fld id="{1614D30E-A12C-4742-9643-67826A617BC6}" type="slidenum">
              <a:rPr lang="en-US" smtClean="0"/>
              <a:t>‹#›</a:t>
            </a:fld>
            <a:endParaRPr lang="en-US"/>
          </a:p>
        </p:txBody>
      </p:sp>
    </p:spTree>
    <p:extLst>
      <p:ext uri="{BB962C8B-B14F-4D97-AF65-F5344CB8AC3E}">
        <p14:creationId xmlns:p14="http://schemas.microsoft.com/office/powerpoint/2010/main" val="2794500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35BD86-EE2B-44E6-B34C-3D148372C9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E25DA14-6658-40BF-83C8-4DA04FE9DC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D51F0CA-1FEB-4B55-BE24-391D6D3FF831}"/>
              </a:ext>
            </a:extLst>
          </p:cNvPr>
          <p:cNvSpPr>
            <a:spLocks noGrp="1"/>
          </p:cNvSpPr>
          <p:nvPr>
            <p:ph type="dt" sz="half" idx="10"/>
          </p:nvPr>
        </p:nvSpPr>
        <p:spPr/>
        <p:txBody>
          <a:bodyPr/>
          <a:lstStyle/>
          <a:p>
            <a:fld id="{4C06386F-FE85-43B5-B4FC-17F0975954F8}" type="datetimeFigureOut">
              <a:rPr lang="en-US" smtClean="0"/>
              <a:t>11/18/2021</a:t>
            </a:fld>
            <a:endParaRPr lang="en-US"/>
          </a:p>
        </p:txBody>
      </p:sp>
      <p:sp>
        <p:nvSpPr>
          <p:cNvPr id="5" name="Footer Placeholder 4">
            <a:extLst>
              <a:ext uri="{FF2B5EF4-FFF2-40B4-BE49-F238E27FC236}">
                <a16:creationId xmlns:a16="http://schemas.microsoft.com/office/drawing/2014/main" id="{462DF134-5C1E-4124-A52F-B12858066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2A094D-3527-4621-A18B-25405CCC277A}"/>
              </a:ext>
            </a:extLst>
          </p:cNvPr>
          <p:cNvSpPr>
            <a:spLocks noGrp="1"/>
          </p:cNvSpPr>
          <p:nvPr>
            <p:ph type="sldNum" sz="quarter" idx="12"/>
          </p:nvPr>
        </p:nvSpPr>
        <p:spPr/>
        <p:txBody>
          <a:bodyPr/>
          <a:lstStyle/>
          <a:p>
            <a:fld id="{1614D30E-A12C-4742-9643-67826A617BC6}" type="slidenum">
              <a:rPr lang="en-US" smtClean="0"/>
              <a:t>‹#›</a:t>
            </a:fld>
            <a:endParaRPr lang="en-US"/>
          </a:p>
        </p:txBody>
      </p:sp>
    </p:spTree>
    <p:extLst>
      <p:ext uri="{BB962C8B-B14F-4D97-AF65-F5344CB8AC3E}">
        <p14:creationId xmlns:p14="http://schemas.microsoft.com/office/powerpoint/2010/main" val="2313308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F0161-4583-4DF0-8A18-4A0CAAEB122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AB9E17-A6D5-4639-B50E-FAEFDF3C06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AC72E5A-31E7-4BB4-BE10-D28598A848DA}"/>
              </a:ext>
            </a:extLst>
          </p:cNvPr>
          <p:cNvSpPr>
            <a:spLocks noGrp="1"/>
          </p:cNvSpPr>
          <p:nvPr>
            <p:ph type="dt" sz="half" idx="10"/>
          </p:nvPr>
        </p:nvSpPr>
        <p:spPr/>
        <p:txBody>
          <a:bodyPr/>
          <a:lstStyle/>
          <a:p>
            <a:fld id="{4C06386F-FE85-43B5-B4FC-17F0975954F8}" type="datetimeFigureOut">
              <a:rPr lang="en-US" smtClean="0"/>
              <a:t>11/18/2021</a:t>
            </a:fld>
            <a:endParaRPr lang="en-US"/>
          </a:p>
        </p:txBody>
      </p:sp>
      <p:sp>
        <p:nvSpPr>
          <p:cNvPr id="5" name="Footer Placeholder 4">
            <a:extLst>
              <a:ext uri="{FF2B5EF4-FFF2-40B4-BE49-F238E27FC236}">
                <a16:creationId xmlns:a16="http://schemas.microsoft.com/office/drawing/2014/main" id="{921EABC2-B706-4A62-AD8A-2CB0253926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43594A-8834-4725-85EC-73886E2BB829}"/>
              </a:ext>
            </a:extLst>
          </p:cNvPr>
          <p:cNvSpPr>
            <a:spLocks noGrp="1"/>
          </p:cNvSpPr>
          <p:nvPr>
            <p:ph type="sldNum" sz="quarter" idx="12"/>
          </p:nvPr>
        </p:nvSpPr>
        <p:spPr/>
        <p:txBody>
          <a:bodyPr/>
          <a:lstStyle/>
          <a:p>
            <a:fld id="{1614D30E-A12C-4742-9643-67826A617BC6}" type="slidenum">
              <a:rPr lang="en-US" smtClean="0"/>
              <a:t>‹#›</a:t>
            </a:fld>
            <a:endParaRPr lang="en-US"/>
          </a:p>
        </p:txBody>
      </p:sp>
    </p:spTree>
    <p:extLst>
      <p:ext uri="{BB962C8B-B14F-4D97-AF65-F5344CB8AC3E}">
        <p14:creationId xmlns:p14="http://schemas.microsoft.com/office/powerpoint/2010/main" val="88475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78298-D3EF-49BD-B81B-0709379ECC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49F7D60-4350-43C9-A485-A67044586D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1F5011-2D7C-4861-B673-6D66D7B3FA9C}"/>
              </a:ext>
            </a:extLst>
          </p:cNvPr>
          <p:cNvSpPr>
            <a:spLocks noGrp="1"/>
          </p:cNvSpPr>
          <p:nvPr>
            <p:ph type="dt" sz="half" idx="10"/>
          </p:nvPr>
        </p:nvSpPr>
        <p:spPr/>
        <p:txBody>
          <a:bodyPr/>
          <a:lstStyle/>
          <a:p>
            <a:fld id="{4C06386F-FE85-43B5-B4FC-17F0975954F8}" type="datetimeFigureOut">
              <a:rPr lang="en-US" smtClean="0"/>
              <a:t>11/18/2021</a:t>
            </a:fld>
            <a:endParaRPr lang="en-US"/>
          </a:p>
        </p:txBody>
      </p:sp>
      <p:sp>
        <p:nvSpPr>
          <p:cNvPr id="5" name="Footer Placeholder 4">
            <a:extLst>
              <a:ext uri="{FF2B5EF4-FFF2-40B4-BE49-F238E27FC236}">
                <a16:creationId xmlns:a16="http://schemas.microsoft.com/office/drawing/2014/main" id="{496F3F0C-E90A-4B57-BF04-946ABFD116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16E7F5-E4D7-4EB0-B01D-EC96BE6301E0}"/>
              </a:ext>
            </a:extLst>
          </p:cNvPr>
          <p:cNvSpPr>
            <a:spLocks noGrp="1"/>
          </p:cNvSpPr>
          <p:nvPr>
            <p:ph type="sldNum" sz="quarter" idx="12"/>
          </p:nvPr>
        </p:nvSpPr>
        <p:spPr/>
        <p:txBody>
          <a:bodyPr/>
          <a:lstStyle/>
          <a:p>
            <a:fld id="{1614D30E-A12C-4742-9643-67826A617BC6}" type="slidenum">
              <a:rPr lang="en-US" smtClean="0"/>
              <a:t>‹#›</a:t>
            </a:fld>
            <a:endParaRPr lang="en-US"/>
          </a:p>
        </p:txBody>
      </p:sp>
    </p:spTree>
    <p:extLst>
      <p:ext uri="{BB962C8B-B14F-4D97-AF65-F5344CB8AC3E}">
        <p14:creationId xmlns:p14="http://schemas.microsoft.com/office/powerpoint/2010/main" val="1578660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9E297-AFF5-4D0A-99AF-144DABF205C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3AD82C3-9F84-4DDB-9D25-E25B0F2B65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EE52EE2-8CD7-4F47-9818-C4EA73361E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A317BF-9EBB-4831-9DFE-6E515D008337}"/>
              </a:ext>
            </a:extLst>
          </p:cNvPr>
          <p:cNvSpPr>
            <a:spLocks noGrp="1"/>
          </p:cNvSpPr>
          <p:nvPr>
            <p:ph type="dt" sz="half" idx="10"/>
          </p:nvPr>
        </p:nvSpPr>
        <p:spPr/>
        <p:txBody>
          <a:bodyPr/>
          <a:lstStyle/>
          <a:p>
            <a:fld id="{4C06386F-FE85-43B5-B4FC-17F0975954F8}" type="datetimeFigureOut">
              <a:rPr lang="en-US" smtClean="0"/>
              <a:t>11/18/2021</a:t>
            </a:fld>
            <a:endParaRPr lang="en-US"/>
          </a:p>
        </p:txBody>
      </p:sp>
      <p:sp>
        <p:nvSpPr>
          <p:cNvPr id="6" name="Footer Placeholder 5">
            <a:extLst>
              <a:ext uri="{FF2B5EF4-FFF2-40B4-BE49-F238E27FC236}">
                <a16:creationId xmlns:a16="http://schemas.microsoft.com/office/drawing/2014/main" id="{52763ACB-F10D-4CC6-93DE-D9DE629E30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569359-077B-4117-A82E-617C43C79E9B}"/>
              </a:ext>
            </a:extLst>
          </p:cNvPr>
          <p:cNvSpPr>
            <a:spLocks noGrp="1"/>
          </p:cNvSpPr>
          <p:nvPr>
            <p:ph type="sldNum" sz="quarter" idx="12"/>
          </p:nvPr>
        </p:nvSpPr>
        <p:spPr/>
        <p:txBody>
          <a:bodyPr/>
          <a:lstStyle/>
          <a:p>
            <a:fld id="{1614D30E-A12C-4742-9643-67826A617BC6}" type="slidenum">
              <a:rPr lang="en-US" smtClean="0"/>
              <a:t>‹#›</a:t>
            </a:fld>
            <a:endParaRPr lang="en-US"/>
          </a:p>
        </p:txBody>
      </p:sp>
    </p:spTree>
    <p:extLst>
      <p:ext uri="{BB962C8B-B14F-4D97-AF65-F5344CB8AC3E}">
        <p14:creationId xmlns:p14="http://schemas.microsoft.com/office/powerpoint/2010/main" val="885126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C98BA-AA5F-4C4A-AD49-04BE004287D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11E060B-5726-4341-8ED9-C9D36A292F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943A2E-0F8E-4052-B173-83D05A6435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B7E488F-1135-4C49-B24D-F8183014FD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AFB80E-0668-4425-ADE9-42180D4175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C908AA9-929A-47D1-9C5E-7F9C291BA906}"/>
              </a:ext>
            </a:extLst>
          </p:cNvPr>
          <p:cNvSpPr>
            <a:spLocks noGrp="1"/>
          </p:cNvSpPr>
          <p:nvPr>
            <p:ph type="dt" sz="half" idx="10"/>
          </p:nvPr>
        </p:nvSpPr>
        <p:spPr/>
        <p:txBody>
          <a:bodyPr/>
          <a:lstStyle/>
          <a:p>
            <a:fld id="{4C06386F-FE85-43B5-B4FC-17F0975954F8}" type="datetimeFigureOut">
              <a:rPr lang="en-US" smtClean="0"/>
              <a:t>11/18/2021</a:t>
            </a:fld>
            <a:endParaRPr lang="en-US"/>
          </a:p>
        </p:txBody>
      </p:sp>
      <p:sp>
        <p:nvSpPr>
          <p:cNvPr id="8" name="Footer Placeholder 7">
            <a:extLst>
              <a:ext uri="{FF2B5EF4-FFF2-40B4-BE49-F238E27FC236}">
                <a16:creationId xmlns:a16="http://schemas.microsoft.com/office/drawing/2014/main" id="{964A2C16-B157-4426-B347-71775C0A70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516551-6B2E-48C9-AC04-47A9EB2DE7B1}"/>
              </a:ext>
            </a:extLst>
          </p:cNvPr>
          <p:cNvSpPr>
            <a:spLocks noGrp="1"/>
          </p:cNvSpPr>
          <p:nvPr>
            <p:ph type="sldNum" sz="quarter" idx="12"/>
          </p:nvPr>
        </p:nvSpPr>
        <p:spPr/>
        <p:txBody>
          <a:bodyPr/>
          <a:lstStyle/>
          <a:p>
            <a:fld id="{1614D30E-A12C-4742-9643-67826A617BC6}" type="slidenum">
              <a:rPr lang="en-US" smtClean="0"/>
              <a:t>‹#›</a:t>
            </a:fld>
            <a:endParaRPr lang="en-US"/>
          </a:p>
        </p:txBody>
      </p:sp>
    </p:spTree>
    <p:extLst>
      <p:ext uri="{BB962C8B-B14F-4D97-AF65-F5344CB8AC3E}">
        <p14:creationId xmlns:p14="http://schemas.microsoft.com/office/powerpoint/2010/main" val="2654579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B0A70-97B3-4532-B2A6-B170F8974CC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4AAA7A2-34FB-4958-AFF8-704C1F953D19}"/>
              </a:ext>
            </a:extLst>
          </p:cNvPr>
          <p:cNvSpPr>
            <a:spLocks noGrp="1"/>
          </p:cNvSpPr>
          <p:nvPr>
            <p:ph type="dt" sz="half" idx="10"/>
          </p:nvPr>
        </p:nvSpPr>
        <p:spPr/>
        <p:txBody>
          <a:bodyPr/>
          <a:lstStyle/>
          <a:p>
            <a:fld id="{4C06386F-FE85-43B5-B4FC-17F0975954F8}" type="datetimeFigureOut">
              <a:rPr lang="en-US" smtClean="0"/>
              <a:t>11/18/2021</a:t>
            </a:fld>
            <a:endParaRPr lang="en-US"/>
          </a:p>
        </p:txBody>
      </p:sp>
      <p:sp>
        <p:nvSpPr>
          <p:cNvPr id="4" name="Footer Placeholder 3">
            <a:extLst>
              <a:ext uri="{FF2B5EF4-FFF2-40B4-BE49-F238E27FC236}">
                <a16:creationId xmlns:a16="http://schemas.microsoft.com/office/drawing/2014/main" id="{6145DBEE-B8B8-406B-8035-ACBD03E9BD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60EEBD-4F38-4F92-BFD6-54E29EB28532}"/>
              </a:ext>
            </a:extLst>
          </p:cNvPr>
          <p:cNvSpPr>
            <a:spLocks noGrp="1"/>
          </p:cNvSpPr>
          <p:nvPr>
            <p:ph type="sldNum" sz="quarter" idx="12"/>
          </p:nvPr>
        </p:nvSpPr>
        <p:spPr/>
        <p:txBody>
          <a:bodyPr/>
          <a:lstStyle/>
          <a:p>
            <a:fld id="{1614D30E-A12C-4742-9643-67826A617BC6}" type="slidenum">
              <a:rPr lang="en-US" smtClean="0"/>
              <a:t>‹#›</a:t>
            </a:fld>
            <a:endParaRPr lang="en-US"/>
          </a:p>
        </p:txBody>
      </p:sp>
    </p:spTree>
    <p:extLst>
      <p:ext uri="{BB962C8B-B14F-4D97-AF65-F5344CB8AC3E}">
        <p14:creationId xmlns:p14="http://schemas.microsoft.com/office/powerpoint/2010/main" val="1987574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64E2BD-8802-4A03-9CB4-4CC301FD7146}"/>
              </a:ext>
            </a:extLst>
          </p:cNvPr>
          <p:cNvSpPr>
            <a:spLocks noGrp="1"/>
          </p:cNvSpPr>
          <p:nvPr>
            <p:ph type="dt" sz="half" idx="10"/>
          </p:nvPr>
        </p:nvSpPr>
        <p:spPr/>
        <p:txBody>
          <a:bodyPr/>
          <a:lstStyle/>
          <a:p>
            <a:fld id="{4C06386F-FE85-43B5-B4FC-17F0975954F8}" type="datetimeFigureOut">
              <a:rPr lang="en-US" smtClean="0"/>
              <a:t>11/18/2021</a:t>
            </a:fld>
            <a:endParaRPr lang="en-US"/>
          </a:p>
        </p:txBody>
      </p:sp>
      <p:sp>
        <p:nvSpPr>
          <p:cNvPr id="3" name="Footer Placeholder 2">
            <a:extLst>
              <a:ext uri="{FF2B5EF4-FFF2-40B4-BE49-F238E27FC236}">
                <a16:creationId xmlns:a16="http://schemas.microsoft.com/office/drawing/2014/main" id="{4397738F-071D-4CF1-AD91-38CAD22EAE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B588A2-8A60-4F2A-BB98-8AA298742BE5}"/>
              </a:ext>
            </a:extLst>
          </p:cNvPr>
          <p:cNvSpPr>
            <a:spLocks noGrp="1"/>
          </p:cNvSpPr>
          <p:nvPr>
            <p:ph type="sldNum" sz="quarter" idx="12"/>
          </p:nvPr>
        </p:nvSpPr>
        <p:spPr/>
        <p:txBody>
          <a:bodyPr/>
          <a:lstStyle/>
          <a:p>
            <a:fld id="{1614D30E-A12C-4742-9643-67826A617BC6}" type="slidenum">
              <a:rPr lang="en-US" smtClean="0"/>
              <a:t>‹#›</a:t>
            </a:fld>
            <a:endParaRPr lang="en-US"/>
          </a:p>
        </p:txBody>
      </p:sp>
    </p:spTree>
    <p:extLst>
      <p:ext uri="{BB962C8B-B14F-4D97-AF65-F5344CB8AC3E}">
        <p14:creationId xmlns:p14="http://schemas.microsoft.com/office/powerpoint/2010/main" val="1662387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35D1-BBAA-4498-B454-D9C25D495F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CA0F980-D1AE-49B6-B928-CEDAF61A34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C7C86E7-77CF-4D37-8C7D-92B163ABF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AA694E-905D-4E3A-87AB-33AE84D91195}"/>
              </a:ext>
            </a:extLst>
          </p:cNvPr>
          <p:cNvSpPr>
            <a:spLocks noGrp="1"/>
          </p:cNvSpPr>
          <p:nvPr>
            <p:ph type="dt" sz="half" idx="10"/>
          </p:nvPr>
        </p:nvSpPr>
        <p:spPr/>
        <p:txBody>
          <a:bodyPr/>
          <a:lstStyle/>
          <a:p>
            <a:fld id="{4C06386F-FE85-43B5-B4FC-17F0975954F8}" type="datetimeFigureOut">
              <a:rPr lang="en-US" smtClean="0"/>
              <a:t>11/18/2021</a:t>
            </a:fld>
            <a:endParaRPr lang="en-US"/>
          </a:p>
        </p:txBody>
      </p:sp>
      <p:sp>
        <p:nvSpPr>
          <p:cNvPr id="6" name="Footer Placeholder 5">
            <a:extLst>
              <a:ext uri="{FF2B5EF4-FFF2-40B4-BE49-F238E27FC236}">
                <a16:creationId xmlns:a16="http://schemas.microsoft.com/office/drawing/2014/main" id="{644193F6-2FA2-4221-8C46-B3A70F4DEF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0E81EA-3C4A-4AA6-9222-A91C2CC1B5C1}"/>
              </a:ext>
            </a:extLst>
          </p:cNvPr>
          <p:cNvSpPr>
            <a:spLocks noGrp="1"/>
          </p:cNvSpPr>
          <p:nvPr>
            <p:ph type="sldNum" sz="quarter" idx="12"/>
          </p:nvPr>
        </p:nvSpPr>
        <p:spPr/>
        <p:txBody>
          <a:bodyPr/>
          <a:lstStyle/>
          <a:p>
            <a:fld id="{1614D30E-A12C-4742-9643-67826A617BC6}" type="slidenum">
              <a:rPr lang="en-US" smtClean="0"/>
              <a:t>‹#›</a:t>
            </a:fld>
            <a:endParaRPr lang="en-US"/>
          </a:p>
        </p:txBody>
      </p:sp>
    </p:spTree>
    <p:extLst>
      <p:ext uri="{BB962C8B-B14F-4D97-AF65-F5344CB8AC3E}">
        <p14:creationId xmlns:p14="http://schemas.microsoft.com/office/powerpoint/2010/main" val="472117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AD811-3D33-47FB-A15E-CEF6F62F47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C25972A-743A-4C0C-B942-79D1C6535D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D671BE3-8068-4464-83C8-9808D0A4AB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E30B82-41C2-48FF-A96A-8DBDDCE965C4}"/>
              </a:ext>
            </a:extLst>
          </p:cNvPr>
          <p:cNvSpPr>
            <a:spLocks noGrp="1"/>
          </p:cNvSpPr>
          <p:nvPr>
            <p:ph type="dt" sz="half" idx="10"/>
          </p:nvPr>
        </p:nvSpPr>
        <p:spPr/>
        <p:txBody>
          <a:bodyPr/>
          <a:lstStyle/>
          <a:p>
            <a:fld id="{4C06386F-FE85-43B5-B4FC-17F0975954F8}" type="datetimeFigureOut">
              <a:rPr lang="en-US" smtClean="0"/>
              <a:t>11/18/2021</a:t>
            </a:fld>
            <a:endParaRPr lang="en-US"/>
          </a:p>
        </p:txBody>
      </p:sp>
      <p:sp>
        <p:nvSpPr>
          <p:cNvPr id="6" name="Footer Placeholder 5">
            <a:extLst>
              <a:ext uri="{FF2B5EF4-FFF2-40B4-BE49-F238E27FC236}">
                <a16:creationId xmlns:a16="http://schemas.microsoft.com/office/drawing/2014/main" id="{86F8703B-650A-4D3A-84F7-1577C16572C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B883D74-B6F4-4884-ABA8-0B62D912BA73}"/>
              </a:ext>
            </a:extLst>
          </p:cNvPr>
          <p:cNvSpPr>
            <a:spLocks noGrp="1"/>
          </p:cNvSpPr>
          <p:nvPr>
            <p:ph type="sldNum" sz="quarter" idx="12"/>
          </p:nvPr>
        </p:nvSpPr>
        <p:spPr/>
        <p:txBody>
          <a:bodyPr/>
          <a:lstStyle/>
          <a:p>
            <a:fld id="{1614D30E-A12C-4742-9643-67826A617BC6}" type="slidenum">
              <a:rPr lang="en-US" smtClean="0"/>
              <a:t>‹#›</a:t>
            </a:fld>
            <a:endParaRPr lang="en-US"/>
          </a:p>
        </p:txBody>
      </p:sp>
    </p:spTree>
    <p:extLst>
      <p:ext uri="{BB962C8B-B14F-4D97-AF65-F5344CB8AC3E}">
        <p14:creationId xmlns:p14="http://schemas.microsoft.com/office/powerpoint/2010/main" val="4152141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621184-BB3A-444D-8187-D695709262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B4C138A-364A-451E-B1CB-174E50A7A2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BFF94CC-EC51-4ECA-9B3D-D225339FD9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06386F-FE85-43B5-B4FC-17F0975954F8}" type="datetimeFigureOut">
              <a:rPr lang="en-US" smtClean="0"/>
              <a:t>11/18/2021</a:t>
            </a:fld>
            <a:endParaRPr lang="en-US"/>
          </a:p>
        </p:txBody>
      </p:sp>
      <p:sp>
        <p:nvSpPr>
          <p:cNvPr id="5" name="Footer Placeholder 4">
            <a:extLst>
              <a:ext uri="{FF2B5EF4-FFF2-40B4-BE49-F238E27FC236}">
                <a16:creationId xmlns:a16="http://schemas.microsoft.com/office/drawing/2014/main" id="{898C0241-08F8-43D4-94FF-7D4B48E3B3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E84DF6-421E-4FEA-90BC-CE54CD2264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14D30E-A12C-4742-9643-67826A617BC6}" type="slidenum">
              <a:rPr lang="en-US" smtClean="0"/>
              <a:t>‹#›</a:t>
            </a:fld>
            <a:endParaRPr lang="en-US"/>
          </a:p>
        </p:txBody>
      </p:sp>
    </p:spTree>
    <p:extLst>
      <p:ext uri="{BB962C8B-B14F-4D97-AF65-F5344CB8AC3E}">
        <p14:creationId xmlns:p14="http://schemas.microsoft.com/office/powerpoint/2010/main" val="90991835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1356919" y="2945524"/>
            <a:ext cx="6457183" cy="2274388"/>
          </a:xfrm>
        </p:spPr>
        <p:txBody>
          <a:bodyPr vert="horz" lIns="91440" tIns="45720" rIns="91440" bIns="45720" rtlCol="0" anchor="t">
            <a:normAutofit/>
          </a:bodyPr>
          <a:lstStyle/>
          <a:p>
            <a:pPr algn="l"/>
            <a:r>
              <a:rPr lang="en-US" sz="3400" b="1" kern="1200">
                <a:latin typeface="+mj-lt"/>
                <a:ea typeface="+mj-ea"/>
                <a:cs typeface="+mj-cs"/>
              </a:rPr>
              <a:t>Final project Presentation</a:t>
            </a:r>
            <a:br>
              <a:rPr lang="en-US" sz="3400" b="1" kern="1200">
                <a:latin typeface="+mj-lt"/>
                <a:ea typeface="+mj-ea"/>
                <a:cs typeface="+mj-cs"/>
              </a:rPr>
            </a:br>
            <a:br>
              <a:rPr lang="en-US" sz="3400" b="1" kern="1200">
                <a:latin typeface="+mj-lt"/>
                <a:ea typeface="+mj-ea"/>
                <a:cs typeface="+mj-cs"/>
              </a:rPr>
            </a:br>
            <a:br>
              <a:rPr lang="en-US" sz="3400" b="1" kern="1200">
                <a:latin typeface="+mj-lt"/>
                <a:ea typeface="+mj-ea"/>
                <a:cs typeface="+mj-cs"/>
              </a:rPr>
            </a:br>
            <a:r>
              <a:rPr lang="en-US" sz="3400" b="1" kern="1200">
                <a:latin typeface="+mj-lt"/>
                <a:ea typeface="+mj-ea"/>
                <a:cs typeface="+mj-cs"/>
              </a:rPr>
              <a:t>Muslit Alotaibi  </a:t>
            </a:r>
          </a:p>
        </p:txBody>
      </p:sp>
      <p:grpSp>
        <p:nvGrpSpPr>
          <p:cNvPr id="36" name="Group 35">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37"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8"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257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1" y="1549820"/>
            <a:ext cx="10515600" cy="1325563"/>
          </a:xfrm>
        </p:spPr>
        <p:txBody>
          <a:bodyPr>
            <a:normAutofit fontScale="90000"/>
          </a:bodyPr>
          <a:lstStyle/>
          <a:p>
            <a:r>
              <a:rPr lang="en-GB" dirty="0"/>
              <a:t> This will  reduce the amount of columns Making our </a:t>
            </a:r>
            <a:r>
              <a:rPr lang="en-GB" dirty="0" err="1"/>
              <a:t>Dataframe</a:t>
            </a:r>
            <a:r>
              <a:rPr lang="en-GB" dirty="0"/>
              <a:t> much simpler and hopefully we will avoid overfitting.</a:t>
            </a:r>
            <a:endParaRPr lang="en-US" dirty="0"/>
          </a:p>
        </p:txBody>
      </p:sp>
      <p:sp>
        <p:nvSpPr>
          <p:cNvPr id="3" name="Content Placeholder 2"/>
          <p:cNvSpPr>
            <a:spLocks noGrp="1"/>
          </p:cNvSpPr>
          <p:nvPr>
            <p:ph idx="1"/>
          </p:nvPr>
        </p:nvSpPr>
        <p:spPr/>
        <p:txBody>
          <a:bodyPr/>
          <a:lstStyle/>
          <a:p>
            <a:endParaRPr lang="en-US" b="1" dirty="0"/>
          </a:p>
          <a:p>
            <a:endParaRPr lang="en-US" dirty="0"/>
          </a:p>
        </p:txBody>
      </p:sp>
      <p:sp>
        <p:nvSpPr>
          <p:cNvPr id="4" name="TextBox 3"/>
          <p:cNvSpPr txBox="1"/>
          <p:nvPr/>
        </p:nvSpPr>
        <p:spPr>
          <a:xfrm>
            <a:off x="367147" y="2336873"/>
            <a:ext cx="9807570" cy="646331"/>
          </a:xfrm>
          <a:prstGeom prst="rect">
            <a:avLst/>
          </a:prstGeom>
          <a:noFill/>
        </p:spPr>
        <p:txBody>
          <a:bodyPr wrap="square" rtlCol="0">
            <a:spAutoFit/>
          </a:bodyPr>
          <a:lstStyle/>
          <a:p>
            <a:endParaRPr lang="en-US" dirty="0"/>
          </a:p>
          <a:p>
            <a:endParaRPr lang="en-US" dirty="0"/>
          </a:p>
        </p:txBody>
      </p:sp>
    </p:spTree>
    <p:extLst>
      <p:ext uri="{BB962C8B-B14F-4D97-AF65-F5344CB8AC3E}">
        <p14:creationId xmlns:p14="http://schemas.microsoft.com/office/powerpoint/2010/main" val="2593681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A0A7515-2A01-4A70-8B71-AE13862039A5}"/>
              </a:ext>
            </a:extLst>
          </p:cNvPr>
          <p:cNvPicPr>
            <a:picLocks noGrp="1" noChangeAspect="1"/>
          </p:cNvPicPr>
          <p:nvPr>
            <p:ph idx="1"/>
          </p:nvPr>
        </p:nvPicPr>
        <p:blipFill>
          <a:blip r:embed="rId2"/>
          <a:stretch>
            <a:fillRect/>
          </a:stretch>
        </p:blipFill>
        <p:spPr>
          <a:xfrm>
            <a:off x="1679087" y="1825625"/>
            <a:ext cx="8833825" cy="4351338"/>
          </a:xfrm>
        </p:spPr>
      </p:pic>
      <p:sp>
        <p:nvSpPr>
          <p:cNvPr id="7" name="TextBox 6">
            <a:extLst>
              <a:ext uri="{FF2B5EF4-FFF2-40B4-BE49-F238E27FC236}">
                <a16:creationId xmlns:a16="http://schemas.microsoft.com/office/drawing/2014/main" id="{6AABED51-AF16-4353-BA50-D7C249C2F895}"/>
              </a:ext>
            </a:extLst>
          </p:cNvPr>
          <p:cNvSpPr txBox="1"/>
          <p:nvPr/>
        </p:nvSpPr>
        <p:spPr>
          <a:xfrm>
            <a:off x="1552755" y="449858"/>
            <a:ext cx="6096000" cy="1200329"/>
          </a:xfrm>
          <a:prstGeom prst="rect">
            <a:avLst/>
          </a:prstGeom>
          <a:noFill/>
        </p:spPr>
        <p:txBody>
          <a:bodyPr wrap="square">
            <a:spAutoFit/>
          </a:bodyPr>
          <a:lstStyle/>
          <a:p>
            <a:r>
              <a:rPr lang="en-GB" b="0" i="0" dirty="0">
                <a:solidFill>
                  <a:srgbClr val="000000"/>
                </a:solidFill>
                <a:effectLst/>
                <a:latin typeface="Inter"/>
              </a:rPr>
              <a:t>Heatmap &amp; positive , negative correlation </a:t>
            </a:r>
          </a:p>
          <a:p>
            <a:pPr algn="l"/>
            <a:endParaRPr lang="en-GB" b="0" i="0" dirty="0">
              <a:solidFill>
                <a:srgbClr val="000000"/>
              </a:solidFill>
              <a:effectLst/>
              <a:latin typeface="Inter"/>
            </a:endParaRPr>
          </a:p>
          <a:p>
            <a:br>
              <a:rPr lang="en-GB" dirty="0"/>
            </a:br>
            <a:endParaRPr lang="en-GB" dirty="0"/>
          </a:p>
        </p:txBody>
      </p:sp>
    </p:spTree>
    <p:extLst>
      <p:ext uri="{BB962C8B-B14F-4D97-AF65-F5344CB8AC3E}">
        <p14:creationId xmlns:p14="http://schemas.microsoft.com/office/powerpoint/2010/main" val="52643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64D3D-EB8D-4D3C-BD0B-702FCA98B4D9}"/>
              </a:ext>
            </a:extLst>
          </p:cNvPr>
          <p:cNvSpPr>
            <a:spLocks noGrp="1"/>
          </p:cNvSpPr>
          <p:nvPr>
            <p:ph type="title"/>
          </p:nvPr>
        </p:nvSpPr>
        <p:spPr/>
        <p:txBody>
          <a:bodyPr/>
          <a:lstStyle/>
          <a:p>
            <a:r>
              <a:rPr lang="en-GB" b="0" i="0" dirty="0">
                <a:solidFill>
                  <a:srgbClr val="000000"/>
                </a:solidFill>
                <a:effectLst/>
                <a:latin typeface="Inter"/>
              </a:rPr>
              <a:t>Developing the Algorithms</a:t>
            </a:r>
            <a:br>
              <a:rPr lang="en-GB" b="0" i="0" dirty="0">
                <a:solidFill>
                  <a:srgbClr val="000000"/>
                </a:solidFill>
                <a:effectLst/>
                <a:latin typeface="Inter"/>
              </a:rPr>
            </a:br>
            <a:endParaRPr lang="en-GB" dirty="0"/>
          </a:p>
        </p:txBody>
      </p:sp>
      <p:sp>
        <p:nvSpPr>
          <p:cNvPr id="3" name="Content Placeholder 2">
            <a:extLst>
              <a:ext uri="{FF2B5EF4-FFF2-40B4-BE49-F238E27FC236}">
                <a16:creationId xmlns:a16="http://schemas.microsoft.com/office/drawing/2014/main" id="{A62EF846-8AD4-4453-9AB3-154CE103F821}"/>
              </a:ext>
            </a:extLst>
          </p:cNvPr>
          <p:cNvSpPr>
            <a:spLocks noGrp="1"/>
          </p:cNvSpPr>
          <p:nvPr>
            <p:ph idx="1"/>
          </p:nvPr>
        </p:nvSpPr>
        <p:spPr/>
        <p:txBody>
          <a:bodyPr/>
          <a:lstStyle/>
          <a:p>
            <a:r>
              <a:rPr lang="en-GB" dirty="0"/>
              <a:t> pre-process the categorical values </a:t>
            </a:r>
          </a:p>
          <a:p>
            <a:r>
              <a:rPr lang="en-GB" dirty="0"/>
              <a:t>split the numerical and categorical values to fit it into our Linear Regression Model.</a:t>
            </a:r>
          </a:p>
          <a:p>
            <a:r>
              <a:rPr lang="en-GB" dirty="0"/>
              <a:t>Transform our numeric values into a </a:t>
            </a:r>
            <a:r>
              <a:rPr lang="en-GB" dirty="0" err="1"/>
              <a:t>StandardScaler</a:t>
            </a:r>
            <a:r>
              <a:rPr lang="en-GB" dirty="0"/>
              <a:t> form for better performance of the linear </a:t>
            </a:r>
            <a:r>
              <a:rPr lang="en-GB" dirty="0" err="1"/>
              <a:t>regressoin</a:t>
            </a:r>
            <a:r>
              <a:rPr lang="en-GB" dirty="0"/>
              <a:t> model, this is done using pipeline to automize the steps for the linear regression model.</a:t>
            </a:r>
          </a:p>
          <a:p>
            <a:endParaRPr lang="en-GB" dirty="0"/>
          </a:p>
        </p:txBody>
      </p:sp>
    </p:spTree>
    <p:extLst>
      <p:ext uri="{BB962C8B-B14F-4D97-AF65-F5344CB8AC3E}">
        <p14:creationId xmlns:p14="http://schemas.microsoft.com/office/powerpoint/2010/main" val="1315507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6D4B6-9233-4C8C-A844-E9AE1CAF7407}"/>
              </a:ext>
            </a:extLst>
          </p:cNvPr>
          <p:cNvSpPr>
            <a:spLocks noGrp="1"/>
          </p:cNvSpPr>
          <p:nvPr>
            <p:ph type="title"/>
          </p:nvPr>
        </p:nvSpPr>
        <p:spPr/>
        <p:txBody>
          <a:bodyPr/>
          <a:lstStyle/>
          <a:p>
            <a:r>
              <a:rPr lang="en-GB" b="1" i="0" dirty="0">
                <a:solidFill>
                  <a:srgbClr val="000000"/>
                </a:solidFill>
                <a:effectLst/>
                <a:latin typeface="Inter"/>
              </a:rPr>
              <a:t>Conclusion</a:t>
            </a:r>
            <a:br>
              <a:rPr lang="en-GB" b="1" i="0" dirty="0">
                <a:solidFill>
                  <a:srgbClr val="000000"/>
                </a:solidFill>
                <a:effectLst/>
                <a:latin typeface="Inter"/>
              </a:rPr>
            </a:br>
            <a:endParaRPr lang="en-GB" b="1" dirty="0"/>
          </a:p>
        </p:txBody>
      </p:sp>
      <p:sp>
        <p:nvSpPr>
          <p:cNvPr id="3" name="Content Placeholder 2">
            <a:extLst>
              <a:ext uri="{FF2B5EF4-FFF2-40B4-BE49-F238E27FC236}">
                <a16:creationId xmlns:a16="http://schemas.microsoft.com/office/drawing/2014/main" id="{AA2CF55F-DAD2-423A-AEF4-A5F22D810AFE}"/>
              </a:ext>
            </a:extLst>
          </p:cNvPr>
          <p:cNvSpPr>
            <a:spLocks noGrp="1"/>
          </p:cNvSpPr>
          <p:nvPr>
            <p:ph idx="1"/>
          </p:nvPr>
        </p:nvSpPr>
        <p:spPr/>
        <p:txBody>
          <a:bodyPr/>
          <a:lstStyle/>
          <a:p>
            <a:r>
              <a:rPr lang="en-GB" dirty="0"/>
              <a:t>In this project we did a deep analysis of what could be possible factor on whether a student is likely to get a high score or a low score. The data we have does not contain that much information but still we were able to predict a pretty precise </a:t>
            </a:r>
            <a:r>
              <a:rPr lang="en-GB" dirty="0" err="1"/>
              <a:t>RandomForest</a:t>
            </a:r>
            <a:r>
              <a:rPr lang="en-GB" dirty="0"/>
              <a:t> Regressor algorithm that predicts what score a student will get in the foreseen feature by </a:t>
            </a:r>
            <a:r>
              <a:rPr lang="en-GB" dirty="0" err="1"/>
              <a:t>analyzing</a:t>
            </a:r>
            <a:r>
              <a:rPr lang="en-GB" dirty="0"/>
              <a:t> the features. </a:t>
            </a:r>
          </a:p>
        </p:txBody>
      </p:sp>
    </p:spTree>
    <p:extLst>
      <p:ext uri="{BB962C8B-B14F-4D97-AF65-F5344CB8AC3E}">
        <p14:creationId xmlns:p14="http://schemas.microsoft.com/office/powerpoint/2010/main" val="3901444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360219" y="2336873"/>
            <a:ext cx="9933964" cy="3599316"/>
          </a:xfrm>
        </p:spPr>
        <p:txBody>
          <a:bodyPr/>
          <a:lstStyle/>
          <a:p>
            <a:endParaRPr lang="en-US" b="1" dirty="0"/>
          </a:p>
          <a:p>
            <a:endParaRPr lang="en-US" dirty="0"/>
          </a:p>
        </p:txBody>
      </p:sp>
      <p:sp>
        <p:nvSpPr>
          <p:cNvPr id="4" name="TextBox 3"/>
          <p:cNvSpPr txBox="1"/>
          <p:nvPr/>
        </p:nvSpPr>
        <p:spPr>
          <a:xfrm>
            <a:off x="49668" y="2019917"/>
            <a:ext cx="9807570" cy="2369880"/>
          </a:xfrm>
          <a:prstGeom prst="rect">
            <a:avLst/>
          </a:prstGeom>
          <a:noFill/>
        </p:spPr>
        <p:txBody>
          <a:bodyPr wrap="square" rtlCol="0">
            <a:spAutoFit/>
          </a:bodyPr>
          <a:lstStyle/>
          <a:p>
            <a:r>
              <a:rPr lang="en-GB" sz="2800" b="0" i="0" dirty="0">
                <a:effectLst/>
                <a:latin typeface="Inter"/>
              </a:rPr>
              <a:t>The main goal of this project is to implement a simple algorithmic model that predicts the score of an individual students at the end of the year and  &amp; understand what the data is telling us through visualizations (</a:t>
            </a:r>
            <a:r>
              <a:rPr lang="en-GB" sz="2800" b="0" i="0" dirty="0" err="1">
                <a:effectLst/>
                <a:latin typeface="Inter"/>
              </a:rPr>
              <a:t>plotly</a:t>
            </a:r>
            <a:r>
              <a:rPr lang="en-GB" sz="2800" b="0" i="0" dirty="0">
                <a:effectLst/>
                <a:latin typeface="Inter"/>
              </a:rPr>
              <a:t>, matplotlib, seaborn).</a:t>
            </a:r>
            <a:endParaRPr lang="en-US" sz="2800" dirty="0"/>
          </a:p>
          <a:p>
            <a:endParaRPr lang="en-US" dirty="0"/>
          </a:p>
          <a:p>
            <a:endParaRPr lang="en-US" dirty="0"/>
          </a:p>
        </p:txBody>
      </p:sp>
    </p:spTree>
    <p:extLst>
      <p:ext uri="{BB962C8B-B14F-4D97-AF65-F5344CB8AC3E}">
        <p14:creationId xmlns:p14="http://schemas.microsoft.com/office/powerpoint/2010/main" val="830767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0" i="0" dirty="0">
                <a:solidFill>
                  <a:srgbClr val="000000"/>
                </a:solidFill>
                <a:effectLst/>
                <a:latin typeface="Inter"/>
              </a:rPr>
              <a:t>Outline of the Project:</a:t>
            </a:r>
            <a:endParaRPr lang="en-US" dirty="0"/>
          </a:p>
        </p:txBody>
      </p:sp>
      <p:sp>
        <p:nvSpPr>
          <p:cNvPr id="4" name="TextBox 3"/>
          <p:cNvSpPr txBox="1"/>
          <p:nvPr/>
        </p:nvSpPr>
        <p:spPr>
          <a:xfrm>
            <a:off x="360219" y="2163691"/>
            <a:ext cx="9807570" cy="3508653"/>
          </a:xfrm>
          <a:prstGeom prst="rect">
            <a:avLst/>
          </a:prstGeom>
          <a:noFill/>
        </p:spPr>
        <p:txBody>
          <a:bodyPr wrap="square" rtlCol="0">
            <a:spAutoFit/>
          </a:bodyPr>
          <a:lstStyle/>
          <a:p>
            <a:r>
              <a:rPr lang="en-GB" sz="2800" i="0" dirty="0">
                <a:effectLst/>
                <a:latin typeface="Inter"/>
              </a:rPr>
              <a:t>1) Extract the Data and Gather General Information of the Dataset</a:t>
            </a:r>
            <a:br>
              <a:rPr lang="en-GB" sz="2800" dirty="0"/>
            </a:br>
            <a:r>
              <a:rPr lang="en-GB" sz="2800" i="0" dirty="0">
                <a:effectLst/>
                <a:latin typeface="Inter"/>
              </a:rPr>
              <a:t>2) Visualize the three outputs ["G1", "G2" and "G3]</a:t>
            </a:r>
            <a:br>
              <a:rPr lang="en-GB" sz="2800" dirty="0"/>
            </a:br>
            <a:r>
              <a:rPr lang="en-GB" sz="2800" i="0" dirty="0">
                <a:effectLst/>
                <a:latin typeface="Inter"/>
              </a:rPr>
              <a:t>3) Data Structuring:</a:t>
            </a:r>
            <a:br>
              <a:rPr lang="en-GB" sz="2800" dirty="0"/>
            </a:br>
            <a:r>
              <a:rPr lang="en-GB" sz="2800" i="0" dirty="0">
                <a:effectLst/>
                <a:latin typeface="Inter"/>
              </a:rPr>
              <a:t>4) Data Analysis and Visualization</a:t>
            </a:r>
            <a:br>
              <a:rPr lang="en-GB" sz="2800" dirty="0"/>
            </a:br>
            <a:r>
              <a:rPr lang="en-GB" sz="2800" i="0" dirty="0">
                <a:effectLst/>
                <a:latin typeface="Inter"/>
              </a:rPr>
              <a:t>5) Data Cleaning (Preparing the Data for our Algorithm)</a:t>
            </a:r>
          </a:p>
          <a:p>
            <a:r>
              <a:rPr lang="en-GB" sz="2800" i="0" dirty="0">
                <a:effectLst/>
                <a:latin typeface="Inter"/>
              </a:rPr>
              <a:t>6) Conclusion</a:t>
            </a:r>
            <a:endParaRPr lang="en-GB" sz="2800" dirty="0"/>
          </a:p>
          <a:p>
            <a:endParaRPr lang="en-US" dirty="0"/>
          </a:p>
          <a:p>
            <a:endParaRPr lang="en-US" dirty="0"/>
          </a:p>
          <a:p>
            <a:endParaRPr lang="en-US" dirty="0"/>
          </a:p>
        </p:txBody>
      </p:sp>
    </p:spTree>
    <p:extLst>
      <p:ext uri="{BB962C8B-B14F-4D97-AF65-F5344CB8AC3E}">
        <p14:creationId xmlns:p14="http://schemas.microsoft.com/office/powerpoint/2010/main" val="1693208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Exploring the Information of the </a:t>
            </a:r>
            <a:r>
              <a:rPr lang="en-GB" b="1" dirty="0" err="1"/>
              <a:t>DataFrame</a:t>
            </a:r>
            <a:br>
              <a:rPr lang="en-GB" b="1" dirty="0"/>
            </a:br>
            <a:endParaRPr lang="en-US" dirty="0"/>
          </a:p>
        </p:txBody>
      </p:sp>
      <p:sp>
        <p:nvSpPr>
          <p:cNvPr id="3" name="Content Placeholder 2"/>
          <p:cNvSpPr>
            <a:spLocks noGrp="1"/>
          </p:cNvSpPr>
          <p:nvPr>
            <p:ph idx="1"/>
          </p:nvPr>
        </p:nvSpPr>
        <p:spPr/>
        <p:txBody>
          <a:bodyPr/>
          <a:lstStyle/>
          <a:p>
            <a:endParaRPr lang="en-US" b="1" dirty="0"/>
          </a:p>
          <a:p>
            <a:endParaRPr lang="en-US" dirty="0"/>
          </a:p>
        </p:txBody>
      </p:sp>
      <p:sp>
        <p:nvSpPr>
          <p:cNvPr id="4" name="TextBox 3"/>
          <p:cNvSpPr txBox="1"/>
          <p:nvPr/>
        </p:nvSpPr>
        <p:spPr>
          <a:xfrm>
            <a:off x="3761117" y="1308040"/>
            <a:ext cx="8367846" cy="3139321"/>
          </a:xfrm>
          <a:prstGeom prst="rect">
            <a:avLst/>
          </a:prstGeom>
          <a:noFill/>
        </p:spPr>
        <p:txBody>
          <a:bodyPr wrap="square" rtlCol="0">
            <a:spAutoFit/>
          </a:bodyPr>
          <a:lstStyle/>
          <a:p>
            <a:pPr marL="342900" indent="-342900">
              <a:buAutoNum type="arabicParenR"/>
            </a:pPr>
            <a:r>
              <a:rPr lang="en-GB" dirty="0"/>
              <a:t>To see if we have any null values in the dataset. As you can see there are 395 rows in each of the columns so that means there are no null values.</a:t>
            </a:r>
          </a:p>
          <a:p>
            <a:pPr marL="342900" indent="-342900">
              <a:buAutoNum type="arabicParenR"/>
            </a:pPr>
            <a:endParaRPr lang="en-GB" dirty="0"/>
          </a:p>
          <a:p>
            <a:endParaRPr lang="en-GB" dirty="0"/>
          </a:p>
          <a:p>
            <a:r>
              <a:rPr lang="en-GB" dirty="0"/>
              <a:t>2) It is important to know if we have any null values because in case we do have we have to find a way to fill the null values normally we do this with the ("mean", "median", "mode" or we just drop the rows that contain null values.) Normally this can be done using </a:t>
            </a:r>
            <a:r>
              <a:rPr lang="en-GB" dirty="0" err="1"/>
              <a:t>sklearn</a:t>
            </a:r>
            <a:r>
              <a:rPr lang="en-GB" dirty="0"/>
              <a:t> Imputer.</a:t>
            </a:r>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id="{5A46CD85-889D-4D95-8887-979196C0FAFC}"/>
              </a:ext>
            </a:extLst>
          </p:cNvPr>
          <p:cNvPicPr>
            <a:picLocks noChangeAspect="1"/>
          </p:cNvPicPr>
          <p:nvPr/>
        </p:nvPicPr>
        <p:blipFill>
          <a:blip r:embed="rId2"/>
          <a:stretch>
            <a:fillRect/>
          </a:stretch>
        </p:blipFill>
        <p:spPr>
          <a:xfrm>
            <a:off x="362086" y="1027906"/>
            <a:ext cx="3324249" cy="5276889"/>
          </a:xfrm>
          <a:prstGeom prst="rect">
            <a:avLst/>
          </a:prstGeom>
        </p:spPr>
      </p:pic>
      <p:pic>
        <p:nvPicPr>
          <p:cNvPr id="9" name="Picture 8">
            <a:extLst>
              <a:ext uri="{FF2B5EF4-FFF2-40B4-BE49-F238E27FC236}">
                <a16:creationId xmlns:a16="http://schemas.microsoft.com/office/drawing/2014/main" id="{E97CD222-7985-43D3-828E-1272E74FF09F}"/>
              </a:ext>
            </a:extLst>
          </p:cNvPr>
          <p:cNvPicPr>
            <a:picLocks noChangeAspect="1"/>
          </p:cNvPicPr>
          <p:nvPr/>
        </p:nvPicPr>
        <p:blipFill>
          <a:blip r:embed="rId3"/>
          <a:stretch>
            <a:fillRect/>
          </a:stretch>
        </p:blipFill>
        <p:spPr>
          <a:xfrm>
            <a:off x="3097490" y="3931023"/>
            <a:ext cx="8643891" cy="2679687"/>
          </a:xfrm>
          <a:prstGeom prst="rect">
            <a:avLst/>
          </a:prstGeom>
        </p:spPr>
      </p:pic>
    </p:spTree>
    <p:extLst>
      <p:ext uri="{BB962C8B-B14F-4D97-AF65-F5344CB8AC3E}">
        <p14:creationId xmlns:p14="http://schemas.microsoft.com/office/powerpoint/2010/main" val="957930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892" y="267359"/>
            <a:ext cx="10928230" cy="1486679"/>
          </a:xfrm>
        </p:spPr>
        <p:txBody>
          <a:bodyPr>
            <a:normAutofit fontScale="90000"/>
          </a:bodyPr>
          <a:lstStyle/>
          <a:p>
            <a:r>
              <a:rPr lang="en-GB" b="1" i="0" dirty="0">
                <a:effectLst/>
                <a:latin typeface="Inter"/>
              </a:rPr>
              <a:t>Visualization  </a:t>
            </a:r>
            <a:br>
              <a:rPr lang="en-GB" b="1" i="0" dirty="0">
                <a:effectLst/>
                <a:latin typeface="Inter"/>
              </a:rPr>
            </a:br>
            <a:br>
              <a:rPr lang="en-GB" b="1" i="0" dirty="0">
                <a:effectLst/>
                <a:latin typeface="Inter"/>
              </a:rPr>
            </a:br>
            <a:r>
              <a:rPr lang="en-GB" b="0" i="0" dirty="0">
                <a:solidFill>
                  <a:srgbClr val="000000"/>
                </a:solidFill>
                <a:effectLst/>
                <a:latin typeface="Inter"/>
              </a:rPr>
              <a:t> </a:t>
            </a:r>
            <a:endParaRPr lang="en-US" dirty="0"/>
          </a:p>
        </p:txBody>
      </p:sp>
      <p:sp>
        <p:nvSpPr>
          <p:cNvPr id="4" name="TextBox 3"/>
          <p:cNvSpPr txBox="1"/>
          <p:nvPr/>
        </p:nvSpPr>
        <p:spPr>
          <a:xfrm>
            <a:off x="57118" y="1120676"/>
            <a:ext cx="11887591" cy="2308324"/>
          </a:xfrm>
          <a:prstGeom prst="rect">
            <a:avLst/>
          </a:prstGeom>
          <a:noFill/>
        </p:spPr>
        <p:txBody>
          <a:bodyPr wrap="square" rtlCol="0">
            <a:spAutoFit/>
          </a:bodyPr>
          <a:lstStyle/>
          <a:p>
            <a:r>
              <a:rPr lang="en-GB" dirty="0"/>
              <a:t>Distribution Plots with </a:t>
            </a:r>
            <a:r>
              <a:rPr lang="en-GB" dirty="0" err="1"/>
              <a:t>Plotly</a:t>
            </a:r>
            <a:r>
              <a:rPr lang="en-GB" dirty="0"/>
              <a:t>:</a:t>
            </a:r>
          </a:p>
          <a:p>
            <a:endParaRPr lang="en-GB" dirty="0"/>
          </a:p>
          <a:p>
            <a:r>
              <a:rPr lang="en-GB" dirty="0"/>
              <a:t>The distribution plots is to visual &amp; see how many students passed in G1 [First Period], G2 [Second Period], and</a:t>
            </a:r>
          </a:p>
          <a:p>
            <a:r>
              <a:rPr lang="en-GB" dirty="0"/>
              <a:t>G3 [Last Period].</a:t>
            </a:r>
          </a:p>
          <a:p>
            <a:endParaRPr lang="en-GB" dirty="0"/>
          </a:p>
          <a:p>
            <a:r>
              <a:rPr lang="en-GB" dirty="0"/>
              <a:t>Assuming that </a:t>
            </a:r>
          </a:p>
          <a:p>
            <a:endParaRPr lang="en-GB" dirty="0"/>
          </a:p>
          <a:p>
            <a:r>
              <a:rPr lang="en-GB" b="1" i="0" dirty="0">
                <a:effectLst/>
                <a:latin typeface="Inter"/>
              </a:rPr>
              <a:t>everything lower than 12 is a "Failing Grade". If the grade is greater or equal to 12 then this will be a "Passing" grade.</a:t>
            </a:r>
            <a:endParaRPr lang="en-GB" b="1" dirty="0"/>
          </a:p>
        </p:txBody>
      </p:sp>
    </p:spTree>
    <p:extLst>
      <p:ext uri="{BB962C8B-B14F-4D97-AF65-F5344CB8AC3E}">
        <p14:creationId xmlns:p14="http://schemas.microsoft.com/office/powerpoint/2010/main" val="2268159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847017-BF95-488E-9959-0FF7B713131D}"/>
              </a:ext>
            </a:extLst>
          </p:cNvPr>
          <p:cNvPicPr>
            <a:picLocks noChangeAspect="1"/>
          </p:cNvPicPr>
          <p:nvPr/>
        </p:nvPicPr>
        <p:blipFill>
          <a:blip r:embed="rId2"/>
          <a:stretch>
            <a:fillRect/>
          </a:stretch>
        </p:blipFill>
        <p:spPr>
          <a:xfrm>
            <a:off x="1448696" y="0"/>
            <a:ext cx="9294607" cy="6858000"/>
          </a:xfrm>
          <a:prstGeom prst="rect">
            <a:avLst/>
          </a:prstGeom>
        </p:spPr>
      </p:pic>
    </p:spTree>
    <p:extLst>
      <p:ext uri="{BB962C8B-B14F-4D97-AF65-F5344CB8AC3E}">
        <p14:creationId xmlns:p14="http://schemas.microsoft.com/office/powerpoint/2010/main" val="167542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FFAB-236C-4E58-8257-7285838E2450}"/>
              </a:ext>
            </a:extLst>
          </p:cNvPr>
          <p:cNvSpPr>
            <a:spLocks noGrp="1"/>
          </p:cNvSpPr>
          <p:nvPr>
            <p:ph type="title"/>
          </p:nvPr>
        </p:nvSpPr>
        <p:spPr>
          <a:xfrm>
            <a:off x="441385" y="5006137"/>
            <a:ext cx="10515600" cy="1325563"/>
          </a:xfrm>
        </p:spPr>
        <p:txBody>
          <a:bodyPr>
            <a:normAutofit fontScale="90000"/>
          </a:bodyPr>
          <a:lstStyle/>
          <a:p>
            <a:r>
              <a:rPr lang="en-GB" sz="2000" dirty="0"/>
              <a:t>What can we gather from this Data?</a:t>
            </a:r>
            <a:br>
              <a:rPr lang="en-GB" sz="2000" dirty="0"/>
            </a:br>
            <a:br>
              <a:rPr lang="en-GB" sz="2000" dirty="0"/>
            </a:br>
            <a:r>
              <a:rPr lang="en-GB" sz="2000" dirty="0"/>
              <a:t>1) Did students that failed in the first period improved in the second and third period?</a:t>
            </a:r>
            <a:br>
              <a:rPr lang="en-GB" sz="2000" dirty="0"/>
            </a:br>
            <a:r>
              <a:rPr lang="en-GB" sz="2000" dirty="0"/>
              <a:t>2) How many students got each grade and what grade did most of the students got.</a:t>
            </a:r>
            <a:br>
              <a:rPr lang="en-GB" sz="2000" dirty="0"/>
            </a:br>
            <a:r>
              <a:rPr lang="en-GB" sz="2000" dirty="0"/>
              <a:t>3) In which of the periods did students failed the most.</a:t>
            </a:r>
          </a:p>
        </p:txBody>
      </p:sp>
      <p:pic>
        <p:nvPicPr>
          <p:cNvPr id="5" name="Content Placeholder 4" descr="Chart, histogram&#10;&#10;Description automatically generated">
            <a:extLst>
              <a:ext uri="{FF2B5EF4-FFF2-40B4-BE49-F238E27FC236}">
                <a16:creationId xmlns:a16="http://schemas.microsoft.com/office/drawing/2014/main" id="{9F2C51BB-366C-475A-841E-64104317A2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447" y="259406"/>
            <a:ext cx="6667500" cy="4286250"/>
          </a:xfrm>
        </p:spPr>
      </p:pic>
    </p:spTree>
    <p:extLst>
      <p:ext uri="{BB962C8B-B14F-4D97-AF65-F5344CB8AC3E}">
        <p14:creationId xmlns:p14="http://schemas.microsoft.com/office/powerpoint/2010/main" val="115361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Cleaning </a:t>
            </a:r>
            <a:endParaRPr lang="en-US" dirty="0"/>
          </a:p>
        </p:txBody>
      </p:sp>
      <p:sp>
        <p:nvSpPr>
          <p:cNvPr id="3" name="Content Placeholder 2"/>
          <p:cNvSpPr>
            <a:spLocks noGrp="1"/>
          </p:cNvSpPr>
          <p:nvPr>
            <p:ph idx="1"/>
          </p:nvPr>
        </p:nvSpPr>
        <p:spPr/>
        <p:txBody>
          <a:bodyPr/>
          <a:lstStyle/>
          <a:p>
            <a:endParaRPr lang="en-US" b="1" dirty="0"/>
          </a:p>
          <a:p>
            <a:endParaRPr lang="en-US" dirty="0"/>
          </a:p>
        </p:txBody>
      </p:sp>
      <p:sp>
        <p:nvSpPr>
          <p:cNvPr id="4" name="TextBox 3"/>
          <p:cNvSpPr txBox="1"/>
          <p:nvPr/>
        </p:nvSpPr>
        <p:spPr>
          <a:xfrm>
            <a:off x="359173" y="1733024"/>
            <a:ext cx="9807570" cy="4062651"/>
          </a:xfrm>
          <a:prstGeom prst="rect">
            <a:avLst/>
          </a:prstGeom>
          <a:noFill/>
        </p:spPr>
        <p:txBody>
          <a:bodyPr wrap="square" rtlCol="0">
            <a:spAutoFit/>
          </a:bodyPr>
          <a:lstStyle/>
          <a:p>
            <a:pPr algn="l"/>
            <a:r>
              <a:rPr lang="en-GB" sz="2000" b="0" i="0" dirty="0">
                <a:solidFill>
                  <a:srgbClr val="000000"/>
                </a:solidFill>
                <a:effectLst/>
                <a:latin typeface="Inter"/>
              </a:rPr>
              <a:t>Dropping Columns that are not highly correlated</a:t>
            </a:r>
            <a:br>
              <a:rPr lang="en-GB" sz="2000" b="0" i="0" dirty="0">
                <a:solidFill>
                  <a:srgbClr val="000000"/>
                </a:solidFill>
                <a:effectLst/>
                <a:latin typeface="Inter"/>
              </a:rPr>
            </a:br>
            <a:endParaRPr lang="en-GB" sz="2000" b="0" i="0" dirty="0">
              <a:solidFill>
                <a:srgbClr val="000000"/>
              </a:solidFill>
              <a:effectLst/>
              <a:latin typeface="Inter"/>
            </a:endParaRPr>
          </a:p>
          <a:p>
            <a:r>
              <a:rPr lang="en-GB" sz="2000" b="1" i="0" dirty="0">
                <a:effectLst/>
                <a:latin typeface="Inter"/>
              </a:rPr>
              <a:t>1)</a:t>
            </a:r>
            <a:r>
              <a:rPr lang="en-GB" sz="2000" b="0" i="0" dirty="0">
                <a:effectLst/>
                <a:latin typeface="Inter"/>
              </a:rPr>
              <a:t> Here we will find out the columns that are highly correlated (either positively or negatively) in order to leave it in our </a:t>
            </a:r>
            <a:r>
              <a:rPr lang="en-GB" sz="2000" b="0" i="0" dirty="0" err="1">
                <a:effectLst/>
                <a:latin typeface="Inter"/>
              </a:rPr>
              <a:t>dataframe</a:t>
            </a:r>
            <a:r>
              <a:rPr lang="en-GB" sz="2000" b="0" i="0" dirty="0">
                <a:effectLst/>
                <a:latin typeface="Inter"/>
              </a:rPr>
              <a:t>.</a:t>
            </a:r>
            <a:br>
              <a:rPr lang="en-GB" sz="2000" dirty="0"/>
            </a:br>
            <a:r>
              <a:rPr lang="en-GB" sz="2000" b="1" i="0" dirty="0">
                <a:effectLst/>
                <a:latin typeface="Inter"/>
              </a:rPr>
              <a:t>2)</a:t>
            </a:r>
            <a:r>
              <a:rPr lang="en-GB" sz="2000" b="0" i="0" dirty="0">
                <a:effectLst/>
                <a:latin typeface="Inter"/>
              </a:rPr>
              <a:t> We should have a criteria in order to retain the columns. Let's say if the column is correlated more than 8% to G3 we retain the column for further analysis.</a:t>
            </a:r>
            <a:br>
              <a:rPr lang="en-GB" sz="2000" dirty="0"/>
            </a:br>
            <a:r>
              <a:rPr lang="en-GB" sz="2000" b="1" i="0" dirty="0">
                <a:effectLst/>
                <a:latin typeface="Inter"/>
              </a:rPr>
              <a:t>3)</a:t>
            </a:r>
            <a:r>
              <a:rPr lang="en-GB" sz="2000" b="0" i="0" dirty="0">
                <a:effectLst/>
                <a:latin typeface="Inter"/>
              </a:rPr>
              <a:t> Some columns that are not highly correlated might stay to see if we could develop new features by combining 2 or more columns.</a:t>
            </a:r>
            <a:br>
              <a:rPr lang="en-GB" sz="2000" dirty="0"/>
            </a:br>
            <a:r>
              <a:rPr lang="en-GB" sz="2000" b="1" i="0" dirty="0">
                <a:effectLst/>
                <a:latin typeface="Inter"/>
              </a:rPr>
              <a:t>4)</a:t>
            </a:r>
            <a:r>
              <a:rPr lang="en-GB" sz="2000" b="0" i="0" dirty="0">
                <a:effectLst/>
                <a:latin typeface="Inter"/>
              </a:rPr>
              <a:t> We will drop the columns G1 and G2 since we already know this is highly indicative of what G3 will be. We want to find out other features that could have a positive impact</a:t>
            </a:r>
            <a:br>
              <a:rPr lang="en-GB" sz="2000" dirty="0"/>
            </a:br>
            <a:r>
              <a:rPr lang="en-GB" sz="2000" b="1" i="0" dirty="0">
                <a:effectLst/>
                <a:latin typeface="Inter"/>
              </a:rPr>
              <a:t>5)</a:t>
            </a:r>
            <a:r>
              <a:rPr lang="en-GB" sz="2000" b="0" i="0" dirty="0">
                <a:effectLst/>
                <a:latin typeface="Inter"/>
              </a:rPr>
              <a:t> The columns that are in binary format we will convert it into numeric in a new column to see if they have a high correlation with G3.</a:t>
            </a:r>
            <a:endParaRPr lang="en-US" sz="2000" dirty="0"/>
          </a:p>
          <a:p>
            <a:endParaRPr lang="en-US" dirty="0"/>
          </a:p>
        </p:txBody>
      </p:sp>
    </p:spTree>
    <p:extLst>
      <p:ext uri="{BB962C8B-B14F-4D97-AF65-F5344CB8AC3E}">
        <p14:creationId xmlns:p14="http://schemas.microsoft.com/office/powerpoint/2010/main" val="1864374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34127-6522-49E1-BB33-0D7D7EB57C68}"/>
              </a:ext>
            </a:extLst>
          </p:cNvPr>
          <p:cNvSpPr>
            <a:spLocks noGrp="1"/>
          </p:cNvSpPr>
          <p:nvPr>
            <p:ph type="title"/>
          </p:nvPr>
        </p:nvSpPr>
        <p:spPr/>
        <p:txBody>
          <a:bodyPr>
            <a:normAutofit fontScale="90000"/>
          </a:bodyPr>
          <a:lstStyle/>
          <a:p>
            <a:r>
              <a:rPr lang="en-GB" b="0" i="0" dirty="0">
                <a:solidFill>
                  <a:srgbClr val="000000"/>
                </a:solidFill>
                <a:effectLst/>
                <a:latin typeface="Inter"/>
              </a:rPr>
              <a:t>What binary columns influenced the G3 grade:</a:t>
            </a:r>
            <a:br>
              <a:rPr lang="en-GB" b="0" i="0" dirty="0">
                <a:solidFill>
                  <a:srgbClr val="000000"/>
                </a:solidFill>
                <a:effectLst/>
                <a:latin typeface="Inter"/>
              </a:rPr>
            </a:br>
            <a:br>
              <a:rPr lang="en-GB" b="0" i="0" dirty="0">
                <a:solidFill>
                  <a:srgbClr val="000000"/>
                </a:solidFill>
                <a:effectLst/>
                <a:latin typeface="Inter"/>
              </a:rPr>
            </a:br>
            <a:endParaRPr lang="en-GB" dirty="0"/>
          </a:p>
        </p:txBody>
      </p:sp>
      <p:sp>
        <p:nvSpPr>
          <p:cNvPr id="3" name="Content Placeholder 2">
            <a:extLst>
              <a:ext uri="{FF2B5EF4-FFF2-40B4-BE49-F238E27FC236}">
                <a16:creationId xmlns:a16="http://schemas.microsoft.com/office/drawing/2014/main" id="{767F41D9-38BC-4D35-8586-D04781729746}"/>
              </a:ext>
            </a:extLst>
          </p:cNvPr>
          <p:cNvSpPr>
            <a:spLocks noGrp="1"/>
          </p:cNvSpPr>
          <p:nvPr>
            <p:ph idx="1"/>
          </p:nvPr>
        </p:nvSpPr>
        <p:spPr/>
        <p:txBody>
          <a:bodyPr>
            <a:normAutofit fontScale="92500" lnSpcReduction="10000"/>
          </a:bodyPr>
          <a:lstStyle/>
          <a:p>
            <a:pPr algn="l"/>
            <a:r>
              <a:rPr lang="en-GB" b="1" i="0" dirty="0">
                <a:effectLst/>
                <a:latin typeface="Inter"/>
              </a:rPr>
              <a:t>1)</a:t>
            </a:r>
            <a:r>
              <a:rPr lang="en-GB" b="0" i="0" dirty="0">
                <a:effectLst/>
                <a:latin typeface="Inter"/>
              </a:rPr>
              <a:t> Higher education [higher]: Students that were aiming in having a higher education tended to get better results in the final grade. However, we have to take into consideration that only 20 students were not aiming for higher education. Nevertheless, this feature can give us a hint as to whether a student will get higher grades or not.</a:t>
            </a:r>
            <a:br>
              <a:rPr lang="en-GB" b="0" i="0" dirty="0">
                <a:effectLst/>
                <a:latin typeface="Inter"/>
              </a:rPr>
            </a:br>
            <a:endParaRPr lang="en-GB" b="0" i="0" dirty="0">
              <a:effectLst/>
              <a:latin typeface="Inter"/>
            </a:endParaRPr>
          </a:p>
          <a:p>
            <a:r>
              <a:rPr lang="en-GB" b="1" i="0" dirty="0">
                <a:effectLst/>
                <a:latin typeface="Inter"/>
              </a:rPr>
              <a:t>2)</a:t>
            </a:r>
            <a:r>
              <a:rPr lang="en-GB" b="0" i="0" dirty="0">
                <a:effectLst/>
                <a:latin typeface="Inter"/>
              </a:rPr>
              <a:t> Paid extra Classes [paid]: These are the extra paid classes within the course </a:t>
            </a:r>
            <a:r>
              <a:rPr lang="en-GB" b="0" i="0" dirty="0" err="1">
                <a:effectLst/>
                <a:latin typeface="Inter"/>
              </a:rPr>
              <a:t>sibject</a:t>
            </a:r>
            <a:r>
              <a:rPr lang="en-GB" b="0" i="0" dirty="0">
                <a:effectLst/>
                <a:latin typeface="Inter"/>
              </a:rPr>
              <a:t>. It has a positive correlation </a:t>
            </a:r>
            <a:r>
              <a:rPr lang="en-GB" b="0" i="0" dirty="0" err="1">
                <a:effectLst/>
                <a:latin typeface="Inter"/>
              </a:rPr>
              <a:t>whichmeans</a:t>
            </a:r>
            <a:r>
              <a:rPr lang="en-GB" b="0" i="0" dirty="0">
                <a:effectLst/>
                <a:latin typeface="Inter"/>
              </a:rPr>
              <a:t> the more the students took the extra classes the more likely they were to pass.</a:t>
            </a:r>
          </a:p>
          <a:p>
            <a:r>
              <a:rPr lang="en-GB" b="1" i="0" dirty="0">
                <a:effectLst/>
                <a:latin typeface="Inter"/>
              </a:rPr>
              <a:t>3)</a:t>
            </a:r>
            <a:r>
              <a:rPr lang="en-GB" b="0" i="0" dirty="0">
                <a:effectLst/>
                <a:latin typeface="Inter"/>
              </a:rPr>
              <a:t> People in a relationship [romantic]: The people that were not in a romantic relationship tended to get higher grades than the ones that were in a relationship.</a:t>
            </a:r>
            <a:endParaRPr lang="en-GB" dirty="0"/>
          </a:p>
        </p:txBody>
      </p:sp>
    </p:spTree>
    <p:extLst>
      <p:ext uri="{BB962C8B-B14F-4D97-AF65-F5344CB8AC3E}">
        <p14:creationId xmlns:p14="http://schemas.microsoft.com/office/powerpoint/2010/main" val="3015170466"/>
      </p:ext>
    </p:extLst>
  </p:cSld>
  <p:clrMapOvr>
    <a:masterClrMapping/>
  </p:clrMapOvr>
</p:sld>
</file>

<file path=ppt/theme/theme1.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465</TotalTime>
  <Words>828</Words>
  <Application>Microsoft Office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Inter</vt:lpstr>
      <vt:lpstr>Office Theme</vt:lpstr>
      <vt:lpstr>Final project Presentation   Muslit Alotaibi  </vt:lpstr>
      <vt:lpstr>Introduction</vt:lpstr>
      <vt:lpstr>Outline of the Project:</vt:lpstr>
      <vt:lpstr>Exploring the Information of the DataFrame </vt:lpstr>
      <vt:lpstr>Visualization     </vt:lpstr>
      <vt:lpstr>PowerPoint Presentation</vt:lpstr>
      <vt:lpstr>What can we gather from this Data?  1) Did students that failed in the first period improved in the second and third period? 2) How many students got each grade and what grade did most of the students got. 3) In which of the periods did students failed the most.</vt:lpstr>
      <vt:lpstr>Data Cleaning </vt:lpstr>
      <vt:lpstr>What binary columns influenced the G3 grade:  </vt:lpstr>
      <vt:lpstr> This will  reduce the amount of columns Making our Dataframe much simpler and hopefully we will avoid overfitting.</vt:lpstr>
      <vt:lpstr>PowerPoint Presentation</vt:lpstr>
      <vt:lpstr>Developing the Algorithms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Airport Slots Management Utilization</dc:title>
  <dc:creator>User</dc:creator>
  <cp:lastModifiedBy>Amal Abd. Alotaibi</cp:lastModifiedBy>
  <cp:revision>29</cp:revision>
  <dcterms:created xsi:type="dcterms:W3CDTF">2021-11-15T13:16:20Z</dcterms:created>
  <dcterms:modified xsi:type="dcterms:W3CDTF">2021-11-18T07:47:07Z</dcterms:modified>
</cp:coreProperties>
</file>