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84" r:id="rId5"/>
  </p:sldMasterIdLst>
  <p:notesMasterIdLst>
    <p:notesMasterId r:id="rId6"/>
  </p:notesMasterIdLst>
  <p:sldIdLst>
    <p:sldId id="25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8" r:id="rId2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2721708" val="1068" revOS="4"/>
      <pr:smFileRevision xmlns:pr="smNativeData" xmlns="smNativeData" dt="1702721708" val="101"/>
      <pr:guideOptions xmlns:pr="smNativeData" xmlns="smNativeData" dt="170272170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76" d="100"/>
          <a:sy n="76" d="100"/>
        </p:scale>
        <p:origin x="725" y="21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76" d="100"/>
          <a:sy n="76" d="100"/>
        </p:scale>
        <p:origin x="725" y="21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A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/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AAAAAAmAAAACAAAAP//////////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01892A-64D2-547F-9CB9-922AC7F76AC7}" type="datetime1">
              <a:t/>
            </a:fld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AAAAAAmAAAACAAAAP//////////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AAAAAAmAAAACAAAAP//////////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AAAAAAmAAAACAAAAP//////////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AAAAAAmAAAACAAAAP//////////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01C4D5-9BD2-5432-9CB9-6D678AF76A3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A52D-63D2-5453-9CB9-9506EBF76AC0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B073-3DD2-5446-9CB9-CB13FEF76A9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EBFB-B5D2-541D-9CB9-4348A5F76A16}" type="datetime1">
              <a:t>12/24/20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9B7C-32D2-546D-9CB9-C438D5F76A9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AE83-CDD2-5458-9CB9-3B0DE0F76A6E}" type="datetime1">
              <a:t>12/24/20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A531-7FD2-5453-9CB9-8906EBF76AD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DhA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A4A5-EBD2-5452-9CB9-1D07EAF76A48}" type="datetime1">
              <a:t>12/24/20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J1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FD40-0ED2-540B-9CB9-F85EB3F76AA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DXj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5N0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5N0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8E2F-61D2-5478-9CB9-972DC0F76AC2}" type="datetime1">
              <a:t>12/24/20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DF69-27D2-5429-9CB9-D17C91F76A8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A020-6ED2-5456-9CB9-9803EEF76ACD}" type="datetime1">
              <a:t>12/24/20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F6D8-96D2-5400-9CB9-6055B8F76A3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8344-0AD2-5475-9CB9-FC20CDF76AA9}" type="datetime1">
              <a:t>12/24/20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B630-7ED2-5440-9CB9-8815F8F76AD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D253-1DD2-5424-9CB9-EB719CF76ABE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D983-CDD2-542F-9CB9-3B7A97F76A6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BBFF-B1D2-544D-9CB9-4718F5F76A12}" type="datetime1">
              <a:t/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BA91-DFD2-544C-9CB9-2919F4F76A7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819D-D3D2-5477-9CB9-2522CFF76A70}" type="datetime1">
              <a:t>12/24/20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AC42-0CD2-545A-9CB9-FA0FE2F76AA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rHh9ZR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018DFE-B0D2-547B-9CB9-462EC3F76A13}" type="datetime1">
              <a:t/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019019-57D2-5466-9CB9-A133DEF76AF4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01EC5F-11D2-541A-9CB9-E74FA2F76AB2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01D9B3-FDD2-542F-9CB9-0B7A97F76A5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Override" Target="../theme/themeOverride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  <a:extLst>
              <a:ext uri="smNativeData">
                <pr:smNativeData xmlns:pr="smNativeData" xmlns="smNativeData" val="SMDATA_17_rHh9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IGAAAAAAAAoBQAAE4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0"/>
            <a:ext cx="2325370" cy="23253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10"/>
          <p:cNvSpPr>
            <a:extLst>
              <a:ext uri="smNativeData">
                <pr:smNativeData xmlns:pr="smNativeData" xmlns="smNativeData" val="SMDATA_15_rHh9ZRMAAAAlAAAAZAAAAE0AAAAAkAAAAEgAAACQAAAASAAAAAAAAAAAAAAAAAAAAAEAAABQAAAAAAAAAAAA4D8AAAAAAADgPwAAAAAAAOA/AAAAAAAA4D8AAAAAAADgPwAAAAAAAOA/AAAAAAAA4D8AAAAAAADgPwAAAAAAAOA/AAAAAAAA4D8CAAAAjAAAAAEAAAAAAAAAOzs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zs7AP///wEAAAAAAAAAAAAAAAAAAAAAAAAAAAAAAAAAAAAAAAAAAAAAAAB/f38A5+bmA8zMzADAwP8Af39/AAAAAAAAAAAAAAAAAAAAAAAAAAAAIQAAABgAAAAUAAAAWwUAAKUOAABlLQAAxRsAAAAgAAAmAAAACAAAAP//////////"/>
              </a:ext>
            </a:extLst>
          </p:cNvSpPr>
          <p:nvPr/>
        </p:nvSpPr>
        <p:spPr>
          <a:xfrm>
            <a:off x="870585" y="2380615"/>
            <a:ext cx="6508750" cy="2133600"/>
          </a:xfrm>
          <a:prstGeom prst="rect">
            <a:avLst/>
          </a:prstGeom>
          <a:solidFill>
            <a:srgbClr val="3B3B3B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6600" cap="none">
                <a:solidFill>
                  <a:srgbClr val="FF6600"/>
                </a:solidFill>
              </a:rPr>
              <a:t>G2M   Case   Study</a:t>
            </a:r>
            <a:endParaRPr lang="en-us" sz="6600" cap="none">
              <a:solidFill>
                <a:srgbClr val="FF6600"/>
              </a:solidFill>
            </a:endParaRPr>
          </a:p>
          <a:p>
            <a:pPr>
              <a:defRPr lang="en-us"/>
            </a:pPr>
            <a:r>
              <a:rPr lang="en-us" sz="4000" cap="none">
                <a:solidFill>
                  <a:srgbClr val="00FF00"/>
                </a:solidFill>
              </a:rPr>
              <a:t>Virtual Internship(LISUM28)</a:t>
            </a:r>
            <a:endParaRPr lang="en-us" sz="4000" cap="none">
              <a:solidFill>
                <a:srgbClr val="00FF00"/>
              </a:solidFill>
            </a:endParaRPr>
          </a:p>
          <a:p>
            <a:pPr>
              <a:defRPr lang="en-us"/>
            </a:pPr>
            <a:r>
              <a:rPr lang="en-us" sz="2800" b="1" cap="none">
                <a:solidFill>
                  <a:srgbClr val="00FF00"/>
                </a:solidFill>
              </a:rPr>
              <a:t>15-DEC-2023</a:t>
            </a:r>
            <a:endParaRPr lang="en-us" sz="2800" b="1" cap="none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Age Distribution of Cab Users by Company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gJAACBCgAAwz0AAGg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20520" y="1707515"/>
            <a:ext cx="8419465" cy="5023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Comparison of Trip Costs between Companies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kKAABbCwAAMToAAAg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82115" y="1845945"/>
            <a:ext cx="7777480" cy="4824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Calculate profit and profit margin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wOAAAqCwAAsjYAAN4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14830"/>
            <a:ext cx="6465570" cy="482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gEAAIAAAAD8SQAAjAcAAAAAAAAmAAAACAAAAAEAAAAAAAAA"/>
              </a:ext>
            </a:extLst>
          </p:cNvSpPr>
          <p:nvPr>
            <p:ph type="title"/>
          </p:nvPr>
        </p:nvSpPr>
        <p:spPr>
          <a:xfrm>
            <a:off x="194310" y="81280"/>
            <a:ext cx="11832590" cy="114554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Recommendation for Investment in Cab Services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wAAAG4IAABzSgAAuykAAAAAAAAmAAAACAAAAP//////////"/>
              </a:ext>
            </a:extLst>
          </p:cNvSpPr>
          <p:nvPr/>
        </p:nvSpPr>
        <p:spPr>
          <a:xfrm>
            <a:off x="156845" y="1370330"/>
            <a:ext cx="11945620" cy="541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QEAAOQIAADfSQAATSgAAAAAAAAmAAAACAAAAP//////////"/>
              </a:ext>
            </a:extLst>
          </p:cNvSpPr>
          <p:nvPr/>
        </p:nvSpPr>
        <p:spPr>
          <a:xfrm>
            <a:off x="257175" y="1445260"/>
            <a:ext cx="11751310" cy="5106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  <a:r>
              <a:t>Profitability:</a:t>
            </a:r>
          </a:p>
          <a:p>
            <a:pPr>
              <a:buFont typeface="Wingdings" pitchFamily="2" charset="2"/>
              <a:buChar char=""/>
              <a:defRPr lang="en-us" i="1" cap="none"/>
            </a:pPr>
            <a:r>
              <a:t>Higher Profit Margin:</a:t>
            </a:r>
          </a:p>
          <a:p>
            <a:pPr>
              <a:defRPr lang="en-us"/>
            </a:pPr>
            <a:r>
              <a:t> Yellow Cab consistently demonstrates higher profitability compared to Pink Cab, as indicated by the analysis of profit margins and total profit.</a:t>
            </a:r>
          </a:p>
          <a:p>
            <a:pPr>
              <a:buFont typeface="Wingdings" pitchFamily="2" charset="2"/>
              <a:buChar char=""/>
              <a:defRPr lang="en-us" i="1" cap="none"/>
            </a:pPr>
            <a:r>
              <a:t>Steady Profit Growth:</a:t>
            </a:r>
          </a:p>
          <a:p>
            <a:pPr>
              <a:defRPr lang="en-us"/>
            </a:pPr>
            <a:r>
              <a:t> Over time, Yellow Cab has shown a consistent increase in profits, showcasing its reliability and potential for sustained growth.</a:t>
            </a:r>
          </a:p>
          <a:p>
            <a:pPr>
              <a:defRPr lang="en-us"/>
            </a:pPr>
          </a:p>
          <a:p>
            <a:pPr>
              <a:defRPr lang="en-us" b="1" cap="none"/>
            </a:pPr>
            <a:r>
              <a:t> Customer Base:</a:t>
            </a:r>
          </a:p>
          <a:p>
            <a:pPr>
              <a:buFont typeface="Wingdings" pitchFamily="2" charset="2"/>
              <a:buChar char=""/>
              <a:defRPr lang="en-us" i="1" cap="none"/>
            </a:pPr>
            <a:r>
              <a:t>Larger Customer Base: </a:t>
            </a:r>
          </a:p>
          <a:p>
            <a:pPr>
              <a:defRPr lang="en-us"/>
            </a:pPr>
            <a:r>
              <a:t>Yellow Cab has a significantly larger customer base compared to Pink Cab, highlighting a greater market presence and potential for expansion.</a:t>
            </a:r>
          </a:p>
          <a:p>
            <a:pPr>
              <a:buFont typeface="Wingdings" pitchFamily="2" charset="2"/>
              <a:buChar char=""/>
              <a:defRPr lang="en-us" i="1" cap="none"/>
            </a:pPr>
            <a:r>
              <a:t>Stronger Customer Retention:</a:t>
            </a:r>
          </a:p>
          <a:p>
            <a:pPr>
              <a:defRPr lang="en-us"/>
            </a:pPr>
            <a:r>
              <a:t> The retention analysis indicates that Yellow Cab has better customer retention rates, implying stronger customer loyalty and satisfaction.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       </a:t>
            </a:r>
            <a:r>
              <a:rPr lang="en-us" sz="4800" cap="none"/>
              <a:t>   Investment Consideration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gUAAFsMAACsRQAACSkAAAAAAAAmAAAACAAAAP//////////"/>
              </a:ext>
            </a:extLst>
          </p:cNvSpPr>
          <p:nvPr/>
        </p:nvSpPr>
        <p:spPr>
          <a:xfrm>
            <a:off x="869950" y="2008505"/>
            <a:ext cx="10455910" cy="4662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3000" i="1" cap="none"/>
            </a:pPr>
          </a:p>
          <a:p>
            <a:pPr>
              <a:defRPr lang="en-us" sz="3600" i="1" cap="none"/>
            </a:pPr>
            <a:r>
              <a:t>customer base, investing in Yellow Cab appears to be a more promising venture. However, a comprehensive market study and risk assessment should accompany this recommendation for a well-informed investment decision.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EAAAAAAAAAOzs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zs7AP///wEAAAAAAAAAAAAAAAAAAAAAAAAAAAAAAAAAAAAAAAAAAAAAAAJ/f38A5+bmA8zMzADAwP8Af39/AAAAAAAAAAAAAAAAAAAAAAAAAAAAIQAAABgAAAAUAAAAAAAAAAAAAABFIwAAMCoAABAAAAAmAAAACAAAAIGCAAB/AAAA"/>
              </a:ext>
            </a:extLst>
          </p:cNvSpPr>
          <p:nvPr>
            <p:ph type="ctrTitle"/>
          </p:nvPr>
        </p:nvSpPr>
        <p:spPr>
          <a:xfrm rot="5400000">
            <a:off x="-561975" y="561975"/>
            <a:ext cx="6858000" cy="5733415"/>
          </a:xfrm>
          <a:solidFill>
            <a:srgbClr val="3B3B3B"/>
          </a:solidFill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xmlns="smNativeData" val="SMDATA_17_rHh9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SJAAALg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590"/>
            <a:ext cx="1654810" cy="9944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Subtitle 5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sh8AAEUPAADlQQAAdBkAABAAAAAmAAAACAAAAAEgAAAAAAAA"/>
              </a:ext>
            </a:extLst>
          </p:cNvSpPr>
          <p:nvPr>
            <p:ph type="subTitle" idx="1"/>
          </p:nvPr>
        </p:nvSpPr>
        <p:spPr>
          <a:xfrm>
            <a:off x="5152390" y="2482215"/>
            <a:ext cx="5559425" cy="16554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6600" cap="none">
                <a:solidFill>
                  <a:srgbClr val="FF6600"/>
                </a:solidFill>
              </a:rPr>
              <a:t>Thank You</a:t>
            </a:r>
            <a:endParaRPr lang="en-us" sz="6600" cap="none">
              <a:solidFill>
                <a:srgbClr val="FF6600"/>
              </a:solidFill>
            </a:endParaRPr>
          </a:p>
          <a:p>
            <a:pPr>
              <a:defRPr lang="en-us"/>
            </a:pPr>
            <a:endParaRPr lang="en-us" sz="6600" cap="none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sgEAAPYAAADsSAAAqQYAAAAAAAAmAAAACAAAAAEAAAAAAAAA"/>
              </a:ext>
            </a:extLst>
          </p:cNvSpPr>
          <p:nvPr>
            <p:ph type="title"/>
          </p:nvPr>
        </p:nvSpPr>
        <p:spPr>
          <a:xfrm>
            <a:off x="275590" y="156210"/>
            <a:ext cx="11578590" cy="926465"/>
          </a:xfrm>
        </p:spPr>
        <p:txBody>
          <a:bodyPr/>
          <a:lstStyle/>
          <a:p>
            <a:pPr>
              <a:spcBef>
                <a:spcPts val="0"/>
              </a:spcBef>
              <a:defRPr lang="en-us"/>
            </a:pPr>
            <a:r>
              <a:t>  </a:t>
            </a:r>
            <a:r>
              <a:rPr lang="en-us" sz="4800" i="1" cap="none"/>
              <a:t>Market Analysis for Cab Investment Firm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rHh9ZRMAAAAlAAAAZAAAAA8B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+DQAABonAADYRQAAWSkAAAAAAAAmAAAACAAAAAEAAAAAAAAA"/>
              </a:ext>
            </a:extLst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3F01DD40-0ED2-542B-9CB9-F87E93F76AAD}" type="slidenum">
              <a:t>2</a:t>
            </a:fld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gEAAMgIAADzSQAAJykAAAAAAAAmAAAACAAAAP//////////"/>
              </a:ext>
            </a:extLst>
          </p:cNvSpPr>
          <p:nvPr/>
        </p:nvSpPr>
        <p:spPr>
          <a:xfrm>
            <a:off x="207010" y="1427480"/>
            <a:ext cx="11814175" cy="5262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QEAAAsHAADBSQAAHCkAAAAAAAAmAAAACAAAAP//////////"/>
              </a:ext>
            </a:extLst>
          </p:cNvSpPr>
          <p:nvPr/>
        </p:nvSpPr>
        <p:spPr>
          <a:xfrm>
            <a:off x="290195" y="1144905"/>
            <a:ext cx="11699240" cy="5537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  <a:r>
              <a:t>Objective:</a:t>
            </a:r>
          </a:p>
          <a:p>
            <a:pPr>
              <a:buFont typeface="Wingdings" pitchFamily="2" charset="2"/>
              <a:buChar char=""/>
              <a:defRPr lang="en-us"/>
            </a:pPr>
          </a:p>
          <a:p>
            <a:pPr>
              <a:buFont typeface="Wingdings" pitchFamily="2" charset="2"/>
              <a:buChar char=""/>
              <a:defRPr lang="en-us"/>
            </a:pPr>
            <a:r>
              <a:t>Uncover valuable insights and trends in the transportation industry to guide informed decisions on market entry, expansion, or optimization for the Cab Investment firm.</a:t>
            </a:r>
          </a:p>
          <a:p>
            <a:pPr>
              <a:defRPr lang="en-us"/>
            </a:pPr>
          </a:p>
          <a:p>
            <a:pPr>
              <a:defRPr lang="en-us" b="1" cap="none"/>
            </a:pPr>
            <a:r>
              <a:t>Data Source:</a:t>
            </a:r>
          </a:p>
          <a:p>
            <a:pPr>
              <a:defRPr lang="en-us"/>
            </a:pPr>
          </a:p>
          <a:p>
            <a:pPr>
              <a:buFont typeface="Wingdings" pitchFamily="2" charset="2"/>
              <a:buChar char=""/>
              <a:defRPr lang="en-us"/>
            </a:pPr>
            <a:r>
              <a:t>Utilizing datasets from: DataGlacier/DataSets.</a:t>
            </a:r>
          </a:p>
          <a:p>
            <a:pPr>
              <a:defRPr lang="en-us"/>
            </a:pPr>
          </a:p>
          <a:p>
            <a:pPr>
              <a:defRPr lang="en-us" b="1" cap="none"/>
            </a:pPr>
            <a:r>
              <a:t>Analysis Steps:</a:t>
            </a:r>
          </a:p>
          <a:p>
            <a:pPr>
              <a:defRPr lang="en-us"/>
            </a:pPr>
          </a:p>
          <a:p>
            <a:pPr>
              <a:buFont typeface="Wingdings" pitchFamily="2" charset="2"/>
              <a:buChar char=""/>
              <a:defRPr lang="en-us"/>
            </a:pPr>
            <a:r>
              <a:t>Data Acquisition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Exploratory Data Analysis (EDA)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Market Trends Analysis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Customer Segmentation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Predictive Modeling (if applicable)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Recommendations &amp; Insights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wEAAD8CAAAaSQAAyAcAAAAAAAAmAAAACAAAAAEAAAAAAAAA"/>
              </a:ext>
            </a:extLst>
          </p:cNvSpPr>
          <p:nvPr>
            <p:ph type="title"/>
          </p:nvPr>
        </p:nvSpPr>
        <p:spPr>
          <a:xfrm>
            <a:off x="250825" y="365125"/>
            <a:ext cx="11632565" cy="899795"/>
          </a:xfrm>
        </p:spPr>
        <p:txBody>
          <a:bodyPr/>
          <a:lstStyle/>
          <a:p>
            <a:pPr>
              <a:defRPr lang="en-us"/>
            </a:pPr>
            <a:r>
              <a:t>                     </a:t>
            </a:r>
            <a:r>
              <a:rPr lang="en-us" b="1" cap="none"/>
              <a:t>     </a:t>
            </a:r>
            <a:r>
              <a:rPr lang="en-us" b="1" i="1" cap="none"/>
              <a:t> </a:t>
            </a:r>
            <a:r>
              <a:rPr lang="en-us" sz="6400" b="1" i="1" cap="none"/>
              <a:t>Data Exploration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QEAAJ8IAAAZSQAAMCoAAAAAAAAmAAAACAAAAP//////////"/>
              </a:ext>
            </a:extLst>
          </p:cNvSpPr>
          <p:nvPr/>
        </p:nvSpPr>
        <p:spPr>
          <a:xfrm>
            <a:off x="300355" y="1401445"/>
            <a:ext cx="11582400" cy="5456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IAANsIAAAiQgAA6ygAAAAAAAAmAAAACAAAAP//////////"/>
              </a:ext>
            </a:extLst>
          </p:cNvSpPr>
          <p:nvPr/>
        </p:nvSpPr>
        <p:spPr>
          <a:xfrm>
            <a:off x="419100" y="1439545"/>
            <a:ext cx="10331450" cy="5212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b="1" cap="none"/>
            </a:pPr>
          </a:p>
          <a:p>
            <a:pPr>
              <a:defRPr lang="en-us" b="1" cap="none"/>
            </a:pPr>
            <a:r>
              <a:t>Dataset Statistics:</a:t>
            </a:r>
          </a:p>
          <a:p>
            <a:pPr>
              <a:defRPr lang="en-us"/>
            </a:pPr>
            <a:r>
              <a:t>Total Entries: 359,392</a:t>
            </a:r>
          </a:p>
          <a:p>
            <a:pPr>
              <a:defRPr lang="en-us"/>
            </a:pPr>
            <a:r>
              <a:t>Data columns (total 16 columns)</a:t>
            </a:r>
          </a:p>
          <a:p>
            <a:pPr>
              <a:defRPr lang="en-us"/>
            </a:pPr>
          </a:p>
          <a:p>
            <a:pPr>
              <a:defRPr lang="en-us" b="1" cap="none"/>
            </a:pPr>
            <a:r>
              <a:t>Data Types:</a:t>
            </a:r>
          </a:p>
          <a:p>
            <a:pPr>
              <a:defRPr lang="en-us"/>
            </a:pPr>
            <a:r>
              <a:t>int64: Transaction ID, Customer ID, Age, Income (USD/Month)</a:t>
            </a:r>
          </a:p>
          <a:p>
            <a:pPr>
              <a:defRPr lang="en-us"/>
            </a:pPr>
            <a:r>
              <a:t>datetime64[ns]: Date of Travel</a:t>
            </a:r>
          </a:p>
          <a:p>
            <a:pPr>
              <a:defRPr lang="en-us"/>
            </a:pPr>
            <a:r>
              <a:t>float64: KM Travelled, Price Charged, Cost of Trip</a:t>
            </a:r>
          </a:p>
          <a:p>
            <a:pPr>
              <a:defRPr lang="en-us"/>
            </a:pPr>
            <a:r>
              <a:t>object: Company, City, Payment Mode, Gender, Population, Users, Date</a:t>
            </a:r>
          </a:p>
          <a:p>
            <a:pPr>
              <a:defRPr lang="en-us"/>
            </a:pPr>
          </a:p>
          <a:p>
            <a:pPr>
              <a:defRPr lang="en-us" b="1" cap="none"/>
            </a:pPr>
            <a:r>
              <a:t>Columns:</a:t>
            </a:r>
          </a:p>
          <a:p>
            <a:pPr>
              <a:defRPr lang="en-us"/>
            </a:pPr>
            <a:r>
              <a:t>Transaction ID, Date of Travel, Company, City, KM Travelled, Price Charged, Cost of Trip, Customer ID, Payment_Mode, Gender, Age, Income (USD/Month), City, Population, Users, Date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lAIAAGIAAADySQAAUQYAAAAAAAAmAAAACAAAAAEAAAAAAAAA"/>
              </a:ext>
            </a:extLst>
          </p:cNvSpPr>
          <p:nvPr>
            <p:ph type="title"/>
          </p:nvPr>
        </p:nvSpPr>
        <p:spPr>
          <a:xfrm>
            <a:off x="419100" y="62230"/>
            <a:ext cx="11601450" cy="964565"/>
          </a:xfrm>
        </p:spPr>
        <p:txBody>
          <a:bodyPr/>
          <a:lstStyle/>
          <a:p>
            <a:pPr>
              <a:defRPr lang="en-us"/>
            </a:pPr>
            <a:r>
              <a:t>               </a:t>
            </a:r>
            <a:r>
              <a:rPr lang="en-us" b="1" cap="none"/>
              <a:t>   </a:t>
            </a:r>
            <a:r>
              <a:rPr lang="en-us" b="1" i="1" cap="none"/>
              <a:t>   Profit and profit percentage </a:t>
            </a:r>
            <a:r>
              <a:t> 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4HAACfBgAAqkAAADA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076325"/>
            <a:ext cx="9243060" cy="5781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wEAAO0AAADCSQAAlQcAAAAAAAAmAAAACAAAAAEAAAAAAAAA"/>
              </a:ext>
            </a:extLst>
          </p:cNvSpPr>
          <p:nvPr>
            <p:ph type="title"/>
          </p:nvPr>
        </p:nvSpPr>
        <p:spPr>
          <a:xfrm>
            <a:off x="250825" y="150495"/>
            <a:ext cx="11739245" cy="1082040"/>
          </a:xfrm>
        </p:spPr>
        <p:txBody>
          <a:bodyPr/>
          <a:lstStyle/>
          <a:p>
            <a:pPr>
              <a:spcBef>
                <a:spcPts val="0"/>
              </a:spcBef>
              <a:defRPr lang="en-us" sz="4800" b="1" i="1" cap="none"/>
            </a:pPr>
            <a:r>
              <a:t>Company with Maximum Cab Users</a:t>
            </a:r>
          </a:p>
        </p:txBody>
      </p:sp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G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cBAADwBwAALS4AADA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" y="1290320"/>
            <a:ext cx="7207250" cy="55676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xmlns="smNativeData" val="SMDATA_15_rHh9Z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2jIAADMJAAAHSAAAnhkAAAAAAAAmAAAACAAAAP//////////"/>
              </a:ext>
            </a:extLst>
          </p:cNvSpPr>
          <p:nvPr/>
        </p:nvSpPr>
        <p:spPr>
          <a:xfrm>
            <a:off x="8266430" y="1495425"/>
            <a:ext cx="3442335" cy="2668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 lang="en-us" sz="3600" b="0" i="1" cap="none"/>
            </a:pPr>
            <a:r>
              <a:t>Yellow company has maximum cab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BQBAADYRQAA7gYAAAAAAAAmAAAACAAAAAEAAAAAAAAA"/>
              </a:ext>
            </a:extLst>
          </p:cNvSpPr>
          <p:nvPr>
            <p:ph type="title"/>
          </p:nvPr>
        </p:nvSpPr>
        <p:spPr>
          <a:xfrm>
            <a:off x="838200" y="175260"/>
            <a:ext cx="10515600" cy="95123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            Effect of Holidays by Company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NAADDBwAAizoAAMU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261745"/>
            <a:ext cx="7370445" cy="5528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/>
            </a:pPr>
            <a:r>
              <a:t>               </a:t>
            </a:r>
            <a:r>
              <a:rPr lang="en-us" b="1" cap="none"/>
              <a:t>    Age Group Analysis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PD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kOAACLCgAARzkAAEU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713865"/>
            <a:ext cx="6877050" cy="5157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Income Bracket and Cab Preference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oMAAB6CgAA6DUAAMg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703070"/>
            <a:ext cx="6785610" cy="5088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rHh9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A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spcBef>
                <a:spcPts val="0"/>
              </a:spcBef>
              <a:defRPr lang="en-us" b="1" cap="none"/>
            </a:pPr>
            <a:r>
              <a:t>City Population vs. Cab Preference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rHh9ZR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IMAADFCgAAbTYAAB4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02790" y="1750695"/>
            <a:ext cx="6844665" cy="5095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MustansarnHussain</cp:lastModifiedBy>
  <cp:revision>0</cp:revision>
  <dcterms:created xsi:type="dcterms:W3CDTF">2019-09-04T14:48:15Z</dcterms:created>
  <dcterms:modified xsi:type="dcterms:W3CDTF">2023-12-16T10:15:08Z</dcterms:modified>
</cp:coreProperties>
</file>