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46"/>
  </p:notesMasterIdLst>
  <p:handoutMasterIdLst>
    <p:handoutMasterId r:id="rId47"/>
  </p:handoutMasterIdLst>
  <p:sldIdLst>
    <p:sldId id="332" r:id="rId3"/>
    <p:sldId id="334" r:id="rId4"/>
    <p:sldId id="335" r:id="rId5"/>
    <p:sldId id="336" r:id="rId6"/>
    <p:sldId id="337" r:id="rId7"/>
    <p:sldId id="338" r:id="rId8"/>
    <p:sldId id="339"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7" r:id="rId25"/>
    <p:sldId id="358" r:id="rId26"/>
    <p:sldId id="359" r:id="rId27"/>
    <p:sldId id="360" r:id="rId28"/>
    <p:sldId id="361" r:id="rId29"/>
    <p:sldId id="362" r:id="rId30"/>
    <p:sldId id="363" r:id="rId31"/>
    <p:sldId id="364" r:id="rId32"/>
    <p:sldId id="365" r:id="rId33"/>
    <p:sldId id="366" r:id="rId34"/>
    <p:sldId id="367" r:id="rId35"/>
    <p:sldId id="368" r:id="rId36"/>
    <p:sldId id="369" r:id="rId37"/>
    <p:sldId id="370" r:id="rId38"/>
    <p:sldId id="371" r:id="rId39"/>
    <p:sldId id="372" r:id="rId40"/>
    <p:sldId id="373" r:id="rId41"/>
    <p:sldId id="374" r:id="rId42"/>
    <p:sldId id="375" r:id="rId43"/>
    <p:sldId id="376" r:id="rId44"/>
    <p:sldId id="329" r:id="rId4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104" userDrawn="1">
          <p15:clr>
            <a:srgbClr val="A4A3A4"/>
          </p15:clr>
        </p15:guide>
        <p15:guide id="2" pos="18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6395" autoAdjust="0"/>
  </p:normalViewPr>
  <p:slideViewPr>
    <p:cSldViewPr snapToGrid="0" snapToObjects="1">
      <p:cViewPr varScale="1">
        <p:scale>
          <a:sx n="131" d="100"/>
          <a:sy n="131" d="100"/>
        </p:scale>
        <p:origin x="1074" y="114"/>
      </p:cViewPr>
      <p:guideLst>
        <p:guide orient="horz" pos="4104"/>
        <p:guide pos="1824"/>
      </p:guideLst>
    </p:cSldViewPr>
  </p:slideViewPr>
  <p:outlineViewPr>
    <p:cViewPr>
      <p:scale>
        <a:sx n="66" d="100"/>
        <a:sy n="66" d="100"/>
      </p:scale>
      <p:origin x="0" y="-52800"/>
    </p:cViewPr>
  </p:outlineViewPr>
  <p:notesTextViewPr>
    <p:cViewPr>
      <p:scale>
        <a:sx n="100" d="100"/>
        <a:sy n="100" d="100"/>
      </p:scale>
      <p:origin x="0" y="0"/>
    </p:cViewPr>
  </p:notesTextViewPr>
  <p:sorterViewPr>
    <p:cViewPr>
      <p:scale>
        <a:sx n="66" d="100"/>
        <a:sy n="66" d="100"/>
      </p:scale>
      <p:origin x="0" y="-52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2/4/2025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5749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Each column has a data type. In this case, some are numeric, and some are character (text). You can also specify column</a:t>
            </a:r>
            <a:r>
              <a:rPr lang="en-US" altLang="en-US" baseline="0" dirty="0">
                <a:cs typeface="Arial" panose="020B0604020202020204" pitchFamily="34" charset="0"/>
              </a:rPr>
              <a:t> sizes. For numeric columns, you can specify whether they will be integer (which ProductID is) or allow decimal values (such as ProductStandardPrice).</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42888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For this table,</a:t>
            </a:r>
            <a:r>
              <a:rPr lang="en-US" altLang="en-US" baseline="0" dirty="0">
                <a:cs typeface="Arial" panose="020B0604020202020204" pitchFamily="34" charset="0"/>
              </a:rPr>
              <a:t> we see a composite primary key.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Remember that OrderLine is an associative entity, between Product and Order. Therefore it has two foreign keys, one to each of these tables.</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8559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Here we see a domain constraint that limits the number of allowable values for the ProductFinish column. The CHECK operator always ensures that update and insert</a:t>
            </a:r>
            <a:r>
              <a:rPr lang="en-US" altLang="en-US" baseline="0" dirty="0">
                <a:cs typeface="Arial" panose="020B0604020202020204" pitchFamily="34" charset="0"/>
              </a:rPr>
              <a:t> attempts to this table will only allow the values listed. However, because ProductFinish does not prohibit null values, it is possible to insert a record while leaving ProductFinish without a value at all.</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We also see a default value for OrderDate, which is SYSDATE. SYSDATE is the current date. So, if a new order record is created and the order date is not explicitly entered, then it defaults to the current date at the time the record is created (via an INSERT statement).</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0147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Here we see that the Order table</a:t>
            </a:r>
            <a:r>
              <a:rPr lang="en-US" altLang="en-US" baseline="0" dirty="0">
                <a:cs typeface="Arial" panose="020B0604020202020204" pitchFamily="34" charset="0"/>
              </a:rPr>
              <a:t> has a foreign key. This CONSTRAINT statement creates a foreign key constraint, referencing the Customer table’s primary key.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61669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 CREATE</a:t>
            </a:r>
            <a:r>
              <a:rPr lang="en-US" altLang="en-US" baseline="0" dirty="0">
                <a:cs typeface="Arial" panose="020B0604020202020204" pitchFamily="34" charset="0"/>
              </a:rPr>
              <a:t> TABLE statement includes a clause to specify how updates and deletes are processed when there are dependent tables. If a DELETE request comes for a record with dependent records in another table, the DBMS could </a:t>
            </a:r>
            <a:r>
              <a:rPr lang="en-US" altLang="en-US" b="1" baseline="0" dirty="0">
                <a:cs typeface="Arial" panose="020B0604020202020204" pitchFamily="34" charset="0"/>
              </a:rPr>
              <a:t>restrict</a:t>
            </a:r>
            <a:r>
              <a:rPr lang="en-US" altLang="en-US" baseline="0" dirty="0">
                <a:cs typeface="Arial" panose="020B0604020202020204" pitchFamily="34" charset="0"/>
              </a:rPr>
              <a:t> the delete, which means to disallow it. Or, it could </a:t>
            </a:r>
            <a:r>
              <a:rPr lang="en-US" altLang="en-US" b="1" baseline="0" dirty="0">
                <a:cs typeface="Arial" panose="020B0604020202020204" pitchFamily="34" charset="0"/>
              </a:rPr>
              <a:t>cascade</a:t>
            </a:r>
            <a:r>
              <a:rPr lang="en-US" altLang="en-US" baseline="0" dirty="0">
                <a:cs typeface="Arial" panose="020B0604020202020204" pitchFamily="34" charset="0"/>
              </a:rPr>
              <a:t> the delete, so that dependent records with matching foreign keys will also be deleted. Or it could </a:t>
            </a:r>
            <a:r>
              <a:rPr lang="en-US" altLang="en-US" b="1" baseline="0" dirty="0">
                <a:cs typeface="Arial" panose="020B0604020202020204" pitchFamily="34" charset="0"/>
              </a:rPr>
              <a:t>set null</a:t>
            </a:r>
            <a:r>
              <a:rPr lang="en-US" altLang="en-US" baseline="0" dirty="0">
                <a:cs typeface="Arial" panose="020B0604020202020204" pitchFamily="34" charset="0"/>
              </a:rPr>
              <a:t>, which means that deleting the primary key record will result in setting all corresponding foreign keys to be set to null (this would imply an optional one cardinality in the relationship).</a:t>
            </a:r>
          </a:p>
          <a:p>
            <a:pPr eaLnBrk="1" hangingPunct="1"/>
            <a:endParaRPr lang="en-US" altLang="en-US" baseline="0"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176877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itchFamily="34" charset="0"/>
              </a:rPr>
              <a:t>The ALTER command will be done after tables have already been created. For example, if you have an existing database, even one with actual</a:t>
            </a:r>
            <a:r>
              <a:rPr lang="en-US" altLang="en-US" baseline="0" dirty="0">
                <a:cs typeface="Arial" panose="020B0604020202020204" pitchFamily="34" charset="0"/>
              </a:rPr>
              <a:t> data in it, you can modify tables by adding or changing columns, removing columns adding constraints, etc. If data in the tables violate the constraints, you will be prevented from setting these constraints until after changing the data.</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whereas CREATE TABLE is mostly a process that takes place during implementation, ALTER TABLE often takes place during maintenance.</a:t>
            </a:r>
            <a:endParaRPr lang="en-US" altLang="en-US" dirty="0">
              <a:cs typeface="Arial" pitchFamily="34" charset="0"/>
            </a:endParaRPr>
          </a:p>
          <a:p>
            <a:pPr eaLnBrk="1" hangingPunct="1"/>
            <a:endParaRPr lang="en-US" altLang="en-US" dirty="0">
              <a:cs typeface="Arial"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19996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Tables</a:t>
            </a:r>
            <a:r>
              <a:rPr lang="en-US" altLang="en-US" baseline="0" dirty="0">
                <a:cs typeface="Arial" panose="020B0604020202020204" pitchFamily="34" charset="0"/>
              </a:rPr>
              <a:t> will not be dropped if there are other tables that depend on them. This means that if any table has a foreign key to the table being dropped, the drop will fail. Therefore, it makes a difference in which order you drop the tables.</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94960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As the last statement shows, it is possible to insert data into one table based</a:t>
            </a:r>
            <a:r>
              <a:rPr lang="en-US" altLang="en-US" baseline="0" dirty="0">
                <a:cs typeface="Arial" panose="020B0604020202020204" pitchFamily="34" charset="0"/>
              </a:rPr>
              <a:t> on a query from another table. We’ll talk more about the SELECT statement shortly.</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221382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Identity columns were </a:t>
            </a:r>
            <a:r>
              <a:rPr lang="en-US" altLang="en-US" dirty="0">
                <a:solidFill>
                  <a:srgbClr val="990000"/>
                </a:solidFill>
                <a:cs typeface="Arial" panose="020B0604020202020204" pitchFamily="34" charset="0"/>
              </a:rPr>
              <a:t>i</a:t>
            </a:r>
            <a:r>
              <a:rPr lang="en-US" altLang="en-US" dirty="0">
                <a:solidFill>
                  <a:srgbClr val="990000"/>
                </a:solidFill>
              </a:rPr>
              <a:t>ntroduced with SQL:2008. </a:t>
            </a:r>
            <a:r>
              <a:rPr lang="en-US" altLang="en-US" dirty="0">
                <a:cs typeface="Arial" panose="020B0604020202020204" pitchFamily="34" charset="0"/>
              </a:rPr>
              <a:t>These are </a:t>
            </a:r>
            <a:r>
              <a:rPr lang="en-US" altLang="en-US" baseline="0" dirty="0">
                <a:cs typeface="Arial" panose="020B0604020202020204" pitchFamily="34" charset="0"/>
              </a:rPr>
              <a:t>columns whose value automatically increment with each new INSERT. So, an INSERT statement does not explicitly give a value for an identity column; this is handled automatically. Often primary keys are identity columns, but not always.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baseline="0" dirty="0">
              <a:solidFill>
                <a:srgbClr val="990000"/>
              </a:solidFill>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CREATE TABLE Customer_T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(CustomerID INTEGER GENERATED ALWAYS AS IDENTITY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(START WITH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INCREMENT BY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MINVALUE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MAXVALUE 10000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NO CYCLE),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CustomerName VARCHAR2(25) NOT NULL,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CustomerAddress VARCHAR2(30),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CustomerCity VARCHAR2(20),</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CustomerState CHAR(2),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CustomerPostalCode VARCHAR2(9),</a:t>
            </a:r>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solidFill>
                  <a:srgbClr val="990000"/>
                </a:solidFill>
              </a:rPr>
              <a:t>CONSTRAINT Customer_PK PRIMARY KEY (CustomerID));</a:t>
            </a: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14587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Remember, referential integrity rules will control</a:t>
            </a:r>
            <a:r>
              <a:rPr lang="en-US" altLang="en-US" baseline="0" dirty="0">
                <a:cs typeface="Arial" panose="020B0604020202020204" pitchFamily="34" charset="0"/>
              </a:rPr>
              <a:t> whether a delete actually happens.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The RESTRICT, CASCADE, and SET NULL constraints will determine how to handle the orders for a deleted customer.</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766376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 concepts of relational database technology were first articulated in 1970 in E. F. Codd’s classic paper “A Relational Model of Data for Large Shared Data Banks.” System R was a project at the IBM Research Laboratory in San Jose, California, that demonstrated the feasibility of implementing the relational model in a database management system. They used a language</a:t>
            </a:r>
            <a:r>
              <a:rPr lang="en-US" altLang="en-US" baseline="0" dirty="0">
                <a:cs typeface="Arial" panose="020B0604020202020204" pitchFamily="34" charset="0"/>
              </a:rPr>
              <a:t> they called “sequel”. It’s later been named SQL, but “sequel” is still often how it is pronounced.</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r>
              <a:rPr lang="en-US" sz="1200" b="0" i="0" u="none" strike="noStrike" kern="1200" cap="none" baseline="0" dirty="0">
                <a:solidFill>
                  <a:schemeClr val="tx1"/>
                </a:solidFill>
                <a:latin typeface="Times New Roman" pitchFamily="18" charset="0"/>
                <a:ea typeface="Arial"/>
                <a:cs typeface="Arial" charset="0"/>
                <a:sym typeface="Arial"/>
              </a:rPr>
              <a:t>SQL-92 was a major revision and was structured into three levels: Entry, Intermediate, and Full. SQL:1999 established the core-level conformance, which must be met before any other level of conformance can be achieved; core-level conformance requirements were unchanged in SQL:2011. In addition to fixes and enhancements of SQL:1999, SQL:2003 introduced a new set of SQL/XML standards, three new data types, various new built-in functions, and improved methods for generating values automatically. SQL:2006 refined these additions and made them more compatible with XQuery, the XML query language published by the World Wide Web Consortium (W3C). SQL:2008 improved analytics, query capabilities, and exchanged MERGE for combining tables. The most important new additions to SQL:2011 were related to temporal databases, that is, databases that are able to capture the change in data values over time. At the time of this writing, most database management systems claim SQL-92 compliance and partial compliance with SQL:1999 and SQL:2011. </a:t>
            </a:r>
            <a:r>
              <a:rPr lang="en-US" altLang="en-US" sz="1200" b="0" i="0" u="none" strike="noStrike" kern="1200" cap="none" baseline="0" dirty="0">
                <a:solidFill>
                  <a:schemeClr val="tx1"/>
                </a:solidFill>
                <a:latin typeface="Times New Roman" pitchFamily="18" charset="0"/>
                <a:cs typeface="Arial" charset="0"/>
                <a:sym typeface="Arial"/>
              </a:rPr>
              <a:t>SQL:2016 added </a:t>
            </a:r>
            <a:r>
              <a:rPr lang="en-US" sz="1200" b="0" i="0" u="none" strike="noStrike" kern="1200" cap="none" baseline="0" dirty="0">
                <a:solidFill>
                  <a:schemeClr val="dk1"/>
                </a:solidFill>
                <a:latin typeface="Arial"/>
                <a:ea typeface="Arial"/>
                <a:cs typeface="Arial"/>
                <a:sym typeface="Arial"/>
              </a:rPr>
              <a:t>row pattern recognition, JSON support, polymorphic table functions, and an extended set of analytic capabilities.</a:t>
            </a:r>
          </a:p>
          <a:p>
            <a:endParaRPr lang="en-US" altLang="en-US" sz="1200" b="0" i="0" u="none" strike="noStrike" kern="1200" cap="none" baseline="0" dirty="0">
              <a:solidFill>
                <a:schemeClr val="dk1"/>
              </a:solidFill>
              <a:latin typeface="Arial"/>
              <a:cs typeface="Arial"/>
              <a:sym typeface="Arial"/>
            </a:endParaRPr>
          </a:p>
          <a:p>
            <a:r>
              <a:rPr lang="en-US" altLang="en-US" sz="1200" b="0" i="0" u="none" strike="noStrike" kern="1200" cap="none" baseline="0" dirty="0">
                <a:solidFill>
                  <a:schemeClr val="dk1"/>
                </a:solidFill>
                <a:latin typeface="Arial"/>
                <a:cs typeface="Arial"/>
                <a:sym typeface="Arial"/>
              </a:rPr>
              <a:t>Is SQL a standard? It is no longer certified by </a:t>
            </a:r>
            <a:r>
              <a:rPr lang="en-US" sz="1200" b="0" i="0" u="none" strike="noStrike" kern="1200" cap="none" baseline="0" dirty="0">
                <a:solidFill>
                  <a:schemeClr val="dk1"/>
                </a:solidFill>
                <a:latin typeface="Arial"/>
                <a:ea typeface="Arial"/>
                <a:cs typeface="Arial"/>
                <a:sym typeface="Arial"/>
              </a:rPr>
              <a:t>the U.S. Department of Commerce’s National Institute of Standards and Technology (NIST)</a:t>
            </a:r>
            <a:r>
              <a:rPr lang="en-US" altLang="en-US" sz="1200" b="0" i="0" u="none" strike="noStrike" kern="1200" cap="none" baseline="0" dirty="0">
                <a:solidFill>
                  <a:schemeClr val="dk1"/>
                </a:solidFill>
                <a:latin typeface="Arial"/>
                <a:cs typeface="Arial"/>
                <a:sym typeface="Arial"/>
              </a:rPr>
              <a:t>.</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676335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For this UPDATE, we know that it will affect only one record in the table. How do we know this?</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Answer: Because ProductID is the primary key, which must be unique. So, there can be only one product with ProductID = 7.</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However, many</a:t>
            </a:r>
            <a:r>
              <a:rPr lang="en-US" altLang="en-US" baseline="0" dirty="0">
                <a:cs typeface="Arial" panose="020B0604020202020204" pitchFamily="34" charset="0"/>
              </a:rPr>
              <a:t> times updates and deletes affect many records. For example, </a:t>
            </a:r>
          </a:p>
          <a:p>
            <a:pPr eaLnBrk="1" hangingPunct="1"/>
            <a:endParaRPr lang="en-US" altLang="en-US" baseline="0" dirty="0">
              <a:cs typeface="Arial" panose="020B0604020202020204" pitchFamily="34" charset="0"/>
            </a:endParaRPr>
          </a:p>
          <a:p>
            <a:pPr eaLnBrk="1" hangingPunct="1"/>
            <a:r>
              <a:rPr lang="en-US" altLang="en-US" dirty="0">
                <a:cs typeface="Arial" panose="020B0604020202020204" pitchFamily="34" charset="0"/>
              </a:rPr>
              <a:t>DELETE FROM CUSTOMER_T WHERE CUSTOMERSTATE = 'HI'; affects all customers from Hawaii.</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52621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baseline="0" dirty="0">
                <a:solidFill>
                  <a:schemeClr val="tx1"/>
                </a:solidFill>
                <a:latin typeface="Times New Roman" pitchFamily="18" charset="0"/>
                <a:ea typeface="Arial"/>
                <a:cs typeface="Arial" charset="0"/>
                <a:sym typeface="Arial"/>
              </a:rPr>
              <a:t>The MERGE statement was introduced in SQL:2008 to makes updating a table easier. Many database applications need to update master tables with new data. A Purchases_T table, for example, might include rows with data about new products and rows that change the standard price of existing products. Updating Product_T can be accomplished by using INSERT to add the new products and UPDATE to modify ProductStandardPrice in an SQL:1999 DBMS. SQL:2008 compliant DBMSs can accomplish the update and the insert in one step by using MERGE. The MERGE is based on a query (SELECT), and performs UPDATEs on matched records and INSERTS on unmatched.</a:t>
            </a:r>
          </a:p>
          <a:p>
            <a:endParaRPr lang="en-US" altLang="en-US" sz="1200" b="0" i="0" u="none" strike="noStrike" kern="1200" cap="none" baseline="0" dirty="0">
              <a:solidFill>
                <a:schemeClr val="tx1"/>
              </a:solidFill>
              <a:latin typeface="Times New Roman" pitchFamily="18" charset="0"/>
              <a:cs typeface="Arial" charset="0"/>
              <a:sym typeface="Arial"/>
            </a:endParaRPr>
          </a:p>
          <a:p>
            <a:r>
              <a:rPr lang="en-US" sz="1200" b="0" i="0" u="none" strike="noStrike" kern="1200" cap="none" baseline="0" dirty="0">
                <a:solidFill>
                  <a:schemeClr val="dk1"/>
                </a:solidFill>
                <a:latin typeface="Arial"/>
                <a:ea typeface="Arial"/>
                <a:cs typeface="Arial"/>
                <a:sym typeface="Arial"/>
              </a:rPr>
              <a:t>MERGE INTO Product_T AS PROD</a:t>
            </a:r>
          </a:p>
          <a:p>
            <a:r>
              <a:rPr lang="en-US" sz="1200" b="0" i="0" u="none" strike="noStrike" kern="1200" cap="none" baseline="0" dirty="0">
                <a:solidFill>
                  <a:schemeClr val="dk1"/>
                </a:solidFill>
                <a:latin typeface="Arial"/>
                <a:ea typeface="Arial"/>
                <a:cs typeface="Arial"/>
                <a:sym typeface="Arial"/>
              </a:rPr>
              <a:t>USING</a:t>
            </a:r>
          </a:p>
          <a:p>
            <a:r>
              <a:rPr lang="en-US" sz="1200" b="0" i="0" u="none" strike="noStrike" kern="1200" cap="none" baseline="0" dirty="0">
                <a:solidFill>
                  <a:schemeClr val="dk1"/>
                </a:solidFill>
                <a:latin typeface="Arial"/>
                <a:ea typeface="Arial"/>
                <a:cs typeface="Arial"/>
                <a:sym typeface="Arial"/>
              </a:rPr>
              <a:t>(SELECT ProductID, ProductDescription, ProductFinish,</a:t>
            </a:r>
          </a:p>
          <a:p>
            <a:r>
              <a:rPr lang="en-US" sz="1200" b="0" i="0" u="none" strike="noStrike" kern="1200" cap="none" baseline="0" dirty="0">
                <a:solidFill>
                  <a:schemeClr val="dk1"/>
                </a:solidFill>
                <a:latin typeface="Arial"/>
                <a:ea typeface="Arial"/>
                <a:cs typeface="Arial"/>
                <a:sym typeface="Arial"/>
              </a:rPr>
              <a:t>ProductStandardPrice, ProductLineID FROM Purchases_T) AS PURCH</a:t>
            </a:r>
          </a:p>
          <a:p>
            <a:r>
              <a:rPr lang="en-US" sz="1200" b="0" i="0" u="none" strike="noStrike" kern="1200" cap="none" baseline="0" dirty="0">
                <a:solidFill>
                  <a:schemeClr val="dk1"/>
                </a:solidFill>
                <a:latin typeface="Arial"/>
                <a:ea typeface="Arial"/>
                <a:cs typeface="Arial"/>
                <a:sym typeface="Arial"/>
              </a:rPr>
              <a:t>ON (PROD.ProductID = PURCH.ProductID)</a:t>
            </a:r>
          </a:p>
          <a:p>
            <a:r>
              <a:rPr lang="en-US" sz="1200" b="0" i="0" u="none" strike="noStrike" kern="1200" cap="none" baseline="0" dirty="0">
                <a:solidFill>
                  <a:schemeClr val="dk1"/>
                </a:solidFill>
                <a:latin typeface="Arial"/>
                <a:ea typeface="Arial"/>
                <a:cs typeface="Arial"/>
                <a:sym typeface="Arial"/>
              </a:rPr>
              <a:t>WHEN MATCHED THEN UPDATE</a:t>
            </a:r>
          </a:p>
          <a:p>
            <a:r>
              <a:rPr lang="en-US" sz="1200" b="0" i="0" u="none" strike="noStrike" kern="1200" cap="none" baseline="0" dirty="0">
                <a:solidFill>
                  <a:schemeClr val="dk1"/>
                </a:solidFill>
                <a:latin typeface="Arial"/>
                <a:ea typeface="Arial"/>
                <a:cs typeface="Arial"/>
                <a:sym typeface="Arial"/>
              </a:rPr>
              <a:t>PROD.ProductStandardPrice = PURCH.ProductStandardPrice</a:t>
            </a:r>
          </a:p>
          <a:p>
            <a:r>
              <a:rPr lang="en-US" sz="1200" b="0" i="0" u="none" strike="noStrike" kern="1200" cap="none" baseline="0" dirty="0">
                <a:solidFill>
                  <a:schemeClr val="dk1"/>
                </a:solidFill>
                <a:latin typeface="Arial"/>
                <a:ea typeface="Arial"/>
                <a:cs typeface="Arial"/>
                <a:sym typeface="Arial"/>
              </a:rPr>
              <a:t>WHEN NOT MATCHED THEN INSERT</a:t>
            </a:r>
          </a:p>
          <a:p>
            <a:r>
              <a:rPr lang="en-US" sz="1200" b="0" i="0" u="none" strike="noStrike" kern="1200" cap="none" baseline="0" dirty="0">
                <a:solidFill>
                  <a:schemeClr val="dk1"/>
                </a:solidFill>
                <a:latin typeface="Arial"/>
                <a:ea typeface="Arial"/>
                <a:cs typeface="Arial"/>
                <a:sym typeface="Arial"/>
              </a:rPr>
              <a:t>(ProductID, ProductDescription, ProductFinish, ProductStandardPrice,</a:t>
            </a:r>
          </a:p>
          <a:p>
            <a:r>
              <a:rPr lang="en-US" sz="1200" b="0" i="0" u="none" strike="noStrike" kern="1200" cap="none" baseline="0" dirty="0">
                <a:solidFill>
                  <a:schemeClr val="dk1"/>
                </a:solidFill>
                <a:latin typeface="Arial"/>
                <a:ea typeface="Arial"/>
                <a:cs typeface="Arial"/>
                <a:sym typeface="Arial"/>
              </a:rPr>
              <a:t>ProductLineID)</a:t>
            </a:r>
          </a:p>
          <a:p>
            <a:r>
              <a:rPr lang="en-US" sz="1200" b="0" i="0" u="none" strike="noStrike" kern="1200" cap="none" baseline="0" dirty="0">
                <a:solidFill>
                  <a:schemeClr val="dk1"/>
                </a:solidFill>
                <a:latin typeface="Arial"/>
                <a:ea typeface="Arial"/>
                <a:cs typeface="Arial"/>
                <a:sym typeface="Arial"/>
              </a:rPr>
              <a:t>VALUES (PURCH.ProductID, PURCH.ProductDescription,</a:t>
            </a:r>
          </a:p>
          <a:p>
            <a:r>
              <a:rPr lang="en-US" sz="1200" b="0" i="0" u="none" strike="noStrike" kern="1200" cap="none" baseline="0" dirty="0">
                <a:solidFill>
                  <a:schemeClr val="dk1"/>
                </a:solidFill>
                <a:latin typeface="Arial"/>
                <a:ea typeface="Arial"/>
                <a:cs typeface="Arial"/>
                <a:sym typeface="Arial"/>
              </a:rPr>
              <a:t>PURCH.ProductFinish, PURCH.ProductStandardPrice,</a:t>
            </a:r>
          </a:p>
          <a:p>
            <a:r>
              <a:rPr lang="en-US" sz="1200" b="0" i="0" u="none" strike="noStrike" kern="1200" cap="none" baseline="0" dirty="0">
                <a:solidFill>
                  <a:schemeClr val="dk1"/>
                </a:solidFill>
                <a:latin typeface="Arial"/>
                <a:ea typeface="Arial"/>
                <a:cs typeface="Arial"/>
                <a:sym typeface="Arial"/>
              </a:rPr>
              <a:t>PURCH.ProductLineID);</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08055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All of this has to do with physical database design.</a:t>
            </a: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37967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SELECT statement includes</a:t>
            </a:r>
            <a:r>
              <a:rPr lang="en-US" altLang="en-US" baseline="0" dirty="0">
                <a:cs typeface="Arial" panose="020B0604020202020204" pitchFamily="34" charset="0"/>
              </a:rPr>
              <a:t> many features that allow you to perform sophisticated queries. You can specify the conditions for rows to be included in the results, and you can choose which columns from these rows should be included. You can either get detailed data, or get aggregate results such as sums and averages. You also have many options in how to sort and format the results.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71382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 WHERE clause includes one or more conditions. A condition</a:t>
            </a:r>
            <a:r>
              <a:rPr lang="en-US" altLang="en-US" baseline="0" dirty="0">
                <a:cs typeface="Arial" panose="020B0604020202020204" pitchFamily="34" charset="0"/>
              </a:rPr>
              <a:t> is a test that for each row in the table is either true or false. Only those with true results are permitted in the result set of the query.</a:t>
            </a:r>
          </a:p>
          <a:p>
            <a:pPr eaLnBrk="1" hangingPunct="1"/>
            <a:endParaRPr lang="en-US" altLang="en-US" baseline="0"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SELECT ProductDescription, ProductStandardPrice</a:t>
            </a:r>
          </a:p>
          <a:p>
            <a:r>
              <a:rPr lang="en-US" sz="1200" b="0" i="0" u="none" strike="noStrike" kern="1200" cap="none" baseline="0" dirty="0">
                <a:solidFill>
                  <a:schemeClr val="dk1"/>
                </a:solidFill>
                <a:latin typeface="Arial"/>
                <a:ea typeface="Arial"/>
                <a:cs typeface="Arial"/>
                <a:sym typeface="Arial"/>
              </a:rPr>
              <a:t>FROM Product_T</a:t>
            </a:r>
          </a:p>
          <a:p>
            <a:r>
              <a:rPr lang="en-US" sz="1200" b="0" i="0" u="none" strike="noStrike" kern="1200" cap="none" baseline="0" dirty="0">
                <a:solidFill>
                  <a:schemeClr val="dk1"/>
                </a:solidFill>
                <a:latin typeface="Arial"/>
                <a:ea typeface="Arial"/>
                <a:cs typeface="Arial"/>
                <a:sym typeface="Arial"/>
              </a:rPr>
              <a:t>WHERE ProductStandardPrice &lt; 275;</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41230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Aliases</a:t>
            </a:r>
            <a:r>
              <a:rPr lang="en-US" altLang="en-US" baseline="0" dirty="0">
                <a:cs typeface="Arial" panose="020B0604020202020204" pitchFamily="34" charset="0"/>
              </a:rPr>
              <a:t> are useful. They can often save on typing time when writing a query.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1771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a:t>
            </a:r>
            <a:r>
              <a:rPr lang="en-US" altLang="en-US" baseline="0" dirty="0">
                <a:cs typeface="Arial" panose="020B0604020202020204" pitchFamily="34" charset="0"/>
              </a:rPr>
              <a:t> most common aggregate functions are COUNT, SUM, and AVERAGE. </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What the above query gives is a number indicating the total number of order line records associated with order number 1004. </a:t>
            </a:r>
          </a:p>
          <a:p>
            <a:pPr eaLnBrk="1" hangingPunct="1"/>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555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Arial" panose="020B0604020202020204" pitchFamily="34" charset="0"/>
              </a:rPr>
              <a:t>The WHERE clause in this query has tests </a:t>
            </a:r>
            <a:r>
              <a:rPr lang="en-US" altLang="en-US" baseline="0" dirty="0">
                <a:cs typeface="Arial" panose="020B0604020202020204" pitchFamily="34" charset="0"/>
              </a:rPr>
              <a:t>for three</a:t>
            </a:r>
            <a:r>
              <a:rPr lang="en-US" altLang="en-US" dirty="0">
                <a:cs typeface="Arial" panose="020B0604020202020204" pitchFamily="34" charset="0"/>
              </a:rPr>
              <a:t> conditions. It</a:t>
            </a:r>
            <a:r>
              <a:rPr lang="en-US" altLang="en-US" baseline="0" dirty="0">
                <a:cs typeface="Arial" panose="020B0604020202020204" pitchFamily="34" charset="0"/>
              </a:rPr>
              <a:t> lists </a:t>
            </a:r>
            <a:r>
              <a:rPr lang="en-US" sz="1200" b="0" i="0" u="none" strike="noStrike" kern="1200" cap="none" baseline="0" dirty="0">
                <a:solidFill>
                  <a:schemeClr val="tx1"/>
                </a:solidFill>
                <a:latin typeface="Times New Roman" pitchFamily="18" charset="0"/>
                <a:ea typeface="Arial"/>
                <a:cs typeface="Arial" charset="0"/>
                <a:sym typeface="Arial"/>
              </a:rPr>
              <a:t>product name, finish, and standard price for (a) all desks, and (b) all tables that cost more than $300 in the Product table.</a:t>
            </a:r>
          </a:p>
          <a:p>
            <a:endParaRPr lang="en-US" sz="1200" b="0" i="0" u="none" strike="noStrike" kern="1200" cap="none" baseline="0" dirty="0">
              <a:solidFill>
                <a:schemeClr val="tx1"/>
              </a:solidFill>
              <a:latin typeface="Times New Roman" pitchFamily="18" charset="0"/>
              <a:ea typeface="Arial"/>
              <a:cs typeface="Arial" charset="0"/>
              <a:sym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cs typeface="Tahoma" pitchFamily="34" charset="0"/>
              </a:rPr>
              <a:t>Note: The </a:t>
            </a:r>
            <a:r>
              <a:rPr lang="en-US" sz="1200" dirty="0">
                <a:solidFill>
                  <a:srgbClr val="C00000"/>
                </a:solidFill>
                <a:effectLst>
                  <a:outerShdw blurRad="38100" dist="38100" dir="2700000" algn="tl">
                    <a:srgbClr val="000000">
                      <a:alpha val="43137"/>
                    </a:srgbClr>
                  </a:outerShdw>
                </a:effectLst>
                <a:cs typeface="Tahoma" pitchFamily="34" charset="0"/>
              </a:rPr>
              <a:t>LIKE</a:t>
            </a:r>
            <a:r>
              <a:rPr lang="en-US" sz="1200" dirty="0">
                <a:solidFill>
                  <a:srgbClr val="000000"/>
                </a:solidFill>
                <a:effectLst>
                  <a:outerShdw blurRad="38100" dist="38100" dir="2700000" algn="tl">
                    <a:srgbClr val="000000">
                      <a:alpha val="43137"/>
                    </a:srgbClr>
                  </a:outerShdw>
                </a:effectLst>
                <a:cs typeface="Tahoma" pitchFamily="34" charset="0"/>
              </a:rPr>
              <a:t> </a:t>
            </a:r>
            <a:r>
              <a:rPr lang="en-US" sz="1200" dirty="0">
                <a:solidFill>
                  <a:srgbClr val="000000"/>
                </a:solidFill>
                <a:cs typeface="Tahoma" pitchFamily="34" charset="0"/>
              </a:rPr>
              <a:t>operator allows you to compare strings using wildcards. For example, the % wildcard in ‘%Desk’ indicates that all strings that have any number of characters preceding the word “Desk” will be allowed.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cs typeface="Tahoma"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cs typeface="Tahoma" pitchFamily="34" charset="0"/>
              </a:rPr>
              <a:t>Note also: The AND logical operator processes before the OR operator. </a:t>
            </a:r>
          </a:p>
          <a:p>
            <a:endParaRPr lang="en-US" sz="1200" b="0" i="0" u="none" strike="noStrike" kern="1200" cap="none" baseline="0" dirty="0">
              <a:solidFill>
                <a:schemeClr val="tx1"/>
              </a:solidFill>
              <a:latin typeface="Times New Roman" pitchFamily="18" charset="0"/>
              <a:ea typeface="Arial"/>
              <a:cs typeface="Arial" charset="0"/>
              <a:sym typeface="Arial"/>
            </a:endParaRPr>
          </a:p>
          <a:p>
            <a:endParaRPr lang="en-US" sz="1200" b="0" i="0" u="none" strike="noStrike" kern="1200" cap="none" baseline="0" dirty="0">
              <a:solidFill>
                <a:schemeClr val="tx1"/>
              </a:solidFill>
              <a:latin typeface="Times New Roman" pitchFamily="18" charset="0"/>
              <a:ea typeface="Arial"/>
              <a:cs typeface="Arial" charset="0"/>
              <a:sym typeface="Arial"/>
            </a:endParaRPr>
          </a:p>
          <a:p>
            <a:endParaRPr lang="en-US" altLang="en-US" sz="1200" b="0" i="0" u="none" strike="noStrike" kern="1200" cap="none" baseline="0" dirty="0">
              <a:solidFill>
                <a:schemeClr val="tx1"/>
              </a:solidFill>
              <a:latin typeface="Times New Roman" pitchFamily="18" charset="0"/>
              <a:ea typeface="Arial"/>
              <a:cs typeface="Arial" charset="0"/>
              <a:sym typeface="Arial"/>
            </a:endParaRPr>
          </a:p>
          <a:p>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4043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cap="none" baseline="0" dirty="0">
                <a:solidFill>
                  <a:schemeClr val="tx1"/>
                </a:solidFill>
                <a:latin typeface="Times New Roman" pitchFamily="18" charset="0"/>
                <a:ea typeface="Arial"/>
                <a:cs typeface="Arial" charset="0"/>
                <a:sym typeface="Arial"/>
              </a:rPr>
              <a:t>By default, the AND operation takes place before the OR. So, only tables over $300 are included (via the AND). These are then combined with all desks (no matter what price) via the OR.</a:t>
            </a: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15991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03123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sz="1200" b="0" i="0" u="none" strike="noStrike" kern="1200" cap="none" baseline="0" dirty="0">
                <a:solidFill>
                  <a:schemeClr val="dk1"/>
                </a:solidFill>
                <a:latin typeface="Arial"/>
                <a:cs typeface="Arial"/>
                <a:sym typeface="Arial"/>
              </a:rPr>
              <a:t>Is SQL a standard? No longer certified by </a:t>
            </a:r>
            <a:r>
              <a:rPr lang="en-US" sz="1200" b="0" i="0" u="none" strike="noStrike" kern="1200" cap="none" baseline="0" dirty="0">
                <a:solidFill>
                  <a:schemeClr val="dk1"/>
                </a:solidFill>
                <a:latin typeface="Arial"/>
                <a:ea typeface="Arial"/>
                <a:cs typeface="Arial"/>
                <a:sym typeface="Arial"/>
              </a:rPr>
              <a:t>the U.S. Department of Commerce’s National Institute of Standards and Technology (NIST)</a:t>
            </a:r>
            <a:r>
              <a:rPr lang="en-US" altLang="en-US" sz="1200" b="0" i="0" u="none" strike="noStrike" kern="1200" cap="none" baseline="0" dirty="0">
                <a:solidFill>
                  <a:schemeClr val="dk1"/>
                </a:solidFill>
                <a:latin typeface="Arial"/>
                <a:cs typeface="Arial"/>
                <a:sym typeface="Arial"/>
              </a:rPr>
              <a:t>.</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311096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You</a:t>
            </a:r>
            <a:r>
              <a:rPr lang="en-US" altLang="en-US" baseline="0" dirty="0">
                <a:cs typeface="Arial" panose="020B0604020202020204" pitchFamily="34" charset="0"/>
              </a:rPr>
              <a:t> can order by any number of fields from the originating table.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Question: How would you have done the WHERE clause if you used OR conditions instead of the IN operator?</a:t>
            </a:r>
          </a:p>
          <a:p>
            <a:pPr eaLnBrk="1" hangingPunct="1"/>
            <a:endParaRPr lang="en-US" altLang="en-US" baseline="0" dirty="0">
              <a:cs typeface="Arial" panose="020B060402020202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baseline="0" dirty="0">
                <a:cs typeface="Arial" panose="020B0604020202020204" pitchFamily="34" charset="0"/>
              </a:rPr>
              <a:t>Answer: WHERE </a:t>
            </a:r>
            <a:r>
              <a:rPr lang="en-US" altLang="en-US" baseline="0" dirty="0" err="1">
                <a:cs typeface="Arial" panose="020B0604020202020204" pitchFamily="34" charset="0"/>
              </a:rPr>
              <a:t>CustomerState</a:t>
            </a:r>
            <a:r>
              <a:rPr lang="en-US" altLang="en-US" baseline="0" dirty="0">
                <a:cs typeface="Arial" panose="020B0604020202020204" pitchFamily="34" charset="0"/>
              </a:rPr>
              <a:t> = ‘FL’ OR </a:t>
            </a:r>
            <a:r>
              <a:rPr lang="en-US" altLang="en-US" baseline="0" dirty="0" err="1">
                <a:cs typeface="Arial" panose="020B0604020202020204" pitchFamily="34" charset="0"/>
              </a:rPr>
              <a:t>CustomerState</a:t>
            </a:r>
            <a:r>
              <a:rPr lang="en-US" altLang="en-US" baseline="0" dirty="0">
                <a:cs typeface="Arial" panose="020B0604020202020204" pitchFamily="34" charset="0"/>
              </a:rPr>
              <a:t> = ‘TX’ OR </a:t>
            </a:r>
            <a:r>
              <a:rPr lang="en-US" altLang="en-US" baseline="0" dirty="0" err="1">
                <a:cs typeface="Arial" panose="020B0604020202020204" pitchFamily="34" charset="0"/>
              </a:rPr>
              <a:t>CustomerState</a:t>
            </a:r>
            <a:r>
              <a:rPr lang="en-US" altLang="en-US" baseline="0" dirty="0">
                <a:cs typeface="Arial" panose="020B0604020202020204" pitchFamily="34" charset="0"/>
              </a:rPr>
              <a:t> = ‘CA’ OR </a:t>
            </a:r>
            <a:r>
              <a:rPr lang="en-US" altLang="en-US" baseline="0" dirty="0" err="1">
                <a:cs typeface="Arial" panose="020B0604020202020204" pitchFamily="34" charset="0"/>
              </a:rPr>
              <a:t>CustomerState</a:t>
            </a:r>
            <a:r>
              <a:rPr lang="en-US" altLang="en-US" baseline="0" dirty="0">
                <a:cs typeface="Arial" panose="020B0604020202020204" pitchFamily="34" charset="0"/>
              </a:rPr>
              <a:t> = ‘HI’</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5973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This is an example of vector aggregate. It will return the</a:t>
            </a:r>
            <a:r>
              <a:rPr lang="en-US" altLang="en-US" baseline="0" dirty="0">
                <a:cs typeface="Arial" panose="020B0604020202020204" pitchFamily="34" charset="0"/>
              </a:rPr>
              <a:t> number of customers from each state. This query will return the name and count of customers from all states that actually have customers.</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If all we wanted was the total number of customers (across all states), we could do this scalar aggregate query:</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SELECT COUNT(*) from Customer_T</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This query will return a single value, which is the total number of customers. That would be the sum of all the individual numbers returned from the aggregate query displayed in this slide.</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71273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HAVING clause</a:t>
            </a:r>
            <a:r>
              <a:rPr lang="en-US" altLang="en-US" baseline="0" dirty="0">
                <a:cs typeface="Arial" panose="020B0604020202020204" pitchFamily="34" charset="0"/>
              </a:rPr>
              <a:t> restricts which groups will be returned in a vector aggregate query. It’s like a WHERE clause, but operates on groups, not individual rows. </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231279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First,</a:t>
            </a:r>
            <a:r>
              <a:rPr lang="en-US" altLang="en-US" baseline="0" dirty="0">
                <a:cs typeface="Arial" panose="020B0604020202020204" pitchFamily="34" charset="0"/>
              </a:rPr>
              <a:t> the WHERE clause restricts us to only products with certain types of Product Finish. Then, after that they are grouped by the product finish and average prices calculated for each group. Only the groups with average price less than $750 are included in the final result, via the HAVING clause. After all this is done, they are ORDERed alphabetically by ProductFinish.</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the WHERE clause operated to restrict the number of rows, and then the HAVING clause was used to restrict the number of groups.</a:t>
            </a:r>
          </a:p>
          <a:p>
            <a:pPr eaLnBrk="1" hangingPunct="1"/>
            <a:endParaRPr lang="en-US" altLang="en-US" baseline="0"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299736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The SELECT clause specifies which columns</a:t>
            </a:r>
            <a:r>
              <a:rPr lang="en-US" altLang="en-US" baseline="0" dirty="0">
                <a:cs typeface="Arial" panose="020B0604020202020204" pitchFamily="34" charset="0"/>
              </a:rPr>
              <a:t> to return. The FROM clause specifies which tables these come from.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3084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These are all benefits</a:t>
            </a:r>
            <a:r>
              <a:rPr lang="en-US" altLang="en-US" baseline="0" dirty="0">
                <a:cs typeface="Arial" panose="020B0604020202020204" pitchFamily="34" charset="0"/>
              </a:rPr>
              <a:t> of standardization. Keep in mind, though, that different database vendors may use different constructs in their SQL versions, so the standards are not perfectly applied. </a:t>
            </a:r>
          </a:p>
          <a:p>
            <a:pPr eaLnBrk="1" hangingPunct="1"/>
            <a:endParaRPr lang="en-US" altLang="en-US" baseline="0" dirty="0">
              <a:cs typeface="Arial" panose="020B0604020202020204" pitchFamily="34" charset="0"/>
            </a:endParaRPr>
          </a:p>
          <a:p>
            <a:r>
              <a:rPr lang="en-US" altLang="en-US" baseline="0" dirty="0">
                <a:cs typeface="Arial" panose="020B0604020202020204" pitchFamily="34" charset="0"/>
              </a:rPr>
              <a:t>Standards are good, but they also have disadvantages. </a:t>
            </a:r>
            <a:r>
              <a:rPr lang="en-US" sz="1200" b="0" i="0" u="none" strike="noStrike" kern="1200" cap="none" baseline="0" dirty="0">
                <a:solidFill>
                  <a:schemeClr val="tx1"/>
                </a:solidFill>
                <a:latin typeface="Times New Roman" pitchFamily="18" charset="0"/>
                <a:ea typeface="Arial"/>
                <a:cs typeface="Arial" charset="0"/>
                <a:sym typeface="Arial"/>
              </a:rPr>
              <a:t>A standard can stifle creativity and innovation. One standard is never enough to meet all needs, and an industry standard can be far from ideal because it may be the offspring of compromises among many parties. The standard may be difficult to change (because so many vendors have a vested interest in it), so fixing deficiencies may take considerable effort. Since vendors typically extend standards with proprietary features, application portability isn’t complete; you may need to change SQL statements when migrating from one vendor to another (for example, switching from Oracle to Microsoft SSL Server or vice versa).</a:t>
            </a:r>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64303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A database instance, also called a database server, is a set of memory structure and software processes that manage the access to a set of database files. Each instance maintains</a:t>
            </a:r>
            <a:r>
              <a:rPr lang="en-US" altLang="en-US" baseline="0" dirty="0">
                <a:cs typeface="Arial" panose="020B0604020202020204" pitchFamily="34" charset="0"/>
              </a:rPr>
              <a:t> one or more databases, organized into catalogs consisting of schemas.</a:t>
            </a:r>
            <a:endParaRPr lang="en-US" altLang="en-US" dirty="0">
              <a:cs typeface="Arial" panose="020B0604020202020204" pitchFamily="34" charset="0"/>
            </a:endParaRP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Here we see an</a:t>
            </a:r>
            <a:r>
              <a:rPr lang="en-US" altLang="en-US" baseline="0" dirty="0">
                <a:cs typeface="Arial" panose="020B0604020202020204" pitchFamily="34" charset="0"/>
              </a:rPr>
              <a:t> instance of a DBMS along with two databases (PROD and DEV). The Production database contains its own data indexed by the catalog PROD_C. It is the actual database being used for business operations. The Development database is used for making application changes and testing. Usually, organizations have two separate databases, one for production and one for development.</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99754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SQL is composed of three sub-languages, DDL, DML, and DCL.</a:t>
            </a:r>
          </a:p>
          <a:p>
            <a:pPr eaLnBrk="1" hangingPunct="1"/>
            <a:endParaRPr lang="en-US" altLang="en-US" dirty="0">
              <a:cs typeface="Arial" panose="020B0604020202020204" pitchFamily="34" charset="0"/>
            </a:endParaRPr>
          </a:p>
          <a:p>
            <a:pPr eaLnBrk="1" hangingPunct="1"/>
            <a:r>
              <a:rPr lang="en-US" altLang="en-US" dirty="0">
                <a:cs typeface="Arial" panose="020B0604020202020204" pitchFamily="34" charset="0"/>
              </a:rPr>
              <a:t>DDL is Data Definition Language. This is used to actually create the metadata of the database,</a:t>
            </a:r>
            <a:r>
              <a:rPr lang="en-US" altLang="en-US" baseline="0" dirty="0">
                <a:cs typeface="Arial" panose="020B0604020202020204" pitchFamily="34" charset="0"/>
              </a:rPr>
              <a:t> including all tables, attributes and their data types, indexes, primary and foreign keys, etc. The DDL implements the logical design into actual physical databases. This is the language that database designers will use to create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DML is Data Manipulation Language. This includes all query, update, insert, and delete statements. This is the language that allows users and applications to interact with and manipulate the data in the database.</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DCL is Data Control Language. This is used by database administrators to specify who can access the data, and the types of data and operations these users are authorized to manipulate. </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518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This figure shows the overall structure of a CREATE TABLE statement. It shows that the table will have a name, and some number of column definitions and table constraints. In</a:t>
            </a:r>
            <a:r>
              <a:rPr lang="en-US" altLang="en-US" baseline="0" dirty="0">
                <a:cs typeface="Arial" panose="020B0604020202020204" pitchFamily="34" charset="0"/>
              </a:rPr>
              <a:t> the following slides, we see several examples, related to the Pine Valley Furniture database.</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93689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cs typeface="Arial" panose="020B0604020202020204" pitchFamily="34" charset="0"/>
              </a:rPr>
              <a:t>This is the</a:t>
            </a:r>
            <a:r>
              <a:rPr lang="en-US" altLang="en-US" baseline="0" dirty="0">
                <a:cs typeface="Arial" panose="020B0604020202020204" pitchFamily="34" charset="0"/>
              </a:rPr>
              <a:t> E-R diagram from chapter 1. Each of these entities, including the associative entity, is implemented as a table in the database.</a:t>
            </a:r>
            <a:endParaRPr lang="en-US" altLang="en-US" dirty="0">
              <a:cs typeface="Arial" panose="020B0604020202020204" pitchFamily="34" charset="0"/>
            </a:endParaRP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90195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dirty="0">
                <a:cs typeface="Arial" panose="020B0604020202020204" pitchFamily="34" charset="0"/>
              </a:rPr>
              <a:t>Here</a:t>
            </a:r>
            <a:r>
              <a:rPr lang="en-US" altLang="en-US" baseline="0" dirty="0">
                <a:cs typeface="Arial" panose="020B0604020202020204" pitchFamily="34" charset="0"/>
              </a:rPr>
              <a:t> we see the SQL DDL commands for creating four tables, one each for customer, order, product, and order line. Note that for each of these, there is some number of column definitions and some number of constraints.</a:t>
            </a:r>
          </a:p>
          <a:p>
            <a:pPr eaLnBrk="1" hangingPunct="1"/>
            <a:endParaRPr lang="en-US" altLang="en-US" baseline="0" dirty="0">
              <a:cs typeface="Arial" panose="020B0604020202020204" pitchFamily="34" charset="0"/>
            </a:endParaRPr>
          </a:p>
          <a:p>
            <a:pPr eaLnBrk="1" hangingPunct="1"/>
            <a:endParaRPr lang="en-US" altLang="en-US" baseline="0" dirty="0">
              <a:cs typeface="Arial" panose="020B0604020202020204" pitchFamily="34" charset="0"/>
            </a:endParaRPr>
          </a:p>
          <a:p>
            <a:r>
              <a:rPr lang="en-US" sz="1200" b="0" i="0" u="none" strike="noStrike" kern="1200" cap="none" baseline="0" dirty="0">
                <a:solidFill>
                  <a:schemeClr val="dk1"/>
                </a:solidFill>
                <a:latin typeface="Arial"/>
                <a:ea typeface="Arial"/>
                <a:cs typeface="Arial"/>
                <a:sym typeface="Arial"/>
              </a:rPr>
              <a:t>Steps to follow when preparing to create a table:</a:t>
            </a:r>
          </a:p>
          <a:p>
            <a:endParaRPr lang="en-US" sz="1200" b="0" i="0" u="none" strike="noStrike" kern="1200" cap="none" baseline="0" dirty="0">
              <a:solidFill>
                <a:schemeClr val="dk1"/>
              </a:solidFill>
              <a:latin typeface="Arial"/>
              <a:ea typeface="Arial"/>
              <a:cs typeface="Arial"/>
              <a:sym typeface="Arial"/>
            </a:endParaRPr>
          </a:p>
          <a:p>
            <a:pPr marL="0" indent="0">
              <a:buNone/>
            </a:pPr>
            <a:r>
              <a:rPr lang="en-US" sz="1200" b="1" i="0" u="none" strike="noStrike" kern="1200" cap="none" baseline="0" dirty="0">
                <a:solidFill>
                  <a:schemeClr val="dk1"/>
                </a:solidFill>
                <a:latin typeface="Arial"/>
                <a:ea typeface="Arial"/>
                <a:cs typeface="Arial"/>
                <a:sym typeface="Arial"/>
              </a:rPr>
              <a:t>1. </a:t>
            </a:r>
            <a:r>
              <a:rPr lang="en-US" sz="1200" b="0" i="0" u="none" strike="noStrike" kern="1200" cap="none" baseline="0" dirty="0">
                <a:solidFill>
                  <a:schemeClr val="dk1"/>
                </a:solidFill>
                <a:latin typeface="Arial"/>
                <a:ea typeface="Arial"/>
                <a:cs typeface="Arial"/>
                <a:sym typeface="Arial"/>
              </a:rPr>
              <a:t>Identify the appropriate data type, including length, precision, and scale, if required, for each attribute.</a:t>
            </a:r>
          </a:p>
          <a:p>
            <a:pPr marL="228600" indent="-228600">
              <a:buAutoNum type="arabicPeriod"/>
            </a:pPr>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2. </a:t>
            </a:r>
            <a:r>
              <a:rPr lang="en-US" sz="1200" b="0" i="0" u="none" strike="noStrike" kern="1200" cap="none" baseline="0" dirty="0">
                <a:solidFill>
                  <a:schemeClr val="dk1"/>
                </a:solidFill>
                <a:latin typeface="Arial"/>
                <a:ea typeface="Arial"/>
                <a:cs typeface="Arial"/>
                <a:sym typeface="Arial"/>
              </a:rPr>
              <a:t>Identify the columns that should not accept null values. Column controls that indicate a column cannot be null are established when a table is created and are</a:t>
            </a:r>
          </a:p>
          <a:p>
            <a:r>
              <a:rPr lang="en-US" sz="1200" b="0" i="0" u="none" strike="noStrike" kern="1200" cap="none" baseline="0" dirty="0">
                <a:solidFill>
                  <a:schemeClr val="dk1"/>
                </a:solidFill>
                <a:latin typeface="Arial"/>
                <a:ea typeface="Arial"/>
                <a:cs typeface="Arial"/>
                <a:sym typeface="Arial"/>
              </a:rPr>
              <a:t>enforced for every update of the table when data are entered.</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3. </a:t>
            </a:r>
            <a:r>
              <a:rPr lang="en-US" sz="1200" b="0" i="0" u="none" strike="noStrike" kern="1200" cap="none" baseline="0" dirty="0">
                <a:solidFill>
                  <a:schemeClr val="dk1"/>
                </a:solidFill>
                <a:latin typeface="Arial"/>
                <a:ea typeface="Arial"/>
                <a:cs typeface="Arial"/>
                <a:sym typeface="Arial"/>
              </a:rPr>
              <a:t>Identify the columns that need to be unique. When a column control of UNIQUE is established for a column, the data in that column must have a different value for each row of data within that table (i.e., no duplicate values). Where a column or set of columns is designated as UNIQUE, that column or set of columns is a candidate key, as discussed in Chapter 4. Although each base table may have multiple candidate keys, only one candidate key may be designated as a PRIMARY KEY. When a column(s) is specified as the PRIMARY KEY, that column(s) is also assumed to be NOT NULL, even if NOT NULL is not explicitly stated. UNIQUE and PRIMARY KEY are both column constraints. Note that a table with a composite primary key, OrderLine_T, is defined in Figure 5-6. The OrderLine_PK constraint includes both OrderID and ProductID in the primary key constraint, thus creating a composite key. Additional attributes may be included within the parentheses as needed to create the composite key.</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4. </a:t>
            </a:r>
            <a:r>
              <a:rPr lang="en-US" sz="1200" b="0" i="0" u="none" strike="noStrike" kern="1200" cap="none" baseline="0" dirty="0">
                <a:solidFill>
                  <a:schemeClr val="dk1"/>
                </a:solidFill>
                <a:latin typeface="Arial"/>
                <a:ea typeface="Arial"/>
                <a:cs typeface="Arial"/>
                <a:sym typeface="Arial"/>
              </a:rPr>
              <a:t>Identify all primary key–foreign key connections, as presented in Chapter 4. Foreign keys can be established immediately, as a table is created, or later by altering the table. The parent table in such a parent–child relationship should be created first so that the child table will reference an existing parent table when it is created. The column constraint REFERENCES can be used to enforce referential integrity (e.g., the Order_FK constraint on the Order_T table).</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5. </a:t>
            </a:r>
            <a:r>
              <a:rPr lang="en-US" sz="1200" b="0" i="0" u="none" strike="noStrike" kern="1200" cap="none" baseline="0" dirty="0">
                <a:solidFill>
                  <a:schemeClr val="dk1"/>
                </a:solidFill>
                <a:latin typeface="Arial"/>
                <a:ea typeface="Arial"/>
                <a:cs typeface="Arial"/>
                <a:sym typeface="Arial"/>
              </a:rPr>
              <a:t>Determine values to be inserted in any columns for which a default value is desired. DEFAULT can be used to define a value that is automatically inserted when no value is identified during data entry. In Figure 5-6, the command that creates the Order_T table has defined a default value of SYSDATE (Oracle’s name for the current date) for the OrderDate attribute.</a:t>
            </a:r>
          </a:p>
          <a:p>
            <a:endParaRPr lang="en-US" sz="1200" b="0" i="0" u="none" strike="noStrike" kern="1200" cap="none" baseline="0" dirty="0">
              <a:solidFill>
                <a:schemeClr val="dk1"/>
              </a:solidFill>
              <a:latin typeface="Arial"/>
              <a:ea typeface="Arial"/>
              <a:cs typeface="Arial"/>
              <a:sym typeface="Arial"/>
            </a:endParaRPr>
          </a:p>
          <a:p>
            <a:r>
              <a:rPr lang="en-US" sz="1200" b="1" i="0" u="none" strike="noStrike" kern="1200" cap="none" baseline="0" dirty="0">
                <a:solidFill>
                  <a:schemeClr val="dk1"/>
                </a:solidFill>
                <a:latin typeface="Arial"/>
                <a:ea typeface="Arial"/>
                <a:cs typeface="Arial"/>
                <a:sym typeface="Arial"/>
              </a:rPr>
              <a:t>6. </a:t>
            </a:r>
            <a:r>
              <a:rPr lang="en-US" sz="1200" b="0" i="0" u="none" strike="noStrike" kern="1200" cap="none" baseline="0" dirty="0">
                <a:solidFill>
                  <a:schemeClr val="dk1"/>
                </a:solidFill>
                <a:latin typeface="Arial"/>
                <a:ea typeface="Arial"/>
                <a:cs typeface="Arial"/>
                <a:sym typeface="Arial"/>
              </a:rPr>
              <a:t>Identify any columns for which domain specifications may be stated that are more constrained than those established by data type. Using CHECK as a column constraint, it may be possible to establish validation rules for values to be inserted into the database. In Figure 5-6, creation of the Product_T table includes a check constraint, which lists the possible values for ProductFinish. Thus, even though an entry of ‘White Maple’ would meet the VARCHAR2 data type constraints, it would be rejected because ‘White Maple’ is not in the checklist.</a:t>
            </a:r>
          </a:p>
          <a:p>
            <a:endParaRPr lang="en-US" sz="1200" b="0" i="0" u="none" strike="noStrike" kern="1200" cap="none" baseline="0" dirty="0">
              <a:solidFill>
                <a:schemeClr val="dk1"/>
              </a:solidFill>
              <a:latin typeface="Arial"/>
              <a:ea typeface="Arial"/>
              <a:cs typeface="Arial"/>
              <a:sym typeface="Arial"/>
            </a:endParaRP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statements from Figure 5-6:</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Customer_T</a:t>
            </a:r>
          </a:p>
          <a:p>
            <a:r>
              <a:rPr lang="en-US" sz="1200" b="0" i="0" u="none" strike="noStrike" kern="1200" cap="none" baseline="0" dirty="0">
                <a:solidFill>
                  <a:schemeClr val="dk1"/>
                </a:solidFill>
                <a:latin typeface="Arial"/>
                <a:ea typeface="Arial"/>
                <a:cs typeface="Arial"/>
                <a:sym typeface="Arial"/>
              </a:rPr>
              <a:t>(CustomerID NUMBER(11,0)</a:t>
            </a:r>
          </a:p>
          <a:p>
            <a:r>
              <a:rPr lang="en-US" sz="1200" b="0" i="0" u="none" strike="noStrike" kern="1200" cap="none" baseline="0" dirty="0">
                <a:solidFill>
                  <a:schemeClr val="dk1"/>
                </a:solidFill>
                <a:latin typeface="Arial"/>
                <a:ea typeface="Arial"/>
                <a:cs typeface="Arial"/>
                <a:sym typeface="Arial"/>
              </a:rPr>
              <a:t>CustomerName VARCHAR2(25)</a:t>
            </a:r>
          </a:p>
          <a:p>
            <a:r>
              <a:rPr lang="en-US" sz="1200" b="0" i="0" u="none" strike="noStrike" kern="1200" cap="none" baseline="0" dirty="0">
                <a:solidFill>
                  <a:schemeClr val="dk1"/>
                </a:solidFill>
                <a:latin typeface="Arial"/>
                <a:ea typeface="Arial"/>
                <a:cs typeface="Arial"/>
                <a:sym typeface="Arial"/>
              </a:rPr>
              <a:t>CustomerAddress VARCHAR2(30),</a:t>
            </a:r>
          </a:p>
          <a:p>
            <a:r>
              <a:rPr lang="en-US" sz="1200" b="0" i="0" u="none" strike="noStrike" kern="1200" cap="none" baseline="0" dirty="0">
                <a:solidFill>
                  <a:schemeClr val="dk1"/>
                </a:solidFill>
                <a:latin typeface="Arial"/>
                <a:ea typeface="Arial"/>
                <a:cs typeface="Arial"/>
                <a:sym typeface="Arial"/>
              </a:rPr>
              <a:t>CustomerCity VARCHAR2(20),</a:t>
            </a:r>
          </a:p>
          <a:p>
            <a:r>
              <a:rPr lang="en-US" sz="1200" b="0" i="0" u="none" strike="noStrike" kern="1200" cap="none" baseline="0" dirty="0">
                <a:solidFill>
                  <a:schemeClr val="dk1"/>
                </a:solidFill>
                <a:latin typeface="Arial"/>
                <a:ea typeface="Arial"/>
                <a:cs typeface="Arial"/>
                <a:sym typeface="Arial"/>
              </a:rPr>
              <a:t>CustomerState CHAR(2),</a:t>
            </a:r>
          </a:p>
          <a:p>
            <a:r>
              <a:rPr lang="en-US" sz="1200" b="0" i="0" u="none" strike="noStrike" kern="1200" cap="none" baseline="0" dirty="0">
                <a:solidFill>
                  <a:schemeClr val="dk1"/>
                </a:solidFill>
                <a:latin typeface="Arial"/>
                <a:ea typeface="Arial"/>
                <a:cs typeface="Arial"/>
                <a:sym typeface="Arial"/>
              </a:rPr>
              <a:t>CustomerPostalCode VARCHAR2(9),</a:t>
            </a:r>
          </a:p>
          <a:p>
            <a:r>
              <a:rPr lang="en-US" sz="1200" b="0" i="0" u="none" strike="noStrike" kern="1200" cap="none" baseline="0" dirty="0">
                <a:solidFill>
                  <a:schemeClr val="dk1"/>
                </a:solidFill>
                <a:latin typeface="Arial"/>
                <a:ea typeface="Arial"/>
                <a:cs typeface="Arial"/>
                <a:sym typeface="Arial"/>
              </a:rPr>
              <a:t>CONSTRAINT Customer_PK PRIMARY KEY (CustomerID));</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Order_T</a:t>
            </a:r>
          </a:p>
          <a:p>
            <a:r>
              <a:rPr lang="en-US" sz="1200" b="0" i="0" u="none" strike="noStrike" kern="1200" cap="none" baseline="0" dirty="0">
                <a:solidFill>
                  <a:schemeClr val="dk1"/>
                </a:solidFill>
                <a:latin typeface="Arial"/>
                <a:ea typeface="Arial"/>
                <a:cs typeface="Arial"/>
                <a:sym typeface="Arial"/>
              </a:rPr>
              <a:t>(OrderID NUMBER(11,0) NOT NULL,</a:t>
            </a:r>
          </a:p>
          <a:p>
            <a:r>
              <a:rPr lang="en-US" sz="1200" b="0" i="0" u="none" strike="noStrike" kern="1200" cap="none" baseline="0" dirty="0">
                <a:solidFill>
                  <a:schemeClr val="dk1"/>
                </a:solidFill>
                <a:latin typeface="Arial"/>
                <a:ea typeface="Arial"/>
                <a:cs typeface="Arial"/>
                <a:sym typeface="Arial"/>
              </a:rPr>
              <a:t>NOT NULL,</a:t>
            </a:r>
          </a:p>
          <a:p>
            <a:r>
              <a:rPr lang="en-US" sz="1200" b="0" i="0" u="none" strike="noStrike" kern="1200" cap="none" baseline="0" dirty="0">
                <a:solidFill>
                  <a:schemeClr val="dk1"/>
                </a:solidFill>
                <a:latin typeface="Arial"/>
                <a:ea typeface="Arial"/>
                <a:cs typeface="Arial"/>
                <a:sym typeface="Arial"/>
              </a:rPr>
              <a:t>NOT NULL,</a:t>
            </a:r>
          </a:p>
          <a:p>
            <a:r>
              <a:rPr lang="en-US" sz="1200" b="0" i="0" u="none" strike="noStrike" kern="1200" cap="none" baseline="0" dirty="0">
                <a:solidFill>
                  <a:schemeClr val="dk1"/>
                </a:solidFill>
                <a:latin typeface="Arial"/>
                <a:ea typeface="Arial"/>
                <a:cs typeface="Arial"/>
                <a:sym typeface="Arial"/>
              </a:rPr>
              <a:t>OrderDate DATE DEFAULT SYSDATE,</a:t>
            </a:r>
          </a:p>
          <a:p>
            <a:r>
              <a:rPr lang="en-US" sz="1200" b="0" i="0" u="none" strike="noStrike" kern="1200" cap="none" baseline="0" dirty="0">
                <a:solidFill>
                  <a:schemeClr val="dk1"/>
                </a:solidFill>
                <a:latin typeface="Arial"/>
                <a:ea typeface="Arial"/>
                <a:cs typeface="Arial"/>
                <a:sym typeface="Arial"/>
              </a:rPr>
              <a:t>CustomerID NUMBER(11,0),</a:t>
            </a:r>
          </a:p>
          <a:p>
            <a:r>
              <a:rPr lang="en-US" sz="1200" b="0" i="0" u="none" strike="noStrike" kern="1200" cap="none" baseline="0" dirty="0">
                <a:solidFill>
                  <a:schemeClr val="dk1"/>
                </a:solidFill>
                <a:latin typeface="Arial"/>
                <a:ea typeface="Arial"/>
                <a:cs typeface="Arial"/>
                <a:sym typeface="Arial"/>
              </a:rPr>
              <a:t>CONSTRAINT Order_PK PRIMARY KEY (OrderID),</a:t>
            </a:r>
          </a:p>
          <a:p>
            <a:r>
              <a:rPr lang="en-US" sz="1200" b="0" i="0" u="none" strike="noStrike" kern="1200" cap="none" baseline="0" dirty="0">
                <a:solidFill>
                  <a:schemeClr val="dk1"/>
                </a:solidFill>
                <a:latin typeface="Arial"/>
                <a:ea typeface="Arial"/>
                <a:cs typeface="Arial"/>
                <a:sym typeface="Arial"/>
              </a:rPr>
              <a:t>CONSTRAINT Order_FK FOREIGN KEY (CustomerID) REFERENCES Customer_T(CustomerID));</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Product_T</a:t>
            </a:r>
          </a:p>
          <a:p>
            <a:r>
              <a:rPr lang="en-US" sz="1200" b="0" i="0" u="none" strike="noStrike" kern="1200" cap="none" baseline="0" dirty="0">
                <a:solidFill>
                  <a:schemeClr val="dk1"/>
                </a:solidFill>
                <a:latin typeface="Arial"/>
                <a:ea typeface="Arial"/>
                <a:cs typeface="Arial"/>
                <a:sym typeface="Arial"/>
              </a:rPr>
              <a:t>(ProductID NUMBER(11,0) NOT NULL,</a:t>
            </a:r>
          </a:p>
          <a:p>
            <a:r>
              <a:rPr lang="en-US" sz="1200" b="0" i="0" u="none" strike="noStrike" kern="1200" cap="none" baseline="0" dirty="0">
                <a:solidFill>
                  <a:schemeClr val="dk1"/>
                </a:solidFill>
                <a:latin typeface="Arial"/>
                <a:ea typeface="Arial"/>
                <a:cs typeface="Arial"/>
                <a:sym typeface="Arial"/>
              </a:rPr>
              <a:t>ProductDescription VARCHAR2(50),</a:t>
            </a:r>
          </a:p>
          <a:p>
            <a:r>
              <a:rPr lang="en-US" sz="1200" b="0" i="0" u="none" strike="noStrike" kern="1200" cap="none" baseline="0" dirty="0">
                <a:solidFill>
                  <a:schemeClr val="dk1"/>
                </a:solidFill>
                <a:latin typeface="Arial"/>
                <a:ea typeface="Arial"/>
                <a:cs typeface="Arial"/>
                <a:sym typeface="Arial"/>
              </a:rPr>
              <a:t>ProductFinish VARCHAR2(20)</a:t>
            </a:r>
          </a:p>
          <a:p>
            <a:r>
              <a:rPr lang="en-US" sz="1200" b="0" i="0" u="none" strike="noStrike" kern="1200" cap="none" baseline="0" dirty="0">
                <a:solidFill>
                  <a:schemeClr val="dk1"/>
                </a:solidFill>
                <a:latin typeface="Arial"/>
                <a:ea typeface="Arial"/>
                <a:cs typeface="Arial"/>
                <a:sym typeface="Arial"/>
              </a:rPr>
              <a:t>CHECK (ProductFinish IN ('Cherry', 'Natural Ash', 'White Ash',</a:t>
            </a:r>
          </a:p>
          <a:p>
            <a:r>
              <a:rPr lang="en-US" sz="1200" b="0" i="0" u="none" strike="noStrike" kern="1200" cap="none" baseline="0" dirty="0">
                <a:solidFill>
                  <a:schemeClr val="dk1"/>
                </a:solidFill>
                <a:latin typeface="Arial"/>
                <a:ea typeface="Arial"/>
                <a:cs typeface="Arial"/>
                <a:sym typeface="Arial"/>
              </a:rPr>
              <a:t>'Red Oak', 'Natural Oak', 'Walnut')),</a:t>
            </a:r>
          </a:p>
          <a:p>
            <a:r>
              <a:rPr lang="en-US" sz="1200" b="0" i="0" u="none" strike="noStrike" kern="1200" cap="none" baseline="0" dirty="0">
                <a:solidFill>
                  <a:schemeClr val="dk1"/>
                </a:solidFill>
                <a:latin typeface="Arial"/>
                <a:ea typeface="Arial"/>
                <a:cs typeface="Arial"/>
                <a:sym typeface="Arial"/>
              </a:rPr>
              <a:t>ProductStandardPrice DECIMAL(6,2),</a:t>
            </a:r>
          </a:p>
          <a:p>
            <a:r>
              <a:rPr lang="en-US" sz="1200" b="0" i="0" u="none" strike="noStrike" kern="1200" cap="none" baseline="0" dirty="0">
                <a:solidFill>
                  <a:schemeClr val="dk1"/>
                </a:solidFill>
                <a:latin typeface="Arial"/>
                <a:ea typeface="Arial"/>
                <a:cs typeface="Arial"/>
                <a:sym typeface="Arial"/>
              </a:rPr>
              <a:t>ProductLineID INTEGER,</a:t>
            </a:r>
          </a:p>
          <a:p>
            <a:r>
              <a:rPr lang="en-US" sz="1200" b="0" i="0" u="none" strike="noStrike" kern="1200" cap="none" baseline="0" dirty="0">
                <a:solidFill>
                  <a:schemeClr val="dk1"/>
                </a:solidFill>
                <a:latin typeface="Arial"/>
                <a:ea typeface="Arial"/>
                <a:cs typeface="Arial"/>
                <a:sym typeface="Arial"/>
              </a:rPr>
              <a:t>CONSTRAINT Product_PK PRIMARY KEY (ProductID));</a:t>
            </a:r>
          </a:p>
          <a:p>
            <a:endParaRPr lang="en-US" sz="1200" b="0" i="0" u="none" strike="noStrike" kern="1200" cap="none" baseline="0" dirty="0">
              <a:solidFill>
                <a:schemeClr val="dk1"/>
              </a:solidFill>
              <a:latin typeface="Arial"/>
              <a:ea typeface="Arial"/>
              <a:cs typeface="Arial"/>
              <a:sym typeface="Arial"/>
            </a:endParaRPr>
          </a:p>
          <a:p>
            <a:r>
              <a:rPr lang="en-US" sz="1200" b="0" i="0" u="none" strike="noStrike" kern="1200" cap="none" baseline="0" dirty="0">
                <a:solidFill>
                  <a:schemeClr val="dk1"/>
                </a:solidFill>
                <a:latin typeface="Arial"/>
                <a:ea typeface="Arial"/>
                <a:cs typeface="Arial"/>
                <a:sym typeface="Arial"/>
              </a:rPr>
              <a:t>CREATE TABLE OrderLine_T</a:t>
            </a:r>
          </a:p>
          <a:p>
            <a:r>
              <a:rPr lang="en-US" sz="1200" b="0" i="0" u="none" strike="noStrike" kern="1200" cap="none" baseline="0" dirty="0">
                <a:solidFill>
                  <a:schemeClr val="dk1"/>
                </a:solidFill>
                <a:latin typeface="Arial"/>
                <a:ea typeface="Arial"/>
                <a:cs typeface="Arial"/>
                <a:sym typeface="Arial"/>
              </a:rPr>
              <a:t>(OrderID NUMBER(11,0) NOT NULL,</a:t>
            </a:r>
          </a:p>
          <a:p>
            <a:r>
              <a:rPr lang="en-US" sz="1200" b="0" i="0" u="none" strike="noStrike" kern="1200" cap="none" baseline="0" dirty="0">
                <a:solidFill>
                  <a:schemeClr val="dk1"/>
                </a:solidFill>
                <a:latin typeface="Arial"/>
                <a:ea typeface="Arial"/>
                <a:cs typeface="Arial"/>
                <a:sym typeface="Arial"/>
              </a:rPr>
              <a:t>ProductID INTEGER NOT NULL,</a:t>
            </a:r>
          </a:p>
          <a:p>
            <a:r>
              <a:rPr lang="en-US" sz="1200" b="0" i="0" u="none" strike="noStrike" kern="1200" cap="none" baseline="0" dirty="0">
                <a:solidFill>
                  <a:schemeClr val="dk1"/>
                </a:solidFill>
                <a:latin typeface="Arial"/>
                <a:ea typeface="Arial"/>
                <a:cs typeface="Arial"/>
                <a:sym typeface="Arial"/>
              </a:rPr>
              <a:t>OrderedQuantity NUMBER(11,0),</a:t>
            </a:r>
          </a:p>
          <a:p>
            <a:r>
              <a:rPr lang="en-US" sz="1200" b="0" i="0" u="none" strike="noStrike" kern="1200" cap="none" baseline="0" dirty="0">
                <a:solidFill>
                  <a:schemeClr val="dk1"/>
                </a:solidFill>
                <a:latin typeface="Arial"/>
                <a:ea typeface="Arial"/>
                <a:cs typeface="Arial"/>
                <a:sym typeface="Arial"/>
              </a:rPr>
              <a:t>CONSTRAINT OrderLine_PK PRIMARY KEY (OrderID, ProductID),</a:t>
            </a:r>
          </a:p>
          <a:p>
            <a:r>
              <a:rPr lang="en-US" sz="1200" b="0" i="0" u="none" strike="noStrike" kern="1200" cap="none" baseline="0" dirty="0">
                <a:solidFill>
                  <a:schemeClr val="dk1"/>
                </a:solidFill>
                <a:latin typeface="Arial"/>
                <a:ea typeface="Arial"/>
                <a:cs typeface="Arial"/>
                <a:sym typeface="Arial"/>
              </a:rPr>
              <a:t>CONSTRAINT OrderLine_FK1 FOREIGN KEY (OrderID) REFERENCES Order_T(OrderID),</a:t>
            </a:r>
          </a:p>
          <a:p>
            <a:r>
              <a:rPr lang="en-US" sz="1200" b="0" i="0" u="none" strike="noStrike" kern="1200" cap="none" baseline="0" dirty="0">
                <a:solidFill>
                  <a:schemeClr val="dk1"/>
                </a:solidFill>
                <a:latin typeface="Arial"/>
                <a:ea typeface="Arial"/>
                <a:cs typeface="Arial"/>
                <a:sym typeface="Arial"/>
              </a:rPr>
              <a:t>CONSTRAINT OrderLine_FK2 FOREIGN KEY (ProductID) REFERENCES Product_T(ProductID));</a:t>
            </a:r>
            <a:endParaRPr lang="en-US" altLang="en-US" baseline="0" dirty="0">
              <a:cs typeface="Arial" panose="020B0604020202020204" pitchFamily="34" charset="0"/>
            </a:endParaRPr>
          </a:p>
          <a:p>
            <a:pPr eaLnBrk="1" hangingPunct="1"/>
            <a:endParaRPr lang="en-US" altLang="en-US" dirty="0">
              <a:cs typeface="Arial" panose="020B0604020202020204" pitchFamily="34" charset="0"/>
            </a:endParaRPr>
          </a:p>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59478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earning Objectives">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2904459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sz="1600">
                <a:latin typeface="+mn-lt"/>
              </a:defRPr>
            </a:lvl1pPr>
            <a:lvl2pPr indent="-283464">
              <a:defRPr sz="1600">
                <a:latin typeface="+mn-lt"/>
              </a:defRPr>
            </a:lvl2pPr>
            <a:lvl3pPr>
              <a:defRPr sz="1600">
                <a:latin typeface="+mn-lt"/>
              </a:defRPr>
            </a:lvl3pPr>
            <a:lvl4pPr>
              <a:defRPr sz="1600">
                <a:latin typeface="+mn-lt"/>
              </a:defRPr>
            </a:lvl4pPr>
            <a:lvl5pPr>
              <a:defRPr sz="16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1pPr>
              <a:defRPr>
                <a:latin typeface="+mn-lt"/>
              </a:defRPr>
            </a:lvl1pPr>
            <a:lvl2pPr indent="-283464">
              <a:defRPr>
                <a:latin typeface="+mn-lt"/>
              </a:defRPr>
            </a:lvl2pPr>
            <a:lvl3pP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47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mn-lt"/>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3">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668249" y="6452413"/>
            <a:ext cx="6098022" cy="24819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2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7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2.bin"/><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b"/>
          <a:lstStyle/>
          <a:p>
            <a:pPr>
              <a:defRPr/>
            </a:pPr>
            <a:r>
              <a:rPr lang="en-US" dirty="0"/>
              <a:t>Modern Database Management</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Thirteenth Edition, Global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5</a:t>
            </a:r>
          </a:p>
        </p:txBody>
      </p:sp>
      <p:sp>
        <p:nvSpPr>
          <p:cNvPr id="5" name="Text Placeholder 4"/>
          <p:cNvSpPr>
            <a:spLocks noGrp="1"/>
          </p:cNvSpPr>
          <p:nvPr>
            <p:ph type="body" idx="3"/>
          </p:nvPr>
        </p:nvSpPr>
        <p:spPr>
          <a:xfrm>
            <a:off x="4773168" y="3114461"/>
            <a:ext cx="3913631" cy="857932"/>
          </a:xfrm>
        </p:spPr>
        <p:txBody>
          <a:bodyPr/>
          <a:lstStyle/>
          <a:p>
            <a:pPr lvl="0" algn="ctr">
              <a:buSzPct val="25000"/>
            </a:pPr>
            <a:r>
              <a:rPr lang="en-US" dirty="0">
                <a:latin typeface="+mn-lt"/>
              </a:rPr>
              <a:t>Introduction to S</a:t>
            </a:r>
            <a:r>
              <a:rPr lang="en-US" sz="100" dirty="0">
                <a:latin typeface="+mn-lt"/>
              </a:rPr>
              <a:t> </a:t>
            </a:r>
            <a:r>
              <a:rPr lang="en-US" dirty="0">
                <a:latin typeface="+mn-lt"/>
              </a:rPr>
              <a:t>Q</a:t>
            </a:r>
            <a:r>
              <a:rPr lang="en-US" sz="100" dirty="0">
                <a:latin typeface="+mn-lt"/>
              </a:rPr>
              <a:t> </a:t>
            </a:r>
            <a:r>
              <a:rPr lang="en-US" dirty="0">
                <a:latin typeface="+mn-lt"/>
              </a:rPr>
              <a:t>L</a:t>
            </a:r>
          </a:p>
        </p:txBody>
      </p:sp>
      <p:sp>
        <p:nvSpPr>
          <p:cNvPr id="6" name="Text Placeholder 5"/>
          <p:cNvSpPr>
            <a:spLocks noGrp="1"/>
          </p:cNvSpPr>
          <p:nvPr>
            <p:ph type="body" idx="13"/>
          </p:nvPr>
        </p:nvSpPr>
        <p:spPr>
          <a:xfrm>
            <a:off x="2668249" y="6452413"/>
            <a:ext cx="6098022" cy="248192"/>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2020 Pearson Education Ltd. All Rights Reserved</a:t>
            </a:r>
          </a:p>
        </p:txBody>
      </p:sp>
      <p:pic>
        <p:nvPicPr>
          <p:cNvPr id="9" name="Picture 8" descr="Front Cover: Modern Database Management Thirteenth Edition, GE by Hoffer, Ramesh and Topi.">
            <a:extLst>
              <a:ext uri="{FF2B5EF4-FFF2-40B4-BE49-F238E27FC236}">
                <a16:creationId xmlns:a16="http://schemas.microsoft.com/office/drawing/2014/main" id="{0E4D82AB-48A7-439D-A2B6-835BF8B3C09C}"/>
              </a:ext>
            </a:extLst>
          </p:cNvPr>
          <p:cNvPicPr>
            <a:picLocks noChangeAspect="1"/>
          </p:cNvPicPr>
          <p:nvPr/>
        </p:nvPicPr>
        <p:blipFill>
          <a:blip r:embed="rId3"/>
          <a:stretch>
            <a:fillRect/>
          </a:stretch>
        </p:blipFill>
        <p:spPr>
          <a:xfrm>
            <a:off x="621459" y="1888110"/>
            <a:ext cx="3404041" cy="4394140"/>
          </a:xfrm>
          <a:prstGeom prst="rect">
            <a:avLst/>
          </a:prstGeom>
          <a:ln w="9525">
            <a:solidFill>
              <a:schemeClr val="tx1"/>
            </a:solidFill>
          </a:ln>
          <a:effectLst/>
        </p:spPr>
      </p:pic>
    </p:spTree>
    <p:extLst>
      <p:ext uri="{BB962C8B-B14F-4D97-AF65-F5344CB8AC3E}">
        <p14:creationId xmlns:p14="http://schemas.microsoft.com/office/powerpoint/2010/main" val="3635118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5-4 D</a:t>
            </a:r>
            <a:r>
              <a:rPr lang="en-US" sz="100" dirty="0"/>
              <a:t> </a:t>
            </a:r>
            <a:r>
              <a:rPr lang="en-US" dirty="0"/>
              <a:t>D</a:t>
            </a:r>
            <a:r>
              <a:rPr lang="en-US" sz="100" dirty="0"/>
              <a:t> </a:t>
            </a:r>
            <a:r>
              <a:rPr lang="en-US" dirty="0"/>
              <a:t>L, D</a:t>
            </a:r>
            <a:r>
              <a:rPr lang="en-US" sz="100" dirty="0"/>
              <a:t> </a:t>
            </a:r>
            <a:r>
              <a:rPr lang="en-US" dirty="0"/>
              <a:t>M</a:t>
            </a:r>
            <a:r>
              <a:rPr lang="en-US" sz="100" dirty="0"/>
              <a:t> </a:t>
            </a:r>
            <a:r>
              <a:rPr lang="en-US" dirty="0"/>
              <a:t>L, D</a:t>
            </a:r>
            <a:r>
              <a:rPr lang="en-US" sz="100" dirty="0"/>
              <a:t> </a:t>
            </a:r>
            <a:r>
              <a:rPr lang="en-US" dirty="0"/>
              <a:t>C</a:t>
            </a:r>
            <a:r>
              <a:rPr lang="en-US" sz="100" dirty="0"/>
              <a:t> </a:t>
            </a:r>
            <a:r>
              <a:rPr lang="en-US" dirty="0"/>
              <a:t>L, and the Database Development Process</a:t>
            </a:r>
          </a:p>
        </p:txBody>
      </p:sp>
      <p:pic>
        <p:nvPicPr>
          <p:cNvPr id="6" name="Picture 5" descr="An illustration defines D D L, D M L, and D C L commands, along with indicating where these commands are used. The three types of commands are defined in textboxes on the left, as follows. D D L Define the database. CREATE tables, indexes, views. Establish foreign keys. Drop or truncate tables D M L Load the database. INSERT data,&#10;UPDATE the database, Manipulate the database, SELECT, DCL Control the database, GRANT, ADD, REVOKE. DDL is used in Physical Design and Maintenance. Both D M L and D C L are used in Implementation and Maintenance."/>
          <p:cNvPicPr>
            <a:picLocks noChangeAspect="1"/>
          </p:cNvPicPr>
          <p:nvPr/>
        </p:nvPicPr>
        <p:blipFill>
          <a:blip r:embed="rId3"/>
          <a:stretch>
            <a:fillRect/>
          </a:stretch>
        </p:blipFill>
        <p:spPr>
          <a:xfrm>
            <a:off x="1283112" y="1523993"/>
            <a:ext cx="6527125" cy="4616853"/>
          </a:xfrm>
          <a:prstGeom prst="rect">
            <a:avLst/>
          </a:prstGeom>
        </p:spPr>
      </p:pic>
    </p:spTree>
    <p:extLst>
      <p:ext uri="{BB962C8B-B14F-4D97-AF65-F5344CB8AC3E}">
        <p14:creationId xmlns:p14="http://schemas.microsoft.com/office/powerpoint/2010/main" val="61868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t>
            </a:r>
            <a:r>
              <a:rPr lang="en-US" sz="100" dirty="0"/>
              <a:t> </a:t>
            </a:r>
            <a:r>
              <a:rPr lang="en-US" dirty="0"/>
              <a:t>Q</a:t>
            </a:r>
            <a:r>
              <a:rPr lang="en-US" sz="100" dirty="0"/>
              <a:t> </a:t>
            </a:r>
            <a:r>
              <a:rPr lang="en-US" dirty="0"/>
              <a:t>L Database Definition</a:t>
            </a:r>
          </a:p>
        </p:txBody>
      </p:sp>
      <p:sp>
        <p:nvSpPr>
          <p:cNvPr id="5" name="Text Placeholder 4"/>
          <p:cNvSpPr>
            <a:spLocks noGrp="1"/>
          </p:cNvSpPr>
          <p:nvPr>
            <p:ph type="body" idx="1"/>
          </p:nvPr>
        </p:nvSpPr>
        <p:spPr/>
        <p:txBody>
          <a:bodyPr/>
          <a:lstStyle/>
          <a:p>
            <a:pPr eaLnBrk="1" hangingPunct="1"/>
            <a:r>
              <a:rPr lang="en-US" altLang="en-US" sz="2400" dirty="0"/>
              <a:t>Data Definition Language (D</a:t>
            </a:r>
            <a:r>
              <a:rPr lang="en-US" altLang="en-US" sz="100" dirty="0"/>
              <a:t> </a:t>
            </a:r>
            <a:r>
              <a:rPr lang="en-US" altLang="en-US" sz="2400" dirty="0"/>
              <a:t>D</a:t>
            </a:r>
            <a:r>
              <a:rPr lang="en-US" altLang="en-US" sz="100" dirty="0"/>
              <a:t> </a:t>
            </a:r>
            <a:r>
              <a:rPr lang="en-US" altLang="en-US" sz="2400" dirty="0"/>
              <a:t>L)</a:t>
            </a:r>
          </a:p>
          <a:p>
            <a:pPr eaLnBrk="1" hangingPunct="1"/>
            <a:r>
              <a:rPr lang="en-US" altLang="en-US" sz="2400" dirty="0"/>
              <a:t>Major CREATE statements:</a:t>
            </a:r>
          </a:p>
          <a:p>
            <a:pPr lvl="1" eaLnBrk="1" hangingPunct="1"/>
            <a:r>
              <a:rPr lang="en-US" altLang="en-US" sz="2400" dirty="0"/>
              <a:t>CREATE SCHEMA – defines a portion of the database owned by a particular user</a:t>
            </a:r>
          </a:p>
          <a:p>
            <a:pPr lvl="1" eaLnBrk="1" hangingPunct="1"/>
            <a:r>
              <a:rPr lang="en-US" altLang="en-US" sz="2400" dirty="0"/>
              <a:t>CREATE TABLE – defines a new table and its columns</a:t>
            </a:r>
          </a:p>
          <a:p>
            <a:pPr lvl="1" eaLnBrk="1" hangingPunct="1"/>
            <a:r>
              <a:rPr lang="en-US" altLang="en-US" sz="2400" dirty="0"/>
              <a:t>CREATE VIEW – defines a logical table from one or more tables or views</a:t>
            </a:r>
          </a:p>
          <a:p>
            <a:pPr eaLnBrk="1" hangingPunct="1"/>
            <a:r>
              <a:rPr lang="en-US" altLang="en-US" sz="2400" dirty="0"/>
              <a:t>Other CREATE statements: CHARACTER SET, COLLATION, TRANSLATION, ASSERTION, DOMAIN</a:t>
            </a:r>
          </a:p>
        </p:txBody>
      </p:sp>
    </p:spTree>
    <p:extLst>
      <p:ext uri="{BB962C8B-B14F-4D97-AF65-F5344CB8AC3E}">
        <p14:creationId xmlns:p14="http://schemas.microsoft.com/office/powerpoint/2010/main" val="395139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Table Creation</a:t>
            </a:r>
          </a:p>
        </p:txBody>
      </p:sp>
      <p:sp>
        <p:nvSpPr>
          <p:cNvPr id="3" name="Text Placeholder 2"/>
          <p:cNvSpPr>
            <a:spLocks noGrp="1"/>
          </p:cNvSpPr>
          <p:nvPr>
            <p:ph type="body" idx="1"/>
          </p:nvPr>
        </p:nvSpPr>
        <p:spPr>
          <a:xfrm>
            <a:off x="457200" y="1600200"/>
            <a:ext cx="8229600" cy="3946161"/>
          </a:xfrm>
        </p:spPr>
        <p:txBody>
          <a:bodyPr/>
          <a:lstStyle/>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data types for attributes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columns that can and cannot be null</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columns that must be unique (candidate keys)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primary key–foreign key mates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Determine default values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Identify constraints on columns (domain specifications)</a:t>
            </a:r>
          </a:p>
          <a:p>
            <a:pPr marL="432000" lvl="0" indent="-432000" fontAlgn="base">
              <a:spcAft>
                <a:spcPct val="0"/>
              </a:spcAft>
              <a:buClr>
                <a:schemeClr val="tx2"/>
              </a:buClr>
              <a:buSzTx/>
              <a:buFont typeface="+mj-lt"/>
              <a:buAutoNum type="arabicPeriod"/>
              <a:defRPr/>
            </a:pPr>
            <a:r>
              <a:rPr lang="en-US" sz="2400" kern="1200" dirty="0">
                <a:solidFill>
                  <a:srgbClr val="000000"/>
                </a:solidFill>
                <a:cs typeface="Tahoma" pitchFamily="34" charset="0"/>
              </a:rPr>
              <a:t>Create the table and associated indexes</a:t>
            </a:r>
          </a:p>
        </p:txBody>
      </p:sp>
    </p:spTree>
    <p:extLst>
      <p:ext uri="{BB962C8B-B14F-4D97-AF65-F5344CB8AC3E}">
        <p14:creationId xmlns:p14="http://schemas.microsoft.com/office/powerpoint/2010/main" val="1530124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sz="3000" dirty="0"/>
              <a:t>Figure 5-5 General Syntax for CREATE TABLE Statement Used in Data Definition Language</a:t>
            </a:r>
          </a:p>
        </p:txBody>
      </p:sp>
      <p:pic>
        <p:nvPicPr>
          <p:cNvPr id="6" name="Picture 5" descr="An illustration shows the general syntax of the CREATE TABLE statement used in data definition language. The syntax is shown as. CREATE TABLE, table name, column definition, table constraint. ON COMMIT, DELETE, PRESERVE ROWS, where column definition is column name, domain name, datatype, size, column constraint clause, default value, collate clause, and table constraint. CONSTRAINT, constraint name, Constraint type, constraint attributes.">
            <a:extLst>
              <a:ext uri="{FF2B5EF4-FFF2-40B4-BE49-F238E27FC236}">
                <a16:creationId xmlns:a16="http://schemas.microsoft.com/office/drawing/2014/main" id="{948A3F87-0BAA-42A9-95BD-D356E4C5DD2A}"/>
              </a:ext>
            </a:extLst>
          </p:cNvPr>
          <p:cNvPicPr>
            <a:picLocks noChangeAspect="1"/>
          </p:cNvPicPr>
          <p:nvPr/>
        </p:nvPicPr>
        <p:blipFill>
          <a:blip r:embed="rId3"/>
          <a:stretch>
            <a:fillRect/>
          </a:stretch>
        </p:blipFill>
        <p:spPr>
          <a:xfrm>
            <a:off x="564739" y="1659944"/>
            <a:ext cx="8100565" cy="4298259"/>
          </a:xfrm>
          <a:prstGeom prst="rect">
            <a:avLst/>
          </a:prstGeom>
        </p:spPr>
      </p:pic>
    </p:spTree>
    <p:extLst>
      <p:ext uri="{BB962C8B-B14F-4D97-AF65-F5344CB8AC3E}">
        <p14:creationId xmlns:p14="http://schemas.microsoft.com/office/powerpoint/2010/main" val="3567937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The Following Slides Create Tables for This Enterprise Data Model</a:t>
            </a:r>
          </a:p>
        </p:txBody>
      </p:sp>
      <p:pic>
        <p:nvPicPr>
          <p:cNvPr id="4" name="Picture 3" descr="This illustration shows an E R diagram from Chapter 1. The textbox for CUSTOMER with attributes, customer I D and customer name is shown at the top left. Directly below is the text box for ORDER, with attributes, order I D, customer I D, and Order Date. The CUSTOMER and ORDER textboxes are connected with a vertical line. A caption near the bottom of the CUSTOMER textbox reads, Places, while a caption near the top of the ORDER textbox reads, Is Placed By. The textbox for PRODUCT with attributes as product ID and standard price is shown at the top right. Directly below is the text box for ORDER LINE, with attribute Quantity. The PRODUCT and ORDER LINE textboxes are connected with a vertical line. A caption near the bottom of the PRODUCT textbox reads, Has, while a caption near the top of the ORDER LINE textbox reads, Is For. The ORDER and ORDER LINE textboxes are connected with a horizonal line. A caption near the left side of the ORDER text box reads, Contains, while">
            <a:extLst>
              <a:ext uri="{FF2B5EF4-FFF2-40B4-BE49-F238E27FC236}">
                <a16:creationId xmlns:a16="http://schemas.microsoft.com/office/drawing/2014/main" id="{A042E08D-1504-4E28-AF6F-38C402482BC6}"/>
              </a:ext>
            </a:extLst>
          </p:cNvPr>
          <p:cNvPicPr>
            <a:picLocks noChangeAspect="1"/>
          </p:cNvPicPr>
          <p:nvPr/>
        </p:nvPicPr>
        <p:blipFill>
          <a:blip r:embed="rId3"/>
          <a:stretch>
            <a:fillRect/>
          </a:stretch>
        </p:blipFill>
        <p:spPr>
          <a:xfrm>
            <a:off x="549080" y="1564560"/>
            <a:ext cx="8075045" cy="3978067"/>
          </a:xfrm>
          <a:prstGeom prst="rect">
            <a:avLst/>
          </a:prstGeom>
        </p:spPr>
      </p:pic>
      <p:sp>
        <p:nvSpPr>
          <p:cNvPr id="3" name="Text Placeholder 2"/>
          <p:cNvSpPr>
            <a:spLocks noGrp="1"/>
          </p:cNvSpPr>
          <p:nvPr>
            <p:ph type="body" idx="1"/>
          </p:nvPr>
        </p:nvSpPr>
        <p:spPr>
          <a:xfrm>
            <a:off x="457200" y="5777282"/>
            <a:ext cx="8229600" cy="447773"/>
          </a:xfrm>
        </p:spPr>
        <p:txBody>
          <a:bodyPr/>
          <a:lstStyle/>
          <a:p>
            <a:r>
              <a:rPr lang="en-US" sz="2000" dirty="0"/>
              <a:t>(from Chapter 1, Figure 1-3)</a:t>
            </a:r>
          </a:p>
        </p:txBody>
      </p:sp>
    </p:spTree>
    <p:extLst>
      <p:ext uri="{BB962C8B-B14F-4D97-AF65-F5344CB8AC3E}">
        <p14:creationId xmlns:p14="http://schemas.microsoft.com/office/powerpoint/2010/main" val="410567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5-6 S</a:t>
            </a:r>
            <a:r>
              <a:rPr lang="en-US" sz="100" dirty="0"/>
              <a:t> </a:t>
            </a:r>
            <a:r>
              <a:rPr lang="en-US" dirty="0"/>
              <a:t>Q</a:t>
            </a:r>
            <a:r>
              <a:rPr lang="en-US" sz="100" dirty="0"/>
              <a:t> </a:t>
            </a:r>
            <a:r>
              <a:rPr lang="en-US" dirty="0"/>
              <a:t>L Database Definition Commands for P</a:t>
            </a:r>
            <a:r>
              <a:rPr lang="en-US" sz="100" dirty="0"/>
              <a:t> </a:t>
            </a:r>
            <a:r>
              <a:rPr lang="en-US" dirty="0"/>
              <a:t>V</a:t>
            </a:r>
            <a:r>
              <a:rPr lang="en-US" sz="100" dirty="0"/>
              <a:t> </a:t>
            </a:r>
            <a:r>
              <a:rPr lang="en-US" dirty="0"/>
              <a:t>F Company (Oracle 12c)</a:t>
            </a:r>
          </a:p>
        </p:txBody>
      </p:sp>
      <p:pic>
        <p:nvPicPr>
          <p:cNvPr id="5" name="Picture 4" descr="Display of 4 S Q L table definitions. The first table is. Line 1. CREATE TABLE Customer underscore T. Line 2. Left parenthesis Customer I D, NUMBER left parenthesis 11 comma 0 right parenthesis, NOT NULL, comma. Line 3. Customer Name, V A R C H A R 2 left parenthesis 25 right parenthesis, NOT NULL, comma. Line 4. Customer Address, V A R C H A R 2 left parenthesis 30 right parenthesis, comma. Line 5. Customer City, V A R C H A R 2 left parenthesis 20 right parenthesis, comma. Line 6. Customer State, C H A R left parenthesis 2 right parenthesis, comma. Line 7. Customer Postal Code, V A R C H A R 2 left parenthesis 9 right parenthesis, comma. Line 8. CONSTRAINT Customer underscore P K PRIMARY KEY left parenthesis Customer I D right parenthesis right parenthesis semicolon.&#10;&#10;The second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6. CONSTRAINT ORDER underscore P K FOREIGN KEY left parenthesis Customer I D right parenthesis, REFERENCES Customer underscore T left parenthesis Customer ID right parenthesis, right parenthesis semicolon.&#10;&#10;The third table i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Check left parenthesis Product Finish IN left parenthesis apostrophe Cherry apostrophe comma apostrophe Natural Ash apostrophe, comma apostrophe White Ash apostrophe comma apostrophe Red Oak apostrophe comma apostrophe Natural Oak apostrophe comma apostrophe Walnut apostrophe right parenthesis right parenthesis comma. Line 6. Product Standard Price, DECIMAL left parenthesis 6 comma 2 right parenthesis, comma. Line 7. Product Line I D, NUMBER left parenthesis 11 comma 2 right parenthesis, comma. Line 8. CONSTRAINT Product underscore P K PRIMARY KEY left parenthesis Product I D right parenthesis right parenthesis semicolon. The fourth table is. Line 1. CREATE TABLE Order Line underscore T. Line 2. Left parenthesis Order I D, NUMBER left parenthesis 11 comma 0 right parenthesis, NOT NULL, comma. Line 3. Product I D, NUMBER left parenthesis 11 comma 0 right parenthesis, NOT NULL, comma. Line 4. Ordered Quantity, NUMBER left parenthesis 11 comma 0 right parenthesis, comma. Line 5. CONSTRAINT Order Line underscore P K PRIMARY KEY left parenthesis Order I D comma Product I D right parenthesis right parenthesis comma. Line 6. CONSTRAINT Order Line underscore F K 1 Foreign KEY left parenthesis Order I D right parenthesis right parenthesis, REFERENCES Order underscore T left parenthesis Order ID right parenthesis comma. Line 7. CONSTRAINT Order Line underscore F K 2 Foreign KEY left parenthesis Product I D right parenthesis right parenthesis, REFERENCES Product underscore T left parenthesis Product ID right parenthesis right parenthesis semicolon."/>
          <p:cNvPicPr>
            <a:picLocks noChangeAspect="1"/>
          </p:cNvPicPr>
          <p:nvPr/>
        </p:nvPicPr>
        <p:blipFill>
          <a:blip r:embed="rId3"/>
          <a:stretch>
            <a:fillRect/>
          </a:stretch>
        </p:blipFill>
        <p:spPr>
          <a:xfrm>
            <a:off x="982849" y="1570384"/>
            <a:ext cx="7178303" cy="4616635"/>
          </a:xfrm>
          <a:prstGeom prst="rect">
            <a:avLst/>
          </a:prstGeom>
        </p:spPr>
      </p:pic>
    </p:spTree>
    <p:extLst>
      <p:ext uri="{BB962C8B-B14F-4D97-AF65-F5344CB8AC3E}">
        <p14:creationId xmlns:p14="http://schemas.microsoft.com/office/powerpoint/2010/main" val="1915350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Defining Attributes and Their Data Types</a:t>
            </a:r>
          </a:p>
        </p:txBody>
      </p:sp>
      <p:pic>
        <p:nvPicPr>
          <p:cNvPr id="11" name="Picture 10" descr="Display of a S Q L table definition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Check left parenthesis Product Finish IN left parenthesis apostrophe Cherry apostrophe comma apostrophe Natural Ash apostrophe, comma apostrophe White Ash apostrophe comma apostrophe Red Oak apostrophe comma apostrophe Natural Oak apostrophe comma apostrophe Walnut apostrophe right parenthesis right parenthesis comma. Line 6. Product Standard Price, DECIMAL left parenthesis 6 comma 2 right parenthesis, comma. Line 7. Product Line I D, NUMBER left parenthesis 11 comma 2 right parenthesis, comma. Line 8. CONSTRAINT Product underscore P K PRIMARY KEY left parenthesis Product I D right parenthesis right parenthesis semicolon."/>
          <p:cNvPicPr>
            <a:picLocks noChangeAspect="1"/>
          </p:cNvPicPr>
          <p:nvPr/>
        </p:nvPicPr>
        <p:blipFill>
          <a:blip r:embed="rId3"/>
          <a:stretch>
            <a:fillRect/>
          </a:stretch>
        </p:blipFill>
        <p:spPr>
          <a:xfrm>
            <a:off x="500836" y="2003864"/>
            <a:ext cx="8159579" cy="3400156"/>
          </a:xfrm>
          <a:prstGeom prst="rect">
            <a:avLst/>
          </a:prstGeom>
        </p:spPr>
      </p:pic>
    </p:spTree>
    <p:extLst>
      <p:ext uri="{BB962C8B-B14F-4D97-AF65-F5344CB8AC3E}">
        <p14:creationId xmlns:p14="http://schemas.microsoft.com/office/powerpoint/2010/main" val="4130883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Non-Nullable Specifications</a:t>
            </a:r>
          </a:p>
        </p:txBody>
      </p:sp>
      <p:sp>
        <p:nvSpPr>
          <p:cNvPr id="4" name="Text Placeholder 3"/>
          <p:cNvSpPr>
            <a:spLocks noGrp="1"/>
          </p:cNvSpPr>
          <p:nvPr>
            <p:ph type="body" idx="1"/>
          </p:nvPr>
        </p:nvSpPr>
        <p:spPr>
          <a:xfrm>
            <a:off x="457200" y="1600200"/>
            <a:ext cx="8229600" cy="528403"/>
          </a:xfrm>
        </p:spPr>
        <p:txBody>
          <a:bodyPr/>
          <a:lstStyle/>
          <a:p>
            <a:pPr marL="0" indent="0">
              <a:buNone/>
            </a:pPr>
            <a:r>
              <a:rPr lang="en-US" sz="2000" dirty="0"/>
              <a:t>Some primary keys are composite– composed of multiple attributes</a:t>
            </a:r>
          </a:p>
        </p:txBody>
      </p:sp>
      <p:pic>
        <p:nvPicPr>
          <p:cNvPr id="3" name="Picture 2" descr="Display of a S Q L table definitions. Line 1. CREATE TABLE Order Line underscore T. Line 2. Left parenthesis Order I D, NUMBER left parenthesis 11 comma 0 right parenthesis, NOT NULL, comma. Line 3. Product I D, NUMBER left parenthesis 11 comma 0 right parenthesis, NOT NULL, comma. Line 4. Ordered Quantity, NUMBER left parenthesis 11 comma 0 right parenthesis, comma. Line 5. CONSTRAINT Order Line underscore P K PRIMARY KEY left parenthesis Order I D comma Product I D right parenthesis right parenthesis comma. Line 6. CONSTRAINT Order Line underscore F K 1 Foreign KEY left parenthesis Order I D right parenthesis right parenthesis, REFERENCES Order underscore T left parenthesis Order ID right parenthesis comma. Line 7. CONSTRAINT Order Line underscore F K 2 Foreign KEY left parenthesis Product I D right parenthesis right parenthesis, REFERENCES Product underscore T left parenthesis Product ID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83" y="2327343"/>
            <a:ext cx="7644543" cy="3591796"/>
          </a:xfrm>
          <a:prstGeom prst="rect">
            <a:avLst/>
          </a:prstGeom>
        </p:spPr>
      </p:pic>
    </p:spTree>
    <p:extLst>
      <p:ext uri="{BB962C8B-B14F-4D97-AF65-F5344CB8AC3E}">
        <p14:creationId xmlns:p14="http://schemas.microsoft.com/office/powerpoint/2010/main" val="689135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Controlling the Values in Attributes</a:t>
            </a:r>
          </a:p>
        </p:txBody>
      </p:sp>
      <p:pic>
        <p:nvPicPr>
          <p:cNvPr id="3" name="Picture 2" descr="Display of two S Q L table definitions. The first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6. CONSTRAINT ORDER underscore P K FOREIGN KEY left parenthesis Customer I D right parenthesis, REFERENCES Customer underscore T left parenthesis Customer ID right parenthesis, right parenthesis semicolon. The second table is. Line 1. CREATE TABLE Product underscore T. Line 2. Left parenthesis Product I D, NUMBER left parenthesis 11 comma 0 right parenthesis, NOT NULL, comma. Line 3. Product Description, V A R C H A R 2 left parenthesis 50 right parenthesis, comma. Line 4. Product Finish, V A R C H A R 2 left parenthesis 20 right parenthesis, comma. Line 5. Check left parenthesis Product Finish IN left parenthesis apostrophe Cherry apostrophe comma apostrophe Natural Ash apostrophe, comma apostrophe White Ash apostrophe comma apostrophe Red Oak apostrophe comma apostrophe Natural Oak apostrophe comma apostrophe Walnut apostrophe right parenthesis right parenthesis comma. Line 6. Product Standard Price, DECIMAL left parenthesis 6 comma 2 right parenthesis, comma. Line 7. Product Line I D, NUMBER left parenthesis 11 comma 2 right parenthesis, comma. Line 8. CONSTRAINT Product underscore P K PRIMARY KEY left parenthesis Product I D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39" y="1694637"/>
            <a:ext cx="7876180" cy="4193336"/>
          </a:xfrm>
          <a:prstGeom prst="rect">
            <a:avLst/>
          </a:prstGeom>
        </p:spPr>
      </p:pic>
    </p:spTree>
    <p:extLst>
      <p:ext uri="{BB962C8B-B14F-4D97-AF65-F5344CB8AC3E}">
        <p14:creationId xmlns:p14="http://schemas.microsoft.com/office/powerpoint/2010/main" val="1929024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Identifying Foreign Keys and Establishing Relationships</a:t>
            </a:r>
          </a:p>
        </p:txBody>
      </p:sp>
      <p:pic>
        <p:nvPicPr>
          <p:cNvPr id="4" name="Picture 3" descr="Display of 2 S Q L table definitions. The first table is. Line 1. CREATE TABLE Customer underscore T. Line 2. Left parenthesis Customer I D, NUMBER left parenthesis 11 comma 0 right parenthesis, NOT NULL, comma. Line 3. Customer Name, V A R C H A R 2 left parenthesis 25 right parenthesis, NOT NULL, comma. Line 4. Customer Address, V A R C H A R 2 left parenthesis 30 right parenthesis, comma. Line 5. Customer City, V A R C H A R 2 left parenthesis 20 right parenthesis, comma. Line 6. Customer State, C H A R left parenthesis 2 right parenthesis, comma. Line 7. Customer Postal Code, V A R C H A R 2 left parenthesis 9 right parenthesis, comma. Line 8. CONSTRAINT Customer underscore P K PRIMARY KEY left parenthesis Customer I D right parenthesis right parenthesis semicolon. This is the primary key of the parent table. The second table is. Line 1. CREATE TABLE Order underscore T. Line 2. Left parenthesis Order I D, NUMBER left parenthesis 11 comma 0 right parenthesis, NOT NULL, comma. Line 3. ORDER DATE, DATE DEFAULT S Y S date, comma. Line 4. Customer I D, NUMBER left parenthesis 11 comma 0 right parenthesis, comma. Line 5. CONSTRAINT ORDER underscore P K PRIMARY KEY left parenthesis Order I D right parenthesis right parenthesis comma. Line 6. CONSTRAINT ORDER underscore P K FOREIGN KEY left parenthesis Customer I D right parenthesis, REFERENCES Customer underscore T left parenthesis Customer ID right parenthesis, right parenthesis semicol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909" y="1562837"/>
            <a:ext cx="7876180" cy="4577706"/>
          </a:xfrm>
          <a:prstGeom prst="rect">
            <a:avLst/>
          </a:prstGeom>
        </p:spPr>
      </p:pic>
    </p:spTree>
    <p:extLst>
      <p:ext uri="{BB962C8B-B14F-4D97-AF65-F5344CB8AC3E}">
        <p14:creationId xmlns:p14="http://schemas.microsoft.com/office/powerpoint/2010/main" val="2091377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Text Placeholder 4"/>
          <p:cNvSpPr>
            <a:spLocks noGrp="1"/>
          </p:cNvSpPr>
          <p:nvPr>
            <p:ph type="body" idx="1"/>
          </p:nvPr>
        </p:nvSpPr>
        <p:spPr>
          <a:xfrm>
            <a:off x="457200" y="1600200"/>
            <a:ext cx="8229600" cy="4126043"/>
          </a:xfrm>
        </p:spPr>
        <p:txBody>
          <a:bodyPr/>
          <a:lstStyle/>
          <a:p>
            <a:pPr marL="0" lvl="0" indent="0">
              <a:spcBef>
                <a:spcPts val="1200"/>
              </a:spcBef>
              <a:buClr>
                <a:schemeClr val="lt1"/>
              </a:buClr>
              <a:buNone/>
            </a:pPr>
            <a:r>
              <a:rPr lang="en-US" sz="2400" b="1" dirty="0">
                <a:solidFill>
                  <a:srgbClr val="007FA3"/>
                </a:solidFill>
              </a:rPr>
              <a:t>5.1</a:t>
            </a:r>
            <a:r>
              <a:rPr lang="en-US" sz="2400" dirty="0"/>
              <a:t> Define terms</a:t>
            </a:r>
          </a:p>
          <a:p>
            <a:pPr marL="0" indent="0">
              <a:spcBef>
                <a:spcPts val="1200"/>
              </a:spcBef>
              <a:buClr>
                <a:schemeClr val="lt1"/>
              </a:buClr>
              <a:buNone/>
            </a:pPr>
            <a:r>
              <a:rPr lang="en-US" sz="2400" b="1" dirty="0">
                <a:solidFill>
                  <a:srgbClr val="007FA3"/>
                </a:solidFill>
              </a:rPr>
              <a:t>5.2</a:t>
            </a:r>
            <a:r>
              <a:rPr lang="en-US" sz="2400" b="1" dirty="0">
                <a:solidFill>
                  <a:schemeClr val="accent1"/>
                </a:solidFill>
              </a:rPr>
              <a:t> </a:t>
            </a:r>
            <a:r>
              <a:rPr lang="en-US" sz="2400" dirty="0">
                <a:solidFill>
                  <a:srgbClr val="000000"/>
                </a:solidFill>
                <a:effectLst>
                  <a:outerShdw blurRad="38100" dist="38100" dir="2700000" algn="tl">
                    <a:srgbClr val="FFFFFF"/>
                  </a:outerShdw>
                </a:effectLst>
              </a:rPr>
              <a:t>Interpret the history and role of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in database development</a:t>
            </a:r>
            <a:endParaRPr lang="en-US" sz="2400" dirty="0"/>
          </a:p>
          <a:p>
            <a:pPr marL="25400" indent="0">
              <a:spcBef>
                <a:spcPts val="1200"/>
              </a:spcBef>
              <a:buNone/>
              <a:defRPr/>
            </a:pPr>
            <a:r>
              <a:rPr lang="en-US" sz="2400" b="1" dirty="0">
                <a:solidFill>
                  <a:srgbClr val="007FA3"/>
                </a:solidFill>
              </a:rPr>
              <a:t>5.3</a:t>
            </a:r>
            <a:r>
              <a:rPr lang="en-US" sz="2400" dirty="0"/>
              <a:t> </a:t>
            </a:r>
            <a:r>
              <a:rPr lang="en-US" sz="2400" dirty="0">
                <a:solidFill>
                  <a:srgbClr val="000000"/>
                </a:solidFill>
                <a:effectLst>
                  <a:outerShdw blurRad="38100" dist="38100" dir="2700000" algn="tl">
                    <a:srgbClr val="FFFFFF"/>
                  </a:outerShdw>
                </a:effectLst>
              </a:rPr>
              <a:t>Define a database using the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data definition language</a:t>
            </a:r>
          </a:p>
          <a:p>
            <a:pPr marL="0" indent="0">
              <a:spcBef>
                <a:spcPts val="1200"/>
              </a:spcBef>
              <a:buClr>
                <a:schemeClr val="lt1"/>
              </a:buClr>
              <a:buNone/>
            </a:pPr>
            <a:r>
              <a:rPr lang="en-US" sz="2400" b="1" dirty="0">
                <a:solidFill>
                  <a:srgbClr val="007FA3"/>
                </a:solidFill>
              </a:rPr>
              <a:t>5.4</a:t>
            </a:r>
            <a:r>
              <a:rPr lang="en-US" sz="2400" b="1" dirty="0">
                <a:solidFill>
                  <a:schemeClr val="accent1"/>
                </a:solidFill>
              </a:rPr>
              <a:t> </a:t>
            </a:r>
            <a:r>
              <a:rPr lang="en-US" sz="2400" dirty="0">
                <a:solidFill>
                  <a:srgbClr val="000000"/>
                </a:solidFill>
                <a:effectLst>
                  <a:outerShdw blurRad="38100" dist="38100" dir="2700000" algn="tl">
                    <a:srgbClr val="FFFFFF"/>
                  </a:outerShdw>
                </a:effectLst>
              </a:rPr>
              <a:t>Write single-table queries using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 commands</a:t>
            </a:r>
            <a:endParaRPr lang="en-US" sz="2400" dirty="0"/>
          </a:p>
          <a:p>
            <a:pPr marL="0" lvl="0" indent="0">
              <a:spcBef>
                <a:spcPts val="1200"/>
              </a:spcBef>
              <a:buClr>
                <a:schemeClr val="lt1"/>
              </a:buClr>
              <a:buNone/>
            </a:pPr>
            <a:r>
              <a:rPr lang="en-US" sz="2400" b="1" dirty="0">
                <a:solidFill>
                  <a:srgbClr val="007FA3"/>
                </a:solidFill>
              </a:rPr>
              <a:t>5.5</a:t>
            </a:r>
            <a:r>
              <a:rPr lang="en-US" sz="2400" dirty="0"/>
              <a:t> </a:t>
            </a:r>
            <a:r>
              <a:rPr lang="en-US" sz="2400" dirty="0">
                <a:solidFill>
                  <a:srgbClr val="000000"/>
                </a:solidFill>
                <a:effectLst>
                  <a:outerShdw blurRad="38100" dist="38100" dir="2700000" algn="tl">
                    <a:srgbClr val="FFFFFF"/>
                  </a:outerShdw>
                </a:effectLst>
              </a:rPr>
              <a:t>Establish referential integrity using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a:t>
            </a:r>
          </a:p>
          <a:p>
            <a:pPr marL="0" lvl="0" indent="0">
              <a:spcBef>
                <a:spcPts val="1200"/>
              </a:spcBef>
              <a:buClr>
                <a:schemeClr val="lt1"/>
              </a:buClr>
              <a:buNone/>
            </a:pPr>
            <a:r>
              <a:rPr lang="en-US" sz="2400" b="1" dirty="0">
                <a:solidFill>
                  <a:srgbClr val="007FA3"/>
                </a:solidFill>
              </a:rPr>
              <a:t>5.6</a:t>
            </a:r>
            <a:r>
              <a:rPr lang="en-US" sz="2400" dirty="0">
                <a:solidFill>
                  <a:srgbClr val="000000"/>
                </a:solidFill>
                <a:effectLst>
                  <a:outerShdw blurRad="38100" dist="38100" dir="2700000" algn="tl">
                    <a:srgbClr val="FFFFFF"/>
                  </a:outerShdw>
                </a:effectLst>
              </a:rPr>
              <a:t> Discuss the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L:1999 and S</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Q</a:t>
            </a:r>
            <a:r>
              <a:rPr lang="en-US" sz="100" dirty="0">
                <a:solidFill>
                  <a:srgbClr val="000000"/>
                </a:solidFill>
                <a:effectLst>
                  <a:outerShdw blurRad="38100" dist="38100" dir="2700000" algn="tl">
                    <a:srgbClr val="FFFFFF"/>
                  </a:outerShdw>
                </a:effectLst>
              </a:rPr>
              <a:t> </a:t>
            </a:r>
            <a:r>
              <a:rPr lang="en-US" sz="2400" dirty="0">
                <a:solidFill>
                  <a:srgbClr val="000000"/>
                </a:solidFill>
                <a:effectLst>
                  <a:outerShdw blurRad="38100" dist="38100" dir="2700000" algn="tl">
                    <a:srgbClr val="FFFFFF"/>
                  </a:outerShdw>
                </a:effectLst>
              </a:rPr>
              <a:t>L:2016 standards</a:t>
            </a:r>
          </a:p>
        </p:txBody>
      </p:sp>
    </p:spTree>
    <p:extLst>
      <p:ext uri="{BB962C8B-B14F-4D97-AF65-F5344CB8AC3E}">
        <p14:creationId xmlns:p14="http://schemas.microsoft.com/office/powerpoint/2010/main" val="426325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Integrity Controls</a:t>
            </a:r>
          </a:p>
        </p:txBody>
      </p:sp>
      <p:sp>
        <p:nvSpPr>
          <p:cNvPr id="4" name="Text Placeholder 3"/>
          <p:cNvSpPr>
            <a:spLocks noGrp="1"/>
          </p:cNvSpPr>
          <p:nvPr>
            <p:ph type="body" idx="1"/>
          </p:nvPr>
        </p:nvSpPr>
        <p:spPr>
          <a:xfrm>
            <a:off x="457200" y="1600200"/>
            <a:ext cx="8229600" cy="1168879"/>
          </a:xfrm>
        </p:spPr>
        <p:txBody>
          <a:bodyPr/>
          <a:lstStyle/>
          <a:p>
            <a:pPr eaLnBrk="1" hangingPunct="1"/>
            <a:r>
              <a:rPr lang="en-US" altLang="en-US" sz="2400" dirty="0"/>
              <a:t>Referential integrity – constraint that ensures that foreign key values of a table must match primary key values of a related table in</a:t>
            </a:r>
          </a:p>
        </p:txBody>
      </p:sp>
      <p:graphicFrame>
        <p:nvGraphicFramePr>
          <p:cNvPr id="5" name="Object 4" descr="1 colon N"/>
          <p:cNvGraphicFramePr>
            <a:graphicFrameLocks noChangeAspect="1"/>
          </p:cNvGraphicFramePr>
          <p:nvPr>
            <p:extLst>
              <p:ext uri="{D42A27DB-BD31-4B8C-83A1-F6EECF244321}">
                <p14:modId xmlns:p14="http://schemas.microsoft.com/office/powerpoint/2010/main" val="2403151971"/>
              </p:ext>
            </p:extLst>
          </p:nvPr>
        </p:nvGraphicFramePr>
        <p:xfrm>
          <a:off x="2843091" y="2448231"/>
          <a:ext cx="568938" cy="321575"/>
        </p:xfrm>
        <a:graphic>
          <a:graphicData uri="http://schemas.openxmlformats.org/presentationml/2006/ole">
            <mc:AlternateContent xmlns:mc="http://schemas.openxmlformats.org/markup-compatibility/2006">
              <mc:Choice xmlns:v="urn:schemas-microsoft-com:vml" Requires="v">
                <p:oleObj spid="_x0000_s1044" name="Equation" r:id="rId3" imgW="291960" imgH="164880" progId="Equation.DSMT4">
                  <p:embed/>
                </p:oleObj>
              </mc:Choice>
              <mc:Fallback>
                <p:oleObj name="Equation" r:id="rId3" imgW="291960" imgH="164880" progId="Equation.DSMT4">
                  <p:embed/>
                  <p:pic>
                    <p:nvPicPr>
                      <p:cNvPr id="0" name=""/>
                      <p:cNvPicPr/>
                      <p:nvPr/>
                    </p:nvPicPr>
                    <p:blipFill>
                      <a:blip r:embed="rId4"/>
                      <a:stretch>
                        <a:fillRect/>
                      </a:stretch>
                    </p:blipFill>
                    <p:spPr>
                      <a:xfrm>
                        <a:off x="2843091" y="2448231"/>
                        <a:ext cx="568938" cy="321575"/>
                      </a:xfrm>
                      <a:prstGeom prst="rect">
                        <a:avLst/>
                      </a:prstGeom>
                    </p:spPr>
                  </p:pic>
                </p:oleObj>
              </mc:Fallback>
            </mc:AlternateContent>
          </a:graphicData>
        </a:graphic>
      </p:graphicFrame>
      <p:sp>
        <p:nvSpPr>
          <p:cNvPr id="3" name="Text Placeholder 2"/>
          <p:cNvSpPr>
            <a:spLocks noGrp="1"/>
          </p:cNvSpPr>
          <p:nvPr>
            <p:ph type="body" idx="2"/>
          </p:nvPr>
        </p:nvSpPr>
        <p:spPr>
          <a:xfrm>
            <a:off x="457200" y="2329132"/>
            <a:ext cx="8229600" cy="2398143"/>
          </a:xfrm>
        </p:spPr>
        <p:txBody>
          <a:bodyPr/>
          <a:lstStyle/>
          <a:p>
            <a:pPr marL="0" indent="2916238" eaLnBrk="1" hangingPunct="1">
              <a:buNone/>
            </a:pPr>
            <a:r>
              <a:rPr lang="en-US" altLang="en-US" sz="2400" dirty="0"/>
              <a:t>relationships</a:t>
            </a:r>
          </a:p>
          <a:p>
            <a:pPr eaLnBrk="1" hangingPunct="1"/>
            <a:r>
              <a:rPr lang="en-US" altLang="en-US" sz="2400" dirty="0"/>
              <a:t>Restricting:</a:t>
            </a:r>
          </a:p>
          <a:p>
            <a:pPr lvl="1" eaLnBrk="1" hangingPunct="1"/>
            <a:r>
              <a:rPr lang="en-US" altLang="en-US" sz="2400" dirty="0"/>
              <a:t>Deletes of primary records</a:t>
            </a:r>
          </a:p>
          <a:p>
            <a:pPr lvl="1" eaLnBrk="1" hangingPunct="1"/>
            <a:r>
              <a:rPr lang="en-US" altLang="en-US" sz="2400" dirty="0"/>
              <a:t>Updates of primary records</a:t>
            </a:r>
          </a:p>
          <a:p>
            <a:pPr lvl="1" eaLnBrk="1" hangingPunct="1"/>
            <a:r>
              <a:rPr lang="en-US" altLang="en-US" sz="2400" dirty="0"/>
              <a:t>Inserts of dependent records</a:t>
            </a:r>
          </a:p>
        </p:txBody>
      </p:sp>
    </p:spTree>
    <p:extLst>
      <p:ext uri="{BB962C8B-B14F-4D97-AF65-F5344CB8AC3E}">
        <p14:creationId xmlns:p14="http://schemas.microsoft.com/office/powerpoint/2010/main" val="198982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5-7 Ensuring Data Integrity Through Updates</a:t>
            </a:r>
          </a:p>
        </p:txBody>
      </p:sp>
      <p:sp>
        <p:nvSpPr>
          <p:cNvPr id="6" name="Text Placeholder 5"/>
          <p:cNvSpPr>
            <a:spLocks noGrp="1"/>
          </p:cNvSpPr>
          <p:nvPr>
            <p:ph type="body" idx="1"/>
          </p:nvPr>
        </p:nvSpPr>
        <p:spPr>
          <a:xfrm>
            <a:off x="457200" y="1600201"/>
            <a:ext cx="8229600" cy="737557"/>
          </a:xfrm>
        </p:spPr>
        <p:txBody>
          <a:bodyPr/>
          <a:lstStyle/>
          <a:p>
            <a:pPr marL="0" indent="0">
              <a:buNone/>
            </a:pPr>
            <a:r>
              <a:rPr lang="en-US" sz="2200" dirty="0"/>
              <a:t>Relational integrity is enforced via the primary-key to foreign-key match</a:t>
            </a:r>
          </a:p>
        </p:txBody>
      </p:sp>
      <p:pic>
        <p:nvPicPr>
          <p:cNvPr id="7" name="Picture 6" descr="An illustration shows how data integrity can be ensured through updates. The illustration shows a one to many relationship between CUSTOMER and ORDER, with Customer I D marked as a primary key in CUSTOMER and as a secondary key in ORDER. The following updates and their respective syntaxes are listed below the drawing. Restricted Update, A customer I D can only be deleted if it is not found in ORDER table. CREATE TABLE Customer T, Left parenthesis Customer I D, INTEGER DEFAULT apostrophe 9 9 9 apostrophe, NOT NULL. Customer Name, V A R C H A R left parenthesis 40 right parenthesis, NOT NULL.&#10;CONSTRAINT Customer P K PRIMARY KEY left parenthesis Customer I D. ON UPDATE RESTRICT. Cascaded Update, Changing a customer I D in the CUSTOMER table will result in that value changing in the ORDER table to match. ON UPDATE CASCADE. Set Null Update, When a customer I D is changed, any customer I D in the ORDER table that matches the old customer I D is set to NULL. ON UPDATE SET NULL.&#10;Set Default Update, When a customer I D is changed, any customer I D in the ORDER tables that matches the old customer I D is set to a predefined default value. ON UPDATE SET DEFAULT.">
            <a:extLst>
              <a:ext uri="{FF2B5EF4-FFF2-40B4-BE49-F238E27FC236}">
                <a16:creationId xmlns:a16="http://schemas.microsoft.com/office/drawing/2014/main" id="{7FA316A8-6856-420C-A582-B8D8F0F74369}"/>
              </a:ext>
            </a:extLst>
          </p:cNvPr>
          <p:cNvPicPr>
            <a:picLocks noChangeAspect="1"/>
          </p:cNvPicPr>
          <p:nvPr/>
        </p:nvPicPr>
        <p:blipFill>
          <a:blip r:embed="rId3"/>
          <a:stretch>
            <a:fillRect/>
          </a:stretch>
        </p:blipFill>
        <p:spPr>
          <a:xfrm>
            <a:off x="1930466" y="2470303"/>
            <a:ext cx="5132624" cy="3814298"/>
          </a:xfrm>
          <a:prstGeom prst="rect">
            <a:avLst/>
          </a:prstGeom>
        </p:spPr>
      </p:pic>
    </p:spTree>
    <p:extLst>
      <p:ext uri="{BB962C8B-B14F-4D97-AF65-F5344CB8AC3E}">
        <p14:creationId xmlns:p14="http://schemas.microsoft.com/office/powerpoint/2010/main" val="3770898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Changing Tables</a:t>
            </a:r>
          </a:p>
        </p:txBody>
      </p:sp>
      <p:sp>
        <p:nvSpPr>
          <p:cNvPr id="5" name="Text Placeholder 4"/>
          <p:cNvSpPr>
            <a:spLocks noGrp="1"/>
          </p:cNvSpPr>
          <p:nvPr>
            <p:ph type="body" idx="1"/>
          </p:nvPr>
        </p:nvSpPr>
        <p:spPr>
          <a:xfrm>
            <a:off x="457200" y="1600201"/>
            <a:ext cx="8229600" cy="1274089"/>
          </a:xfrm>
        </p:spPr>
        <p:txBody>
          <a:bodyPr/>
          <a:lstStyle/>
          <a:p>
            <a:r>
              <a:rPr lang="en-US" altLang="en-US" sz="2200" dirty="0"/>
              <a:t>ALTER TABLE statement allows you to change column specifications:</a:t>
            </a:r>
          </a:p>
          <a:p>
            <a:pPr lvl="1" indent="-284400"/>
            <a:r>
              <a:rPr lang="en-US" altLang="en-US" sz="2200" dirty="0">
                <a:solidFill>
                  <a:schemeClr val="bg1"/>
                </a:solidFill>
              </a:rPr>
              <a:t>,</a:t>
            </a:r>
            <a:r>
              <a:rPr lang="en-US" altLang="en-US" sz="2200" dirty="0"/>
              <a:t> </a:t>
            </a:r>
          </a:p>
        </p:txBody>
      </p:sp>
      <p:pic>
        <p:nvPicPr>
          <p:cNvPr id="12" name="Picture 11" descr="A line of code reads as follows. Alter table table underscore name alter underscore table underscore action semicolon."/>
          <p:cNvPicPr>
            <a:picLocks noChangeAspect="1"/>
          </p:cNvPicPr>
          <p:nvPr/>
        </p:nvPicPr>
        <p:blipFill rotWithShape="1">
          <a:blip r:embed="rId3"/>
          <a:srcRect l="5019" b="30681"/>
          <a:stretch/>
        </p:blipFill>
        <p:spPr>
          <a:xfrm>
            <a:off x="1332121" y="2390843"/>
            <a:ext cx="5842814" cy="393795"/>
          </a:xfrm>
          <a:prstGeom prst="rect">
            <a:avLst/>
          </a:prstGeom>
        </p:spPr>
      </p:pic>
      <p:sp>
        <p:nvSpPr>
          <p:cNvPr id="6" name="Content Placeholder 5"/>
          <p:cNvSpPr>
            <a:spLocks noGrp="1"/>
          </p:cNvSpPr>
          <p:nvPr>
            <p:ph sz="quarter" idx="13"/>
          </p:nvPr>
        </p:nvSpPr>
        <p:spPr>
          <a:xfrm>
            <a:off x="460375" y="2997589"/>
            <a:ext cx="8229600" cy="935493"/>
          </a:xfrm>
        </p:spPr>
        <p:txBody>
          <a:bodyPr/>
          <a:lstStyle/>
          <a:p>
            <a:r>
              <a:rPr lang="en-US" altLang="en-US" sz="2200" dirty="0"/>
              <a:t>Table Actions:</a:t>
            </a:r>
          </a:p>
          <a:p>
            <a:pPr lvl="1"/>
            <a:r>
              <a:rPr lang="en-US" altLang="en-US" sz="2200" dirty="0">
                <a:solidFill>
                  <a:schemeClr val="bg1"/>
                </a:solidFill>
              </a:rPr>
              <a:t>,</a:t>
            </a:r>
            <a:r>
              <a:rPr lang="en-US" altLang="en-US" sz="2200" dirty="0"/>
              <a:t> </a:t>
            </a:r>
          </a:p>
        </p:txBody>
      </p:sp>
      <p:pic>
        <p:nvPicPr>
          <p:cNvPr id="13" name="Picture 12" descr="A line of code reads as follows. Add left bracket column right bracket column underscore definition."/>
          <p:cNvPicPr>
            <a:picLocks noChangeAspect="1"/>
          </p:cNvPicPr>
          <p:nvPr/>
        </p:nvPicPr>
        <p:blipFill rotWithShape="1">
          <a:blip r:embed="rId4"/>
          <a:srcRect l="6580" t="9107" b="25325"/>
          <a:stretch/>
        </p:blipFill>
        <p:spPr>
          <a:xfrm>
            <a:off x="1259984" y="3533164"/>
            <a:ext cx="4353740" cy="368795"/>
          </a:xfrm>
          <a:prstGeom prst="rect">
            <a:avLst/>
          </a:prstGeom>
        </p:spPr>
      </p:pic>
      <p:sp>
        <p:nvSpPr>
          <p:cNvPr id="2" name="Content Placeholder 1"/>
          <p:cNvSpPr>
            <a:spLocks noGrp="1"/>
          </p:cNvSpPr>
          <p:nvPr>
            <p:ph sz="quarter" idx="15"/>
          </p:nvPr>
        </p:nvSpPr>
        <p:spPr>
          <a:xfrm>
            <a:off x="457200" y="4003620"/>
            <a:ext cx="1035170" cy="550863"/>
          </a:xfrm>
        </p:spPr>
        <p:txBody>
          <a:bodyPr/>
          <a:lstStyle/>
          <a:p>
            <a:pPr lvl="1"/>
            <a:r>
              <a:rPr lang="en-US" sz="2200" dirty="0">
                <a:solidFill>
                  <a:schemeClr val="bg1"/>
                </a:solidFill>
              </a:rPr>
              <a:t>,</a:t>
            </a:r>
            <a:r>
              <a:rPr lang="en-US" sz="2200" dirty="0"/>
              <a:t> </a:t>
            </a:r>
          </a:p>
        </p:txBody>
      </p:sp>
      <p:pic>
        <p:nvPicPr>
          <p:cNvPr id="14" name="Picture 13" descr="A line of code reads as follows. Alter left bracket column right bracket column underscore name set default default hyphen value."/>
          <p:cNvPicPr>
            <a:picLocks noChangeAspect="1"/>
          </p:cNvPicPr>
          <p:nvPr/>
        </p:nvPicPr>
        <p:blipFill rotWithShape="1">
          <a:blip r:embed="rId5"/>
          <a:srcRect l="3623" t="17462" r="1670" b="26336"/>
          <a:stretch/>
        </p:blipFill>
        <p:spPr>
          <a:xfrm>
            <a:off x="1250166" y="4144568"/>
            <a:ext cx="7440247" cy="306813"/>
          </a:xfrm>
          <a:prstGeom prst="rect">
            <a:avLst/>
          </a:prstGeom>
        </p:spPr>
      </p:pic>
      <p:sp>
        <p:nvSpPr>
          <p:cNvPr id="7" name="Content Placeholder 6"/>
          <p:cNvSpPr>
            <a:spLocks noGrp="1"/>
          </p:cNvSpPr>
          <p:nvPr>
            <p:ph sz="quarter" idx="14"/>
          </p:nvPr>
        </p:nvSpPr>
        <p:spPr>
          <a:xfrm>
            <a:off x="457200" y="4677782"/>
            <a:ext cx="8232775" cy="1490897"/>
          </a:xfrm>
        </p:spPr>
        <p:txBody>
          <a:bodyPr/>
          <a:lstStyle/>
          <a:p>
            <a:r>
              <a:rPr lang="en-US" altLang="en-US" sz="2200" dirty="0"/>
              <a:t>Example (adding a new column with a default value):</a:t>
            </a:r>
          </a:p>
          <a:p>
            <a:pPr lvl="1"/>
            <a:r>
              <a:rPr lang="en-US" altLang="en-US" sz="2200" dirty="0">
                <a:solidFill>
                  <a:schemeClr val="bg1"/>
                </a:solidFill>
              </a:rPr>
              <a:t>,</a:t>
            </a:r>
            <a:r>
              <a:rPr lang="en-US" altLang="en-US" sz="2200" dirty="0"/>
              <a:t> </a:t>
            </a:r>
          </a:p>
        </p:txBody>
      </p:sp>
      <p:pic>
        <p:nvPicPr>
          <p:cNvPr id="16" name="Picture 15" descr="A code has 3 lines and reads as follows. Line 1. Alter table customer underscore T add column. Line 2.  customer type varchar 2 left parenthesis 10 right parenthesis default. Line 3. Double quotes commercial double quotes semicolon."/>
          <p:cNvPicPr>
            <a:picLocks noChangeAspect="1"/>
          </p:cNvPicPr>
          <p:nvPr/>
        </p:nvPicPr>
        <p:blipFill rotWithShape="1">
          <a:blip r:embed="rId6"/>
          <a:srcRect l="10113" t="73109" r="12298" b="2237"/>
          <a:stretch/>
        </p:blipFill>
        <p:spPr>
          <a:xfrm>
            <a:off x="1297941" y="5193017"/>
            <a:ext cx="5468837" cy="975662"/>
          </a:xfrm>
          <a:prstGeom prst="rect">
            <a:avLst/>
          </a:prstGeom>
        </p:spPr>
      </p:pic>
    </p:spTree>
    <p:extLst>
      <p:ext uri="{BB962C8B-B14F-4D97-AF65-F5344CB8AC3E}">
        <p14:creationId xmlns:p14="http://schemas.microsoft.com/office/powerpoint/2010/main" val="3746017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Removing Tables</a:t>
            </a:r>
          </a:p>
        </p:txBody>
      </p:sp>
      <p:sp>
        <p:nvSpPr>
          <p:cNvPr id="10" name="Text Placeholder 9"/>
          <p:cNvSpPr>
            <a:spLocks noGrp="1"/>
          </p:cNvSpPr>
          <p:nvPr>
            <p:ph type="body" idx="1"/>
          </p:nvPr>
        </p:nvSpPr>
        <p:spPr>
          <a:xfrm>
            <a:off x="457200" y="1600200"/>
            <a:ext cx="8229600" cy="869587"/>
          </a:xfrm>
        </p:spPr>
        <p:txBody>
          <a:bodyPr/>
          <a:lstStyle/>
          <a:p>
            <a:r>
              <a:rPr lang="en-US" altLang="en-US" sz="2400" dirty="0"/>
              <a:t>DROP TABLE statement allows you to remove tables from your schema:</a:t>
            </a:r>
          </a:p>
          <a:p>
            <a:pPr lvl="1"/>
            <a:r>
              <a:rPr lang="en-US" sz="2400" dirty="0">
                <a:solidFill>
                  <a:schemeClr val="bg1"/>
                </a:solidFill>
              </a:rPr>
              <a:t>,</a:t>
            </a:r>
            <a:r>
              <a:rPr lang="en-US" sz="2400" dirty="0"/>
              <a:t> </a:t>
            </a:r>
          </a:p>
        </p:txBody>
      </p:sp>
      <p:pic>
        <p:nvPicPr>
          <p:cNvPr id="2" name="Picture 1" descr="A line of code reads as follows. Drop table customer underscore T."/>
          <p:cNvPicPr>
            <a:picLocks noChangeAspect="1"/>
          </p:cNvPicPr>
          <p:nvPr/>
        </p:nvPicPr>
        <p:blipFill rotWithShape="1">
          <a:blip r:embed="rId3"/>
          <a:srcRect l="7407" b="23216"/>
          <a:stretch/>
        </p:blipFill>
        <p:spPr>
          <a:xfrm>
            <a:off x="1356594" y="2435283"/>
            <a:ext cx="4297708" cy="491086"/>
          </a:xfrm>
          <a:prstGeom prst="rect">
            <a:avLst/>
          </a:prstGeom>
        </p:spPr>
      </p:pic>
    </p:spTree>
    <p:extLst>
      <p:ext uri="{BB962C8B-B14F-4D97-AF65-F5344CB8AC3E}">
        <p14:creationId xmlns:p14="http://schemas.microsoft.com/office/powerpoint/2010/main" val="3962284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INSERT Statement</a:t>
            </a:r>
          </a:p>
        </p:txBody>
      </p:sp>
      <p:sp>
        <p:nvSpPr>
          <p:cNvPr id="5" name="Text Placeholder 4"/>
          <p:cNvSpPr>
            <a:spLocks noGrp="1"/>
          </p:cNvSpPr>
          <p:nvPr>
            <p:ph type="body" idx="1"/>
          </p:nvPr>
        </p:nvSpPr>
        <p:spPr>
          <a:xfrm>
            <a:off x="457200" y="1600200"/>
            <a:ext cx="8229600" cy="1624797"/>
          </a:xfrm>
        </p:spPr>
        <p:txBody>
          <a:bodyPr/>
          <a:lstStyle/>
          <a:p>
            <a:r>
              <a:rPr lang="en-US" altLang="en-US" sz="2200" dirty="0">
                <a:cs typeface="Arial" panose="020B0604020202020204" pitchFamily="34" charset="0"/>
              </a:rPr>
              <a:t>Adds one or more rows to a table</a:t>
            </a:r>
          </a:p>
          <a:p>
            <a:r>
              <a:rPr lang="en-US" altLang="en-US" sz="2200" dirty="0">
                <a:cs typeface="Arial" panose="020B0604020202020204" pitchFamily="34" charset="0"/>
              </a:rPr>
              <a:t> Inserting into a table:</a:t>
            </a:r>
          </a:p>
          <a:p>
            <a:pPr lvl="1" indent="-284400"/>
            <a:r>
              <a:rPr lang="en-US" altLang="en-US" sz="2200" dirty="0">
                <a:solidFill>
                  <a:schemeClr val="bg1"/>
                </a:solidFill>
                <a:latin typeface="+mn-lt"/>
                <a:cs typeface="Arial" panose="020B0604020202020204" pitchFamily="34" charset="0"/>
              </a:rPr>
              <a:t>, </a:t>
            </a:r>
          </a:p>
        </p:txBody>
      </p:sp>
      <p:pic>
        <p:nvPicPr>
          <p:cNvPr id="12" name="Picture 11" descr="A code has 2 lines and reads as follows. Line 1. Insert into customer underscore T values left parenthesis 0 0 1 comma single quote contemporary. Line 2. Casuals single quote comma single quote 1 3 5 5 S period Himes B l v d period single quote comma single quote Gainesville single quote comma single quote F L single quote comma 3 2 6 0 1 right parenthesis semicolon."/>
          <p:cNvPicPr>
            <a:picLocks noChangeAspect="1"/>
          </p:cNvPicPr>
          <p:nvPr/>
        </p:nvPicPr>
        <p:blipFill rotWithShape="1">
          <a:blip r:embed="rId3"/>
          <a:srcRect l="9986" t="19861" b="65506"/>
          <a:stretch/>
        </p:blipFill>
        <p:spPr>
          <a:xfrm>
            <a:off x="1299241" y="2631057"/>
            <a:ext cx="6419094" cy="593941"/>
          </a:xfrm>
          <a:prstGeom prst="rect">
            <a:avLst/>
          </a:prstGeom>
        </p:spPr>
      </p:pic>
      <p:sp>
        <p:nvSpPr>
          <p:cNvPr id="6" name="Content Placeholder 5"/>
          <p:cNvSpPr>
            <a:spLocks noGrp="1"/>
          </p:cNvSpPr>
          <p:nvPr>
            <p:ph sz="quarter" idx="13"/>
          </p:nvPr>
        </p:nvSpPr>
        <p:spPr>
          <a:xfrm>
            <a:off x="457200" y="3285094"/>
            <a:ext cx="8229600" cy="1697057"/>
          </a:xfrm>
        </p:spPr>
        <p:txBody>
          <a:bodyPr/>
          <a:lstStyle/>
          <a:p>
            <a:r>
              <a:rPr lang="en-US" altLang="en-US" sz="2200" dirty="0">
                <a:cs typeface="Arial" panose="020B0604020202020204" pitchFamily="34" charset="0"/>
              </a:rPr>
              <a:t>Inserting a record that has some null attributes requires identifying the fields that actually get data:</a:t>
            </a:r>
          </a:p>
          <a:p>
            <a:pPr lvl="1"/>
            <a:r>
              <a:rPr lang="en-US" altLang="en-US" sz="2200" dirty="0">
                <a:solidFill>
                  <a:schemeClr val="bg1"/>
                </a:solidFill>
                <a:cs typeface="Arial" panose="020B0604020202020204" pitchFamily="34" charset="0"/>
              </a:rPr>
              <a:t>,</a:t>
            </a:r>
            <a:r>
              <a:rPr lang="en-US" altLang="en-US" sz="2200" dirty="0">
                <a:cs typeface="Arial" panose="020B0604020202020204" pitchFamily="34" charset="0"/>
              </a:rPr>
              <a:t> </a:t>
            </a:r>
          </a:p>
        </p:txBody>
      </p:sp>
      <p:pic>
        <p:nvPicPr>
          <p:cNvPr id="13" name="Picture 12" descr="A code has 3 lines and reads as follows. Line 1. Insert into product underscore T left parenthesis product I D comma product description comma. Line 2. Product finish comma product standard price right parenthesis values left parenthesis 1 comma single quote end. Line 3. Table single quote comma single quote cherry single quote comma 1 7 5 comma 8 right parenthesis semicolon."/>
          <p:cNvPicPr>
            <a:picLocks noChangeAspect="1"/>
          </p:cNvPicPr>
          <p:nvPr/>
        </p:nvPicPr>
        <p:blipFill rotWithShape="1">
          <a:blip r:embed="rId3"/>
          <a:srcRect l="9985" t="51988" r="2200" b="27973"/>
          <a:stretch/>
        </p:blipFill>
        <p:spPr>
          <a:xfrm>
            <a:off x="1281177" y="4160574"/>
            <a:ext cx="6324830" cy="821577"/>
          </a:xfrm>
          <a:prstGeom prst="rect">
            <a:avLst/>
          </a:prstGeom>
        </p:spPr>
      </p:pic>
      <p:sp>
        <p:nvSpPr>
          <p:cNvPr id="7" name="Content Placeholder 6"/>
          <p:cNvSpPr>
            <a:spLocks noGrp="1"/>
          </p:cNvSpPr>
          <p:nvPr>
            <p:ph sz="quarter" idx="14"/>
          </p:nvPr>
        </p:nvSpPr>
        <p:spPr>
          <a:xfrm>
            <a:off x="457200" y="5025666"/>
            <a:ext cx="8232775" cy="1212928"/>
          </a:xfrm>
        </p:spPr>
        <p:txBody>
          <a:bodyPr/>
          <a:lstStyle/>
          <a:p>
            <a:r>
              <a:rPr lang="en-US" altLang="en-US" sz="2200" dirty="0">
                <a:cs typeface="Arial" panose="020B0604020202020204" pitchFamily="34" charset="0"/>
              </a:rPr>
              <a:t>Inserting from another table:</a:t>
            </a:r>
          </a:p>
          <a:p>
            <a:pPr lvl="1"/>
            <a:r>
              <a:rPr lang="en-US" altLang="en-US" sz="2200" dirty="0">
                <a:solidFill>
                  <a:schemeClr val="bg1"/>
                </a:solidFill>
                <a:cs typeface="Arial" panose="020B0604020202020204" pitchFamily="34" charset="0"/>
              </a:rPr>
              <a:t>,</a:t>
            </a:r>
            <a:r>
              <a:rPr lang="en-US" altLang="en-US" sz="2200" dirty="0">
                <a:cs typeface="Arial" panose="020B0604020202020204" pitchFamily="34" charset="0"/>
              </a:rPr>
              <a:t> </a:t>
            </a:r>
          </a:p>
        </p:txBody>
      </p:sp>
      <p:pic>
        <p:nvPicPr>
          <p:cNvPr id="14" name="Picture 13" descr="A code has 2 lines and reads as follows. Line 1. Insert into C a customer underscore T select asterisk from. Line 2. Customer underscore T where customer state equals symbol single quote C A single quote semicolon"/>
          <p:cNvPicPr>
            <a:picLocks noChangeAspect="1"/>
          </p:cNvPicPr>
          <p:nvPr/>
        </p:nvPicPr>
        <p:blipFill rotWithShape="1">
          <a:blip r:embed="rId3"/>
          <a:srcRect l="9890" t="82764" r="15114" b="2598"/>
          <a:stretch/>
        </p:blipFill>
        <p:spPr>
          <a:xfrm>
            <a:off x="1271760" y="5543733"/>
            <a:ext cx="5510150" cy="612172"/>
          </a:xfrm>
          <a:prstGeom prst="rect">
            <a:avLst/>
          </a:prstGeom>
        </p:spPr>
      </p:pic>
    </p:spTree>
    <p:extLst>
      <p:ext uri="{BB962C8B-B14F-4D97-AF65-F5344CB8AC3E}">
        <p14:creationId xmlns:p14="http://schemas.microsoft.com/office/powerpoint/2010/main" val="3813861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chor="b"/>
          <a:lstStyle/>
          <a:p>
            <a:r>
              <a:rPr lang="en-US" dirty="0"/>
              <a:t>Creating Tables with Identity Columns</a:t>
            </a:r>
          </a:p>
        </p:txBody>
      </p:sp>
      <p:sp>
        <p:nvSpPr>
          <p:cNvPr id="13" name="Text Placeholder 12"/>
          <p:cNvSpPr>
            <a:spLocks noGrp="1"/>
          </p:cNvSpPr>
          <p:nvPr>
            <p:ph type="body" idx="1"/>
          </p:nvPr>
        </p:nvSpPr>
        <p:spPr>
          <a:xfrm>
            <a:off x="457200" y="1600201"/>
            <a:ext cx="8229600" cy="708284"/>
          </a:xfrm>
        </p:spPr>
        <p:txBody>
          <a:bodyPr/>
          <a:lstStyle/>
          <a:p>
            <a:pPr marL="0" indent="0">
              <a:buNone/>
            </a:pPr>
            <a:r>
              <a:rPr lang="en-US" sz="2000" dirty="0"/>
              <a:t>Inserting into a table does not require explicit customer I</a:t>
            </a:r>
            <a:r>
              <a:rPr lang="en-US" sz="100" dirty="0"/>
              <a:t> </a:t>
            </a:r>
            <a:r>
              <a:rPr lang="en-US" sz="2000" dirty="0"/>
              <a:t>D entry or field list.</a:t>
            </a:r>
          </a:p>
        </p:txBody>
      </p:sp>
      <p:pic>
        <p:nvPicPr>
          <p:cNvPr id="14" name="Picture 13" descr="A code has 2 lines and reads as follows. Line 1. Insert into customer underscore T values left parenthesis single quote contemporary casuals single quote comma single quote 1 3 5 5 S period Himes B l v d period single quote comma. Line 2. Single quote Gainesville single quote comma single quote F L single quote comma 3 2 6 0 1 right parenthesis semicolon."/>
          <p:cNvPicPr>
            <a:picLocks noChangeAspect="1"/>
          </p:cNvPicPr>
          <p:nvPr/>
        </p:nvPicPr>
        <p:blipFill rotWithShape="1">
          <a:blip r:embed="rId3"/>
          <a:srcRect t="41310" b="9771"/>
          <a:stretch/>
        </p:blipFill>
        <p:spPr>
          <a:xfrm>
            <a:off x="457200" y="2443398"/>
            <a:ext cx="8327858" cy="569626"/>
          </a:xfrm>
          <a:prstGeom prst="rect">
            <a:avLst/>
          </a:prstGeom>
        </p:spPr>
      </p:pic>
      <p:pic>
        <p:nvPicPr>
          <p:cNvPr id="15" name="Picture 14" descr="Display of a S Q L table definitions. Line 1. CREATE TABLE Customer underscore T. Line 2. Left parenthesis Customer I D INTEGER GENERATED ALWAYS AS IDENTITY. Line 3. Left parenthesis START WITH 1. Line 4. INCREMENT BY 1. Line 5. MIN VALUE 1. Line 6. MAX VALUE 10000. Line 7. NO CYCLE right parenthesis comma. Line 8. Customer Name V A R C H A R 2 left parenthesis 25 right parenthesis NOT NULL comma. Line 9. Customer Address V A R C H A R 2 left parenthesis 30 right parenthesis comma. Line 10. Customer City V A R C H A R 2 left parenthesis 20 right parenthesis comma. Line 11 Customer State C H A R left parenthesis 2 right parenthesis comma. Line 12. Customer Postal Code V A R C H A R 2 left parenthesis 9 right parenthesis comma. Line 13. CONSTRAINT Customer underscore P K PRIMARY KEY left parenthesis Customer I D right parenthesis right parenthesis semicolon.">
            <a:extLst>
              <a:ext uri="{FF2B5EF4-FFF2-40B4-BE49-F238E27FC236}">
                <a16:creationId xmlns:a16="http://schemas.microsoft.com/office/drawing/2014/main" id="{A44E46FA-4BAD-41CD-88C7-A13565463987}"/>
              </a:ext>
            </a:extLst>
          </p:cNvPr>
          <p:cNvPicPr>
            <a:picLocks noChangeAspect="1"/>
          </p:cNvPicPr>
          <p:nvPr/>
        </p:nvPicPr>
        <p:blipFill>
          <a:blip r:embed="rId4"/>
          <a:stretch>
            <a:fillRect/>
          </a:stretch>
        </p:blipFill>
        <p:spPr>
          <a:xfrm>
            <a:off x="1344547" y="3183362"/>
            <a:ext cx="6163422" cy="3148078"/>
          </a:xfrm>
          <a:prstGeom prst="rect">
            <a:avLst/>
          </a:prstGeom>
        </p:spPr>
      </p:pic>
    </p:spTree>
    <p:extLst>
      <p:ext uri="{BB962C8B-B14F-4D97-AF65-F5344CB8AC3E}">
        <p14:creationId xmlns:p14="http://schemas.microsoft.com/office/powerpoint/2010/main" val="2373701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DELETE Statement</a:t>
            </a:r>
          </a:p>
        </p:txBody>
      </p:sp>
      <p:sp>
        <p:nvSpPr>
          <p:cNvPr id="5" name="Text Placeholder 4"/>
          <p:cNvSpPr>
            <a:spLocks noGrp="1"/>
          </p:cNvSpPr>
          <p:nvPr>
            <p:ph type="body" idx="1"/>
          </p:nvPr>
        </p:nvSpPr>
        <p:spPr>
          <a:xfrm>
            <a:off x="457200" y="1600200"/>
            <a:ext cx="8229600" cy="1877518"/>
          </a:xfrm>
        </p:spPr>
        <p:txBody>
          <a:bodyPr/>
          <a:lstStyle/>
          <a:p>
            <a:r>
              <a:rPr lang="en-US" altLang="en-US" sz="2400" dirty="0"/>
              <a:t>Removes rows from a table</a:t>
            </a:r>
          </a:p>
          <a:p>
            <a:r>
              <a:rPr lang="en-US" altLang="en-US" sz="2400" dirty="0"/>
              <a:t>Delete certain rows</a:t>
            </a:r>
          </a:p>
          <a:p>
            <a:pPr lvl="1"/>
            <a:r>
              <a:rPr lang="en-US" sz="2400" dirty="0">
                <a:solidFill>
                  <a:schemeClr val="bg1"/>
                </a:solidFill>
              </a:rPr>
              <a:t>,</a:t>
            </a:r>
            <a:r>
              <a:rPr lang="en-US" sz="2400" dirty="0"/>
              <a:t> </a:t>
            </a:r>
          </a:p>
        </p:txBody>
      </p:sp>
      <p:pic>
        <p:nvPicPr>
          <p:cNvPr id="13" name="Picture 12" descr="A code has 2 lines and reads as follows. Line 1. Delete from customer underscore T where. Line 2. Customer state equals symbol single quote HI single quote semicolon."/>
          <p:cNvPicPr>
            <a:picLocks noChangeAspect="1"/>
          </p:cNvPicPr>
          <p:nvPr/>
        </p:nvPicPr>
        <p:blipFill rotWithShape="1">
          <a:blip r:embed="rId3"/>
          <a:srcRect l="7369" t="27552" r="2770" b="52816"/>
          <a:stretch/>
        </p:blipFill>
        <p:spPr>
          <a:xfrm>
            <a:off x="1209621" y="2740346"/>
            <a:ext cx="5165792" cy="620301"/>
          </a:xfrm>
          <a:prstGeom prst="rect">
            <a:avLst/>
          </a:prstGeom>
        </p:spPr>
      </p:pic>
      <p:sp>
        <p:nvSpPr>
          <p:cNvPr id="6" name="Text Placeholder 5"/>
          <p:cNvSpPr>
            <a:spLocks noGrp="1"/>
          </p:cNvSpPr>
          <p:nvPr>
            <p:ph type="body" idx="2"/>
          </p:nvPr>
        </p:nvSpPr>
        <p:spPr>
          <a:xfrm>
            <a:off x="457200" y="3632619"/>
            <a:ext cx="8229600" cy="985246"/>
          </a:xfrm>
        </p:spPr>
        <p:txBody>
          <a:bodyPr/>
          <a:lstStyle/>
          <a:p>
            <a:r>
              <a:rPr lang="en-US" altLang="en-US" sz="2400" dirty="0"/>
              <a:t>Delete all rows</a:t>
            </a:r>
          </a:p>
          <a:p>
            <a:pPr lvl="1"/>
            <a:r>
              <a:rPr lang="en-US" altLang="en-US" sz="2400" dirty="0">
                <a:solidFill>
                  <a:schemeClr val="bg1"/>
                </a:solidFill>
              </a:rPr>
              <a:t>,</a:t>
            </a:r>
            <a:r>
              <a:rPr lang="en-US" altLang="en-US" sz="2400" dirty="0"/>
              <a:t> </a:t>
            </a:r>
          </a:p>
        </p:txBody>
      </p:sp>
      <p:pic>
        <p:nvPicPr>
          <p:cNvPr id="8" name="Picture 7" descr="A line of code reads as follows. Delete from customer underscore T semicolon."/>
          <p:cNvPicPr>
            <a:picLocks noChangeAspect="1"/>
          </p:cNvPicPr>
          <p:nvPr/>
        </p:nvPicPr>
        <p:blipFill rotWithShape="1">
          <a:blip r:embed="rId4"/>
          <a:srcRect l="6982" t="13610" b="28431"/>
          <a:stretch/>
        </p:blipFill>
        <p:spPr>
          <a:xfrm>
            <a:off x="1273582" y="4203365"/>
            <a:ext cx="4054902" cy="325703"/>
          </a:xfrm>
          <a:prstGeom prst="rect">
            <a:avLst/>
          </a:prstGeom>
        </p:spPr>
      </p:pic>
    </p:spTree>
    <p:extLst>
      <p:ext uri="{BB962C8B-B14F-4D97-AF65-F5344CB8AC3E}">
        <p14:creationId xmlns:p14="http://schemas.microsoft.com/office/powerpoint/2010/main" val="3904147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UPDATE Statement</a:t>
            </a:r>
          </a:p>
        </p:txBody>
      </p:sp>
      <p:sp>
        <p:nvSpPr>
          <p:cNvPr id="6" name="Text Placeholder 5"/>
          <p:cNvSpPr>
            <a:spLocks noGrp="1"/>
          </p:cNvSpPr>
          <p:nvPr>
            <p:ph type="body" idx="1"/>
          </p:nvPr>
        </p:nvSpPr>
        <p:spPr>
          <a:xfrm>
            <a:off x="457200" y="1600200"/>
            <a:ext cx="8229600" cy="1742607"/>
          </a:xfrm>
        </p:spPr>
        <p:txBody>
          <a:bodyPr/>
          <a:lstStyle/>
          <a:p>
            <a:r>
              <a:rPr lang="en-US" altLang="en-US" sz="2400" dirty="0"/>
              <a:t>Modifies data in existing rows</a:t>
            </a:r>
          </a:p>
          <a:p>
            <a:pPr lvl="1"/>
            <a:r>
              <a:rPr lang="en-US" sz="2400" dirty="0"/>
              <a:t> </a:t>
            </a:r>
          </a:p>
        </p:txBody>
      </p:sp>
      <p:pic>
        <p:nvPicPr>
          <p:cNvPr id="7" name="Picture 6" descr="A code is 3 lines and reads as follows. Line 1. Update product underscore T set. Line 2. Product standard price equals symbol 775 where. Line 3. Product I D equals symbol 7 semicolon. "/>
          <p:cNvPicPr>
            <a:picLocks noChangeAspect="1"/>
          </p:cNvPicPr>
          <p:nvPr/>
        </p:nvPicPr>
        <p:blipFill rotWithShape="1">
          <a:blip r:embed="rId3"/>
          <a:srcRect l="8294" t="26587" r="9928" b="45092"/>
          <a:stretch/>
        </p:blipFill>
        <p:spPr>
          <a:xfrm>
            <a:off x="1368853" y="2262616"/>
            <a:ext cx="4772376" cy="931195"/>
          </a:xfrm>
          <a:prstGeom prst="rect">
            <a:avLst/>
          </a:prstGeom>
        </p:spPr>
      </p:pic>
    </p:spTree>
    <p:extLst>
      <p:ext uri="{BB962C8B-B14F-4D97-AF65-F5344CB8AC3E}">
        <p14:creationId xmlns:p14="http://schemas.microsoft.com/office/powerpoint/2010/main" val="296302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Statement</a:t>
            </a:r>
          </a:p>
        </p:txBody>
      </p:sp>
      <p:sp>
        <p:nvSpPr>
          <p:cNvPr id="3" name="Text Placeholder 2"/>
          <p:cNvSpPr>
            <a:spLocks noGrp="1"/>
          </p:cNvSpPr>
          <p:nvPr>
            <p:ph type="body" idx="1"/>
          </p:nvPr>
        </p:nvSpPr>
        <p:spPr>
          <a:xfrm>
            <a:off x="457200" y="1600201"/>
            <a:ext cx="8229600" cy="1262920"/>
          </a:xfrm>
        </p:spPr>
        <p:txBody>
          <a:bodyPr/>
          <a:lstStyle/>
          <a:p>
            <a:pPr marL="0" indent="0">
              <a:buNone/>
            </a:pPr>
            <a:r>
              <a:rPr lang="en-US" sz="2000" dirty="0"/>
              <a:t>Makes it easier to update a table. It allows combination of Insert and Update in one statement.</a:t>
            </a:r>
          </a:p>
          <a:p>
            <a:pPr marL="0" indent="0">
              <a:buNone/>
            </a:pPr>
            <a:r>
              <a:rPr lang="en-US" sz="2000" dirty="0"/>
              <a:t>Useful for updating master tables with new data.</a:t>
            </a:r>
          </a:p>
        </p:txBody>
      </p:sp>
      <p:pic>
        <p:nvPicPr>
          <p:cNvPr id="4" name="Picture 2" descr="S Q L code example using the MERGE Statement. Line 1. MERGE INTO Product underscore T AS P R O D. Line 2. Using. Line 3. Left parenthesis SELECT Product I D comma Product Description comma Product Finish comma Product Standard Price comma Product Line I D FROM Purchases underscore t right parenthesis AS P U R C H. Line 4. ON left parenthesis P R O D dot Product ID equals P U R C H dot Product I D. Line 5. WHEN MATCHED THEN UPDATE. Line 6. PROD dot Product Standard Price equals P U R C H dot Product Standard Price. Line 7. WHEN NOT MATCHED THEN INSERT. Line 8. Left Parenthesis Product ID comma Product Description comma Product Finish comma Product Standard Price comma Product Line ID right parenthesis. VALUES left parenthesis P U R C H dot Product I D comma P U R C H dot Product Description comma P U R C H dot Product Finish comma P U R C H dot Product Standard Price comma P U R C H dot Product Line I D right parenthesis semicolon.">
            <a:extLst>
              <a:ext uri="{FF2B5EF4-FFF2-40B4-BE49-F238E27FC236}">
                <a16:creationId xmlns:a16="http://schemas.microsoft.com/office/drawing/2014/main" id="{0275AC53-CE0E-4A1E-AB76-87D0E7F0E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881" y="3061516"/>
            <a:ext cx="7560828" cy="3087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0253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Schema Definition</a:t>
            </a:r>
          </a:p>
        </p:txBody>
      </p:sp>
      <p:sp>
        <p:nvSpPr>
          <p:cNvPr id="5" name="Text Placeholder 4"/>
          <p:cNvSpPr>
            <a:spLocks noGrp="1"/>
          </p:cNvSpPr>
          <p:nvPr>
            <p:ph type="body" idx="1"/>
          </p:nvPr>
        </p:nvSpPr>
        <p:spPr>
          <a:xfrm>
            <a:off x="457200" y="1600200"/>
            <a:ext cx="8229600" cy="3618140"/>
          </a:xfrm>
        </p:spPr>
        <p:txBody>
          <a:bodyPr/>
          <a:lstStyle/>
          <a:p>
            <a:pPr eaLnBrk="1" hangingPunct="1"/>
            <a:r>
              <a:rPr lang="en-US" altLang="en-US" sz="2000" dirty="0"/>
              <a:t>Control processing/storage efficiency:</a:t>
            </a:r>
          </a:p>
          <a:p>
            <a:pPr lvl="1" eaLnBrk="1" hangingPunct="1"/>
            <a:r>
              <a:rPr lang="en-US" altLang="en-US" sz="2000" dirty="0"/>
              <a:t>Choice of indexes</a:t>
            </a:r>
          </a:p>
          <a:p>
            <a:pPr lvl="1" eaLnBrk="1" hangingPunct="1"/>
            <a:r>
              <a:rPr lang="en-US" altLang="en-US" sz="2000" dirty="0"/>
              <a:t>File organizations for base tables</a:t>
            </a:r>
          </a:p>
          <a:p>
            <a:pPr lvl="1" eaLnBrk="1" hangingPunct="1"/>
            <a:r>
              <a:rPr lang="en-US" altLang="en-US" sz="2000" dirty="0"/>
              <a:t>File organizations for indexes</a:t>
            </a:r>
          </a:p>
          <a:p>
            <a:pPr lvl="1" eaLnBrk="1" hangingPunct="1"/>
            <a:r>
              <a:rPr lang="en-US" altLang="en-US" sz="2000" dirty="0"/>
              <a:t>Data clustering</a:t>
            </a:r>
          </a:p>
          <a:p>
            <a:pPr lvl="1" eaLnBrk="1" hangingPunct="1"/>
            <a:r>
              <a:rPr lang="en-US" altLang="en-US" sz="2000" dirty="0"/>
              <a:t>Statistics maintenance</a:t>
            </a:r>
          </a:p>
          <a:p>
            <a:pPr eaLnBrk="1" hangingPunct="1"/>
            <a:r>
              <a:rPr lang="en-US" altLang="en-US" sz="2000" dirty="0"/>
              <a:t>Creating indexes</a:t>
            </a:r>
          </a:p>
          <a:p>
            <a:pPr lvl="1" eaLnBrk="1" hangingPunct="1"/>
            <a:r>
              <a:rPr lang="en-US" altLang="en-US" sz="2000" dirty="0"/>
              <a:t>Speed up random/sequential access to base table data</a:t>
            </a:r>
          </a:p>
          <a:p>
            <a:pPr lvl="1" eaLnBrk="1" hangingPunct="1"/>
            <a:r>
              <a:rPr lang="en-US" altLang="en-US" sz="2000" dirty="0"/>
              <a:t>Example</a:t>
            </a:r>
          </a:p>
          <a:p>
            <a:pPr lvl="2"/>
            <a:r>
              <a:rPr lang="en-US" altLang="en-US" sz="2000" dirty="0">
                <a:solidFill>
                  <a:schemeClr val="bg1"/>
                </a:solidFill>
              </a:rPr>
              <a:t>,</a:t>
            </a:r>
            <a:r>
              <a:rPr lang="en-US" altLang="en-US" sz="2000" dirty="0"/>
              <a:t> </a:t>
            </a:r>
          </a:p>
        </p:txBody>
      </p:sp>
      <p:pic>
        <p:nvPicPr>
          <p:cNvPr id="7" name="Picture 6" descr="A line of code reads as follows. Create index name underscore I D X on customer underscore T left parenthesis customer name right parenthesis."/>
          <p:cNvPicPr>
            <a:picLocks noChangeAspect="1"/>
          </p:cNvPicPr>
          <p:nvPr/>
        </p:nvPicPr>
        <p:blipFill rotWithShape="1">
          <a:blip r:embed="rId4"/>
          <a:srcRect l="2865" t="8983" b="22685"/>
          <a:stretch/>
        </p:blipFill>
        <p:spPr>
          <a:xfrm>
            <a:off x="1694590" y="5278659"/>
            <a:ext cx="6563944" cy="299803"/>
          </a:xfrm>
          <a:prstGeom prst="rect">
            <a:avLst/>
          </a:prstGeom>
        </p:spPr>
      </p:pic>
      <p:sp>
        <p:nvSpPr>
          <p:cNvPr id="6" name="Text Placeholder 5"/>
          <p:cNvSpPr>
            <a:spLocks noGrp="1"/>
          </p:cNvSpPr>
          <p:nvPr>
            <p:ph type="body" idx="2"/>
          </p:nvPr>
        </p:nvSpPr>
        <p:spPr>
          <a:xfrm>
            <a:off x="457200" y="5586712"/>
            <a:ext cx="8229600" cy="380462"/>
          </a:xfrm>
        </p:spPr>
        <p:txBody>
          <a:bodyPr/>
          <a:lstStyle/>
          <a:p>
            <a:pPr lvl="2"/>
            <a:r>
              <a:rPr lang="en-US" altLang="en-US" sz="2000" dirty="0"/>
              <a:t>This makes an index for the CUSTOMERNAME field of the</a:t>
            </a:r>
          </a:p>
        </p:txBody>
      </p:sp>
      <p:graphicFrame>
        <p:nvGraphicFramePr>
          <p:cNvPr id="2" name="Object 1" descr="Customer underscore T table."/>
          <p:cNvGraphicFramePr>
            <a:graphicFrameLocks noChangeAspect="1"/>
          </p:cNvGraphicFramePr>
          <p:nvPr>
            <p:extLst>
              <p:ext uri="{D42A27DB-BD31-4B8C-83A1-F6EECF244321}">
                <p14:modId xmlns:p14="http://schemas.microsoft.com/office/powerpoint/2010/main" val="3553794817"/>
              </p:ext>
            </p:extLst>
          </p:nvPr>
        </p:nvGraphicFramePr>
        <p:xfrm>
          <a:off x="1674370" y="6016442"/>
          <a:ext cx="2353887" cy="328488"/>
        </p:xfrm>
        <a:graphic>
          <a:graphicData uri="http://schemas.openxmlformats.org/presentationml/2006/ole">
            <mc:AlternateContent xmlns:mc="http://schemas.openxmlformats.org/markup-compatibility/2006">
              <mc:Choice xmlns:v="urn:schemas-microsoft-com:vml" Requires="v">
                <p:oleObj spid="_x0000_s2069" name="Equation" r:id="rId5" imgW="1460160" imgH="203040" progId="Equation.DSMT4">
                  <p:embed/>
                </p:oleObj>
              </mc:Choice>
              <mc:Fallback>
                <p:oleObj name="Equation" r:id="rId5" imgW="1460160" imgH="203040" progId="Equation.DSMT4">
                  <p:embed/>
                  <p:pic>
                    <p:nvPicPr>
                      <p:cNvPr id="0" name=""/>
                      <p:cNvPicPr/>
                      <p:nvPr/>
                    </p:nvPicPr>
                    <p:blipFill>
                      <a:blip r:embed="rId6"/>
                      <a:stretch>
                        <a:fillRect/>
                      </a:stretch>
                    </p:blipFill>
                    <p:spPr>
                      <a:xfrm>
                        <a:off x="1674370" y="6016442"/>
                        <a:ext cx="2353887" cy="328488"/>
                      </a:xfrm>
                      <a:prstGeom prst="rect">
                        <a:avLst/>
                      </a:prstGeom>
                    </p:spPr>
                  </p:pic>
                </p:oleObj>
              </mc:Fallback>
            </mc:AlternateContent>
          </a:graphicData>
        </a:graphic>
      </p:graphicFrame>
    </p:spTree>
    <p:extLst>
      <p:ext uri="{BB962C8B-B14F-4D97-AF65-F5344CB8AC3E}">
        <p14:creationId xmlns:p14="http://schemas.microsoft.com/office/powerpoint/2010/main" val="1528155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t>
            </a:r>
            <a:r>
              <a:rPr lang="en-US" sz="100" dirty="0"/>
              <a:t> </a:t>
            </a:r>
            <a:r>
              <a:rPr lang="en-US" dirty="0"/>
              <a:t>Q</a:t>
            </a:r>
            <a:r>
              <a:rPr lang="en-US" sz="100" dirty="0"/>
              <a:t> </a:t>
            </a:r>
            <a:r>
              <a:rPr lang="en-US" dirty="0"/>
              <a:t>L Overview</a:t>
            </a:r>
          </a:p>
        </p:txBody>
      </p:sp>
      <p:sp>
        <p:nvSpPr>
          <p:cNvPr id="5" name="Text Placeholder 4"/>
          <p:cNvSpPr>
            <a:spLocks noGrp="1"/>
          </p:cNvSpPr>
          <p:nvPr>
            <p:ph type="body" idx="1"/>
          </p:nvPr>
        </p:nvSpPr>
        <p:spPr>
          <a:xfrm>
            <a:off x="457200" y="1600200"/>
            <a:ext cx="8229600" cy="2731957"/>
          </a:xfrm>
        </p:spPr>
        <p:txBody>
          <a:bodyPr/>
          <a:lstStyle/>
          <a:p>
            <a:pPr eaLnBrk="1" hangingPunct="1"/>
            <a:r>
              <a:rPr lang="en-US" altLang="en-US" sz="2400" dirty="0"/>
              <a:t>Structured Query Language – often pronounced “Sequel”</a:t>
            </a:r>
          </a:p>
          <a:p>
            <a:pPr eaLnBrk="1" hangingPunct="1"/>
            <a:r>
              <a:rPr lang="en-US" altLang="en-US" sz="2400" dirty="0"/>
              <a:t>The standard for Relational Database Management Systems (R</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a:t>
            </a:r>
          </a:p>
          <a:p>
            <a:pPr eaLnBrk="1" hangingPunct="1"/>
            <a:r>
              <a:rPr lang="en-US" altLang="en-US" sz="2400" dirty="0"/>
              <a:t>R</a:t>
            </a:r>
            <a:r>
              <a:rPr lang="en-US" altLang="en-US" sz="100" dirty="0"/>
              <a:t> </a:t>
            </a:r>
            <a:r>
              <a:rPr lang="en-US" altLang="en-US" sz="2400" dirty="0"/>
              <a:t>D</a:t>
            </a:r>
            <a:r>
              <a:rPr lang="en-US" altLang="en-US" sz="100" dirty="0"/>
              <a:t> </a:t>
            </a:r>
            <a:r>
              <a:rPr lang="en-US" altLang="en-US" sz="2400" dirty="0"/>
              <a:t>B</a:t>
            </a:r>
            <a:r>
              <a:rPr lang="en-US" altLang="en-US" sz="100" dirty="0"/>
              <a:t> </a:t>
            </a:r>
            <a:r>
              <a:rPr lang="en-US" altLang="en-US" sz="2400" dirty="0"/>
              <a:t>M</a:t>
            </a:r>
            <a:r>
              <a:rPr lang="en-US" altLang="en-US" sz="100" dirty="0"/>
              <a:t> </a:t>
            </a:r>
            <a:r>
              <a:rPr lang="en-US" altLang="en-US" sz="2400" dirty="0"/>
              <a:t>S: A database management system that manages data as a collection of tables in which all relationships are represented by common values in related tables</a:t>
            </a:r>
          </a:p>
        </p:txBody>
      </p:sp>
    </p:spTree>
    <p:extLst>
      <p:ext uri="{BB962C8B-B14F-4D97-AF65-F5344CB8AC3E}">
        <p14:creationId xmlns:p14="http://schemas.microsoft.com/office/powerpoint/2010/main" val="3195132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Statement</a:t>
            </a:r>
          </a:p>
        </p:txBody>
      </p:sp>
      <p:sp>
        <p:nvSpPr>
          <p:cNvPr id="6" name="Text Placeholder 5"/>
          <p:cNvSpPr>
            <a:spLocks noGrp="1"/>
          </p:cNvSpPr>
          <p:nvPr>
            <p:ph type="body" idx="1"/>
          </p:nvPr>
        </p:nvSpPr>
        <p:spPr/>
        <p:txBody>
          <a:bodyPr/>
          <a:lstStyle/>
          <a:p>
            <a:pPr>
              <a:defRPr/>
            </a:pPr>
            <a:r>
              <a:rPr lang="en-US" sz="2000" dirty="0">
                <a:solidFill>
                  <a:schemeClr val="bg2"/>
                </a:solidFill>
              </a:rPr>
              <a:t>Used for queries on single or multiple tables</a:t>
            </a:r>
          </a:p>
          <a:p>
            <a:pPr>
              <a:defRPr/>
            </a:pPr>
            <a:r>
              <a:rPr lang="en-US" sz="2000" dirty="0">
                <a:solidFill>
                  <a:schemeClr val="bg2"/>
                </a:solidFill>
              </a:rPr>
              <a:t>Clauses of the SELECT statement:</a:t>
            </a:r>
          </a:p>
          <a:p>
            <a:pPr lvl="1">
              <a:defRPr/>
            </a:pPr>
            <a:r>
              <a:rPr lang="en-US" sz="2000" b="1" dirty="0">
                <a:solidFill>
                  <a:schemeClr val="bg2"/>
                </a:solidFill>
              </a:rPr>
              <a:t>SELECT</a:t>
            </a:r>
            <a:r>
              <a:rPr lang="en-US" sz="2000" dirty="0">
                <a:solidFill>
                  <a:schemeClr val="bg2"/>
                </a:solidFill>
              </a:rPr>
              <a:t>: List the columns (and expressions) to be returned from the query</a:t>
            </a:r>
          </a:p>
          <a:p>
            <a:pPr lvl="1">
              <a:defRPr/>
            </a:pPr>
            <a:r>
              <a:rPr lang="en-US" sz="2000" b="1" dirty="0">
                <a:solidFill>
                  <a:schemeClr val="bg2"/>
                </a:solidFill>
              </a:rPr>
              <a:t>FROM</a:t>
            </a:r>
            <a:r>
              <a:rPr lang="en-US" sz="2000" dirty="0">
                <a:solidFill>
                  <a:schemeClr val="bg2"/>
                </a:solidFill>
              </a:rPr>
              <a:t>: Indicate the table(s) or view(s) from which data will be obtained</a:t>
            </a:r>
          </a:p>
          <a:p>
            <a:pPr lvl="1">
              <a:defRPr/>
            </a:pPr>
            <a:r>
              <a:rPr lang="en-US" sz="2000" b="1" dirty="0">
                <a:solidFill>
                  <a:schemeClr val="bg2"/>
                </a:solidFill>
              </a:rPr>
              <a:t>WHERE</a:t>
            </a:r>
            <a:r>
              <a:rPr lang="en-US" sz="2000" dirty="0">
                <a:solidFill>
                  <a:schemeClr val="bg2"/>
                </a:solidFill>
              </a:rPr>
              <a:t>: Indicate the conditions under which a row will be included in the result</a:t>
            </a:r>
          </a:p>
          <a:p>
            <a:pPr lvl="1">
              <a:defRPr/>
            </a:pPr>
            <a:r>
              <a:rPr lang="en-US" sz="2000" b="1" dirty="0">
                <a:solidFill>
                  <a:schemeClr val="bg2"/>
                </a:solidFill>
              </a:rPr>
              <a:t>GROUP</a:t>
            </a:r>
            <a:r>
              <a:rPr lang="en-US" sz="2000" dirty="0">
                <a:solidFill>
                  <a:schemeClr val="bg2"/>
                </a:solidFill>
              </a:rPr>
              <a:t> </a:t>
            </a:r>
            <a:r>
              <a:rPr lang="en-US" sz="2000" b="1" dirty="0">
                <a:solidFill>
                  <a:schemeClr val="bg2"/>
                </a:solidFill>
              </a:rPr>
              <a:t>BY</a:t>
            </a:r>
            <a:r>
              <a:rPr lang="en-US" sz="2000" dirty="0">
                <a:solidFill>
                  <a:schemeClr val="bg2"/>
                </a:solidFill>
              </a:rPr>
              <a:t>: Indicate categorization of results</a:t>
            </a:r>
          </a:p>
          <a:p>
            <a:pPr lvl="1">
              <a:defRPr/>
            </a:pPr>
            <a:r>
              <a:rPr lang="en-US" sz="2000" b="1" dirty="0">
                <a:solidFill>
                  <a:schemeClr val="bg2"/>
                </a:solidFill>
              </a:rPr>
              <a:t>HAVING</a:t>
            </a:r>
            <a:r>
              <a:rPr lang="en-US" sz="2000" dirty="0">
                <a:solidFill>
                  <a:schemeClr val="bg2"/>
                </a:solidFill>
              </a:rPr>
              <a:t>: Indicate the conditions under which a category (group) will be included</a:t>
            </a:r>
          </a:p>
          <a:p>
            <a:pPr lvl="1">
              <a:defRPr/>
            </a:pPr>
            <a:r>
              <a:rPr lang="en-US" sz="2000" b="1" dirty="0">
                <a:solidFill>
                  <a:schemeClr val="bg2"/>
                </a:solidFill>
              </a:rPr>
              <a:t>ORDER</a:t>
            </a:r>
            <a:r>
              <a:rPr lang="en-US" sz="2000" dirty="0">
                <a:solidFill>
                  <a:schemeClr val="bg2"/>
                </a:solidFill>
              </a:rPr>
              <a:t> </a:t>
            </a:r>
            <a:r>
              <a:rPr lang="en-US" sz="2000" b="1" dirty="0">
                <a:solidFill>
                  <a:schemeClr val="bg2"/>
                </a:solidFill>
              </a:rPr>
              <a:t>BY</a:t>
            </a:r>
            <a:r>
              <a:rPr lang="en-US" sz="2000" dirty="0">
                <a:solidFill>
                  <a:schemeClr val="bg2"/>
                </a:solidFill>
              </a:rPr>
              <a:t>: Sorts the result according to specified criteria</a:t>
            </a:r>
          </a:p>
        </p:txBody>
      </p:sp>
    </p:spTree>
    <p:extLst>
      <p:ext uri="{BB962C8B-B14F-4D97-AF65-F5344CB8AC3E}">
        <p14:creationId xmlns:p14="http://schemas.microsoft.com/office/powerpoint/2010/main" val="3056705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 Example</a:t>
            </a:r>
          </a:p>
        </p:txBody>
      </p:sp>
      <p:sp>
        <p:nvSpPr>
          <p:cNvPr id="5" name="Text Placeholder 4"/>
          <p:cNvSpPr>
            <a:spLocks noGrp="1"/>
          </p:cNvSpPr>
          <p:nvPr>
            <p:ph type="body" idx="1"/>
          </p:nvPr>
        </p:nvSpPr>
        <p:spPr>
          <a:xfrm>
            <a:off x="457200" y="1570221"/>
            <a:ext cx="8229600" cy="423471"/>
          </a:xfrm>
        </p:spPr>
        <p:txBody>
          <a:bodyPr/>
          <a:lstStyle/>
          <a:p>
            <a:r>
              <a:rPr lang="en-US" altLang="en-US" sz="2000" dirty="0"/>
              <a:t>Find products with standard price less than $275</a:t>
            </a:r>
          </a:p>
        </p:txBody>
      </p:sp>
      <p:pic>
        <p:nvPicPr>
          <p:cNvPr id="7" name="Picture 2" descr="SELECT Product Description comma Product Standard Price. From Product underscore T. Where Products Standard Price is less than 275 semicolon."/>
          <p:cNvPicPr>
            <a:picLocks noChangeAspect="1" noChangeArrowheads="1"/>
          </p:cNvPicPr>
          <p:nvPr/>
        </p:nvPicPr>
        <p:blipFill rotWithShape="1">
          <a:blip r:embed="rId3">
            <a:extLst>
              <a:ext uri="{28A0092B-C50C-407E-A947-70E740481C1C}">
                <a14:useLocalDpi xmlns:a14="http://schemas.microsoft.com/office/drawing/2010/main" val="0"/>
              </a:ext>
            </a:extLst>
          </a:blip>
          <a:srcRect b="4047"/>
          <a:stretch/>
        </p:blipFill>
        <p:spPr bwMode="auto">
          <a:xfrm>
            <a:off x="1363003" y="2074293"/>
            <a:ext cx="5447208" cy="1143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 Placeholder 5"/>
          <p:cNvSpPr>
            <a:spLocks noGrp="1"/>
          </p:cNvSpPr>
          <p:nvPr>
            <p:ph type="body" idx="2"/>
          </p:nvPr>
        </p:nvSpPr>
        <p:spPr>
          <a:xfrm>
            <a:off x="457200" y="3291748"/>
            <a:ext cx="8229600" cy="3068184"/>
          </a:xfrm>
        </p:spPr>
        <p:txBody>
          <a:bodyPr/>
          <a:lstStyle/>
          <a:p>
            <a:pPr eaLnBrk="1" hangingPunct="1"/>
            <a:r>
              <a:rPr lang="en-US" altLang="en-US" sz="2000" dirty="0"/>
              <a:t>Comparison operators include</a:t>
            </a:r>
          </a:p>
          <a:p>
            <a:pPr lvl="1"/>
            <a:r>
              <a:rPr lang="en-US" sz="2000" dirty="0"/>
              <a:t>= Equal to</a:t>
            </a:r>
          </a:p>
          <a:p>
            <a:pPr lvl="1"/>
            <a:r>
              <a:rPr lang="en-US" sz="2000" dirty="0"/>
              <a:t>&gt; Greater than</a:t>
            </a:r>
          </a:p>
          <a:p>
            <a:pPr lvl="1"/>
            <a:r>
              <a:rPr lang="en-US" sz="2000" dirty="0"/>
              <a:t>&gt;= Greater than or equal to</a:t>
            </a:r>
          </a:p>
          <a:p>
            <a:pPr lvl="1"/>
            <a:r>
              <a:rPr lang="en-US" sz="2000" dirty="0"/>
              <a:t>&lt; Less than</a:t>
            </a:r>
          </a:p>
          <a:p>
            <a:pPr lvl="1"/>
            <a:r>
              <a:rPr lang="en-US" sz="2000" dirty="0"/>
              <a:t>&lt;= Less than or equal to</a:t>
            </a:r>
          </a:p>
          <a:p>
            <a:pPr lvl="1"/>
            <a:r>
              <a:rPr lang="en-US" sz="2000" dirty="0"/>
              <a:t>&lt;&gt; Not equal to</a:t>
            </a:r>
          </a:p>
          <a:p>
            <a:pPr lvl="1"/>
            <a:r>
              <a:rPr lang="en-US" sz="2000" dirty="0"/>
              <a:t>!= Not equal to</a:t>
            </a:r>
          </a:p>
        </p:txBody>
      </p:sp>
    </p:spTree>
    <p:extLst>
      <p:ext uri="{BB962C8B-B14F-4D97-AF65-F5344CB8AC3E}">
        <p14:creationId xmlns:p14="http://schemas.microsoft.com/office/powerpoint/2010/main" val="1188587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Example Using Alias</a:t>
            </a:r>
          </a:p>
        </p:txBody>
      </p:sp>
      <p:sp>
        <p:nvSpPr>
          <p:cNvPr id="5" name="Text Placeholder 4"/>
          <p:cNvSpPr>
            <a:spLocks noGrp="1"/>
          </p:cNvSpPr>
          <p:nvPr>
            <p:ph type="body" idx="1"/>
          </p:nvPr>
        </p:nvSpPr>
        <p:spPr>
          <a:xfrm>
            <a:off x="457200" y="1600200"/>
            <a:ext cx="8229600" cy="528403"/>
          </a:xfrm>
        </p:spPr>
        <p:txBody>
          <a:bodyPr/>
          <a:lstStyle/>
          <a:p>
            <a:r>
              <a:rPr lang="en-US" sz="2400" dirty="0">
                <a:solidFill>
                  <a:schemeClr val="bg2"/>
                </a:solidFill>
              </a:rPr>
              <a:t>Alias is an alternative column or table name</a:t>
            </a:r>
            <a:endParaRPr lang="en-US" sz="2400" dirty="0"/>
          </a:p>
        </p:txBody>
      </p:sp>
      <p:pic>
        <p:nvPicPr>
          <p:cNvPr id="6" name="Picture 5" descr="A code has 4 lines and reads as follows. Line 1. Select cust period customer name as name comma. Line 2 is indented once. Cust period customer address. Line 3. from customer underscore V cust. Line 4 is indented twice. where name equals symbol single quote home furnishings single quote semicolon."/>
          <p:cNvPicPr>
            <a:picLocks noChangeAspect="1"/>
          </p:cNvPicPr>
          <p:nvPr/>
        </p:nvPicPr>
        <p:blipFill rotWithShape="1">
          <a:blip r:embed="rId3"/>
          <a:srcRect l="12662" t="29246" r="5951" b="29955"/>
          <a:stretch/>
        </p:blipFill>
        <p:spPr>
          <a:xfrm>
            <a:off x="1323011" y="2455988"/>
            <a:ext cx="6482991" cy="1548789"/>
          </a:xfrm>
          <a:prstGeom prst="rect">
            <a:avLst/>
          </a:prstGeom>
        </p:spPr>
      </p:pic>
    </p:spTree>
    <p:extLst>
      <p:ext uri="{BB962C8B-B14F-4D97-AF65-F5344CB8AC3E}">
        <p14:creationId xmlns:p14="http://schemas.microsoft.com/office/powerpoint/2010/main" val="3059044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SELECT Example Using a Function</a:t>
            </a:r>
          </a:p>
        </p:txBody>
      </p:sp>
      <p:sp>
        <p:nvSpPr>
          <p:cNvPr id="5" name="Text Placeholder 4"/>
          <p:cNvSpPr>
            <a:spLocks noGrp="1"/>
          </p:cNvSpPr>
          <p:nvPr>
            <p:ph type="body" idx="1"/>
          </p:nvPr>
        </p:nvSpPr>
        <p:spPr>
          <a:xfrm>
            <a:off x="457200" y="1600201"/>
            <a:ext cx="8229600" cy="558384"/>
          </a:xfrm>
        </p:spPr>
        <p:txBody>
          <a:bodyPr/>
          <a:lstStyle/>
          <a:p>
            <a:r>
              <a:rPr lang="en-US" sz="2400" dirty="0">
                <a:solidFill>
                  <a:schemeClr val="bg2"/>
                </a:solidFill>
              </a:rPr>
              <a:t>Using the COUNT </a:t>
            </a:r>
            <a:r>
              <a:rPr lang="en-US" sz="2400" b="1" dirty="0">
                <a:solidFill>
                  <a:schemeClr val="bg2"/>
                </a:solidFill>
              </a:rPr>
              <a:t>aggregate function</a:t>
            </a:r>
            <a:r>
              <a:rPr lang="en-US" sz="2400" dirty="0">
                <a:solidFill>
                  <a:schemeClr val="bg2"/>
                </a:solidFill>
              </a:rPr>
              <a:t> to find totals</a:t>
            </a:r>
          </a:p>
        </p:txBody>
      </p:sp>
      <p:pic>
        <p:nvPicPr>
          <p:cNvPr id="7" name="Picture 6" descr="A code has 2 lines and reads as follows. Line 1. Select count left parenthesis asterisks right parenthesis from orderline underscore T. Line 2 is indented twice. Where order I D equals symbol 1 0 0 4 semicolon."/>
          <p:cNvPicPr>
            <a:picLocks noChangeAspect="1"/>
          </p:cNvPicPr>
          <p:nvPr/>
        </p:nvPicPr>
        <p:blipFill rotWithShape="1">
          <a:blip r:embed="rId3"/>
          <a:srcRect l="7319" t="22650" r="18082" b="54965"/>
          <a:stretch/>
        </p:blipFill>
        <p:spPr>
          <a:xfrm>
            <a:off x="1409635" y="2438338"/>
            <a:ext cx="5455300" cy="841363"/>
          </a:xfrm>
          <a:prstGeom prst="rect">
            <a:avLst/>
          </a:prstGeom>
        </p:spPr>
      </p:pic>
      <p:sp>
        <p:nvSpPr>
          <p:cNvPr id="6" name="Text Placeholder 5"/>
          <p:cNvSpPr>
            <a:spLocks noGrp="1"/>
          </p:cNvSpPr>
          <p:nvPr>
            <p:ph type="body" idx="2"/>
          </p:nvPr>
        </p:nvSpPr>
        <p:spPr>
          <a:xfrm>
            <a:off x="457200" y="3722561"/>
            <a:ext cx="8229600" cy="1329128"/>
          </a:xfrm>
        </p:spPr>
        <p:txBody>
          <a:bodyPr/>
          <a:lstStyle/>
          <a:p>
            <a:r>
              <a:rPr lang="en-US" sz="2400" dirty="0">
                <a:solidFill>
                  <a:schemeClr val="bg2"/>
                </a:solidFill>
              </a:rPr>
              <a:t>Note: With aggregate functions you can’t have single-valued columns included in the SELECT clause, unless they are included in the GROUP BY clause.</a:t>
            </a:r>
            <a:endParaRPr lang="en-US" sz="2400" dirty="0"/>
          </a:p>
        </p:txBody>
      </p:sp>
    </p:spTree>
    <p:extLst>
      <p:ext uri="{BB962C8B-B14F-4D97-AF65-F5344CB8AC3E}">
        <p14:creationId xmlns:p14="http://schemas.microsoft.com/office/powerpoint/2010/main" val="357104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SELECT Example – Boolean Operators</a:t>
            </a:r>
          </a:p>
        </p:txBody>
      </p:sp>
      <p:sp>
        <p:nvSpPr>
          <p:cNvPr id="6" name="Text Placeholder 5"/>
          <p:cNvSpPr>
            <a:spLocks noGrp="1"/>
          </p:cNvSpPr>
          <p:nvPr>
            <p:ph type="body" idx="1"/>
          </p:nvPr>
        </p:nvSpPr>
        <p:spPr>
          <a:xfrm>
            <a:off x="457200" y="1600201"/>
            <a:ext cx="8229600" cy="978108"/>
          </a:xfrm>
        </p:spPr>
        <p:txBody>
          <a:bodyPr/>
          <a:lstStyle/>
          <a:p>
            <a:r>
              <a:rPr lang="en-US" sz="2400" dirty="0">
                <a:solidFill>
                  <a:schemeClr val="bg2"/>
                </a:solidFill>
              </a:rPr>
              <a:t>AND, OR, and NOT Operators for customizing conditions in WHERE clause</a:t>
            </a:r>
          </a:p>
        </p:txBody>
      </p:sp>
      <p:pic>
        <p:nvPicPr>
          <p:cNvPr id="7" name="Picture 6" descr="A code has 5 lines and reads as follows. Line 1. Select product description comma product finish comma product standard price. Line 2. From product underscore T. Line 3. Where product description like single quote percent symbol desk single quote. Line 4. Or product description like single quote percent symbol table single quote. Line 5. And product standard price right angle bracket 300 semicolon."/>
          <p:cNvPicPr>
            <a:picLocks noChangeAspect="1"/>
          </p:cNvPicPr>
          <p:nvPr/>
        </p:nvPicPr>
        <p:blipFill rotWithShape="1">
          <a:blip r:embed="rId3"/>
          <a:srcRect l="7051" t="41762" b="4751"/>
          <a:stretch/>
        </p:blipFill>
        <p:spPr>
          <a:xfrm>
            <a:off x="683897" y="2775467"/>
            <a:ext cx="8021877" cy="2069548"/>
          </a:xfrm>
          <a:prstGeom prst="rect">
            <a:avLst/>
          </a:prstGeom>
        </p:spPr>
      </p:pic>
    </p:spTree>
    <p:extLst>
      <p:ext uri="{BB962C8B-B14F-4D97-AF65-F5344CB8AC3E}">
        <p14:creationId xmlns:p14="http://schemas.microsoft.com/office/powerpoint/2010/main" val="1491111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Figure 5-8 Boolean Query a Without Use of Parentheses</a:t>
            </a:r>
          </a:p>
        </p:txBody>
      </p:sp>
      <p:sp>
        <p:nvSpPr>
          <p:cNvPr id="5" name="Text Placeholder 4"/>
          <p:cNvSpPr>
            <a:spLocks noGrp="1"/>
          </p:cNvSpPr>
          <p:nvPr>
            <p:ph type="body" idx="1"/>
          </p:nvPr>
        </p:nvSpPr>
        <p:spPr>
          <a:xfrm>
            <a:off x="457200" y="1600201"/>
            <a:ext cx="8165583" cy="737558"/>
          </a:xfrm>
        </p:spPr>
        <p:txBody>
          <a:bodyPr/>
          <a:lstStyle/>
          <a:p>
            <a:pPr marL="0" indent="0">
              <a:buNone/>
            </a:pPr>
            <a:r>
              <a:rPr lang="en-US" sz="2200" dirty="0">
                <a:cs typeface="Arial" charset="0"/>
              </a:rPr>
              <a:t>By default, processing order of Boolean operators is NOT, then AND, then OR</a:t>
            </a:r>
          </a:p>
        </p:txBody>
      </p:sp>
      <p:pic>
        <p:nvPicPr>
          <p:cNvPr id="6" name="Picture 5" descr="An illustration of a Boolean query A without the use of parenthesis. The drawing shows three circles that represent three database tables, labeled as, All Tables, All Desks, and Products with Standard Price greater than $300. All Tables and Products overlap, with the overlapping region marked as AND. A callout pointing to this region reads as follows. Step 1. Process AND, WHERE, Product Description. LIKE % Table AND, Standard Price greater than $300. All Desks and Products are shown as distinct circles without any overlap. A callout pointing to All Desks reads, Step 2. Process OR, WHERE, Product Description, LIKE % Desk. A callout pointing to All Desks and the common overlap region between All Tables and Products reads as follows. Step 3, Final result is the union OR of these two areas."/>
          <p:cNvPicPr>
            <a:picLocks noChangeAspect="1"/>
          </p:cNvPicPr>
          <p:nvPr/>
        </p:nvPicPr>
        <p:blipFill>
          <a:blip r:embed="rId3"/>
          <a:stretch>
            <a:fillRect/>
          </a:stretch>
        </p:blipFill>
        <p:spPr>
          <a:xfrm>
            <a:off x="2369629" y="2476294"/>
            <a:ext cx="4792876" cy="3849465"/>
          </a:xfrm>
          <a:prstGeom prst="rect">
            <a:avLst/>
          </a:prstGeom>
        </p:spPr>
      </p:pic>
    </p:spTree>
    <p:extLst>
      <p:ext uri="{BB962C8B-B14F-4D97-AF65-F5344CB8AC3E}">
        <p14:creationId xmlns:p14="http://schemas.microsoft.com/office/powerpoint/2010/main" val="2699505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Example–Boolean Operators</a:t>
            </a:r>
          </a:p>
        </p:txBody>
      </p:sp>
      <p:sp>
        <p:nvSpPr>
          <p:cNvPr id="4" name="Text Placeholder 3"/>
          <p:cNvSpPr>
            <a:spLocks noGrp="1"/>
          </p:cNvSpPr>
          <p:nvPr>
            <p:ph type="body" idx="1"/>
          </p:nvPr>
        </p:nvSpPr>
        <p:spPr>
          <a:xfrm>
            <a:off x="457200" y="1600201"/>
            <a:ext cx="8229600" cy="813216"/>
          </a:xfrm>
        </p:spPr>
        <p:txBody>
          <a:bodyPr/>
          <a:lstStyle/>
          <a:p>
            <a:r>
              <a:rPr lang="en-US" sz="2400" dirty="0">
                <a:solidFill>
                  <a:schemeClr val="bg2"/>
                </a:solidFill>
              </a:rPr>
              <a:t>With parentheses…these override the normal precedence of Boolean operators</a:t>
            </a:r>
          </a:p>
        </p:txBody>
      </p:sp>
      <p:pic>
        <p:nvPicPr>
          <p:cNvPr id="6" name="Picture 5" descr="A code is 6 lines and reads as follows. Select product description comma product finish comma. Line 2. product standard price. Line 3. From product underscore T semicolon. Line 4. Where left parenthesis product description like single quote percent symbol desk single quote. Line 5. Or product description like single quote percent symbol table single quote right parenthesis. Line 6. And product standard price right angle bracket 300 semicolon."/>
          <p:cNvPicPr>
            <a:picLocks noChangeAspect="1"/>
          </p:cNvPicPr>
          <p:nvPr/>
        </p:nvPicPr>
        <p:blipFill rotWithShape="1">
          <a:blip r:embed="rId2"/>
          <a:srcRect l="6944" t="38706" r="29663" b="7483"/>
          <a:stretch/>
        </p:blipFill>
        <p:spPr>
          <a:xfrm>
            <a:off x="1141876" y="2671733"/>
            <a:ext cx="5451166" cy="2158409"/>
          </a:xfrm>
          <a:prstGeom prst="rect">
            <a:avLst/>
          </a:prstGeom>
        </p:spPr>
      </p:pic>
      <p:sp>
        <p:nvSpPr>
          <p:cNvPr id="5" name="Text Placeholder 4"/>
          <p:cNvSpPr>
            <a:spLocks noGrp="1"/>
          </p:cNvSpPr>
          <p:nvPr>
            <p:ph type="body" idx="2"/>
          </p:nvPr>
        </p:nvSpPr>
        <p:spPr>
          <a:xfrm>
            <a:off x="457200" y="5041267"/>
            <a:ext cx="8229600" cy="1194218"/>
          </a:xfrm>
        </p:spPr>
        <p:txBody>
          <a:bodyPr/>
          <a:lstStyle/>
          <a:p>
            <a:pPr marL="0" indent="0">
              <a:buNone/>
            </a:pPr>
            <a:r>
              <a:rPr lang="en-US" sz="2400" dirty="0">
                <a:solidFill>
                  <a:srgbClr val="000000"/>
                </a:solidFill>
                <a:cs typeface="Tahoma" pitchFamily="34" charset="0"/>
              </a:rPr>
              <a:t>With parentheses, you can override normal precedence rules. In this case parentheses make the OR take place before the AND.</a:t>
            </a:r>
            <a:endParaRPr lang="en-US" sz="2400" dirty="0"/>
          </a:p>
        </p:txBody>
      </p:sp>
    </p:spTree>
    <p:extLst>
      <p:ext uri="{BB962C8B-B14F-4D97-AF65-F5344CB8AC3E}">
        <p14:creationId xmlns:p14="http://schemas.microsoft.com/office/powerpoint/2010/main" val="1803851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5-9 Boolean Query B with Use of Parentheses</a:t>
            </a:r>
          </a:p>
        </p:txBody>
      </p:sp>
      <p:sp>
        <p:nvSpPr>
          <p:cNvPr id="6" name="Text Placeholder 5"/>
          <p:cNvSpPr>
            <a:spLocks noGrp="1"/>
          </p:cNvSpPr>
          <p:nvPr>
            <p:ph type="body" idx="1"/>
          </p:nvPr>
        </p:nvSpPr>
        <p:spPr>
          <a:xfrm>
            <a:off x="457200" y="1600201"/>
            <a:ext cx="8231770" cy="737557"/>
          </a:xfrm>
        </p:spPr>
        <p:txBody>
          <a:bodyPr/>
          <a:lstStyle/>
          <a:p>
            <a:pPr marL="0" indent="0">
              <a:buNone/>
            </a:pPr>
            <a:r>
              <a:rPr lang="en-US" sz="2200" dirty="0">
                <a:solidFill>
                  <a:srgbClr val="000000"/>
                </a:solidFill>
                <a:cs typeface="Tahoma" pitchFamily="34" charset="0"/>
              </a:rPr>
              <a:t>With parentheses, you can override normal precedence rules. In this case parentheses make the OR take place before the AND.</a:t>
            </a:r>
          </a:p>
        </p:txBody>
      </p:sp>
      <p:pic>
        <p:nvPicPr>
          <p:cNvPr id="7" name="Picture 6" descr="A Boolean query B with the use of parenthesis. The drawing shows three circles that represent three database tables, labeled as All Tables, All Desks, and Products with Standard Price greater than $300. All Tables and All Desks are shown as distinct circles without any overlap. A callout pointing to both tables reads, Step 1. Process OR, WHERE, Product Description LIKE percent sign Desk OR, Product Description LIKE percent sign Table. Products circle overlaps with the other two circles, with the overlapping region marked as AND. A callout pointing to this region reads, Step 2. Process AND, WHERE, Result of first process AND Standard Price greater $300.&quot;"/>
          <p:cNvPicPr>
            <a:picLocks noChangeAspect="1"/>
          </p:cNvPicPr>
          <p:nvPr/>
        </p:nvPicPr>
        <p:blipFill>
          <a:blip r:embed="rId3"/>
          <a:stretch>
            <a:fillRect/>
          </a:stretch>
        </p:blipFill>
        <p:spPr>
          <a:xfrm>
            <a:off x="2335664" y="2472803"/>
            <a:ext cx="4677904" cy="3764106"/>
          </a:xfrm>
          <a:prstGeom prst="rect">
            <a:avLst/>
          </a:prstGeom>
        </p:spPr>
      </p:pic>
    </p:spTree>
    <p:extLst>
      <p:ext uri="{BB962C8B-B14F-4D97-AF65-F5344CB8AC3E}">
        <p14:creationId xmlns:p14="http://schemas.microsoft.com/office/powerpoint/2010/main" val="488125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Sorting Results with ORDER BY Clause</a:t>
            </a:r>
          </a:p>
        </p:txBody>
      </p:sp>
      <p:sp>
        <p:nvSpPr>
          <p:cNvPr id="5" name="Text Placeholder 4"/>
          <p:cNvSpPr>
            <a:spLocks noGrp="1"/>
          </p:cNvSpPr>
          <p:nvPr>
            <p:ph type="body" idx="1"/>
          </p:nvPr>
        </p:nvSpPr>
        <p:spPr>
          <a:xfrm>
            <a:off x="457200" y="1600200"/>
            <a:ext cx="8229600" cy="888167"/>
          </a:xfrm>
        </p:spPr>
        <p:txBody>
          <a:bodyPr/>
          <a:lstStyle/>
          <a:p>
            <a:r>
              <a:rPr lang="en-US" altLang="en-US" sz="2400" dirty="0"/>
              <a:t>Sort the results first by STATE, and within a state by the CUSTOMER NAME</a:t>
            </a:r>
          </a:p>
        </p:txBody>
      </p:sp>
      <p:pic>
        <p:nvPicPr>
          <p:cNvPr id="7" name="Picture 6" descr="A code has 4 lines and reads as follows. Line 1. Select customer name comma customer city comma customer state. Line 2. From customer underscore T. Line 3. Where customer state I N left parenthesis single quote F L single quote comma single quote T X single quote comma single quote C A single quote comma single quote H I single quote right parenthesis. Line 4. Order by customer state comma customer name semicolon."/>
          <p:cNvPicPr>
            <a:picLocks noChangeAspect="1"/>
          </p:cNvPicPr>
          <p:nvPr/>
        </p:nvPicPr>
        <p:blipFill rotWithShape="1">
          <a:blip r:embed="rId3"/>
          <a:srcRect l="7221" t="27787" r="13073" b="42007"/>
          <a:stretch/>
        </p:blipFill>
        <p:spPr>
          <a:xfrm>
            <a:off x="718692" y="2672622"/>
            <a:ext cx="7007169" cy="1719649"/>
          </a:xfrm>
          <a:prstGeom prst="rect">
            <a:avLst/>
          </a:prstGeom>
        </p:spPr>
      </p:pic>
      <p:sp>
        <p:nvSpPr>
          <p:cNvPr id="6" name="Text Placeholder 5"/>
          <p:cNvSpPr>
            <a:spLocks noGrp="1"/>
          </p:cNvSpPr>
          <p:nvPr>
            <p:ph type="body" idx="2"/>
          </p:nvPr>
        </p:nvSpPr>
        <p:spPr>
          <a:xfrm>
            <a:off x="457199" y="4562003"/>
            <a:ext cx="8289985" cy="1209069"/>
          </a:xfrm>
        </p:spPr>
        <p:txBody>
          <a:bodyPr/>
          <a:lstStyle/>
          <a:p>
            <a:r>
              <a:rPr lang="en-US" altLang="en-US" sz="2400" dirty="0">
                <a:solidFill>
                  <a:srgbClr val="000000"/>
                </a:solidFill>
              </a:rPr>
              <a:t>Note: The IN operator in this example allows you to include rows whose CustomerState value is either F</a:t>
            </a:r>
            <a:r>
              <a:rPr lang="en-US" altLang="en-US" sz="100" dirty="0">
                <a:solidFill>
                  <a:srgbClr val="000000"/>
                </a:solidFill>
              </a:rPr>
              <a:t> </a:t>
            </a:r>
            <a:r>
              <a:rPr lang="en-US" altLang="en-US" sz="2400" dirty="0">
                <a:solidFill>
                  <a:srgbClr val="000000"/>
                </a:solidFill>
              </a:rPr>
              <a:t>L, T</a:t>
            </a:r>
            <a:r>
              <a:rPr lang="en-US" altLang="en-US" sz="100" dirty="0">
                <a:solidFill>
                  <a:srgbClr val="000000"/>
                </a:solidFill>
              </a:rPr>
              <a:t> </a:t>
            </a:r>
            <a:r>
              <a:rPr lang="en-US" altLang="en-US" sz="2400" dirty="0">
                <a:solidFill>
                  <a:srgbClr val="000000"/>
                </a:solidFill>
              </a:rPr>
              <a:t>X, C</a:t>
            </a:r>
            <a:r>
              <a:rPr lang="en-US" altLang="en-US" sz="100" dirty="0">
                <a:solidFill>
                  <a:srgbClr val="000000"/>
                </a:solidFill>
              </a:rPr>
              <a:t> </a:t>
            </a:r>
            <a:r>
              <a:rPr lang="en-US" altLang="en-US" sz="2400" dirty="0">
                <a:solidFill>
                  <a:srgbClr val="000000"/>
                </a:solidFill>
              </a:rPr>
              <a:t>A, or H</a:t>
            </a:r>
            <a:r>
              <a:rPr lang="en-US" altLang="en-US" sz="100" dirty="0">
                <a:solidFill>
                  <a:srgbClr val="000000"/>
                </a:solidFill>
              </a:rPr>
              <a:t> </a:t>
            </a:r>
            <a:r>
              <a:rPr lang="en-US" altLang="en-US" sz="2400" dirty="0">
                <a:solidFill>
                  <a:srgbClr val="000000"/>
                </a:solidFill>
              </a:rPr>
              <a:t>I. It is more efficient than separate OR conditions.</a:t>
            </a:r>
          </a:p>
        </p:txBody>
      </p:sp>
    </p:spTree>
    <p:extLst>
      <p:ext uri="{BB962C8B-B14F-4D97-AF65-F5344CB8AC3E}">
        <p14:creationId xmlns:p14="http://schemas.microsoft.com/office/powerpoint/2010/main" val="3800813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Results Using GROUP BY Clause</a:t>
            </a:r>
          </a:p>
        </p:txBody>
      </p:sp>
      <p:sp>
        <p:nvSpPr>
          <p:cNvPr id="3" name="Text Placeholder 2"/>
          <p:cNvSpPr>
            <a:spLocks noGrp="1"/>
          </p:cNvSpPr>
          <p:nvPr>
            <p:ph type="body" idx="1"/>
          </p:nvPr>
        </p:nvSpPr>
        <p:spPr>
          <a:xfrm>
            <a:off x="457200" y="1600201"/>
            <a:ext cx="8229600" cy="2102380"/>
          </a:xfrm>
        </p:spPr>
        <p:txBody>
          <a:bodyPr/>
          <a:lstStyle/>
          <a:p>
            <a:pPr eaLnBrk="1" hangingPunct="1"/>
            <a:r>
              <a:rPr lang="en-US" altLang="en-US" sz="2400" dirty="0"/>
              <a:t>For use with aggregate functions</a:t>
            </a:r>
          </a:p>
          <a:p>
            <a:pPr lvl="1" eaLnBrk="1" hangingPunct="1"/>
            <a:r>
              <a:rPr lang="en-US" altLang="en-US" sz="2400" b="1" dirty="0"/>
              <a:t>Scalar aggregate</a:t>
            </a:r>
            <a:r>
              <a:rPr lang="en-US" altLang="en-US" sz="2400" dirty="0"/>
              <a:t>: single value returned from S</a:t>
            </a:r>
            <a:r>
              <a:rPr lang="en-US" altLang="en-US" sz="100" dirty="0"/>
              <a:t> </a:t>
            </a:r>
            <a:r>
              <a:rPr lang="en-US" altLang="en-US" sz="2400" dirty="0"/>
              <a:t>Q</a:t>
            </a:r>
            <a:r>
              <a:rPr lang="en-US" altLang="en-US" sz="100" dirty="0"/>
              <a:t> </a:t>
            </a:r>
            <a:r>
              <a:rPr lang="en-US" altLang="en-US" sz="2400" dirty="0"/>
              <a:t>L query with aggregate function</a:t>
            </a:r>
          </a:p>
          <a:p>
            <a:pPr lvl="1" eaLnBrk="1" hangingPunct="1"/>
            <a:r>
              <a:rPr lang="en-US" altLang="en-US" sz="2400" b="1" dirty="0"/>
              <a:t>Vector aggregate</a:t>
            </a:r>
            <a:r>
              <a:rPr lang="en-US" altLang="en-US" sz="2400" dirty="0"/>
              <a:t>: multiple values returned from S</a:t>
            </a:r>
            <a:r>
              <a:rPr lang="en-US" altLang="en-US" sz="100" dirty="0"/>
              <a:t> </a:t>
            </a:r>
            <a:r>
              <a:rPr lang="en-US" altLang="en-US" sz="2400" dirty="0"/>
              <a:t>Q</a:t>
            </a:r>
            <a:r>
              <a:rPr lang="en-US" altLang="en-US" sz="100" dirty="0"/>
              <a:t> </a:t>
            </a:r>
            <a:r>
              <a:rPr lang="en-US" altLang="en-US" sz="2400" dirty="0"/>
              <a:t>L query with aggregate function (via GROUP BY)</a:t>
            </a:r>
          </a:p>
        </p:txBody>
      </p:sp>
      <p:pic>
        <p:nvPicPr>
          <p:cNvPr id="5" name="Picture 4" descr="A code has 3 lines and reads as follows. Line 1. Select customer state comma count left parenthesis customer state right parenthesis. Line 2. From customer underscore T. Line 3. Group by customer state semicolon. "/>
          <p:cNvPicPr>
            <a:picLocks noChangeAspect="1"/>
          </p:cNvPicPr>
          <p:nvPr/>
        </p:nvPicPr>
        <p:blipFill rotWithShape="1">
          <a:blip r:embed="rId3"/>
          <a:srcRect l="11592" t="45714" r="4234" b="26862"/>
          <a:stretch/>
        </p:blipFill>
        <p:spPr>
          <a:xfrm>
            <a:off x="1196286" y="3972880"/>
            <a:ext cx="6116176" cy="1147597"/>
          </a:xfrm>
          <a:prstGeom prst="rect">
            <a:avLst/>
          </a:prstGeom>
        </p:spPr>
      </p:pic>
      <p:sp>
        <p:nvSpPr>
          <p:cNvPr id="4" name="Text Placeholder 3"/>
          <p:cNvSpPr>
            <a:spLocks noGrp="1"/>
          </p:cNvSpPr>
          <p:nvPr>
            <p:ph type="body" idx="2"/>
          </p:nvPr>
        </p:nvSpPr>
        <p:spPr>
          <a:xfrm>
            <a:off x="457200" y="5261548"/>
            <a:ext cx="8229600" cy="864615"/>
          </a:xfrm>
        </p:spPr>
        <p:txBody>
          <a:bodyPr/>
          <a:lstStyle/>
          <a:p>
            <a:r>
              <a:rPr lang="en-US" altLang="en-US" sz="2400" dirty="0"/>
              <a:t>You can use single-value fields with aggregate functions if they are included in the GROUP BY clause</a:t>
            </a:r>
          </a:p>
        </p:txBody>
      </p:sp>
    </p:spTree>
    <p:extLst>
      <p:ext uri="{BB962C8B-B14F-4D97-AF65-F5344CB8AC3E}">
        <p14:creationId xmlns:p14="http://schemas.microsoft.com/office/powerpoint/2010/main" val="1352331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S</a:t>
            </a:r>
            <a:r>
              <a:rPr lang="en-US" sz="100" dirty="0"/>
              <a:t> </a:t>
            </a:r>
            <a:r>
              <a:rPr lang="en-US" dirty="0"/>
              <a:t>Q</a:t>
            </a:r>
            <a:r>
              <a:rPr lang="en-US" sz="100" dirty="0"/>
              <a:t> </a:t>
            </a:r>
            <a:r>
              <a:rPr lang="en-US" dirty="0"/>
              <a:t>L</a:t>
            </a:r>
          </a:p>
        </p:txBody>
      </p:sp>
      <p:sp>
        <p:nvSpPr>
          <p:cNvPr id="3" name="Text Placeholder 2"/>
          <p:cNvSpPr>
            <a:spLocks noGrp="1"/>
          </p:cNvSpPr>
          <p:nvPr>
            <p:ph type="body" idx="1"/>
          </p:nvPr>
        </p:nvSpPr>
        <p:spPr>
          <a:xfrm>
            <a:off x="457200" y="1600200"/>
            <a:ext cx="8229600" cy="3961151"/>
          </a:xfrm>
        </p:spPr>
        <p:txBody>
          <a:bodyPr/>
          <a:lstStyle/>
          <a:p>
            <a:pPr eaLnBrk="1" hangingPunct="1"/>
            <a:r>
              <a:rPr lang="en-US" altLang="en-US" sz="1800" b="1" dirty="0"/>
              <a:t>1970</a:t>
            </a:r>
            <a:r>
              <a:rPr lang="en-US" altLang="en-US" sz="1800" dirty="0"/>
              <a:t> – E. F. Codd develops relational database concept</a:t>
            </a:r>
          </a:p>
          <a:p>
            <a:pPr eaLnBrk="1" hangingPunct="1"/>
            <a:r>
              <a:rPr lang="en-US" altLang="en-US" sz="1800" b="1" dirty="0"/>
              <a:t>1974-79</a:t>
            </a:r>
            <a:r>
              <a:rPr lang="en-US" altLang="en-US" sz="1800" dirty="0"/>
              <a:t> – System R with Sequel (later S</a:t>
            </a:r>
            <a:r>
              <a:rPr lang="en-US" altLang="en-US" sz="100" dirty="0"/>
              <a:t> </a:t>
            </a:r>
            <a:r>
              <a:rPr lang="en-US" altLang="en-US" sz="1800" dirty="0"/>
              <a:t>Q</a:t>
            </a:r>
            <a:r>
              <a:rPr lang="en-US" altLang="en-US" sz="100" dirty="0"/>
              <a:t> </a:t>
            </a:r>
            <a:r>
              <a:rPr lang="en-US" altLang="en-US" sz="1800" dirty="0"/>
              <a:t>L) created at I</a:t>
            </a:r>
            <a:r>
              <a:rPr lang="en-US" altLang="en-US" sz="100" dirty="0"/>
              <a:t> </a:t>
            </a:r>
            <a:r>
              <a:rPr lang="en-US" altLang="en-US" sz="1800" dirty="0"/>
              <a:t>B</a:t>
            </a:r>
            <a:r>
              <a:rPr lang="en-US" altLang="en-US" sz="100" dirty="0"/>
              <a:t> </a:t>
            </a:r>
            <a:r>
              <a:rPr lang="en-US" altLang="en-US" sz="1800" dirty="0"/>
              <a:t>M Research Lab</a:t>
            </a:r>
          </a:p>
          <a:p>
            <a:pPr eaLnBrk="1" hangingPunct="1"/>
            <a:r>
              <a:rPr lang="en-US" altLang="en-US" sz="1800" b="1" dirty="0"/>
              <a:t>1979</a:t>
            </a:r>
            <a:r>
              <a:rPr lang="en-US" altLang="en-US" sz="1800" dirty="0"/>
              <a:t> – Oracle markets first relational D</a:t>
            </a:r>
            <a:r>
              <a:rPr lang="en-US" altLang="en-US" sz="100" dirty="0"/>
              <a:t> </a:t>
            </a:r>
            <a:r>
              <a:rPr lang="en-US" altLang="en-US" sz="1800" dirty="0"/>
              <a:t>B with S</a:t>
            </a:r>
            <a:r>
              <a:rPr lang="en-US" altLang="en-US" sz="100" dirty="0"/>
              <a:t> </a:t>
            </a:r>
            <a:r>
              <a:rPr lang="en-US" altLang="en-US" sz="1800" dirty="0"/>
              <a:t>Q</a:t>
            </a:r>
            <a:r>
              <a:rPr lang="en-US" altLang="en-US" sz="100" dirty="0"/>
              <a:t> </a:t>
            </a:r>
            <a:r>
              <a:rPr lang="en-US" altLang="en-US" sz="1800" dirty="0"/>
              <a:t>L</a:t>
            </a:r>
          </a:p>
          <a:p>
            <a:pPr eaLnBrk="1" hangingPunct="1"/>
            <a:r>
              <a:rPr lang="en-US" altLang="en-US" sz="1800" b="1" dirty="0"/>
              <a:t>1981</a:t>
            </a:r>
            <a:r>
              <a:rPr lang="en-US" altLang="en-US" sz="1800" dirty="0"/>
              <a:t> – S</a:t>
            </a:r>
            <a:r>
              <a:rPr lang="en-US" altLang="en-US" sz="100" dirty="0"/>
              <a:t> </a:t>
            </a:r>
            <a:r>
              <a:rPr lang="en-US" altLang="en-US" sz="1800" dirty="0"/>
              <a:t>Q</a:t>
            </a:r>
            <a:r>
              <a:rPr lang="en-US" altLang="en-US" sz="100" dirty="0"/>
              <a:t> </a:t>
            </a:r>
            <a:r>
              <a:rPr lang="en-US" altLang="en-US" sz="1800" dirty="0"/>
              <a:t>L/D</a:t>
            </a:r>
            <a:r>
              <a:rPr lang="en-US" altLang="en-US" sz="100" dirty="0"/>
              <a:t> </a:t>
            </a:r>
            <a:r>
              <a:rPr lang="en-US" altLang="en-US" sz="1800" dirty="0"/>
              <a:t>S first available R</a:t>
            </a:r>
            <a:r>
              <a:rPr lang="en-US" altLang="en-US" sz="100" dirty="0"/>
              <a:t> </a:t>
            </a:r>
            <a:r>
              <a:rPr lang="en-US" altLang="en-US" sz="1800" dirty="0"/>
              <a:t>D</a:t>
            </a:r>
            <a:r>
              <a:rPr lang="en-US" altLang="en-US" sz="100" dirty="0"/>
              <a:t> </a:t>
            </a:r>
            <a:r>
              <a:rPr lang="en-US" altLang="en-US" sz="1800" dirty="0"/>
              <a:t>B</a:t>
            </a:r>
            <a:r>
              <a:rPr lang="en-US" altLang="en-US" sz="100" dirty="0"/>
              <a:t> </a:t>
            </a:r>
            <a:r>
              <a:rPr lang="en-US" altLang="en-US" sz="1800" dirty="0"/>
              <a:t>M</a:t>
            </a:r>
            <a:r>
              <a:rPr lang="en-US" altLang="en-US" sz="100" dirty="0"/>
              <a:t> </a:t>
            </a:r>
            <a:r>
              <a:rPr lang="en-US" altLang="en-US" sz="1800" dirty="0"/>
              <a:t>S system on D</a:t>
            </a:r>
            <a:r>
              <a:rPr lang="en-US" altLang="en-US" sz="100" dirty="0"/>
              <a:t> </a:t>
            </a:r>
            <a:r>
              <a:rPr lang="en-US" altLang="en-US" sz="1800" dirty="0"/>
              <a:t>O</a:t>
            </a:r>
            <a:r>
              <a:rPr lang="en-US" altLang="en-US" sz="100" dirty="0"/>
              <a:t> </a:t>
            </a:r>
            <a:r>
              <a:rPr lang="en-US" altLang="en-US" sz="1800" dirty="0"/>
              <a:t>S/V</a:t>
            </a:r>
            <a:r>
              <a:rPr lang="en-US" altLang="en-US" sz="100" dirty="0"/>
              <a:t> </a:t>
            </a:r>
            <a:r>
              <a:rPr lang="en-US" altLang="en-US" sz="1800" dirty="0"/>
              <a:t>S</a:t>
            </a:r>
            <a:r>
              <a:rPr lang="en-US" altLang="en-US" sz="100" dirty="0"/>
              <a:t> </a:t>
            </a:r>
            <a:r>
              <a:rPr lang="en-US" altLang="en-US" sz="1800" dirty="0"/>
              <a:t>E</a:t>
            </a:r>
          </a:p>
          <a:p>
            <a:pPr lvl="1"/>
            <a:r>
              <a:rPr lang="en-US" altLang="en-US" sz="1800" dirty="0"/>
              <a:t>Others followed: I</a:t>
            </a:r>
            <a:r>
              <a:rPr lang="en-US" altLang="en-US" sz="100" dirty="0"/>
              <a:t> </a:t>
            </a:r>
            <a:r>
              <a:rPr lang="en-US" altLang="en-US" sz="1800" dirty="0"/>
              <a:t>N</a:t>
            </a:r>
            <a:r>
              <a:rPr lang="en-US" altLang="en-US" sz="100" dirty="0"/>
              <a:t> </a:t>
            </a:r>
            <a:r>
              <a:rPr lang="en-US" altLang="en-US" sz="1800" dirty="0"/>
              <a:t>G</a:t>
            </a:r>
            <a:r>
              <a:rPr lang="en-US" altLang="en-US" sz="100" dirty="0"/>
              <a:t> </a:t>
            </a:r>
            <a:r>
              <a:rPr lang="en-US" altLang="en-US" sz="1800" dirty="0"/>
              <a:t>R</a:t>
            </a:r>
            <a:r>
              <a:rPr lang="en-US" altLang="en-US" sz="100" dirty="0"/>
              <a:t> </a:t>
            </a:r>
            <a:r>
              <a:rPr lang="en-US" altLang="en-US" sz="1800" dirty="0"/>
              <a:t>E</a:t>
            </a:r>
            <a:r>
              <a:rPr lang="en-US" altLang="en-US" sz="100" dirty="0"/>
              <a:t> </a:t>
            </a:r>
            <a:r>
              <a:rPr lang="en-US" altLang="en-US" sz="1800" dirty="0"/>
              <a:t>S (1981), I</a:t>
            </a:r>
            <a:r>
              <a:rPr lang="en-US" altLang="en-US" sz="100" dirty="0"/>
              <a:t> </a:t>
            </a:r>
            <a:r>
              <a:rPr lang="en-US" altLang="en-US" sz="1800" dirty="0"/>
              <a:t>D</a:t>
            </a:r>
            <a:r>
              <a:rPr lang="en-US" altLang="en-US" sz="100" dirty="0"/>
              <a:t> </a:t>
            </a:r>
            <a:r>
              <a:rPr lang="en-US" altLang="en-US" sz="1800" dirty="0"/>
              <a:t>M (1982), D</a:t>
            </a:r>
            <a:r>
              <a:rPr lang="en-US" altLang="en-US" sz="100" dirty="0"/>
              <a:t> </a:t>
            </a:r>
            <a:r>
              <a:rPr lang="en-US" altLang="en-US" sz="1800" dirty="0"/>
              <a:t>G/S</a:t>
            </a:r>
            <a:r>
              <a:rPr lang="en-US" altLang="en-US" sz="100" dirty="0"/>
              <a:t> </a:t>
            </a:r>
            <a:r>
              <a:rPr lang="en-US" altLang="en-US" sz="1800" dirty="0"/>
              <a:t>G</a:t>
            </a:r>
            <a:r>
              <a:rPr lang="en-US" altLang="en-US" sz="100" dirty="0"/>
              <a:t> </a:t>
            </a:r>
            <a:r>
              <a:rPr lang="en-US" altLang="en-US" sz="1800" dirty="0"/>
              <a:t>L (1984), Sybase (1986)</a:t>
            </a:r>
          </a:p>
          <a:p>
            <a:pPr eaLnBrk="1" hangingPunct="1"/>
            <a:r>
              <a:rPr lang="en-US" altLang="en-US" sz="1800" b="1" dirty="0"/>
              <a:t>1986</a:t>
            </a:r>
            <a:r>
              <a:rPr lang="en-US" altLang="en-US" sz="1800" dirty="0"/>
              <a:t> – ANSI S</a:t>
            </a:r>
            <a:r>
              <a:rPr lang="en-US" altLang="en-US" sz="100" dirty="0"/>
              <a:t> </a:t>
            </a:r>
            <a:r>
              <a:rPr lang="en-US" altLang="en-US" sz="1800" dirty="0"/>
              <a:t>Q</a:t>
            </a:r>
            <a:r>
              <a:rPr lang="en-US" altLang="en-US" sz="100" dirty="0"/>
              <a:t> </a:t>
            </a:r>
            <a:r>
              <a:rPr lang="en-US" altLang="en-US" sz="1800" dirty="0"/>
              <a:t>L standard released</a:t>
            </a:r>
          </a:p>
          <a:p>
            <a:pPr lvl="1"/>
            <a:r>
              <a:rPr lang="en-US" altLang="en-US" sz="1800" dirty="0"/>
              <a:t>Major ANSI standard updates in 1989, 1992, 1999, 2003, 2006, 2008, 2011, 2016</a:t>
            </a:r>
          </a:p>
          <a:p>
            <a:pPr eaLnBrk="1" hangingPunct="1"/>
            <a:r>
              <a:rPr lang="en-US" altLang="en-US" sz="1800" b="1" dirty="0"/>
              <a:t>Today </a:t>
            </a:r>
            <a:r>
              <a:rPr lang="en-US" altLang="en-US" sz="1800" dirty="0"/>
              <a:t>– S</a:t>
            </a:r>
            <a:r>
              <a:rPr lang="en-US" altLang="en-US" sz="100" dirty="0"/>
              <a:t> </a:t>
            </a:r>
            <a:r>
              <a:rPr lang="en-US" altLang="en-US" sz="1800" dirty="0"/>
              <a:t>Q</a:t>
            </a:r>
            <a:r>
              <a:rPr lang="en-US" altLang="en-US" sz="100" dirty="0"/>
              <a:t> </a:t>
            </a:r>
            <a:r>
              <a:rPr lang="en-US" altLang="en-US" sz="1800" dirty="0"/>
              <a:t>L is supported by most major database vendors</a:t>
            </a:r>
          </a:p>
        </p:txBody>
      </p:sp>
      <p:sp>
        <p:nvSpPr>
          <p:cNvPr id="4" name="Text Placeholder 3"/>
          <p:cNvSpPr>
            <a:spLocks noGrp="1"/>
          </p:cNvSpPr>
          <p:nvPr>
            <p:ph type="body" idx="2"/>
          </p:nvPr>
        </p:nvSpPr>
        <p:spPr>
          <a:xfrm>
            <a:off x="457200" y="5728980"/>
            <a:ext cx="8229600" cy="592053"/>
          </a:xfrm>
        </p:spPr>
        <p:txBody>
          <a:bodyPr/>
          <a:lstStyle/>
          <a:p>
            <a:pPr marL="0" indent="0">
              <a:buNone/>
            </a:pPr>
            <a:r>
              <a:rPr lang="en-US" altLang="en-US" sz="1800" dirty="0"/>
              <a:t>Is S</a:t>
            </a:r>
            <a:r>
              <a:rPr lang="en-US" altLang="en-US" sz="100" dirty="0"/>
              <a:t> </a:t>
            </a:r>
            <a:r>
              <a:rPr lang="en-US" altLang="en-US" sz="1800" dirty="0"/>
              <a:t>Q</a:t>
            </a:r>
            <a:r>
              <a:rPr lang="en-US" altLang="en-US" sz="100" dirty="0"/>
              <a:t> </a:t>
            </a:r>
            <a:r>
              <a:rPr lang="en-US" altLang="en-US" sz="1800" dirty="0"/>
              <a:t>L a standard? No longer certified by N</a:t>
            </a:r>
            <a:r>
              <a:rPr lang="en-US" altLang="en-US" sz="100" dirty="0"/>
              <a:t> </a:t>
            </a:r>
            <a:r>
              <a:rPr lang="en-US" altLang="en-US" sz="1800" dirty="0"/>
              <a:t>I</a:t>
            </a:r>
            <a:r>
              <a:rPr lang="en-US" altLang="en-US" sz="100" dirty="0"/>
              <a:t> </a:t>
            </a:r>
            <a:r>
              <a:rPr lang="en-US" altLang="en-US" sz="1800" dirty="0"/>
              <a:t>S</a:t>
            </a:r>
            <a:r>
              <a:rPr lang="en-US" altLang="en-US" sz="100" dirty="0"/>
              <a:t> </a:t>
            </a:r>
            <a:r>
              <a:rPr lang="en-US" altLang="en-US" sz="1800" dirty="0"/>
              <a:t>T.</a:t>
            </a:r>
            <a:endParaRPr lang="en-US" sz="1800" dirty="0"/>
          </a:p>
        </p:txBody>
      </p:sp>
    </p:spTree>
    <p:extLst>
      <p:ext uri="{BB962C8B-B14F-4D97-AF65-F5344CB8AC3E}">
        <p14:creationId xmlns:p14="http://schemas.microsoft.com/office/powerpoint/2010/main" val="2460570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Qualifying Results by Categories Using the HAVING Clause</a:t>
            </a:r>
          </a:p>
        </p:txBody>
      </p:sp>
      <p:sp>
        <p:nvSpPr>
          <p:cNvPr id="3" name="Text Placeholder 2"/>
          <p:cNvSpPr>
            <a:spLocks noGrp="1"/>
          </p:cNvSpPr>
          <p:nvPr>
            <p:ph type="body" idx="1"/>
          </p:nvPr>
        </p:nvSpPr>
        <p:spPr>
          <a:xfrm>
            <a:off x="457200" y="1600201"/>
            <a:ext cx="8229600" cy="444259"/>
          </a:xfrm>
        </p:spPr>
        <p:txBody>
          <a:bodyPr/>
          <a:lstStyle/>
          <a:p>
            <a:r>
              <a:rPr lang="en-US" sz="2400" dirty="0"/>
              <a:t>For use with GROUP BY</a:t>
            </a:r>
          </a:p>
        </p:txBody>
      </p:sp>
      <p:pic>
        <p:nvPicPr>
          <p:cNvPr id="5" name="Picture 4" descr="A code has 4 lines and reads as follows. Line 1. Select customer state comma count left parenthesis customer state right parenthesis. Line 2. From customer underscore T. Line 3. Group by customer state. Line 4. Having count left parenthesis customer state right parenthesis right angle bracket 1 semicolon."/>
          <p:cNvPicPr>
            <a:picLocks noChangeAspect="1"/>
          </p:cNvPicPr>
          <p:nvPr/>
        </p:nvPicPr>
        <p:blipFill rotWithShape="1">
          <a:blip r:embed="rId3"/>
          <a:srcRect l="6652" t="18222" r="9170" b="43389"/>
          <a:stretch/>
        </p:blipFill>
        <p:spPr>
          <a:xfrm>
            <a:off x="1162657" y="2361045"/>
            <a:ext cx="6608821" cy="1708690"/>
          </a:xfrm>
          <a:prstGeom prst="rect">
            <a:avLst/>
          </a:prstGeom>
        </p:spPr>
      </p:pic>
      <p:sp>
        <p:nvSpPr>
          <p:cNvPr id="4" name="Text Placeholder 3"/>
          <p:cNvSpPr>
            <a:spLocks noGrp="1"/>
          </p:cNvSpPr>
          <p:nvPr>
            <p:ph type="body" idx="2"/>
          </p:nvPr>
        </p:nvSpPr>
        <p:spPr>
          <a:xfrm>
            <a:off x="457200" y="4307174"/>
            <a:ext cx="8229600" cy="1628931"/>
          </a:xfrm>
        </p:spPr>
        <p:txBody>
          <a:bodyPr/>
          <a:lstStyle/>
          <a:p>
            <a:r>
              <a:rPr lang="en-US" sz="2400" dirty="0"/>
              <a:t>Like a WHERE clause, but it operates on groups (categories), not on individual rows. Here, only those groups with total numbers greater than 1 will be included in the final result.</a:t>
            </a:r>
          </a:p>
        </p:txBody>
      </p:sp>
    </p:spTree>
    <p:extLst>
      <p:ext uri="{BB962C8B-B14F-4D97-AF65-F5344CB8AC3E}">
        <p14:creationId xmlns:p14="http://schemas.microsoft.com/office/powerpoint/2010/main" val="858074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Query with Both WHERE and HAVING</a:t>
            </a:r>
          </a:p>
        </p:txBody>
      </p:sp>
      <p:pic>
        <p:nvPicPr>
          <p:cNvPr id="6" name="Picture 5" descr="A code has 7 lines and reads as follows. Line 1. Select profuct finish comma A V G left parenthesis product standard price right parenthesis. Line 2. From product underscore T. Line 3. Where product finish I N left parenthesis single quote cherry single quote comma single quote natual ash single quote comma single quote natural maple single quote comma. Line 4. Single quote white ash single quote right parenthesis. Line 5. Group by product finish. Line 6. Having A V G left parenthesis product standard price right parenthesis left angle bracket 750. Line 7. Order by product finish semicolon."/>
          <p:cNvPicPr>
            <a:picLocks noChangeAspect="1"/>
          </p:cNvPicPr>
          <p:nvPr/>
        </p:nvPicPr>
        <p:blipFill rotWithShape="1">
          <a:blip r:embed="rId3"/>
          <a:srcRect l="6558" r="5515" b="31684"/>
          <a:stretch/>
        </p:blipFill>
        <p:spPr>
          <a:xfrm>
            <a:off x="626900" y="1803731"/>
            <a:ext cx="7971938" cy="3011619"/>
          </a:xfrm>
          <a:prstGeom prst="rect">
            <a:avLst/>
          </a:prstGeom>
        </p:spPr>
      </p:pic>
    </p:spTree>
    <p:extLst>
      <p:ext uri="{BB962C8B-B14F-4D97-AF65-F5344CB8AC3E}">
        <p14:creationId xmlns:p14="http://schemas.microsoft.com/office/powerpoint/2010/main" val="3384896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t>Figure 5-10 S</a:t>
            </a:r>
            <a:r>
              <a:rPr lang="en-US" sz="100" dirty="0"/>
              <a:t> </a:t>
            </a:r>
            <a:r>
              <a:rPr lang="en-US" dirty="0"/>
              <a:t>Q</a:t>
            </a:r>
            <a:r>
              <a:rPr lang="en-US" sz="100" dirty="0"/>
              <a:t> </a:t>
            </a:r>
            <a:r>
              <a:rPr lang="en-US" dirty="0"/>
              <a:t>L Statement Processing Order</a:t>
            </a:r>
          </a:p>
        </p:txBody>
      </p:sp>
      <p:pic>
        <p:nvPicPr>
          <p:cNvPr id="4" name="Picture 3" descr="A code has 6 lines and reads as follows. Line 1. Select left bracket all slash distinct right bracket column underscore list. Line 2. From table underscore list. Line 3. Left bracket where conditional expression right bracket. Line 4. Left bracket group by group underscore by underscore column underscore list right bracket. Line 5. Left bracket having conditional expression right bracket. Line 6. Left bracket order by order underscore by underscore column underscore list right bracket. "/>
          <p:cNvPicPr>
            <a:picLocks noChangeAspect="1"/>
          </p:cNvPicPr>
          <p:nvPr/>
        </p:nvPicPr>
        <p:blipFill rotWithShape="1">
          <a:blip r:embed="rId3"/>
          <a:srcRect b="10484"/>
          <a:stretch/>
        </p:blipFill>
        <p:spPr>
          <a:xfrm>
            <a:off x="447628" y="1583826"/>
            <a:ext cx="4433038" cy="2027599"/>
          </a:xfrm>
          <a:prstGeom prst="rect">
            <a:avLst/>
          </a:prstGeom>
        </p:spPr>
      </p:pic>
      <p:pic>
        <p:nvPicPr>
          <p:cNvPr id="5" name="Picture 4" descr="An illustration depicts S Q L statement processing order. The illustration shows S Q L statements in six text boxes, placed one below the other with arrows pointing from one to another in the following order. FROM, Identifies involved tables. WHERE, Finds all rows meeting stated conditions. GROUP BY, Organizes rows according to values in stated columns. HAVING, Finds all groups meeting stated conditions. SELECT, Identifies columns. ORDER BY, Sorts rows. Results. FROM also points to GROUP BY, while GROUP BY and WHERE also point to SELECT. And SELECT also directly points to Results."/>
          <p:cNvPicPr>
            <a:picLocks noChangeAspect="1"/>
          </p:cNvPicPr>
          <p:nvPr/>
        </p:nvPicPr>
        <p:blipFill>
          <a:blip r:embed="rId4"/>
          <a:stretch>
            <a:fillRect/>
          </a:stretch>
        </p:blipFill>
        <p:spPr>
          <a:xfrm>
            <a:off x="5346105" y="1713635"/>
            <a:ext cx="2568846" cy="4128065"/>
          </a:xfrm>
          <a:prstGeom prst="rect">
            <a:avLst/>
          </a:prstGeom>
        </p:spPr>
      </p:pic>
      <p:sp>
        <p:nvSpPr>
          <p:cNvPr id="3" name="Text Placeholder 2"/>
          <p:cNvSpPr>
            <a:spLocks noGrp="1"/>
          </p:cNvSpPr>
          <p:nvPr>
            <p:ph type="body" idx="1"/>
          </p:nvPr>
        </p:nvSpPr>
        <p:spPr>
          <a:xfrm>
            <a:off x="4701396" y="5936105"/>
            <a:ext cx="3769744" cy="380694"/>
          </a:xfrm>
        </p:spPr>
        <p:txBody>
          <a:bodyPr/>
          <a:lstStyle/>
          <a:p>
            <a:r>
              <a:rPr lang="en-US" sz="1600" dirty="0"/>
              <a:t>(based on van der Lans, 2006, p. 100)</a:t>
            </a:r>
          </a:p>
        </p:txBody>
      </p:sp>
    </p:spTree>
    <p:extLst>
      <p:ext uri="{BB962C8B-B14F-4D97-AF65-F5344CB8AC3E}">
        <p14:creationId xmlns:p14="http://schemas.microsoft.com/office/powerpoint/2010/main" val="404246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lt2"/>
                </a:solidFill>
              </a:rPr>
              <a:t>Copyright</a:t>
            </a:r>
            <a:endParaRPr lang="en-IN" dirty="0"/>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10227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Original Purpose of S</a:t>
            </a:r>
            <a:r>
              <a:rPr lang="en-US" sz="100" dirty="0"/>
              <a:t> </a:t>
            </a:r>
            <a:r>
              <a:rPr lang="en-US" dirty="0"/>
              <a:t>Q</a:t>
            </a:r>
            <a:r>
              <a:rPr lang="en-US" sz="100" dirty="0"/>
              <a:t> </a:t>
            </a:r>
            <a:r>
              <a:rPr lang="en-US" dirty="0"/>
              <a:t>L Standard</a:t>
            </a:r>
          </a:p>
        </p:txBody>
      </p:sp>
      <p:sp>
        <p:nvSpPr>
          <p:cNvPr id="6" name="Text Placeholder 5"/>
          <p:cNvSpPr>
            <a:spLocks noGrp="1"/>
          </p:cNvSpPr>
          <p:nvPr>
            <p:ph type="body" idx="1"/>
          </p:nvPr>
        </p:nvSpPr>
        <p:spPr>
          <a:xfrm>
            <a:off x="457200" y="1600200"/>
            <a:ext cx="8229600" cy="3826239"/>
          </a:xfrm>
        </p:spPr>
        <p:txBody>
          <a:bodyPr/>
          <a:lstStyle/>
          <a:p>
            <a:pPr eaLnBrk="1" hangingPunct="1"/>
            <a:r>
              <a:rPr lang="en-US" altLang="en-US" sz="2200" dirty="0"/>
              <a:t>Specify syntax/semantics for data definition and manipulation</a:t>
            </a:r>
          </a:p>
          <a:p>
            <a:pPr eaLnBrk="1" hangingPunct="1"/>
            <a:r>
              <a:rPr lang="en-US" altLang="en-US" sz="2200" dirty="0"/>
              <a:t>Define data structures and basic operations</a:t>
            </a:r>
          </a:p>
          <a:p>
            <a:pPr eaLnBrk="1" hangingPunct="1"/>
            <a:r>
              <a:rPr lang="en-US" altLang="en-US" sz="2200" dirty="0"/>
              <a:t>Enable portability of database definition and application modules</a:t>
            </a:r>
          </a:p>
          <a:p>
            <a:pPr eaLnBrk="1" hangingPunct="1"/>
            <a:r>
              <a:rPr lang="en-US" altLang="en-US" sz="2200" dirty="0"/>
              <a:t>Specify minimal (level 1) and complete (level 2) standards</a:t>
            </a:r>
          </a:p>
          <a:p>
            <a:pPr eaLnBrk="1" hangingPunct="1"/>
            <a:r>
              <a:rPr lang="en-US" altLang="en-US" sz="2200" dirty="0"/>
              <a:t>Allow for later growth/enhancement to standard (referential integrity, transaction management, user-defined functions, extended join operations, national character sets)</a:t>
            </a:r>
          </a:p>
        </p:txBody>
      </p:sp>
    </p:spTree>
    <p:extLst>
      <p:ext uri="{BB962C8B-B14F-4D97-AF65-F5344CB8AC3E}">
        <p14:creationId xmlns:p14="http://schemas.microsoft.com/office/powerpoint/2010/main" val="3604310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 Standardized Relational Language</a:t>
            </a:r>
          </a:p>
        </p:txBody>
      </p:sp>
      <p:sp>
        <p:nvSpPr>
          <p:cNvPr id="3" name="Text Placeholder 2"/>
          <p:cNvSpPr>
            <a:spLocks noGrp="1"/>
          </p:cNvSpPr>
          <p:nvPr>
            <p:ph type="body" idx="1"/>
          </p:nvPr>
        </p:nvSpPr>
        <p:spPr>
          <a:xfrm>
            <a:off x="457200" y="1600200"/>
            <a:ext cx="8229600" cy="3436495"/>
          </a:xfrm>
        </p:spPr>
        <p:txBody>
          <a:bodyPr/>
          <a:lstStyle/>
          <a:p>
            <a:pPr eaLnBrk="1" hangingPunct="1"/>
            <a:r>
              <a:rPr lang="en-US" altLang="en-US" sz="2400" dirty="0"/>
              <a:t>Reduced training costs</a:t>
            </a:r>
          </a:p>
          <a:p>
            <a:pPr eaLnBrk="1" hangingPunct="1"/>
            <a:r>
              <a:rPr lang="en-US" altLang="en-US" sz="2400" dirty="0"/>
              <a:t>Productivity</a:t>
            </a:r>
          </a:p>
          <a:p>
            <a:pPr eaLnBrk="1" hangingPunct="1"/>
            <a:r>
              <a:rPr lang="en-US" altLang="en-US" sz="2400" dirty="0"/>
              <a:t>Application portability</a:t>
            </a:r>
          </a:p>
          <a:p>
            <a:pPr eaLnBrk="1" hangingPunct="1"/>
            <a:r>
              <a:rPr lang="en-US" altLang="en-US" sz="2400" dirty="0"/>
              <a:t>Application longevity</a:t>
            </a:r>
          </a:p>
          <a:p>
            <a:pPr eaLnBrk="1" hangingPunct="1"/>
            <a:r>
              <a:rPr lang="en-US" altLang="en-US" sz="2400" dirty="0"/>
              <a:t>Reduced dependence on a single vendor</a:t>
            </a:r>
          </a:p>
          <a:p>
            <a:pPr eaLnBrk="1" hangingPunct="1"/>
            <a:r>
              <a:rPr lang="en-US" altLang="en-US" sz="2400" dirty="0"/>
              <a:t>Cross-system communication</a:t>
            </a:r>
          </a:p>
        </p:txBody>
      </p:sp>
    </p:spTree>
    <p:extLst>
      <p:ext uri="{BB962C8B-B14F-4D97-AF65-F5344CB8AC3E}">
        <p14:creationId xmlns:p14="http://schemas.microsoft.com/office/powerpoint/2010/main" val="252458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sz="100" dirty="0"/>
              <a:t> </a:t>
            </a:r>
            <a:r>
              <a:rPr lang="en-US" dirty="0"/>
              <a:t>Q</a:t>
            </a:r>
            <a:r>
              <a:rPr lang="en-US" sz="100" dirty="0"/>
              <a:t> </a:t>
            </a:r>
            <a:r>
              <a:rPr lang="en-US" dirty="0"/>
              <a:t>L Environment</a:t>
            </a:r>
            <a:endParaRPr lang="en-US" sz="2000" b="0" dirty="0"/>
          </a:p>
        </p:txBody>
      </p:sp>
      <p:sp>
        <p:nvSpPr>
          <p:cNvPr id="3" name="Text Placeholder 2"/>
          <p:cNvSpPr>
            <a:spLocks noGrp="1"/>
          </p:cNvSpPr>
          <p:nvPr>
            <p:ph type="body" idx="1"/>
          </p:nvPr>
        </p:nvSpPr>
        <p:spPr/>
        <p:txBody>
          <a:bodyPr/>
          <a:lstStyle/>
          <a:p>
            <a:pPr>
              <a:lnSpc>
                <a:spcPct val="90000"/>
              </a:lnSpc>
              <a:defRPr/>
            </a:pPr>
            <a:r>
              <a:rPr lang="en-US" sz="1800" dirty="0"/>
              <a:t>Catalog</a:t>
            </a:r>
          </a:p>
          <a:p>
            <a:pPr lvl="1">
              <a:lnSpc>
                <a:spcPct val="90000"/>
              </a:lnSpc>
              <a:defRPr/>
            </a:pPr>
            <a:r>
              <a:rPr lang="en-US" sz="1800" dirty="0"/>
              <a:t>A set of schemas that constitute the description of a database</a:t>
            </a:r>
          </a:p>
          <a:p>
            <a:pPr>
              <a:lnSpc>
                <a:spcPct val="90000"/>
              </a:lnSpc>
              <a:defRPr/>
            </a:pPr>
            <a:r>
              <a:rPr lang="en-US" sz="1800" dirty="0"/>
              <a:t>Schema</a:t>
            </a:r>
          </a:p>
          <a:p>
            <a:pPr lvl="1">
              <a:lnSpc>
                <a:spcPct val="90000"/>
              </a:lnSpc>
              <a:defRPr/>
            </a:pPr>
            <a:r>
              <a:rPr lang="en-US" sz="1800" dirty="0"/>
              <a:t>The structure that contains descriptions of objects created by a user (base tables, views, constraints)</a:t>
            </a:r>
          </a:p>
          <a:p>
            <a:pPr>
              <a:lnSpc>
                <a:spcPct val="90000"/>
              </a:lnSpc>
              <a:defRPr/>
            </a:pPr>
            <a:r>
              <a:rPr lang="en-US" sz="1800" dirty="0"/>
              <a:t>Data Definition Language (D</a:t>
            </a:r>
            <a:r>
              <a:rPr lang="en-US" sz="100" dirty="0"/>
              <a:t> </a:t>
            </a:r>
            <a:r>
              <a:rPr lang="en-US" sz="1800" dirty="0"/>
              <a:t>D</a:t>
            </a:r>
            <a:r>
              <a:rPr lang="en-US" sz="100" dirty="0"/>
              <a:t> </a:t>
            </a:r>
            <a:r>
              <a:rPr lang="en-US" sz="1800" dirty="0"/>
              <a:t>L)</a:t>
            </a:r>
          </a:p>
          <a:p>
            <a:pPr lvl="1">
              <a:lnSpc>
                <a:spcPct val="90000"/>
              </a:lnSpc>
              <a:defRPr/>
            </a:pPr>
            <a:r>
              <a:rPr lang="en-US" sz="1800" dirty="0"/>
              <a:t>Commands that define a database, including creating, altering, and dropping tables and establishing constraints</a:t>
            </a:r>
          </a:p>
          <a:p>
            <a:pPr>
              <a:lnSpc>
                <a:spcPct val="90000"/>
              </a:lnSpc>
              <a:defRPr/>
            </a:pPr>
            <a:r>
              <a:rPr lang="en-US" sz="1800" dirty="0"/>
              <a:t>Data Manipulation Language (D</a:t>
            </a:r>
            <a:r>
              <a:rPr lang="en-US" sz="100" dirty="0"/>
              <a:t> </a:t>
            </a:r>
            <a:r>
              <a:rPr lang="en-US" sz="1800" dirty="0"/>
              <a:t>M</a:t>
            </a:r>
            <a:r>
              <a:rPr lang="en-US" sz="100" dirty="0"/>
              <a:t> </a:t>
            </a:r>
            <a:r>
              <a:rPr lang="en-US" sz="1800" dirty="0"/>
              <a:t>L)</a:t>
            </a:r>
          </a:p>
          <a:p>
            <a:pPr lvl="1">
              <a:lnSpc>
                <a:spcPct val="90000"/>
              </a:lnSpc>
              <a:defRPr/>
            </a:pPr>
            <a:r>
              <a:rPr lang="en-US" sz="1800" dirty="0"/>
              <a:t>Commands that maintain and query a database</a:t>
            </a:r>
          </a:p>
          <a:p>
            <a:pPr>
              <a:lnSpc>
                <a:spcPct val="90000"/>
              </a:lnSpc>
              <a:defRPr/>
            </a:pPr>
            <a:r>
              <a:rPr lang="en-US" sz="1800" dirty="0"/>
              <a:t>Data Control Language (D</a:t>
            </a:r>
            <a:r>
              <a:rPr lang="en-US" sz="100" dirty="0"/>
              <a:t> </a:t>
            </a:r>
            <a:r>
              <a:rPr lang="en-US" sz="1800" dirty="0"/>
              <a:t>C</a:t>
            </a:r>
            <a:r>
              <a:rPr lang="en-US" sz="100" dirty="0"/>
              <a:t> </a:t>
            </a:r>
            <a:r>
              <a:rPr lang="en-US" sz="1800" dirty="0"/>
              <a:t>L)</a:t>
            </a:r>
          </a:p>
          <a:p>
            <a:pPr lvl="1">
              <a:lnSpc>
                <a:spcPct val="90000"/>
              </a:lnSpc>
              <a:defRPr/>
            </a:pPr>
            <a:r>
              <a:rPr lang="en-US" sz="1800" dirty="0"/>
              <a:t>Commands that control a database, including administering privileges and committing data</a:t>
            </a:r>
          </a:p>
        </p:txBody>
      </p:sp>
    </p:spTree>
    <p:extLst>
      <p:ext uri="{BB962C8B-B14F-4D97-AF65-F5344CB8AC3E}">
        <p14:creationId xmlns:p14="http://schemas.microsoft.com/office/powerpoint/2010/main" val="1207398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a:t>Figure 5-1 S</a:t>
            </a:r>
            <a:r>
              <a:rPr lang="en-US" sz="100" dirty="0"/>
              <a:t> </a:t>
            </a:r>
            <a:r>
              <a:rPr lang="en-US" dirty="0"/>
              <a:t>Q</a:t>
            </a:r>
            <a:r>
              <a:rPr lang="en-US" sz="100" dirty="0"/>
              <a:t> </a:t>
            </a:r>
            <a:r>
              <a:rPr lang="en-US" dirty="0"/>
              <a:t>L Environment, as Described by the S</a:t>
            </a:r>
            <a:r>
              <a:rPr lang="en-US" sz="100" dirty="0"/>
              <a:t> </a:t>
            </a:r>
            <a:r>
              <a:rPr lang="en-US" dirty="0"/>
              <a:t>Q</a:t>
            </a:r>
            <a:r>
              <a:rPr lang="en-US" sz="100" dirty="0"/>
              <a:t> </a:t>
            </a:r>
            <a:r>
              <a:rPr lang="en-US" dirty="0"/>
              <a:t>L:2016 Standard</a:t>
            </a:r>
          </a:p>
        </p:txBody>
      </p:sp>
      <p:pic>
        <p:nvPicPr>
          <p:cNvPr id="7" name="Picture 6" descr="A simplified schematic of a typical S Q L environment, as described by the S Q L 2016 standards. The drawing shows an image of a user with a laptop and a textbox labeled as APPLICATIONS. A two way arrow is shown between the two. Another textbox labeled as D B M S is shown below APPLICATIONS. A two way arrow labeled as S Q L QUERIES is shown between APPLICATIONS and D B M S. Two catalogues are defined under S Q L environment, and named as D E V C and P R O D C. Each catalog has a Database, DATA, a Required information schema, and User Schemas. The catalogues are shown on either side of D B M S along with two way arrows defining the relation between D B M S and the catalogu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187" y="1575807"/>
            <a:ext cx="6723626" cy="4623889"/>
          </a:xfrm>
          <a:prstGeom prst="rect">
            <a:avLst/>
          </a:prstGeom>
        </p:spPr>
      </p:pic>
    </p:spTree>
    <p:extLst>
      <p:ext uri="{BB962C8B-B14F-4D97-AF65-F5344CB8AC3E}">
        <p14:creationId xmlns:p14="http://schemas.microsoft.com/office/powerpoint/2010/main" val="388103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SQL Data Types</a:t>
            </a:r>
          </a:p>
        </p:txBody>
      </p:sp>
      <p:sp>
        <p:nvSpPr>
          <p:cNvPr id="5" name="Text Placeholder 4"/>
          <p:cNvSpPr>
            <a:spLocks noGrp="1"/>
          </p:cNvSpPr>
          <p:nvPr>
            <p:ph type="body" idx="1"/>
          </p:nvPr>
        </p:nvSpPr>
        <p:spPr>
          <a:xfrm>
            <a:off x="457200" y="1600200"/>
            <a:ext cx="8229600" cy="4610819"/>
          </a:xfrm>
        </p:spPr>
        <p:txBody>
          <a:bodyPr/>
          <a:lstStyle/>
          <a:p>
            <a:pPr eaLnBrk="1" hangingPunct="1"/>
            <a:r>
              <a:rPr lang="en-US" altLang="en-US" sz="2200" dirty="0"/>
              <a:t>Strings</a:t>
            </a:r>
          </a:p>
          <a:p>
            <a:pPr lvl="1"/>
            <a:r>
              <a:rPr lang="en-US" altLang="en-US" sz="2200" dirty="0"/>
              <a:t>CHARACTER (n), VARYING CHARACTER (n)</a:t>
            </a:r>
          </a:p>
          <a:p>
            <a:pPr eaLnBrk="1" hangingPunct="1"/>
            <a:r>
              <a:rPr lang="en-US" altLang="en-US" sz="2200" dirty="0"/>
              <a:t>Binary</a:t>
            </a:r>
          </a:p>
          <a:p>
            <a:pPr lvl="1"/>
            <a:r>
              <a:rPr lang="en-US" altLang="en-US" sz="2200" dirty="0"/>
              <a:t>Binary Large Object (B</a:t>
            </a:r>
            <a:r>
              <a:rPr lang="en-US" altLang="en-US" sz="100" dirty="0"/>
              <a:t> </a:t>
            </a:r>
            <a:r>
              <a:rPr lang="en-US" altLang="en-US" sz="2200" dirty="0"/>
              <a:t>L</a:t>
            </a:r>
            <a:r>
              <a:rPr lang="en-US" altLang="en-US" sz="100" dirty="0"/>
              <a:t> </a:t>
            </a:r>
            <a:r>
              <a:rPr lang="en-US" altLang="en-US" sz="2200" dirty="0"/>
              <a:t>O</a:t>
            </a:r>
            <a:r>
              <a:rPr lang="en-US" altLang="en-US" sz="100" dirty="0"/>
              <a:t> </a:t>
            </a:r>
            <a:r>
              <a:rPr lang="en-US" altLang="en-US" sz="2200" dirty="0"/>
              <a:t>B)</a:t>
            </a:r>
          </a:p>
          <a:p>
            <a:pPr eaLnBrk="1" hangingPunct="1"/>
            <a:r>
              <a:rPr lang="en-US" altLang="en-US" sz="2200" dirty="0"/>
              <a:t>Number</a:t>
            </a:r>
          </a:p>
          <a:p>
            <a:pPr lvl="1"/>
            <a:r>
              <a:rPr lang="en-US" altLang="en-US" sz="2200" dirty="0"/>
              <a:t>Numeric (precision, scale), Decimal (p, s), Integer</a:t>
            </a:r>
          </a:p>
          <a:p>
            <a:pPr eaLnBrk="1" hangingPunct="1"/>
            <a:r>
              <a:rPr lang="en-US" altLang="en-US" sz="2200" dirty="0"/>
              <a:t>Temporal</a:t>
            </a:r>
          </a:p>
          <a:p>
            <a:pPr lvl="1"/>
            <a:r>
              <a:rPr lang="en-US" altLang="en-US" sz="2200" dirty="0"/>
              <a:t>Timestamp, Timestamp with local time zone</a:t>
            </a:r>
          </a:p>
          <a:p>
            <a:pPr eaLnBrk="1" hangingPunct="1"/>
            <a:r>
              <a:rPr lang="en-US" altLang="en-US" sz="2200" dirty="0"/>
              <a:t>Boolean</a:t>
            </a:r>
          </a:p>
          <a:p>
            <a:pPr lvl="1"/>
            <a:r>
              <a:rPr lang="en-US" altLang="en-US" sz="2200" dirty="0"/>
              <a:t>True or False values</a:t>
            </a:r>
          </a:p>
        </p:txBody>
      </p:sp>
    </p:spTree>
    <p:extLst>
      <p:ext uri="{BB962C8B-B14F-4D97-AF65-F5344CB8AC3E}">
        <p14:creationId xmlns:p14="http://schemas.microsoft.com/office/powerpoint/2010/main" val="2207796243"/>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10321</TotalTime>
  <Words>4947</Words>
  <Application>Microsoft Office PowerPoint</Application>
  <PresentationFormat>On-screen Show (4:3)</PresentationFormat>
  <Paragraphs>397</Paragraphs>
  <Slides>43</Slides>
  <Notes>34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43</vt:i4>
      </vt:variant>
    </vt:vector>
  </HeadingPairs>
  <TitlesOfParts>
    <vt:vector size="51" baseType="lpstr">
      <vt:lpstr>Arial</vt:lpstr>
      <vt:lpstr>Noto Sans Symbols</vt:lpstr>
      <vt:lpstr>Tahoma</vt:lpstr>
      <vt:lpstr>Times New Roman</vt:lpstr>
      <vt:lpstr>Verdana</vt:lpstr>
      <vt:lpstr>508 Lecture</vt:lpstr>
      <vt:lpstr>1_508 Lecture</vt:lpstr>
      <vt:lpstr>Equation</vt:lpstr>
      <vt:lpstr>Modern Database Management</vt:lpstr>
      <vt:lpstr>Learning Objectives</vt:lpstr>
      <vt:lpstr>S Q L Overview</vt:lpstr>
      <vt:lpstr>History of S Q L</vt:lpstr>
      <vt:lpstr>Original Purpose of S Q L Standard</vt:lpstr>
      <vt:lpstr>Benefits of a Standardized Relational Language</vt:lpstr>
      <vt:lpstr>S Q L Environment</vt:lpstr>
      <vt:lpstr>Figure 5-1 S Q L Environment, as Described by the S Q L:2016 Standard</vt:lpstr>
      <vt:lpstr>SQL Data Types</vt:lpstr>
      <vt:lpstr>Figure 5-4 D D L, D M L, D C L, and the Database Development Process</vt:lpstr>
      <vt:lpstr>S Q L Database Definition</vt:lpstr>
      <vt:lpstr>Steps in Table Creation</vt:lpstr>
      <vt:lpstr>Figure 5-5 General Syntax for CREATE TABLE Statement Used in Data Definition Language</vt:lpstr>
      <vt:lpstr>The Following Slides Create Tables for This Enterprise Data Model</vt:lpstr>
      <vt:lpstr>Figure 5-6 S Q L Database Definition Commands for P V F Company (Oracle 12c)</vt:lpstr>
      <vt:lpstr>Defining Attributes and Their Data Types</vt:lpstr>
      <vt:lpstr>Non-Nullable Specifications</vt:lpstr>
      <vt:lpstr>Controlling the Values in Attributes</vt:lpstr>
      <vt:lpstr>Identifying Foreign Keys and Establishing Relationships</vt:lpstr>
      <vt:lpstr>Data Integrity Controls</vt:lpstr>
      <vt:lpstr>Figure 5-7 Ensuring Data Integrity Through Updates</vt:lpstr>
      <vt:lpstr>Changing Tables</vt:lpstr>
      <vt:lpstr>Removing Tables</vt:lpstr>
      <vt:lpstr>INSERT Statement</vt:lpstr>
      <vt:lpstr>Creating Tables with Identity Columns</vt:lpstr>
      <vt:lpstr>DELETE Statement</vt:lpstr>
      <vt:lpstr>UPDATE Statement</vt:lpstr>
      <vt:lpstr>MERGE Statement</vt:lpstr>
      <vt:lpstr>Schema Definition</vt:lpstr>
      <vt:lpstr>SELECT Statement</vt:lpstr>
      <vt:lpstr>SELECT Example</vt:lpstr>
      <vt:lpstr>SELECT Example Using Alias</vt:lpstr>
      <vt:lpstr>SELECT Example Using a Function</vt:lpstr>
      <vt:lpstr>SELECT Example – Boolean Operators</vt:lpstr>
      <vt:lpstr>Figure 5-8 Boolean Query a Without Use of Parentheses</vt:lpstr>
      <vt:lpstr>SELECT Example–Boolean Operators</vt:lpstr>
      <vt:lpstr>Figure 5-9 Boolean Query B with Use of Parentheses</vt:lpstr>
      <vt:lpstr>Sorting Results with ORDER BY Clause</vt:lpstr>
      <vt:lpstr>Categorizing Results Using GROUP BY Clause</vt:lpstr>
      <vt:lpstr>Qualifying Results by Categories Using the HAVING Clause</vt:lpstr>
      <vt:lpstr>A Query with Both WHERE and HAVING</vt:lpstr>
      <vt:lpstr>Figure 5-10 S Q L Statement Processing Order</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Database Management, Thirteenth Edition</dc:title>
  <dc:subject>MIS/IT</dc:subject>
  <dc:creator>Hoffer/Ramesh/Topi</dc:creator>
  <cp:keywords>Modern Database Management</cp:keywords>
  <cp:lastModifiedBy>Jamal El-Den</cp:lastModifiedBy>
  <cp:revision>964</cp:revision>
  <dcterms:modified xsi:type="dcterms:W3CDTF">2025-02-04T03:14:58Z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