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handoutMasterIdLst>
    <p:handoutMasterId r:id="rId18"/>
  </p:handoutMasterIdLst>
  <p:sldIdLst>
    <p:sldId id="256" r:id="rId2"/>
    <p:sldId id="257" r:id="rId3"/>
    <p:sldId id="271" r:id="rId4"/>
    <p:sldId id="273" r:id="rId5"/>
    <p:sldId id="277" r:id="rId6"/>
    <p:sldId id="278" r:id="rId7"/>
    <p:sldId id="279" r:id="rId8"/>
    <p:sldId id="270" r:id="rId9"/>
    <p:sldId id="272" r:id="rId10"/>
    <p:sldId id="274" r:id="rId11"/>
    <p:sldId id="276" r:id="rId12"/>
    <p:sldId id="275" r:id="rId13"/>
    <p:sldId id="280" r:id="rId14"/>
    <p:sldId id="281" r:id="rId15"/>
    <p:sldId id="282" r:id="rId1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599" autoAdjust="0"/>
  </p:normalViewPr>
  <p:slideViewPr>
    <p:cSldViewPr>
      <p:cViewPr varScale="1">
        <p:scale>
          <a:sx n="76" d="100"/>
          <a:sy n="76" d="100"/>
        </p:scale>
        <p:origin x="498" y="60"/>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11/15/2020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11/15/2020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smtClean="0"/>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11/15/2020</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smtClean="0"/>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11/15/2020</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smtClean="0"/>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11/15/2020</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smtClean="0"/>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11/15/2020</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smtClean="0"/>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11/15/2020</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smtClean="0"/>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11/15/2020</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11/15/2020</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11/15/2020</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smtClean="0"/>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11/15/2020</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11/15/2020</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11/15/2020</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2412" y="1905000"/>
            <a:ext cx="9144000" cy="2667000"/>
          </a:xfrm>
        </p:spPr>
        <p:txBody>
          <a:bodyPr/>
          <a:lstStyle/>
          <a:p>
            <a:r>
              <a:rPr lang="en-US" dirty="0" smtClean="0"/>
              <a:t>Philosophy of Psychology in </a:t>
            </a:r>
            <a:r>
              <a:rPr lang="en-US" dirty="0" smtClean="0"/>
              <a:t>Islam</a:t>
            </a:r>
            <a:endParaRPr lang="en-US" dirty="0"/>
          </a:p>
        </p:txBody>
      </p:sp>
      <p:sp>
        <p:nvSpPr>
          <p:cNvPr id="3" name="Subtitle 2"/>
          <p:cNvSpPr>
            <a:spLocks noGrp="1"/>
          </p:cNvSpPr>
          <p:nvPr>
            <p:ph type="subTitle" idx="1"/>
          </p:nvPr>
        </p:nvSpPr>
        <p:spPr/>
        <p:txBody>
          <a:bodyPr/>
          <a:lstStyle/>
          <a:p>
            <a:r>
              <a:rPr lang="en-US" dirty="0" smtClean="0"/>
              <a:t> </a:t>
            </a:r>
            <a:endParaRPr lang="en-US" dirty="0"/>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Body and the Soul</a:t>
            </a:r>
            <a:endParaRPr lang="en-US" dirty="0"/>
          </a:p>
        </p:txBody>
      </p:sp>
      <p:sp>
        <p:nvSpPr>
          <p:cNvPr id="3" name="Content Placeholder 2"/>
          <p:cNvSpPr>
            <a:spLocks noGrp="1"/>
          </p:cNvSpPr>
          <p:nvPr>
            <p:ph idx="1"/>
          </p:nvPr>
        </p:nvSpPr>
        <p:spPr/>
        <p:txBody>
          <a:bodyPr/>
          <a:lstStyle/>
          <a:p>
            <a:r>
              <a:rPr lang="en-US" dirty="0"/>
              <a:t>Man is composed of (a) Body </a:t>
            </a:r>
            <a:r>
              <a:rPr lang="en-US" dirty="0" smtClean="0"/>
              <a:t> and a (b) Soul: Q:38:71-2</a:t>
            </a:r>
          </a:p>
          <a:p>
            <a:r>
              <a:rPr lang="en-US" dirty="0" smtClean="0"/>
              <a:t>What each yearns?</a:t>
            </a:r>
            <a:endParaRPr lang="en-US" dirty="0"/>
          </a:p>
          <a:p>
            <a:r>
              <a:rPr lang="en-US" dirty="0"/>
              <a:t>The </a:t>
            </a:r>
            <a:r>
              <a:rPr lang="ar-SA" dirty="0"/>
              <a:t>جسد </a:t>
            </a:r>
            <a:r>
              <a:rPr lang="en-US" dirty="0"/>
              <a:t> is different from </a:t>
            </a:r>
            <a:r>
              <a:rPr lang="ar-SA" dirty="0"/>
              <a:t>جسم</a:t>
            </a:r>
            <a:r>
              <a:rPr lang="en-US" dirty="0"/>
              <a:t>. Q: 20:77, 21:7</a:t>
            </a:r>
          </a:p>
          <a:p>
            <a:r>
              <a:rPr lang="en-US" dirty="0" smtClean="0"/>
              <a:t>Note the delicate use of these words.</a:t>
            </a:r>
          </a:p>
          <a:p>
            <a:r>
              <a:rPr lang="en-US" dirty="0" smtClean="0"/>
              <a:t>Soul: 3 contextual uses:</a:t>
            </a:r>
          </a:p>
          <a:p>
            <a:pPr lvl="1"/>
            <a:r>
              <a:rPr lang="en-US" dirty="0" smtClean="0"/>
              <a:t>Soul as Knowledge as the source of life to Mankind: Q42:52, Q16:2</a:t>
            </a:r>
          </a:p>
          <a:p>
            <a:pPr lvl="1"/>
            <a:r>
              <a:rPr lang="en-US" dirty="0" smtClean="0"/>
              <a:t>Soul as the Angel Gabriel : Q26:192-4, Q97:4</a:t>
            </a:r>
          </a:p>
          <a:p>
            <a:pPr lvl="1"/>
            <a:r>
              <a:rPr lang="en-US" dirty="0" smtClean="0"/>
              <a:t>Soul as the reality and subset of human. Q15:28-9</a:t>
            </a:r>
            <a:r>
              <a:rPr lang="en-US" dirty="0"/>
              <a:t>	</a:t>
            </a:r>
            <a:r>
              <a:rPr lang="en-US" dirty="0" smtClean="0"/>
              <a:t>	</a:t>
            </a:r>
          </a:p>
          <a:p>
            <a:pPr marL="274320" lvl="1" indent="0">
              <a:buNone/>
            </a:pPr>
            <a:r>
              <a:rPr lang="en-US" dirty="0" smtClean="0"/>
              <a:t>		</a:t>
            </a:r>
            <a:endParaRPr lang="en-US" dirty="0"/>
          </a:p>
        </p:txBody>
      </p:sp>
    </p:spTree>
    <p:extLst>
      <p:ext uri="{BB962C8B-B14F-4D97-AF65-F5344CB8AC3E}">
        <p14:creationId xmlns:p14="http://schemas.microsoft.com/office/powerpoint/2010/main" val="197870459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The reality of Soul is not known. Q:18:85</a:t>
            </a:r>
          </a:p>
          <a:p>
            <a:r>
              <a:rPr lang="en-US" dirty="0" smtClean="0"/>
              <a:t>It’s the reality of a Human Being</a:t>
            </a:r>
          </a:p>
          <a:p>
            <a:r>
              <a:rPr lang="en-US" dirty="0" smtClean="0"/>
              <a:t>What union does it form with the body? </a:t>
            </a:r>
            <a:r>
              <a:rPr lang="en-US" dirty="0"/>
              <a:t>Is it attached to or detached from this body, or both? Does it die? </a:t>
            </a:r>
            <a:r>
              <a:rPr lang="en-US" dirty="0" smtClean="0"/>
              <a:t>Does it get sick? What are its traces? Does it grow with the body?  Is it spiritual or embodied? Where does it go when it leaves the body, as we sleep? What moves us?</a:t>
            </a:r>
          </a:p>
          <a:p>
            <a:r>
              <a:rPr lang="en-US" dirty="0" smtClean="0"/>
              <a:t>All these questions are source of differences in Scholars. </a:t>
            </a:r>
          </a:p>
        </p:txBody>
      </p:sp>
    </p:spTree>
    <p:extLst>
      <p:ext uri="{BB962C8B-B14F-4D97-AF65-F5344CB8AC3E}">
        <p14:creationId xmlns:p14="http://schemas.microsoft.com/office/powerpoint/2010/main" val="48266436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 Heart and the Mind.</a:t>
            </a:r>
            <a:endParaRPr lang="en-US" dirty="0"/>
          </a:p>
        </p:txBody>
      </p:sp>
      <p:sp>
        <p:nvSpPr>
          <p:cNvPr id="3" name="Content Placeholder 2"/>
          <p:cNvSpPr>
            <a:spLocks noGrp="1"/>
          </p:cNvSpPr>
          <p:nvPr>
            <p:ph idx="1"/>
          </p:nvPr>
        </p:nvSpPr>
        <p:spPr/>
        <p:txBody>
          <a:bodyPr/>
          <a:lstStyle/>
          <a:p>
            <a:r>
              <a:rPr lang="en-US" dirty="0" smtClean="0"/>
              <a:t>Suggested to be the union between the body and Soul. The living human being.</a:t>
            </a:r>
          </a:p>
          <a:p>
            <a:r>
              <a:rPr lang="en-US" dirty="0" smtClean="0"/>
              <a:t>Questions from the usage in the Quran.</a:t>
            </a:r>
          </a:p>
          <a:p>
            <a:r>
              <a:rPr lang="en-US" dirty="0" smtClean="0"/>
              <a:t>The reason to the possible misunderstanding … </a:t>
            </a:r>
          </a:p>
          <a:p>
            <a:r>
              <a:rPr lang="en-US" dirty="0" smtClean="0"/>
              <a:t>Mind: It </a:t>
            </a:r>
            <a:r>
              <a:rPr lang="en-US" dirty="0"/>
              <a:t>is a set of cognitive {conscious mental process: thought, experience and senses} forces that include awareness, knowledge, thinking, judgment, language and </a:t>
            </a:r>
            <a:r>
              <a:rPr lang="en-US" dirty="0" smtClean="0"/>
              <a:t>memory.</a:t>
            </a:r>
            <a:endParaRPr lang="en-US" dirty="0"/>
          </a:p>
        </p:txBody>
      </p:sp>
    </p:spTree>
    <p:extLst>
      <p:ext uri="{BB962C8B-B14F-4D97-AF65-F5344CB8AC3E}">
        <p14:creationId xmlns:p14="http://schemas.microsoft.com/office/powerpoint/2010/main" val="177404651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a:t>Heart : Has two faces in it, one from the </a:t>
            </a:r>
            <a:r>
              <a:rPr lang="en-US" dirty="0" smtClean="0"/>
              <a:t>Souls side </a:t>
            </a:r>
            <a:r>
              <a:rPr lang="en-US" dirty="0"/>
              <a:t>and one from the Bodies side {the heart</a:t>
            </a:r>
            <a:r>
              <a:rPr lang="en-US" dirty="0" smtClean="0"/>
              <a:t>}.</a:t>
            </a:r>
          </a:p>
          <a:p>
            <a:r>
              <a:rPr lang="en-US" dirty="0" smtClean="0"/>
              <a:t> Thus </a:t>
            </a:r>
            <a:r>
              <a:rPr lang="en-US" dirty="0"/>
              <a:t>the </a:t>
            </a:r>
            <a:r>
              <a:rPr lang="en-US" dirty="0" smtClean="0"/>
              <a:t>Heart keeps </a:t>
            </a:r>
            <a:r>
              <a:rPr lang="en-US" dirty="0"/>
              <a:t>overturning/flipping between the necessities of the </a:t>
            </a:r>
            <a:r>
              <a:rPr lang="en-US" dirty="0" smtClean="0"/>
              <a:t>Soul and </a:t>
            </a:r>
            <a:r>
              <a:rPr lang="en-US" dirty="0"/>
              <a:t>Physical body</a:t>
            </a:r>
            <a:r>
              <a:rPr lang="en-US" dirty="0" smtClean="0"/>
              <a:t>.</a:t>
            </a:r>
          </a:p>
          <a:p>
            <a:r>
              <a:rPr lang="en-US" dirty="0" smtClean="0"/>
              <a:t> </a:t>
            </a:r>
            <a:r>
              <a:rPr lang="en-US" dirty="0"/>
              <a:t>Physical body as </a:t>
            </a:r>
            <a:r>
              <a:rPr lang="en-US" dirty="0" smtClean="0"/>
              <a:t>{Eat</a:t>
            </a:r>
            <a:r>
              <a:rPr lang="en-US" dirty="0"/>
              <a:t>, sleep, physical health, sex </a:t>
            </a:r>
            <a:r>
              <a:rPr lang="en-US" dirty="0" smtClean="0"/>
              <a:t>etc. }, </a:t>
            </a:r>
            <a:r>
              <a:rPr lang="en-US" dirty="0"/>
              <a:t>and the </a:t>
            </a:r>
            <a:r>
              <a:rPr lang="en-US" dirty="0" smtClean="0"/>
              <a:t>Soul looks </a:t>
            </a:r>
            <a:r>
              <a:rPr lang="en-US" dirty="0"/>
              <a:t>for it origin</a:t>
            </a:r>
            <a:r>
              <a:rPr lang="en-US" dirty="0" smtClean="0"/>
              <a:t>{ Leverage, Knowledge</a:t>
            </a:r>
            <a:r>
              <a:rPr lang="en-US" dirty="0"/>
              <a:t>, Realization: Trust, Content, Remembrance }-it gets attached to its origin. </a:t>
            </a:r>
            <a:endParaRPr lang="en-US" dirty="0" smtClean="0"/>
          </a:p>
          <a:p>
            <a:r>
              <a:rPr lang="en-US" dirty="0" smtClean="0"/>
              <a:t>Owes </a:t>
            </a:r>
            <a:r>
              <a:rPr lang="en-US" dirty="0"/>
              <a:t>its name from those flips.</a:t>
            </a:r>
          </a:p>
        </p:txBody>
      </p:sp>
    </p:spTree>
    <p:extLst>
      <p:ext uri="{BB962C8B-B14F-4D97-AF65-F5344CB8AC3E}">
        <p14:creationId xmlns:p14="http://schemas.microsoft.com/office/powerpoint/2010/main" val="27744951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All these are speculations and Opinions</a:t>
            </a:r>
          </a:p>
          <a:p>
            <a:r>
              <a:rPr lang="en-US" dirty="0" smtClean="0"/>
              <a:t>They change. </a:t>
            </a:r>
          </a:p>
          <a:p>
            <a:r>
              <a:rPr lang="en-US" dirty="0" smtClean="0"/>
              <a:t>The composition of the Body is absent in western philosophy.</a:t>
            </a:r>
          </a:p>
          <a:p>
            <a:r>
              <a:rPr lang="en-US" dirty="0" smtClean="0"/>
              <a:t>The mystery behind the Soul is an common point. Such is the Body.</a:t>
            </a:r>
          </a:p>
          <a:p>
            <a:r>
              <a:rPr lang="en-US" dirty="0" smtClean="0"/>
              <a:t>Psychology should then also be bounded to this constraint!</a:t>
            </a:r>
          </a:p>
          <a:p>
            <a:r>
              <a:rPr lang="en-US" dirty="0" smtClean="0"/>
              <a:t>Anything beyond that will not be considered Knowledge but skepticism. </a:t>
            </a:r>
            <a:endParaRPr lang="en-US" dirty="0"/>
          </a:p>
        </p:txBody>
      </p:sp>
    </p:spTree>
    <p:extLst>
      <p:ext uri="{BB962C8B-B14F-4D97-AF65-F5344CB8AC3E}">
        <p14:creationId xmlns:p14="http://schemas.microsoft.com/office/powerpoint/2010/main" val="231002362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2392362"/>
          </a:xfrm>
        </p:spPr>
        <p:txBody>
          <a:bodyPr/>
          <a:lstStyle/>
          <a:p>
            <a:r>
              <a:rPr lang="en-US" dirty="0" smtClean="0"/>
              <a:t>Allah Knows Best.</a:t>
            </a:r>
            <a:endParaRPr lang="en-US" dirty="0"/>
          </a:p>
        </p:txBody>
      </p:sp>
      <p:sp>
        <p:nvSpPr>
          <p:cNvPr id="3" name="Content Placeholder 2"/>
          <p:cNvSpPr>
            <a:spLocks noGrp="1"/>
          </p:cNvSpPr>
          <p:nvPr>
            <p:ph idx="1"/>
          </p:nvPr>
        </p:nvSpPr>
        <p:spPr>
          <a:xfrm>
            <a:off x="1522414" y="3962400"/>
            <a:ext cx="9144000" cy="2209800"/>
          </a:xfrm>
        </p:spPr>
        <p:txBody>
          <a:bodyPr/>
          <a:lstStyle/>
          <a:p>
            <a:r>
              <a:rPr lang="en-US" dirty="0" smtClean="0"/>
              <a:t>Thanks for listening.</a:t>
            </a:r>
          </a:p>
          <a:p>
            <a:endParaRPr lang="en-US" dirty="0"/>
          </a:p>
          <a:p>
            <a:endParaRPr lang="en-US" dirty="0" smtClean="0"/>
          </a:p>
          <a:p>
            <a:r>
              <a:rPr lang="en-US" dirty="0" smtClean="0"/>
              <a:t>Question?</a:t>
            </a:r>
            <a:endParaRPr lang="en-US" dirty="0"/>
          </a:p>
        </p:txBody>
      </p:sp>
    </p:spTree>
    <p:extLst>
      <p:ext uri="{BB962C8B-B14F-4D97-AF65-F5344CB8AC3E}">
        <p14:creationId xmlns:p14="http://schemas.microsoft.com/office/powerpoint/2010/main" val="20555874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Content</a:t>
            </a:r>
            <a:endParaRPr lang="en-US" dirty="0"/>
          </a:p>
        </p:txBody>
      </p:sp>
      <p:sp>
        <p:nvSpPr>
          <p:cNvPr id="14" name="Content Placeholder 13"/>
          <p:cNvSpPr>
            <a:spLocks noGrp="1"/>
          </p:cNvSpPr>
          <p:nvPr>
            <p:ph idx="1"/>
          </p:nvPr>
        </p:nvSpPr>
        <p:spPr/>
        <p:txBody>
          <a:bodyPr/>
          <a:lstStyle/>
          <a:p>
            <a:r>
              <a:rPr lang="en-US" dirty="0" smtClean="0"/>
              <a:t>The persistent problems of Psychology: Terminologies.</a:t>
            </a:r>
            <a:endParaRPr lang="en-US" dirty="0"/>
          </a:p>
          <a:p>
            <a:r>
              <a:rPr lang="en-US" dirty="0" smtClean="0"/>
              <a:t>Constraints put down by Islam with regards to these descriptions.</a:t>
            </a:r>
          </a:p>
          <a:p>
            <a:r>
              <a:rPr lang="en-US" dirty="0" smtClean="0"/>
              <a:t>Other philosophies to pay attention to.</a:t>
            </a:r>
            <a:endParaRPr lang="en-US" dirty="0"/>
          </a:p>
          <a:p>
            <a:pPr marL="0" indent="0">
              <a:buNone/>
            </a:pPr>
            <a:endParaRPr lang="en-US" dirty="0"/>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a:t>
            </a:r>
            <a:endParaRPr lang="en-US" dirty="0"/>
          </a:p>
        </p:txBody>
      </p:sp>
      <p:sp>
        <p:nvSpPr>
          <p:cNvPr id="3" name="Content Placeholder 2"/>
          <p:cNvSpPr>
            <a:spLocks noGrp="1"/>
          </p:cNvSpPr>
          <p:nvPr>
            <p:ph idx="1"/>
          </p:nvPr>
        </p:nvSpPr>
        <p:spPr/>
        <p:txBody>
          <a:bodyPr/>
          <a:lstStyle/>
          <a:p>
            <a:r>
              <a:rPr lang="en-US" b="1" dirty="0" smtClean="0"/>
              <a:t>Psychology</a:t>
            </a:r>
            <a:r>
              <a:rPr lang="en-US" dirty="0" smtClean="0"/>
              <a:t> : </a:t>
            </a:r>
            <a:r>
              <a:rPr lang="en-US" dirty="0"/>
              <a:t>study of the human mind and behavior, offering the chance to explore unanswered questions about the brain, such as how it functions under stress, how it learns language, how it remembers facts or how mental illness can affect the way it works</a:t>
            </a:r>
            <a:r>
              <a:rPr lang="en-US" dirty="0" smtClean="0"/>
              <a:t>.</a:t>
            </a:r>
          </a:p>
          <a:p>
            <a:pPr marL="0" indent="0">
              <a:buNone/>
            </a:pPr>
            <a:endParaRPr lang="en-US" dirty="0" smtClean="0"/>
          </a:p>
          <a:p>
            <a:r>
              <a:rPr lang="en-US" b="1" dirty="0" smtClean="0"/>
              <a:t>Philosophy:</a:t>
            </a:r>
            <a:r>
              <a:rPr lang="en-US" dirty="0" smtClean="0"/>
              <a:t> the study of the fundamental nature of knowledge, reality, and existence using tools such as deduction, speculation, inductions, axioms, intuitions, fallacies, regresses, causations, reason…</a:t>
            </a:r>
            <a:endParaRPr lang="en-US" dirty="0"/>
          </a:p>
        </p:txBody>
      </p:sp>
    </p:spTree>
    <p:extLst>
      <p:ext uri="{BB962C8B-B14F-4D97-AF65-F5344CB8AC3E}">
        <p14:creationId xmlns:p14="http://schemas.microsoft.com/office/powerpoint/2010/main" val="311629107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Body – {</a:t>
            </a:r>
            <a:r>
              <a:rPr lang="ar-SA" dirty="0" smtClean="0"/>
              <a:t>الجسد</a:t>
            </a:r>
            <a:r>
              <a:rPr lang="en-US" dirty="0" smtClean="0"/>
              <a:t>}</a:t>
            </a:r>
          </a:p>
          <a:p>
            <a:r>
              <a:rPr lang="en-US" dirty="0" smtClean="0"/>
              <a:t>Soul – {</a:t>
            </a:r>
            <a:r>
              <a:rPr lang="ar-SA" dirty="0"/>
              <a:t>الروح</a:t>
            </a:r>
            <a:r>
              <a:rPr lang="en-US" dirty="0" smtClean="0"/>
              <a:t>}</a:t>
            </a:r>
          </a:p>
          <a:p>
            <a:r>
              <a:rPr lang="en-US" dirty="0" smtClean="0"/>
              <a:t>Self –{</a:t>
            </a:r>
            <a:r>
              <a:rPr lang="ar-SA" dirty="0"/>
              <a:t>النفس</a:t>
            </a:r>
            <a:r>
              <a:rPr lang="en-US" dirty="0" smtClean="0"/>
              <a:t>}</a:t>
            </a:r>
          </a:p>
          <a:p>
            <a:r>
              <a:rPr lang="en-US" dirty="0" smtClean="0"/>
              <a:t>Heart – {</a:t>
            </a:r>
            <a:r>
              <a:rPr lang="ar-SA" dirty="0"/>
              <a:t>القلب</a:t>
            </a:r>
            <a:r>
              <a:rPr lang="en-US" dirty="0" smtClean="0"/>
              <a:t>}</a:t>
            </a:r>
          </a:p>
          <a:p>
            <a:r>
              <a:rPr lang="en-US" dirty="0" smtClean="0"/>
              <a:t>Mind – {</a:t>
            </a:r>
            <a:r>
              <a:rPr lang="ar-SA" dirty="0"/>
              <a:t>العقل</a:t>
            </a:r>
            <a:r>
              <a:rPr lang="en-US" dirty="0" smtClean="0"/>
              <a:t>}</a:t>
            </a:r>
          </a:p>
        </p:txBody>
      </p:sp>
    </p:spTree>
    <p:extLst>
      <p:ext uri="{BB962C8B-B14F-4D97-AF65-F5344CB8AC3E}">
        <p14:creationId xmlns:p14="http://schemas.microsoft.com/office/powerpoint/2010/main" val="233015520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The Persistent Problems of Psychology</a:t>
            </a:r>
          </a:p>
        </p:txBody>
      </p:sp>
      <p:sp>
        <p:nvSpPr>
          <p:cNvPr id="3" name="Content Placeholder 2"/>
          <p:cNvSpPr>
            <a:spLocks noGrp="1"/>
          </p:cNvSpPr>
          <p:nvPr>
            <p:ph idx="1"/>
          </p:nvPr>
        </p:nvSpPr>
        <p:spPr/>
        <p:txBody>
          <a:bodyPr>
            <a:noAutofit/>
          </a:bodyPr>
          <a:lstStyle/>
          <a:p>
            <a:pPr>
              <a:buFont typeface="Arial" panose="020B0604020202020204" pitchFamily="34" charset="0"/>
              <a:buChar char="•"/>
            </a:pPr>
            <a:r>
              <a:rPr lang="en-US" dirty="0" smtClean="0"/>
              <a:t>The study of behavior without a complete picture of the composition of Human Being is a drawback </a:t>
            </a:r>
            <a:r>
              <a:rPr lang="en-US" dirty="0"/>
              <a:t> </a:t>
            </a:r>
            <a:r>
              <a:rPr lang="en-US" dirty="0" smtClean="0"/>
              <a:t>in these field.</a:t>
            </a:r>
          </a:p>
          <a:p>
            <a:pPr>
              <a:buFont typeface="Arial" panose="020B0604020202020204" pitchFamily="34" charset="0"/>
              <a:buChar char="•"/>
            </a:pPr>
            <a:r>
              <a:rPr lang="en-US" dirty="0" smtClean="0"/>
              <a:t>It follows subsequently that  the understanding of  what, from this composition, triggers this behavior, is flaw.</a:t>
            </a:r>
          </a:p>
          <a:p>
            <a:pPr>
              <a:buFont typeface="Arial" panose="020B0604020202020204" pitchFamily="34" charset="0"/>
              <a:buChar char="•"/>
            </a:pPr>
            <a:r>
              <a:rPr lang="en-US" dirty="0" smtClean="0"/>
              <a:t>Therefore, it is potent to state that understanding Psychology in light of the Qur’an is no doubt a principle to observe: Q67:13-4</a:t>
            </a:r>
          </a:p>
          <a:p>
            <a:pPr>
              <a:buFont typeface="Arial" panose="020B0604020202020204" pitchFamily="34" charset="0"/>
              <a:buChar char="•"/>
            </a:pPr>
            <a:r>
              <a:rPr lang="en-US" dirty="0" smtClean="0"/>
              <a:t>It is also right to note that character and behavior are both shaped by a set of external and internal stimulus. The response given to these stimulus heavily depends on the different doctrines that a person holds; doctrines derived mostly from belief systems.</a:t>
            </a:r>
          </a:p>
          <a:p>
            <a:pPr marL="0" indent="0">
              <a:buNone/>
            </a:pPr>
            <a:endParaRPr lang="en-US" dirty="0" smtClean="0"/>
          </a:p>
          <a:p>
            <a:pPr marL="0" indent="0">
              <a:buNone/>
            </a:pPr>
            <a:r>
              <a:rPr lang="en-US" dirty="0" smtClean="0"/>
              <a:t> </a:t>
            </a:r>
            <a:endParaRPr lang="en-US" dirty="0"/>
          </a:p>
        </p:txBody>
      </p:sp>
    </p:spTree>
    <p:extLst>
      <p:ext uri="{BB962C8B-B14F-4D97-AF65-F5344CB8AC3E}">
        <p14:creationId xmlns:p14="http://schemas.microsoft.com/office/powerpoint/2010/main" val="158827100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Islam sets limits to the scope of the human intellect and what actually we can comprehend in our own self. Q19:51 Q18:85 : The different attempts of Scholars to understand these terminologies is a living proof. Understanding your limits is Knowledge. </a:t>
            </a:r>
          </a:p>
          <a:p>
            <a:r>
              <a:rPr lang="en-US" dirty="0" smtClean="0"/>
              <a:t> To Muslims, these muddle also is a sign of the existence of our Creator. Q:51:20-1</a:t>
            </a:r>
          </a:p>
          <a:p>
            <a:r>
              <a:rPr lang="en-US" dirty="0" smtClean="0"/>
              <a:t>Most of what is considered today as psychology is the result of human attempts  to access sociobiological viabilities and exceptions and prescriptions based on this analysis. Social variables change, so does  the analysis. So most sweeping statements {principles}  fail.</a:t>
            </a:r>
          </a:p>
        </p:txBody>
      </p:sp>
    </p:spTree>
    <p:extLst>
      <p:ext uri="{BB962C8B-B14F-4D97-AF65-F5344CB8AC3E}">
        <p14:creationId xmlns:p14="http://schemas.microsoft.com/office/powerpoint/2010/main" val="413552015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Finally, it is also important to note  when tracing down a certain behavior, it is close to impossible to get the exact crossovers between a persons doctrine and psychology. So, the tracing is only albeit easier when done by someone who shares the same belief system  as you do. We might then, deduce that most of western psychology cannot be imposed on </a:t>
            </a:r>
            <a:r>
              <a:rPr lang="en-US" dirty="0"/>
              <a:t>M</a:t>
            </a:r>
            <a:r>
              <a:rPr lang="en-US" dirty="0" smtClean="0"/>
              <a:t>uslims,  at least not the inorganic. Q4:104</a:t>
            </a:r>
            <a:endParaRPr lang="en-US" dirty="0"/>
          </a:p>
        </p:txBody>
      </p:sp>
    </p:spTree>
    <p:extLst>
      <p:ext uri="{BB962C8B-B14F-4D97-AF65-F5344CB8AC3E}">
        <p14:creationId xmlns:p14="http://schemas.microsoft.com/office/powerpoint/2010/main" val="4198198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algn="just"/>
            <a:r>
              <a:rPr lang="en-US" dirty="0" smtClean="0"/>
              <a:t>The problem of  Terminologies: </a:t>
            </a:r>
          </a:p>
          <a:p>
            <a:pPr algn="just"/>
            <a:r>
              <a:rPr lang="en-US" dirty="0" smtClean="0"/>
              <a:t>“…At </a:t>
            </a:r>
            <a:r>
              <a:rPr lang="en-US" dirty="0"/>
              <a:t>the outset it must be insisted that any conception of the self is taken </a:t>
            </a:r>
            <a:r>
              <a:rPr lang="en-US" dirty="0" smtClean="0"/>
              <a:t>over </a:t>
            </a:r>
            <a:r>
              <a:rPr lang="en-US" dirty="0"/>
              <a:t>by philosophy, from psychology conceived as doctrine of conscious selves. This view of the relation of </a:t>
            </a:r>
            <a:r>
              <a:rPr lang="en-US" dirty="0" smtClean="0"/>
              <a:t>philosophy </a:t>
            </a:r>
            <a:r>
              <a:rPr lang="en-US" dirty="0"/>
              <a:t>to the psychology of selves need not obscure the </a:t>
            </a:r>
            <a:r>
              <a:rPr lang="en-US" dirty="0" smtClean="0"/>
              <a:t>difference </a:t>
            </a:r>
            <a:r>
              <a:rPr lang="en-US" dirty="0"/>
              <a:t>between the two methods of treatment. The psychologist as such accepts the self as object of introspection, raising no </a:t>
            </a:r>
            <a:r>
              <a:rPr lang="en-US" dirty="0" smtClean="0"/>
              <a:t>questions </a:t>
            </a:r>
            <a:r>
              <a:rPr lang="en-US" dirty="0"/>
              <a:t>about its ultimate reality, whereas the philosopher must attempt to settle the question of the place of the self in the whole scheme of things. If he is a materialistic philosopher, he regards the self of the psychologist as a fiction ultimately reducible </a:t>
            </a:r>
            <a:r>
              <a:rPr lang="en-US" dirty="0" smtClean="0"/>
              <a:t>to </a:t>
            </a:r>
            <a:r>
              <a:rPr lang="en-US" dirty="0"/>
              <a:t>non-psychic </a:t>
            </a:r>
            <a:r>
              <a:rPr lang="en-US" dirty="0" smtClean="0"/>
              <a:t>reality…”</a:t>
            </a:r>
            <a:endParaRPr lang="en-US" dirty="0"/>
          </a:p>
        </p:txBody>
      </p:sp>
    </p:spTree>
    <p:extLst>
      <p:ext uri="{BB962C8B-B14F-4D97-AF65-F5344CB8AC3E}">
        <p14:creationId xmlns:p14="http://schemas.microsoft.com/office/powerpoint/2010/main" val="104244338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a:bodyPr>
          <a:lstStyle/>
          <a:p>
            <a:pPr algn="just"/>
            <a:r>
              <a:rPr lang="en-US" dirty="0" smtClean="0"/>
              <a:t>…if</a:t>
            </a:r>
            <a:r>
              <a:rPr lang="en-US" dirty="0"/>
              <a:t>, again, he is a dualist, he accords to the self a position more or less coordinate with that of things or external objects; if, finally, he is a personalist, he conceives the universe as ultimately consisting in self or selves. But to the end he must include in his concept of self essentially what the psychologist should mean by the term. It is true that the consideration of the relation of the self to the rest of reality may lead him to </a:t>
            </a:r>
            <a:r>
              <a:rPr lang="en-US" dirty="0" smtClean="0"/>
              <a:t>infer </a:t>
            </a:r>
            <a:r>
              <a:rPr lang="en-US" dirty="0"/>
              <a:t>from the characters discovered by the psychologist other </a:t>
            </a:r>
            <a:r>
              <a:rPr lang="en-US" dirty="0" smtClean="0"/>
              <a:t>attributes</a:t>
            </a:r>
            <a:r>
              <a:rPr lang="en-US" dirty="0"/>
              <a:t>, </a:t>
            </a:r>
            <a:r>
              <a:rPr lang="en-US" dirty="0" smtClean="0"/>
              <a:t>for example - moral </a:t>
            </a:r>
            <a:r>
              <a:rPr lang="en-US" dirty="0"/>
              <a:t>predicates- of the self, but he can only supplement and modify, he can never obliterate any </a:t>
            </a:r>
            <a:r>
              <a:rPr lang="en-US" dirty="0" smtClean="0"/>
              <a:t>characters </a:t>
            </a:r>
            <a:r>
              <a:rPr lang="en-US" dirty="0"/>
              <a:t>of the </a:t>
            </a:r>
            <a:r>
              <a:rPr lang="en-US" dirty="0" smtClean="0"/>
              <a:t>psychologist's </a:t>
            </a:r>
            <a:r>
              <a:rPr lang="en-US" dirty="0"/>
              <a:t>self</a:t>
            </a:r>
            <a:r>
              <a:rPr lang="en-US" dirty="0" smtClean="0"/>
              <a:t>.</a:t>
            </a:r>
          </a:p>
          <a:p>
            <a:pPr marL="0" indent="0" algn="just">
              <a:buNone/>
            </a:pPr>
            <a:r>
              <a:rPr lang="en-US" dirty="0"/>
              <a:t>	</a:t>
            </a:r>
            <a:r>
              <a:rPr lang="en-US" dirty="0" smtClean="0"/>
              <a:t>	</a:t>
            </a:r>
            <a:r>
              <a:rPr lang="en-US" sz="2000" dirty="0" smtClean="0"/>
              <a:t>- The Philosophical Review, Mary Whiton, Duke University: 1908</a:t>
            </a:r>
            <a:endParaRPr lang="en-US" sz="2000" dirty="0"/>
          </a:p>
        </p:txBody>
      </p:sp>
    </p:spTree>
    <p:extLst>
      <p:ext uri="{BB962C8B-B14F-4D97-AF65-F5344CB8AC3E}">
        <p14:creationId xmlns:p14="http://schemas.microsoft.com/office/powerpoint/2010/main" val="114236568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Chalkboard education presentation (widescreen)</Template>
  <TotalTime>4613</TotalTime>
  <Words>1121</Words>
  <Application>Microsoft Office PowerPoint</Application>
  <PresentationFormat>Custom</PresentationFormat>
  <Paragraphs>72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Consolas</vt:lpstr>
      <vt:lpstr>Corbel</vt:lpstr>
      <vt:lpstr>Tahoma</vt:lpstr>
      <vt:lpstr>Chalkboard 16x9</vt:lpstr>
      <vt:lpstr>Philosophy of Psychology in Islam</vt:lpstr>
      <vt:lpstr>Content</vt:lpstr>
      <vt:lpstr>Definitions</vt:lpstr>
      <vt:lpstr>Cont.</vt:lpstr>
      <vt:lpstr>1. The Persistent Problems of Psychology</vt:lpstr>
      <vt:lpstr>Cont.</vt:lpstr>
      <vt:lpstr>Cont.</vt:lpstr>
      <vt:lpstr>Cont.</vt:lpstr>
      <vt:lpstr>Cont.</vt:lpstr>
      <vt:lpstr>Body and the Soul</vt:lpstr>
      <vt:lpstr>Cont.</vt:lpstr>
      <vt:lpstr>Self, Heart and the Mind.</vt:lpstr>
      <vt:lpstr>Cont.</vt:lpstr>
      <vt:lpstr>Conclusion.</vt:lpstr>
      <vt:lpstr>Allah Knows Best.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Psychological Founding in Islam</dc:title>
  <dc:creator>Abdifatah M Ibrahim</dc:creator>
  <cp:lastModifiedBy>Abdifatah M Ibrahim</cp:lastModifiedBy>
  <cp:revision>35</cp:revision>
  <dcterms:created xsi:type="dcterms:W3CDTF">2020-11-15T00:44:01Z</dcterms:created>
  <dcterms:modified xsi:type="dcterms:W3CDTF">2020-11-18T05:37:37Z</dcterms:modified>
</cp:coreProperties>
</file>