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1" r:id="rId8"/>
    <p:sldId id="282" r:id="rId9"/>
    <p:sldId id="314" r:id="rId10"/>
    <p:sldId id="315" r:id="rId11"/>
    <p:sldId id="317" r:id="rId12"/>
    <p:sldId id="318" r:id="rId13"/>
    <p:sldId id="319"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4000" dirty="0"/>
              <a:t>Sales</a:t>
            </a:r>
            <a:br>
              <a:rPr lang="en-US" sz="4000" dirty="0"/>
            </a:br>
            <a:r>
              <a:rPr lang="en-US" sz="4000" dirty="0"/>
              <a:t>Analytics</a:t>
            </a:r>
            <a:br>
              <a:rPr lang="en-US" sz="4000" dirty="0"/>
            </a:br>
            <a:br>
              <a:rPr lang="en-US" sz="3000" dirty="0"/>
            </a:br>
            <a:r>
              <a:rPr lang="en-US" sz="3000" dirty="0"/>
              <a:t>by Mushir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DEA12F0-A214-1CB4-F9E0-2103E183EAB5}"/>
              </a:ext>
            </a:extLst>
          </p:cNvPr>
          <p:cNvSpPr>
            <a:spLocks noGrp="1"/>
          </p:cNvSpPr>
          <p:nvPr>
            <p:ph type="ctrTitle"/>
          </p:nvPr>
        </p:nvSpPr>
        <p:spPr>
          <a:xfrm>
            <a:off x="914401" y="3117915"/>
            <a:ext cx="5715000" cy="622170"/>
          </a:xfrm>
        </p:spPr>
        <p:txBody>
          <a:bodyPr/>
          <a:lstStyle/>
          <a:p>
            <a:r>
              <a:rPr lang="en-IN" dirty="0"/>
              <a:t>Thank you !</a:t>
            </a:r>
          </a:p>
        </p:txBody>
      </p:sp>
      <p:sp>
        <p:nvSpPr>
          <p:cNvPr id="13" name="Subtitle 12">
            <a:extLst>
              <a:ext uri="{FF2B5EF4-FFF2-40B4-BE49-F238E27FC236}">
                <a16:creationId xmlns:a16="http://schemas.microsoft.com/office/drawing/2014/main" id="{32B580D8-14C0-0E3A-6416-3F14D19451CA}"/>
              </a:ext>
            </a:extLst>
          </p:cNvPr>
          <p:cNvSpPr>
            <a:spLocks noGrp="1"/>
          </p:cNvSpPr>
          <p:nvPr>
            <p:ph type="subTitle" idx="1"/>
          </p:nvPr>
        </p:nvSpPr>
        <p:spPr>
          <a:xfrm>
            <a:off x="1036949" y="3883841"/>
            <a:ext cx="1583703" cy="382739"/>
          </a:xfrm>
        </p:spPr>
        <p:txBody>
          <a:bodyPr/>
          <a:lstStyle/>
          <a:p>
            <a:r>
              <a:rPr lang="en-IN" dirty="0"/>
              <a:t>By Mushir</a:t>
            </a:r>
          </a:p>
        </p:txBody>
      </p:sp>
    </p:spTree>
    <p:extLst>
      <p:ext uri="{BB962C8B-B14F-4D97-AF65-F5344CB8AC3E}">
        <p14:creationId xmlns:p14="http://schemas.microsoft.com/office/powerpoint/2010/main" val="396999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97963" y="928688"/>
            <a:ext cx="6583680" cy="765678"/>
          </a:xfrm>
        </p:spPr>
        <p:txBody>
          <a:bodyPr/>
          <a:lstStyle/>
          <a:p>
            <a:pPr marL="571500" indent="-571500">
              <a:buFont typeface="Wingdings" panose="05000000000000000000" pitchFamily="2" charset="2"/>
              <a:buChar char="q"/>
            </a:pPr>
            <a:r>
              <a:rPr lang="en-US" u="sng" dirty="0"/>
              <a:t>Sales Analytics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97963" y="2146483"/>
            <a:ext cx="7211505" cy="3207344"/>
          </a:xfrm>
        </p:spPr>
        <p:txBody>
          <a:bodyPr>
            <a:normAutofit/>
          </a:bodyPr>
          <a:lstStyle/>
          <a:p>
            <a:pPr marL="342900" indent="-342900" algn="just">
              <a:buFont typeface="Wingdings" panose="05000000000000000000" pitchFamily="2" charset="2"/>
              <a:buChar char="Ø"/>
            </a:pPr>
            <a:r>
              <a:rPr kumimoji="0" lang="en-US" altLang="en-US" sz="2000" b="1" i="0" u="none" strike="noStrike" cap="none" normalizeH="0" baseline="0" dirty="0">
                <a:ln>
                  <a:noFill/>
                </a:ln>
                <a:effectLst/>
                <a:latin typeface="Arial" panose="020B0604020202020204" pitchFamily="34" charset="0"/>
              </a:rPr>
              <a:t>INTRODUCTION:</a:t>
            </a:r>
            <a:endParaRPr lang="en-US" sz="2000" dirty="0"/>
          </a:p>
          <a:p>
            <a:pPr marL="342900" indent="-342900" algn="just">
              <a:buFont typeface="Wingdings" panose="05000000000000000000" pitchFamily="2" charset="2"/>
              <a:buChar char="Ø"/>
            </a:pPr>
            <a:r>
              <a:rPr lang="en-US" sz="2000" dirty="0"/>
              <a:t>Over the past 12 months, dataset detailing sales transactions. This dataset includes various attributes such as product names, quantities ordered, prices, dates of purchase, and customer information. Analyzing this data provides valuable insights into our sales performance</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772999" y="386499"/>
            <a:ext cx="5986020" cy="1564849"/>
          </a:xfrm>
        </p:spPr>
        <p:txBody>
          <a:bodyPr/>
          <a:lstStyle/>
          <a:p>
            <a:pPr marL="571500" indent="-571500">
              <a:buFont typeface="Wingdings" panose="05000000000000000000" pitchFamily="2" charset="2"/>
              <a:buChar char="q"/>
            </a:pPr>
            <a:r>
              <a:rPr kumimoji="0" lang="en-US" altLang="en-US" sz="3600" b="1" i="0" u="sng" strike="noStrike" cap="none" normalizeH="0" baseline="0" dirty="0">
                <a:ln>
                  <a:noFill/>
                </a:ln>
                <a:solidFill>
                  <a:schemeClr val="accent6"/>
                </a:solidFill>
                <a:effectLst/>
                <a:latin typeface="Arial" panose="020B0604020202020204" pitchFamily="34" charset="0"/>
              </a:rPr>
              <a:t>Data Overview :</a:t>
            </a:r>
            <a:br>
              <a:rPr lang="en-IN" dirty="0">
                <a:solidFill>
                  <a:schemeClr val="accent6"/>
                </a:solidFill>
              </a:rPr>
            </a:br>
            <a:endParaRPr lang="en-US" dirty="0"/>
          </a:p>
        </p:txBody>
      </p:sp>
      <p:graphicFrame>
        <p:nvGraphicFramePr>
          <p:cNvPr id="12" name="Table 11">
            <a:extLst>
              <a:ext uri="{FF2B5EF4-FFF2-40B4-BE49-F238E27FC236}">
                <a16:creationId xmlns:a16="http://schemas.microsoft.com/office/drawing/2014/main" id="{4CD509D4-A2CA-7065-F25E-2095889CAAA3}"/>
              </a:ext>
            </a:extLst>
          </p:cNvPr>
          <p:cNvGraphicFramePr>
            <a:graphicFrameLocks noGrp="1"/>
          </p:cNvGraphicFramePr>
          <p:nvPr>
            <p:extLst>
              <p:ext uri="{D42A27DB-BD31-4B8C-83A1-F6EECF244321}">
                <p14:modId xmlns:p14="http://schemas.microsoft.com/office/powerpoint/2010/main" val="3625094531"/>
              </p:ext>
            </p:extLst>
          </p:nvPr>
        </p:nvGraphicFramePr>
        <p:xfrm>
          <a:off x="876693" y="1725106"/>
          <a:ext cx="8144760" cy="4219803"/>
        </p:xfrm>
        <a:graphic>
          <a:graphicData uri="http://schemas.openxmlformats.org/drawingml/2006/table">
            <a:tbl>
              <a:tblPr/>
              <a:tblGrid>
                <a:gridCol w="626520">
                  <a:extLst>
                    <a:ext uri="{9D8B030D-6E8A-4147-A177-3AD203B41FA5}">
                      <a16:colId xmlns:a16="http://schemas.microsoft.com/office/drawing/2014/main" val="4114912104"/>
                    </a:ext>
                  </a:extLst>
                </a:gridCol>
                <a:gridCol w="626520">
                  <a:extLst>
                    <a:ext uri="{9D8B030D-6E8A-4147-A177-3AD203B41FA5}">
                      <a16:colId xmlns:a16="http://schemas.microsoft.com/office/drawing/2014/main" val="1331084597"/>
                    </a:ext>
                  </a:extLst>
                </a:gridCol>
                <a:gridCol w="626520">
                  <a:extLst>
                    <a:ext uri="{9D8B030D-6E8A-4147-A177-3AD203B41FA5}">
                      <a16:colId xmlns:a16="http://schemas.microsoft.com/office/drawing/2014/main" val="2233014599"/>
                    </a:ext>
                  </a:extLst>
                </a:gridCol>
                <a:gridCol w="626520">
                  <a:extLst>
                    <a:ext uri="{9D8B030D-6E8A-4147-A177-3AD203B41FA5}">
                      <a16:colId xmlns:a16="http://schemas.microsoft.com/office/drawing/2014/main" val="1709087208"/>
                    </a:ext>
                  </a:extLst>
                </a:gridCol>
                <a:gridCol w="626520">
                  <a:extLst>
                    <a:ext uri="{9D8B030D-6E8A-4147-A177-3AD203B41FA5}">
                      <a16:colId xmlns:a16="http://schemas.microsoft.com/office/drawing/2014/main" val="3898824237"/>
                    </a:ext>
                  </a:extLst>
                </a:gridCol>
                <a:gridCol w="626520">
                  <a:extLst>
                    <a:ext uri="{9D8B030D-6E8A-4147-A177-3AD203B41FA5}">
                      <a16:colId xmlns:a16="http://schemas.microsoft.com/office/drawing/2014/main" val="3032858653"/>
                    </a:ext>
                  </a:extLst>
                </a:gridCol>
                <a:gridCol w="626520">
                  <a:extLst>
                    <a:ext uri="{9D8B030D-6E8A-4147-A177-3AD203B41FA5}">
                      <a16:colId xmlns:a16="http://schemas.microsoft.com/office/drawing/2014/main" val="553402136"/>
                    </a:ext>
                  </a:extLst>
                </a:gridCol>
                <a:gridCol w="626520">
                  <a:extLst>
                    <a:ext uri="{9D8B030D-6E8A-4147-A177-3AD203B41FA5}">
                      <a16:colId xmlns:a16="http://schemas.microsoft.com/office/drawing/2014/main" val="1686230744"/>
                    </a:ext>
                  </a:extLst>
                </a:gridCol>
                <a:gridCol w="626520">
                  <a:extLst>
                    <a:ext uri="{9D8B030D-6E8A-4147-A177-3AD203B41FA5}">
                      <a16:colId xmlns:a16="http://schemas.microsoft.com/office/drawing/2014/main" val="2966170461"/>
                    </a:ext>
                  </a:extLst>
                </a:gridCol>
                <a:gridCol w="626520">
                  <a:extLst>
                    <a:ext uri="{9D8B030D-6E8A-4147-A177-3AD203B41FA5}">
                      <a16:colId xmlns:a16="http://schemas.microsoft.com/office/drawing/2014/main" val="2064740556"/>
                    </a:ext>
                  </a:extLst>
                </a:gridCol>
                <a:gridCol w="626520">
                  <a:extLst>
                    <a:ext uri="{9D8B030D-6E8A-4147-A177-3AD203B41FA5}">
                      <a16:colId xmlns:a16="http://schemas.microsoft.com/office/drawing/2014/main" val="1285724565"/>
                    </a:ext>
                  </a:extLst>
                </a:gridCol>
                <a:gridCol w="626520">
                  <a:extLst>
                    <a:ext uri="{9D8B030D-6E8A-4147-A177-3AD203B41FA5}">
                      <a16:colId xmlns:a16="http://schemas.microsoft.com/office/drawing/2014/main" val="3878422278"/>
                    </a:ext>
                  </a:extLst>
                </a:gridCol>
                <a:gridCol w="626520">
                  <a:extLst>
                    <a:ext uri="{9D8B030D-6E8A-4147-A177-3AD203B41FA5}">
                      <a16:colId xmlns:a16="http://schemas.microsoft.com/office/drawing/2014/main" val="3181966575"/>
                    </a:ext>
                  </a:extLst>
                </a:gridCol>
              </a:tblGrid>
              <a:tr h="161075">
                <a:tc>
                  <a:txBody>
                    <a:bodyPr/>
                    <a:lstStyle/>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Order ID</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Product</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Quantity Ordered</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Price Each</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Order Date</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Purchase Address</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Month</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Sales</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City</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800" b="1" dirty="0">
                          <a:effectLst/>
                        </a:rPr>
                        <a:t>Hour</a:t>
                      </a:r>
                    </a:p>
                    <a:p>
                      <a:pPr algn="r" fontAlgn="ctr"/>
                      <a:endParaRPr lang="en-IN" sz="800" b="1" dirty="0">
                        <a:effectLst/>
                      </a:endParaRPr>
                    </a:p>
                  </a:txBody>
                  <a:tcPr marL="41441" marR="41441" marT="20721" marB="20721" anchor="ctr">
                    <a:lnL>
                      <a:noFill/>
                    </a:lnL>
                    <a:lnR>
                      <a:noFill/>
                    </a:lnR>
                    <a:lnT>
                      <a:noFill/>
                    </a:lnT>
                    <a:lnB>
                      <a:noFill/>
                    </a:lnB>
                    <a:noFill/>
                  </a:tcPr>
                </a:tc>
                <a:tc>
                  <a:txBody>
                    <a:bodyPr/>
                    <a:lstStyle/>
                    <a:p>
                      <a:pPr algn="r" fontAlgn="ctr"/>
                      <a:r>
                        <a:rPr lang="en-IN" sz="800" b="1" dirty="0">
                          <a:effectLst/>
                        </a:rPr>
                        <a:t>Minute</a:t>
                      </a:r>
                    </a:p>
                  </a:txBody>
                  <a:tcPr marL="41441" marR="41441" marT="20721" marB="20721" anchor="ctr">
                    <a:lnL>
                      <a:noFill/>
                    </a:lnL>
                    <a:lnR w="12700" cmpd="sng">
                      <a:noFill/>
                      <a:prstDash val="solid"/>
                    </a:lnR>
                  </a:tcPr>
                </a:tc>
                <a:tc>
                  <a:txBody>
                    <a:bodyPr/>
                    <a:lstStyle/>
                    <a:p>
                      <a:pPr algn="r"/>
                      <a:endParaRPr lang="en-IN" sz="800" dirty="0"/>
                    </a:p>
                  </a:txBody>
                  <a:tcPr marL="41441" marR="41441" marT="20721" marB="20721">
                    <a:lnL>
                      <a:noFill/>
                    </a:lnL>
                  </a:tcPr>
                </a:tc>
                <a:extLst>
                  <a:ext uri="{0D108BD9-81ED-4DB2-BD59-A6C34878D82A}">
                    <a16:rowId xmlns:a16="http://schemas.microsoft.com/office/drawing/2014/main" val="1057902830"/>
                  </a:ext>
                </a:extLst>
              </a:tr>
              <a:tr h="663061">
                <a:tc>
                  <a:txBody>
                    <a:bodyPr/>
                    <a:lstStyle/>
                    <a:p>
                      <a:pPr algn="r" fontAlgn="ctr"/>
                      <a:r>
                        <a:rPr lang="en-IN" sz="800" b="1">
                          <a:effectLst/>
                        </a:rPr>
                        <a:t>0</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176558</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USB-C Charging Cable</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2</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11.95</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2019-04-19 08:46:00</a:t>
                      </a:r>
                    </a:p>
                  </a:txBody>
                  <a:tcPr marL="41441" marR="41441" marT="20721" marB="20721" anchor="ctr">
                    <a:lnL>
                      <a:noFill/>
                    </a:lnL>
                    <a:lnR>
                      <a:noFill/>
                    </a:lnR>
                    <a:lnT>
                      <a:noFill/>
                    </a:lnT>
                    <a:lnB>
                      <a:noFill/>
                    </a:lnB>
                    <a:solidFill>
                      <a:srgbClr val="F5F5F5"/>
                    </a:solidFill>
                  </a:tcPr>
                </a:tc>
                <a:tc>
                  <a:txBody>
                    <a:bodyPr/>
                    <a:lstStyle/>
                    <a:p>
                      <a:pPr algn="r" fontAlgn="ctr"/>
                      <a:r>
                        <a:rPr lang="en-US" sz="800">
                          <a:effectLst/>
                        </a:rPr>
                        <a:t>917 1st St, Dallas, TX 75001</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4</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23.90</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Dallas (TX)</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8</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46</a:t>
                      </a:r>
                    </a:p>
                  </a:txBody>
                  <a:tcPr marL="41441" marR="41441" marT="20721" marB="20721" anchor="ctr">
                    <a:lnL>
                      <a:noFill/>
                    </a:lnL>
                    <a:lnR>
                      <a:noFill/>
                    </a:lnR>
                    <a:lnB>
                      <a:noFill/>
                    </a:lnB>
                    <a:solidFill>
                      <a:srgbClr val="F5F5F5"/>
                    </a:solidFill>
                  </a:tcPr>
                </a:tc>
                <a:tc>
                  <a:txBody>
                    <a:bodyPr/>
                    <a:lstStyle/>
                    <a:p>
                      <a:pPr algn="r" fontAlgn="ctr"/>
                      <a:endParaRPr lang="en-IN" sz="800" dirty="0">
                        <a:effectLst/>
                      </a:endParaRPr>
                    </a:p>
                  </a:txBody>
                  <a:tcPr marL="41441" marR="41441" marT="20721" marB="20721" anchor="ctr">
                    <a:lnL>
                      <a:noFill/>
                    </a:lnL>
                    <a:lnR>
                      <a:noFill/>
                    </a:lnR>
                    <a:lnB>
                      <a:noFill/>
                    </a:lnB>
                    <a:solidFill>
                      <a:srgbClr val="F5F5F5"/>
                    </a:solidFill>
                  </a:tcPr>
                </a:tc>
                <a:extLst>
                  <a:ext uri="{0D108BD9-81ED-4DB2-BD59-A6C34878D82A}">
                    <a16:rowId xmlns:a16="http://schemas.microsoft.com/office/drawing/2014/main" val="4254845860"/>
                  </a:ext>
                </a:extLst>
              </a:tr>
              <a:tr h="787385">
                <a:tc>
                  <a:txBody>
                    <a:bodyPr/>
                    <a:lstStyle/>
                    <a:p>
                      <a:pPr algn="r" fontAlgn="ctr"/>
                      <a:r>
                        <a:rPr lang="en-IN" sz="800" b="1">
                          <a:effectLst/>
                        </a:rPr>
                        <a:t>2</a:t>
                      </a:r>
                    </a:p>
                  </a:txBody>
                  <a:tcPr marL="41441" marR="41441" marT="20721" marB="20721" anchor="ctr">
                    <a:lnL>
                      <a:noFill/>
                    </a:lnL>
                    <a:lnR>
                      <a:noFill/>
                    </a:lnR>
                    <a:lnT>
                      <a:noFill/>
                    </a:lnT>
                    <a:lnB>
                      <a:noFill/>
                    </a:lnB>
                    <a:noFill/>
                  </a:tcPr>
                </a:tc>
                <a:tc>
                  <a:txBody>
                    <a:bodyPr/>
                    <a:lstStyle/>
                    <a:p>
                      <a:pPr algn="r" fontAlgn="ctr"/>
                      <a:r>
                        <a:rPr lang="en-IN" sz="800">
                          <a:effectLst/>
                        </a:rPr>
                        <a:t>176559</a:t>
                      </a:r>
                    </a:p>
                  </a:txBody>
                  <a:tcPr marL="41441" marR="41441" marT="20721" marB="20721" anchor="ctr">
                    <a:lnL>
                      <a:noFill/>
                    </a:lnL>
                    <a:lnR>
                      <a:noFill/>
                    </a:lnR>
                    <a:lnT>
                      <a:noFill/>
                    </a:lnT>
                    <a:lnB>
                      <a:noFill/>
                    </a:lnB>
                    <a:noFill/>
                  </a:tcPr>
                </a:tc>
                <a:tc>
                  <a:txBody>
                    <a:bodyPr/>
                    <a:lstStyle/>
                    <a:p>
                      <a:pPr algn="r" fontAlgn="ctr"/>
                      <a:r>
                        <a:rPr lang="en-IN" sz="800">
                          <a:effectLst/>
                        </a:rPr>
                        <a:t>Bose SoundSport Headphones</a:t>
                      </a:r>
                    </a:p>
                  </a:txBody>
                  <a:tcPr marL="41441" marR="41441" marT="20721" marB="20721" anchor="ctr">
                    <a:lnL>
                      <a:noFill/>
                    </a:lnL>
                    <a:lnR>
                      <a:noFill/>
                    </a:lnR>
                    <a:lnT>
                      <a:noFill/>
                    </a:lnT>
                    <a:lnB>
                      <a:noFill/>
                    </a:lnB>
                    <a:noFill/>
                  </a:tcPr>
                </a:tc>
                <a:tc>
                  <a:txBody>
                    <a:bodyPr/>
                    <a:lstStyle/>
                    <a:p>
                      <a:pPr algn="r" fontAlgn="ctr"/>
                      <a:r>
                        <a:rPr lang="en-IN" sz="800">
                          <a:effectLst/>
                        </a:rPr>
                        <a:t>1</a:t>
                      </a:r>
                    </a:p>
                  </a:txBody>
                  <a:tcPr marL="41441" marR="41441" marT="20721" marB="20721" anchor="ctr">
                    <a:lnL>
                      <a:noFill/>
                    </a:lnL>
                    <a:lnR>
                      <a:noFill/>
                    </a:lnR>
                    <a:lnT>
                      <a:noFill/>
                    </a:lnT>
                    <a:lnB>
                      <a:noFill/>
                    </a:lnB>
                    <a:noFill/>
                  </a:tcPr>
                </a:tc>
                <a:tc>
                  <a:txBody>
                    <a:bodyPr/>
                    <a:lstStyle/>
                    <a:p>
                      <a:pPr algn="r" fontAlgn="ctr"/>
                      <a:r>
                        <a:rPr lang="en-IN" sz="800">
                          <a:effectLst/>
                        </a:rPr>
                        <a:t>99.99</a:t>
                      </a:r>
                    </a:p>
                  </a:txBody>
                  <a:tcPr marL="41441" marR="41441" marT="20721" marB="20721" anchor="ctr">
                    <a:lnL>
                      <a:noFill/>
                    </a:lnL>
                    <a:lnR>
                      <a:noFill/>
                    </a:lnR>
                    <a:lnT>
                      <a:noFill/>
                    </a:lnT>
                    <a:lnB>
                      <a:noFill/>
                    </a:lnB>
                    <a:noFill/>
                  </a:tcPr>
                </a:tc>
                <a:tc>
                  <a:txBody>
                    <a:bodyPr/>
                    <a:lstStyle/>
                    <a:p>
                      <a:pPr algn="r" fontAlgn="ctr"/>
                      <a:r>
                        <a:rPr lang="en-IN" sz="800">
                          <a:effectLst/>
                        </a:rPr>
                        <a:t>2019-04-07 22:30:00</a:t>
                      </a:r>
                    </a:p>
                  </a:txBody>
                  <a:tcPr marL="41441" marR="41441" marT="20721" marB="20721" anchor="ctr">
                    <a:lnL>
                      <a:noFill/>
                    </a:lnL>
                    <a:lnR>
                      <a:noFill/>
                    </a:lnR>
                    <a:lnT>
                      <a:noFill/>
                    </a:lnT>
                    <a:lnB>
                      <a:noFill/>
                    </a:lnB>
                    <a:noFill/>
                  </a:tcPr>
                </a:tc>
                <a:tc>
                  <a:txBody>
                    <a:bodyPr/>
                    <a:lstStyle/>
                    <a:p>
                      <a:pPr algn="r" fontAlgn="ctr"/>
                      <a:r>
                        <a:rPr lang="en-US" sz="800">
                          <a:effectLst/>
                        </a:rPr>
                        <a:t>682 Chestnut St, Boston, MA 02215</a:t>
                      </a:r>
                    </a:p>
                  </a:txBody>
                  <a:tcPr marL="41441" marR="41441" marT="20721" marB="20721" anchor="ctr">
                    <a:lnL>
                      <a:noFill/>
                    </a:lnL>
                    <a:lnR>
                      <a:noFill/>
                    </a:lnR>
                    <a:lnT>
                      <a:noFill/>
                    </a:lnT>
                    <a:lnB>
                      <a:noFill/>
                    </a:lnB>
                    <a:noFill/>
                  </a:tcPr>
                </a:tc>
                <a:tc>
                  <a:txBody>
                    <a:bodyPr/>
                    <a:lstStyle/>
                    <a:p>
                      <a:pPr algn="r" fontAlgn="ctr"/>
                      <a:r>
                        <a:rPr lang="en-IN" sz="800">
                          <a:effectLst/>
                        </a:rPr>
                        <a:t>4</a:t>
                      </a:r>
                    </a:p>
                  </a:txBody>
                  <a:tcPr marL="41441" marR="41441" marT="20721" marB="20721" anchor="ctr">
                    <a:lnL>
                      <a:noFill/>
                    </a:lnL>
                    <a:lnR>
                      <a:noFill/>
                    </a:lnR>
                    <a:lnT>
                      <a:noFill/>
                    </a:lnT>
                    <a:lnB>
                      <a:noFill/>
                    </a:lnB>
                    <a:noFill/>
                  </a:tcPr>
                </a:tc>
                <a:tc>
                  <a:txBody>
                    <a:bodyPr/>
                    <a:lstStyle/>
                    <a:p>
                      <a:pPr algn="r" fontAlgn="ctr"/>
                      <a:r>
                        <a:rPr lang="en-IN" sz="800">
                          <a:effectLst/>
                        </a:rPr>
                        <a:t>99.99</a:t>
                      </a:r>
                    </a:p>
                  </a:txBody>
                  <a:tcPr marL="41441" marR="41441" marT="20721" marB="20721" anchor="ctr">
                    <a:lnL>
                      <a:noFill/>
                    </a:lnL>
                    <a:lnR>
                      <a:noFill/>
                    </a:lnR>
                    <a:lnT>
                      <a:noFill/>
                    </a:lnT>
                    <a:lnB>
                      <a:noFill/>
                    </a:lnB>
                    <a:noFill/>
                  </a:tcPr>
                </a:tc>
                <a:tc>
                  <a:txBody>
                    <a:bodyPr/>
                    <a:lstStyle/>
                    <a:p>
                      <a:pPr algn="r" fontAlgn="ctr"/>
                      <a:r>
                        <a:rPr lang="en-IN" sz="800">
                          <a:effectLst/>
                        </a:rPr>
                        <a:t>Boston (MA)</a:t>
                      </a:r>
                    </a:p>
                  </a:txBody>
                  <a:tcPr marL="41441" marR="41441" marT="20721" marB="20721" anchor="ctr">
                    <a:lnL>
                      <a:noFill/>
                    </a:lnL>
                    <a:lnR>
                      <a:noFill/>
                    </a:lnR>
                    <a:lnT>
                      <a:noFill/>
                    </a:lnT>
                    <a:lnB>
                      <a:noFill/>
                    </a:lnB>
                    <a:noFill/>
                  </a:tcPr>
                </a:tc>
                <a:tc>
                  <a:txBody>
                    <a:bodyPr/>
                    <a:lstStyle/>
                    <a:p>
                      <a:pPr algn="r" fontAlgn="ctr"/>
                      <a:r>
                        <a:rPr lang="en-IN" sz="800">
                          <a:effectLst/>
                        </a:rPr>
                        <a:t>22</a:t>
                      </a:r>
                    </a:p>
                  </a:txBody>
                  <a:tcPr marL="41441" marR="41441" marT="20721" marB="20721" anchor="ctr">
                    <a:lnL>
                      <a:noFill/>
                    </a:lnL>
                    <a:lnR>
                      <a:noFill/>
                    </a:lnR>
                    <a:lnT>
                      <a:noFill/>
                    </a:lnT>
                    <a:lnB>
                      <a:noFill/>
                    </a:lnB>
                    <a:noFill/>
                  </a:tcPr>
                </a:tc>
                <a:tc>
                  <a:txBody>
                    <a:bodyPr/>
                    <a:lstStyle/>
                    <a:p>
                      <a:pPr algn="r" fontAlgn="ctr"/>
                      <a:r>
                        <a:rPr lang="en-IN" sz="800">
                          <a:effectLst/>
                        </a:rPr>
                        <a:t>30</a:t>
                      </a:r>
                    </a:p>
                  </a:txBody>
                  <a:tcPr marL="41441" marR="41441" marT="20721" marB="20721" anchor="ctr">
                    <a:lnL>
                      <a:noFill/>
                    </a:lnL>
                    <a:lnR>
                      <a:noFill/>
                    </a:lnR>
                    <a:lnT>
                      <a:noFill/>
                    </a:lnT>
                    <a:lnB>
                      <a:noFill/>
                    </a:lnB>
                    <a:noFill/>
                  </a:tcPr>
                </a:tc>
                <a:tc>
                  <a:txBody>
                    <a:bodyPr/>
                    <a:lstStyle/>
                    <a:p>
                      <a:pPr algn="r" fontAlgn="ctr"/>
                      <a:endParaRPr lang="en-IN" sz="800">
                        <a:effectLst/>
                      </a:endParaRPr>
                    </a:p>
                  </a:txBody>
                  <a:tcPr marL="41441" marR="41441" marT="20721" marB="20721" anchor="ctr">
                    <a:lnL>
                      <a:noFill/>
                    </a:lnL>
                    <a:lnR>
                      <a:noFill/>
                    </a:lnR>
                    <a:lnT>
                      <a:noFill/>
                    </a:lnT>
                    <a:lnB>
                      <a:noFill/>
                    </a:lnB>
                    <a:noFill/>
                  </a:tcPr>
                </a:tc>
                <a:extLst>
                  <a:ext uri="{0D108BD9-81ED-4DB2-BD59-A6C34878D82A}">
                    <a16:rowId xmlns:a16="http://schemas.microsoft.com/office/drawing/2014/main" val="3302674684"/>
                  </a:ext>
                </a:extLst>
              </a:tr>
              <a:tr h="787385">
                <a:tc>
                  <a:txBody>
                    <a:bodyPr/>
                    <a:lstStyle/>
                    <a:p>
                      <a:pPr algn="r" fontAlgn="ctr"/>
                      <a:r>
                        <a:rPr lang="en-IN" sz="800" b="1">
                          <a:effectLst/>
                        </a:rPr>
                        <a:t>3</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176560</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Google Phone</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600.00</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2019-04-12 14:38:00</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669 Spruce St, Los Angeles, CA 90001</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4</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600.00</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Los Angeles (CA)</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14</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38</a:t>
                      </a:r>
                    </a:p>
                  </a:txBody>
                  <a:tcPr marL="41441" marR="41441" marT="20721" marB="20721" anchor="ctr">
                    <a:lnL>
                      <a:noFill/>
                    </a:lnL>
                    <a:lnR>
                      <a:noFill/>
                    </a:lnR>
                    <a:lnT>
                      <a:noFill/>
                    </a:lnT>
                    <a:lnB>
                      <a:noFill/>
                    </a:lnB>
                    <a:solidFill>
                      <a:srgbClr val="F5F5F5"/>
                    </a:solidFill>
                  </a:tcPr>
                </a:tc>
                <a:tc>
                  <a:txBody>
                    <a:bodyPr/>
                    <a:lstStyle/>
                    <a:p>
                      <a:pPr algn="r" fontAlgn="ctr"/>
                      <a:endParaRPr lang="en-IN" sz="800">
                        <a:effectLst/>
                      </a:endParaRP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1683012021"/>
                  </a:ext>
                </a:extLst>
              </a:tr>
              <a:tr h="787385">
                <a:tc>
                  <a:txBody>
                    <a:bodyPr/>
                    <a:lstStyle/>
                    <a:p>
                      <a:pPr algn="r" fontAlgn="ctr"/>
                      <a:r>
                        <a:rPr lang="en-IN" sz="800" b="1">
                          <a:effectLst/>
                        </a:rPr>
                        <a:t>4</a:t>
                      </a:r>
                    </a:p>
                  </a:txBody>
                  <a:tcPr marL="41441" marR="41441" marT="20721" marB="20721" anchor="ctr">
                    <a:lnL>
                      <a:noFill/>
                    </a:lnL>
                    <a:lnR>
                      <a:noFill/>
                    </a:lnR>
                    <a:lnT>
                      <a:noFill/>
                    </a:lnT>
                    <a:lnB>
                      <a:noFill/>
                    </a:lnB>
                    <a:noFill/>
                  </a:tcPr>
                </a:tc>
                <a:tc>
                  <a:txBody>
                    <a:bodyPr/>
                    <a:lstStyle/>
                    <a:p>
                      <a:pPr algn="r" fontAlgn="ctr"/>
                      <a:r>
                        <a:rPr lang="en-IN" sz="800">
                          <a:effectLst/>
                        </a:rPr>
                        <a:t>176560</a:t>
                      </a:r>
                    </a:p>
                  </a:txBody>
                  <a:tcPr marL="41441" marR="41441" marT="20721" marB="20721" anchor="ctr">
                    <a:lnL>
                      <a:noFill/>
                    </a:lnL>
                    <a:lnR>
                      <a:noFill/>
                    </a:lnR>
                    <a:lnT>
                      <a:noFill/>
                    </a:lnT>
                    <a:lnB>
                      <a:noFill/>
                    </a:lnB>
                    <a:noFill/>
                  </a:tcPr>
                </a:tc>
                <a:tc>
                  <a:txBody>
                    <a:bodyPr/>
                    <a:lstStyle/>
                    <a:p>
                      <a:pPr algn="r" fontAlgn="ctr"/>
                      <a:r>
                        <a:rPr lang="en-IN" sz="800">
                          <a:effectLst/>
                        </a:rPr>
                        <a:t>Wired Headphones</a:t>
                      </a:r>
                    </a:p>
                  </a:txBody>
                  <a:tcPr marL="41441" marR="41441" marT="20721" marB="20721" anchor="ctr">
                    <a:lnL>
                      <a:noFill/>
                    </a:lnL>
                    <a:lnR>
                      <a:noFill/>
                    </a:lnR>
                    <a:lnT>
                      <a:noFill/>
                    </a:lnT>
                    <a:lnB>
                      <a:noFill/>
                    </a:lnB>
                    <a:noFill/>
                  </a:tcPr>
                </a:tc>
                <a:tc>
                  <a:txBody>
                    <a:bodyPr/>
                    <a:lstStyle/>
                    <a:p>
                      <a:pPr algn="r" fontAlgn="ctr"/>
                      <a:r>
                        <a:rPr lang="en-IN" sz="800">
                          <a:effectLst/>
                        </a:rPr>
                        <a:t>1</a:t>
                      </a:r>
                    </a:p>
                  </a:txBody>
                  <a:tcPr marL="41441" marR="41441" marT="20721" marB="20721" anchor="ctr">
                    <a:lnL>
                      <a:noFill/>
                    </a:lnL>
                    <a:lnR>
                      <a:noFill/>
                    </a:lnR>
                    <a:lnT>
                      <a:noFill/>
                    </a:lnT>
                    <a:lnB>
                      <a:noFill/>
                    </a:lnB>
                    <a:noFill/>
                  </a:tcPr>
                </a:tc>
                <a:tc>
                  <a:txBody>
                    <a:bodyPr/>
                    <a:lstStyle/>
                    <a:p>
                      <a:pPr algn="r" fontAlgn="ctr"/>
                      <a:r>
                        <a:rPr lang="en-IN" sz="800">
                          <a:effectLst/>
                        </a:rPr>
                        <a:t>11.99</a:t>
                      </a:r>
                    </a:p>
                  </a:txBody>
                  <a:tcPr marL="41441" marR="41441" marT="20721" marB="20721" anchor="ctr">
                    <a:lnL>
                      <a:noFill/>
                    </a:lnL>
                    <a:lnR>
                      <a:noFill/>
                    </a:lnR>
                    <a:lnT>
                      <a:noFill/>
                    </a:lnT>
                    <a:lnB>
                      <a:noFill/>
                    </a:lnB>
                    <a:noFill/>
                  </a:tcPr>
                </a:tc>
                <a:tc>
                  <a:txBody>
                    <a:bodyPr/>
                    <a:lstStyle/>
                    <a:p>
                      <a:pPr algn="r" fontAlgn="ctr"/>
                      <a:r>
                        <a:rPr lang="en-IN" sz="800">
                          <a:effectLst/>
                        </a:rPr>
                        <a:t>2019-04-12 14:38:00</a:t>
                      </a:r>
                    </a:p>
                  </a:txBody>
                  <a:tcPr marL="41441" marR="41441" marT="20721" marB="20721" anchor="ctr">
                    <a:lnL>
                      <a:noFill/>
                    </a:lnL>
                    <a:lnR>
                      <a:noFill/>
                    </a:lnR>
                    <a:lnT>
                      <a:noFill/>
                    </a:lnT>
                    <a:lnB>
                      <a:noFill/>
                    </a:lnB>
                    <a:noFill/>
                  </a:tcPr>
                </a:tc>
                <a:tc>
                  <a:txBody>
                    <a:bodyPr/>
                    <a:lstStyle/>
                    <a:p>
                      <a:pPr algn="r" fontAlgn="ctr"/>
                      <a:r>
                        <a:rPr lang="en-IN" sz="800">
                          <a:effectLst/>
                        </a:rPr>
                        <a:t>669 Spruce St, Los Angeles, CA 90001</a:t>
                      </a:r>
                    </a:p>
                  </a:txBody>
                  <a:tcPr marL="41441" marR="41441" marT="20721" marB="20721" anchor="ctr">
                    <a:lnL>
                      <a:noFill/>
                    </a:lnL>
                    <a:lnR>
                      <a:noFill/>
                    </a:lnR>
                    <a:lnT>
                      <a:noFill/>
                    </a:lnT>
                    <a:lnB>
                      <a:noFill/>
                    </a:lnB>
                    <a:noFill/>
                  </a:tcPr>
                </a:tc>
                <a:tc>
                  <a:txBody>
                    <a:bodyPr/>
                    <a:lstStyle/>
                    <a:p>
                      <a:pPr algn="r" fontAlgn="ctr"/>
                      <a:r>
                        <a:rPr lang="en-IN" sz="800">
                          <a:effectLst/>
                        </a:rPr>
                        <a:t>4</a:t>
                      </a:r>
                    </a:p>
                  </a:txBody>
                  <a:tcPr marL="41441" marR="41441" marT="20721" marB="20721" anchor="ctr">
                    <a:lnL>
                      <a:noFill/>
                    </a:lnL>
                    <a:lnR>
                      <a:noFill/>
                    </a:lnR>
                    <a:lnT>
                      <a:noFill/>
                    </a:lnT>
                    <a:lnB>
                      <a:noFill/>
                    </a:lnB>
                    <a:noFill/>
                  </a:tcPr>
                </a:tc>
                <a:tc>
                  <a:txBody>
                    <a:bodyPr/>
                    <a:lstStyle/>
                    <a:p>
                      <a:pPr algn="r" fontAlgn="ctr"/>
                      <a:r>
                        <a:rPr lang="en-IN" sz="800">
                          <a:effectLst/>
                        </a:rPr>
                        <a:t>11.99</a:t>
                      </a:r>
                    </a:p>
                  </a:txBody>
                  <a:tcPr marL="41441" marR="41441" marT="20721" marB="20721" anchor="ctr">
                    <a:lnL>
                      <a:noFill/>
                    </a:lnL>
                    <a:lnR>
                      <a:noFill/>
                    </a:lnR>
                    <a:lnT>
                      <a:noFill/>
                    </a:lnT>
                    <a:lnB>
                      <a:noFill/>
                    </a:lnB>
                    <a:noFill/>
                  </a:tcPr>
                </a:tc>
                <a:tc>
                  <a:txBody>
                    <a:bodyPr/>
                    <a:lstStyle/>
                    <a:p>
                      <a:pPr algn="r" fontAlgn="ctr"/>
                      <a:r>
                        <a:rPr lang="en-IN" sz="800">
                          <a:effectLst/>
                        </a:rPr>
                        <a:t>Los Angeles (CA)</a:t>
                      </a:r>
                    </a:p>
                  </a:txBody>
                  <a:tcPr marL="41441" marR="41441" marT="20721" marB="20721" anchor="ctr">
                    <a:lnL>
                      <a:noFill/>
                    </a:lnL>
                    <a:lnR>
                      <a:noFill/>
                    </a:lnR>
                    <a:lnT>
                      <a:noFill/>
                    </a:lnT>
                    <a:lnB>
                      <a:noFill/>
                    </a:lnB>
                    <a:noFill/>
                  </a:tcPr>
                </a:tc>
                <a:tc>
                  <a:txBody>
                    <a:bodyPr/>
                    <a:lstStyle/>
                    <a:p>
                      <a:pPr algn="r" fontAlgn="ctr"/>
                      <a:r>
                        <a:rPr lang="en-IN" sz="800">
                          <a:effectLst/>
                        </a:rPr>
                        <a:t>14</a:t>
                      </a:r>
                    </a:p>
                  </a:txBody>
                  <a:tcPr marL="41441" marR="41441" marT="20721" marB="20721" anchor="ctr">
                    <a:lnL>
                      <a:noFill/>
                    </a:lnL>
                    <a:lnR>
                      <a:noFill/>
                    </a:lnR>
                    <a:lnT>
                      <a:noFill/>
                    </a:lnT>
                    <a:lnB>
                      <a:noFill/>
                    </a:lnB>
                    <a:noFill/>
                  </a:tcPr>
                </a:tc>
                <a:tc>
                  <a:txBody>
                    <a:bodyPr/>
                    <a:lstStyle/>
                    <a:p>
                      <a:pPr algn="r" fontAlgn="ctr"/>
                      <a:r>
                        <a:rPr lang="en-IN" sz="800">
                          <a:effectLst/>
                        </a:rPr>
                        <a:t>38</a:t>
                      </a:r>
                    </a:p>
                  </a:txBody>
                  <a:tcPr marL="41441" marR="41441" marT="20721" marB="20721" anchor="ctr">
                    <a:lnL>
                      <a:noFill/>
                    </a:lnL>
                    <a:lnR>
                      <a:noFill/>
                    </a:lnR>
                    <a:lnT>
                      <a:noFill/>
                    </a:lnT>
                    <a:lnB>
                      <a:noFill/>
                    </a:lnB>
                    <a:noFill/>
                  </a:tcPr>
                </a:tc>
                <a:tc>
                  <a:txBody>
                    <a:bodyPr/>
                    <a:lstStyle/>
                    <a:p>
                      <a:pPr algn="r" fontAlgn="ctr"/>
                      <a:endParaRPr lang="en-IN" sz="800">
                        <a:effectLst/>
                      </a:endParaRPr>
                    </a:p>
                  </a:txBody>
                  <a:tcPr marL="41441" marR="41441" marT="20721" marB="20721" anchor="ctr">
                    <a:lnL>
                      <a:noFill/>
                    </a:lnL>
                    <a:lnR>
                      <a:noFill/>
                    </a:lnR>
                    <a:lnT>
                      <a:noFill/>
                    </a:lnT>
                    <a:lnB>
                      <a:noFill/>
                    </a:lnB>
                    <a:noFill/>
                  </a:tcPr>
                </a:tc>
                <a:extLst>
                  <a:ext uri="{0D108BD9-81ED-4DB2-BD59-A6C34878D82A}">
                    <a16:rowId xmlns:a16="http://schemas.microsoft.com/office/drawing/2014/main" val="2695524047"/>
                  </a:ext>
                </a:extLst>
              </a:tr>
              <a:tr h="787385">
                <a:tc>
                  <a:txBody>
                    <a:bodyPr/>
                    <a:lstStyle/>
                    <a:p>
                      <a:pPr algn="r" fontAlgn="ctr"/>
                      <a:r>
                        <a:rPr lang="en-IN" sz="800" b="1">
                          <a:effectLst/>
                        </a:rPr>
                        <a:t>5</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176561</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Wired Headphones</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11.99</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2019-04-30 09:27:00</a:t>
                      </a:r>
                    </a:p>
                  </a:txBody>
                  <a:tcPr marL="41441" marR="41441" marT="20721" marB="20721" anchor="ctr">
                    <a:lnL>
                      <a:noFill/>
                    </a:lnL>
                    <a:lnR>
                      <a:noFill/>
                    </a:lnR>
                    <a:lnT>
                      <a:noFill/>
                    </a:lnT>
                    <a:lnB>
                      <a:noFill/>
                    </a:lnB>
                    <a:solidFill>
                      <a:srgbClr val="F5F5F5"/>
                    </a:solidFill>
                  </a:tcPr>
                </a:tc>
                <a:tc>
                  <a:txBody>
                    <a:bodyPr/>
                    <a:lstStyle/>
                    <a:p>
                      <a:pPr algn="r" fontAlgn="ctr"/>
                      <a:r>
                        <a:rPr lang="en-US" sz="800" dirty="0">
                          <a:effectLst/>
                        </a:rPr>
                        <a:t>333 8th St, Los Angeles, CA 90001</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4</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11.99</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Los Angeles (CA)</a:t>
                      </a:r>
                    </a:p>
                  </a:txBody>
                  <a:tcPr marL="41441" marR="41441" marT="20721" marB="20721" anchor="ctr">
                    <a:lnL>
                      <a:noFill/>
                    </a:lnL>
                    <a:lnR>
                      <a:noFill/>
                    </a:lnR>
                    <a:lnT>
                      <a:noFill/>
                    </a:lnT>
                    <a:lnB>
                      <a:noFill/>
                    </a:lnB>
                    <a:solidFill>
                      <a:srgbClr val="F5F5F5"/>
                    </a:solidFill>
                  </a:tcPr>
                </a:tc>
                <a:tc>
                  <a:txBody>
                    <a:bodyPr/>
                    <a:lstStyle/>
                    <a:p>
                      <a:pPr algn="r" fontAlgn="ctr"/>
                      <a:r>
                        <a:rPr lang="en-IN" sz="800">
                          <a:effectLst/>
                        </a:rPr>
                        <a:t>9</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27</a:t>
                      </a:r>
                    </a:p>
                  </a:txBody>
                  <a:tcPr marL="41441" marR="41441" marT="20721" marB="20721" anchor="ctr">
                    <a:lnL>
                      <a:noFill/>
                    </a:lnL>
                    <a:lnR>
                      <a:noFill/>
                    </a:lnR>
                    <a:lnT>
                      <a:noFill/>
                    </a:lnT>
                    <a:lnB>
                      <a:noFill/>
                    </a:lnB>
                    <a:solidFill>
                      <a:srgbClr val="F5F5F5"/>
                    </a:solidFill>
                  </a:tcPr>
                </a:tc>
                <a:tc>
                  <a:txBody>
                    <a:bodyPr/>
                    <a:lstStyle/>
                    <a:p>
                      <a:pPr algn="r" fontAlgn="ctr"/>
                      <a:endParaRPr lang="en-IN" sz="800" dirty="0">
                        <a:effectLst/>
                      </a:endParaRP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2026180544"/>
                  </a:ext>
                </a:extLst>
              </a:tr>
            </a:tbl>
          </a:graphicData>
        </a:graphic>
      </p:graphicFrame>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6668F6F-EAD6-A812-1CEB-26ADA7EE9A21}"/>
              </a:ext>
            </a:extLst>
          </p:cNvPr>
          <p:cNvSpPr>
            <a:spLocks noGrp="1"/>
          </p:cNvSpPr>
          <p:nvPr>
            <p:ph type="title"/>
          </p:nvPr>
        </p:nvSpPr>
        <p:spPr>
          <a:xfrm>
            <a:off x="75413" y="582555"/>
            <a:ext cx="7767687" cy="582990"/>
          </a:xfrm>
        </p:spPr>
        <p:txBody>
          <a:bodyPr/>
          <a:lstStyle/>
          <a:p>
            <a:pPr marL="457200" indent="-457200">
              <a:buFont typeface="Wingdings" panose="05000000000000000000" pitchFamily="2" charset="2"/>
              <a:buChar char="q"/>
            </a:pPr>
            <a:r>
              <a:rPr lang="en-IN" sz="3000" u="sng" dirty="0"/>
              <a:t>Sales Analytics Questions:</a:t>
            </a:r>
          </a:p>
        </p:txBody>
      </p:sp>
      <p:sp>
        <p:nvSpPr>
          <p:cNvPr id="14" name="Content Placeholder 13">
            <a:extLst>
              <a:ext uri="{FF2B5EF4-FFF2-40B4-BE49-F238E27FC236}">
                <a16:creationId xmlns:a16="http://schemas.microsoft.com/office/drawing/2014/main" id="{CE7F3727-8077-30F5-A462-85E6FF2A94C2}"/>
              </a:ext>
            </a:extLst>
          </p:cNvPr>
          <p:cNvSpPr>
            <a:spLocks noGrp="1"/>
          </p:cNvSpPr>
          <p:nvPr>
            <p:ph idx="1"/>
          </p:nvPr>
        </p:nvSpPr>
        <p:spPr>
          <a:xfrm>
            <a:off x="75413" y="1351825"/>
            <a:ext cx="7767687" cy="4819925"/>
          </a:xfrm>
        </p:spPr>
        <p:txBody>
          <a:bodyPr>
            <a:normAutofit fontScale="92500"/>
          </a:bodyPr>
          <a:lstStyle/>
          <a:p>
            <a:pPr marL="342900" indent="-342900" algn="just">
              <a:buFont typeface="Wingdings" panose="05000000000000000000" pitchFamily="2" charset="2"/>
              <a:buChar char="Ø"/>
            </a:pPr>
            <a:r>
              <a:rPr lang="en-US" b="1" dirty="0"/>
              <a:t>Question 1:</a:t>
            </a:r>
            <a:r>
              <a:rPr lang="en-US" dirty="0"/>
              <a:t> What was the best month for sale ? How much earned that month?</a:t>
            </a:r>
          </a:p>
          <a:p>
            <a:pPr marL="342900" indent="-342900" algn="just">
              <a:buFont typeface="Wingdings" panose="05000000000000000000" pitchFamily="2" charset="2"/>
              <a:buChar char="Ø"/>
            </a:pPr>
            <a:r>
              <a:rPr lang="en-US" b="1" dirty="0"/>
              <a:t>Question 2: </a:t>
            </a:r>
            <a:r>
              <a:rPr lang="en-US" dirty="0"/>
              <a:t>What City had the highest number of sales ?</a:t>
            </a:r>
          </a:p>
          <a:p>
            <a:pPr marL="342900" indent="-342900">
              <a:buFont typeface="Wingdings" panose="05000000000000000000" pitchFamily="2" charset="2"/>
              <a:buChar char="Ø"/>
            </a:pPr>
            <a:r>
              <a:rPr lang="en-US" b="1" dirty="0"/>
              <a:t>Question 3:</a:t>
            </a:r>
            <a:r>
              <a:rPr lang="en-US" dirty="0"/>
              <a:t> What time should we display advertisements to maximize likelihood of customer's buying product ?</a:t>
            </a:r>
          </a:p>
          <a:p>
            <a:pPr marL="342900" indent="-342900">
              <a:buFont typeface="Wingdings" panose="05000000000000000000" pitchFamily="2" charset="2"/>
              <a:buChar char="Ø"/>
            </a:pPr>
            <a:r>
              <a:rPr lang="en-US" b="1" dirty="0"/>
              <a:t>Question 4:  </a:t>
            </a:r>
            <a:r>
              <a:rPr lang="en-US" dirty="0"/>
              <a:t>What products are most often sold together?</a:t>
            </a:r>
          </a:p>
          <a:p>
            <a:pPr marL="342900" indent="-342900">
              <a:buFont typeface="Wingdings" panose="05000000000000000000" pitchFamily="2" charset="2"/>
              <a:buChar char="Ø"/>
            </a:pPr>
            <a:r>
              <a:rPr lang="en-US" b="1" dirty="0"/>
              <a:t>Question 5:</a:t>
            </a:r>
            <a:r>
              <a:rPr lang="en-US" dirty="0"/>
              <a:t> What product sold most ? why do you think it sold most?</a:t>
            </a:r>
            <a:endParaRPr lang="en-IN"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5718F7-CB05-F2F1-F6B4-81DC4541C3A0}"/>
              </a:ext>
            </a:extLst>
          </p:cNvPr>
          <p:cNvSpPr txBox="1"/>
          <p:nvPr/>
        </p:nvSpPr>
        <p:spPr>
          <a:xfrm>
            <a:off x="2653644" y="284864"/>
            <a:ext cx="9440945" cy="830997"/>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accent6"/>
                </a:solidFill>
              </a:rPr>
              <a:t>Question 1: What was the best month for sale ? How much earned that month?</a:t>
            </a:r>
          </a:p>
        </p:txBody>
      </p:sp>
      <p:pic>
        <p:nvPicPr>
          <p:cNvPr id="3074" name="Picture 2">
            <a:extLst>
              <a:ext uri="{FF2B5EF4-FFF2-40B4-BE49-F238E27FC236}">
                <a16:creationId xmlns:a16="http://schemas.microsoft.com/office/drawing/2014/main" id="{AE174E14-F03D-290F-AFA8-F23A9AD5F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498" y="1271587"/>
            <a:ext cx="5276850" cy="43148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A8FA533-286B-9A77-B1E9-08978A8B1E69}"/>
              </a:ext>
            </a:extLst>
          </p:cNvPr>
          <p:cNvSpPr txBox="1"/>
          <p:nvPr/>
        </p:nvSpPr>
        <p:spPr>
          <a:xfrm>
            <a:off x="2882540" y="5772480"/>
            <a:ext cx="8502978"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solidFill>
                  <a:schemeClr val="accent6"/>
                </a:solidFill>
                <a:effectLst>
                  <a:outerShdw blurRad="50800" dist="50800" sx="1000" sy="1000" algn="ctr" rotWithShape="0">
                    <a:srgbClr val="000000"/>
                  </a:outerShdw>
                </a:effectLst>
              </a:rPr>
              <a:t>Ans - We can see in graph, the December Month have heights Sale.</a:t>
            </a:r>
            <a:endParaRPr lang="en-IN" sz="2400" dirty="0">
              <a:solidFill>
                <a:schemeClr val="accent6"/>
              </a:solidFill>
              <a:effectLst>
                <a:outerShdw blurRad="50800" dist="50800" sx="1000" sy="1000" algn="ctr" rotWithShape="0">
                  <a:srgbClr val="000000"/>
                </a:outerShdw>
              </a:effectLst>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3C099F-BB2A-03FE-9B9F-3FA4126AC641}"/>
              </a:ext>
            </a:extLst>
          </p:cNvPr>
          <p:cNvSpPr txBox="1"/>
          <p:nvPr/>
        </p:nvSpPr>
        <p:spPr>
          <a:xfrm>
            <a:off x="3596325" y="263107"/>
            <a:ext cx="8158900" cy="461665"/>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accent6"/>
                </a:solidFill>
              </a:rPr>
              <a:t>Question-2 What City had the highest number of sales ?</a:t>
            </a:r>
            <a:endParaRPr lang="en-IN" sz="2400" dirty="0">
              <a:solidFill>
                <a:schemeClr val="accent6"/>
              </a:solidFill>
            </a:endParaRPr>
          </a:p>
        </p:txBody>
      </p:sp>
      <p:pic>
        <p:nvPicPr>
          <p:cNvPr id="4098" name="Picture 2">
            <a:extLst>
              <a:ext uri="{FF2B5EF4-FFF2-40B4-BE49-F238E27FC236}">
                <a16:creationId xmlns:a16="http://schemas.microsoft.com/office/drawing/2014/main" id="{E8945EC3-CE97-4426-C511-9795F13FF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50" y="956183"/>
            <a:ext cx="4640050" cy="427569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041D4B0-0868-4B40-7AB8-DFE818DC8431}"/>
              </a:ext>
            </a:extLst>
          </p:cNvPr>
          <p:cNvSpPr txBox="1"/>
          <p:nvPr/>
        </p:nvSpPr>
        <p:spPr>
          <a:xfrm>
            <a:off x="3813142" y="5796641"/>
            <a:ext cx="6099142" cy="430887"/>
          </a:xfrm>
          <a:prstGeom prst="rect">
            <a:avLst/>
          </a:prstGeom>
          <a:noFill/>
        </p:spPr>
        <p:txBody>
          <a:bodyPr wrap="square">
            <a:spAutoFit/>
          </a:bodyPr>
          <a:lstStyle/>
          <a:p>
            <a:pPr marL="342900" indent="-342900">
              <a:buFont typeface="Wingdings" panose="05000000000000000000" pitchFamily="2" charset="2"/>
              <a:buChar char="Ø"/>
            </a:pPr>
            <a:r>
              <a:rPr lang="en-US" sz="2200" dirty="0">
                <a:solidFill>
                  <a:schemeClr val="accent6"/>
                </a:solidFill>
              </a:rPr>
              <a:t>Ans - San Francisco City has highest Sales</a:t>
            </a:r>
            <a:r>
              <a:rPr lang="en-US" dirty="0"/>
              <a:t>.</a:t>
            </a:r>
            <a:endParaRPr lang="en-IN"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E81338-9ADD-7ABB-8972-0B71290AE476}"/>
              </a:ext>
            </a:extLst>
          </p:cNvPr>
          <p:cNvSpPr txBox="1"/>
          <p:nvPr/>
        </p:nvSpPr>
        <p:spPr>
          <a:xfrm>
            <a:off x="181467" y="233015"/>
            <a:ext cx="8576034" cy="830997"/>
          </a:xfrm>
          <a:prstGeom prst="rect">
            <a:avLst/>
          </a:prstGeom>
          <a:noFill/>
        </p:spPr>
        <p:txBody>
          <a:bodyPr wrap="square">
            <a:spAutoFit/>
          </a:bodyPr>
          <a:lstStyle/>
          <a:p>
            <a:pPr marL="285750" indent="-285750">
              <a:buFont typeface="Wingdings" panose="05000000000000000000" pitchFamily="2" charset="2"/>
              <a:buChar char="§"/>
            </a:pPr>
            <a:r>
              <a:rPr lang="en-US" sz="2400" dirty="0">
                <a:solidFill>
                  <a:schemeClr val="accent6"/>
                </a:solidFill>
              </a:rPr>
              <a:t>Question-3 What time should we display advertisements to maximize likelihood of customer's buying product ?</a:t>
            </a:r>
            <a:endParaRPr lang="en-IN" sz="2400" dirty="0">
              <a:solidFill>
                <a:schemeClr val="accent6"/>
              </a:solidFill>
            </a:endParaRPr>
          </a:p>
        </p:txBody>
      </p:sp>
      <p:pic>
        <p:nvPicPr>
          <p:cNvPr id="5122" name="Picture 2">
            <a:extLst>
              <a:ext uri="{FF2B5EF4-FFF2-40B4-BE49-F238E27FC236}">
                <a16:creationId xmlns:a16="http://schemas.microsoft.com/office/drawing/2014/main" id="{BAA837D0-FE20-EA67-4305-63484706B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009" y="1196175"/>
            <a:ext cx="5418901" cy="416767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E2E23D2-8205-6089-B2F3-3988A4A75F2A}"/>
              </a:ext>
            </a:extLst>
          </p:cNvPr>
          <p:cNvSpPr txBox="1"/>
          <p:nvPr/>
        </p:nvSpPr>
        <p:spPr>
          <a:xfrm>
            <a:off x="407711" y="5814650"/>
            <a:ext cx="6094428" cy="369332"/>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accent6"/>
                </a:solidFill>
              </a:rPr>
              <a:t>Ans - 11 am &amp; 7 pm (19) is best time for advertisements.</a:t>
            </a:r>
            <a:endParaRPr lang="en-IN" dirty="0">
              <a:solidFill>
                <a:schemeClr val="accent6"/>
              </a:solidFill>
            </a:endParaRP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CFF40E4-61B5-0CC5-A3EE-5620C86D5E25}"/>
              </a:ext>
            </a:extLst>
          </p:cNvPr>
          <p:cNvSpPr txBox="1"/>
          <p:nvPr/>
        </p:nvSpPr>
        <p:spPr>
          <a:xfrm>
            <a:off x="989816" y="550624"/>
            <a:ext cx="9191132" cy="461665"/>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accent6"/>
                </a:solidFill>
              </a:rPr>
              <a:t>Question - 4 What products are most often sold together?</a:t>
            </a:r>
            <a:endParaRPr lang="en-IN" sz="2400" dirty="0">
              <a:solidFill>
                <a:schemeClr val="accent6"/>
              </a:solidFill>
            </a:endParaRPr>
          </a:p>
        </p:txBody>
      </p:sp>
      <p:sp>
        <p:nvSpPr>
          <p:cNvPr id="22" name="Rectangle 2">
            <a:extLst>
              <a:ext uri="{FF2B5EF4-FFF2-40B4-BE49-F238E27FC236}">
                <a16:creationId xmlns:a16="http://schemas.microsoft.com/office/drawing/2014/main" id="{BE0EC2ED-6B40-0208-76EF-B5A9E72577A2}"/>
              </a:ext>
            </a:extLst>
          </p:cNvPr>
          <p:cNvSpPr>
            <a:spLocks noChangeArrowheads="1"/>
          </p:cNvSpPr>
          <p:nvPr/>
        </p:nvSpPr>
        <p:spPr bwMode="auto">
          <a:xfrm rot="10800000" flipV="1">
            <a:off x="1319752" y="1097739"/>
            <a:ext cx="8173040" cy="420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accent6"/>
                </a:solidFill>
                <a:effectLst/>
                <a:latin typeface="Sabon Next LT (Body)"/>
              </a:rPr>
              <a:t>iPhone and Lightning Charging Cable</a:t>
            </a:r>
            <a:r>
              <a:rPr kumimoji="0" lang="en-US" altLang="en-US" b="0" i="0" u="none" strike="noStrike" cap="none" normalizeH="0" baseline="0" dirty="0">
                <a:ln>
                  <a:noFill/>
                </a:ln>
                <a:solidFill>
                  <a:schemeClr val="accent6"/>
                </a:solidFill>
                <a:effectLst/>
                <a:latin typeface="Sabon Next LT (Body)"/>
              </a:rPr>
              <a:t> - 1005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Google Phone and USB-C Charging Cable</a:t>
            </a:r>
            <a:r>
              <a:rPr kumimoji="0" lang="en-US" altLang="en-US" sz="1800" b="0" i="0" u="none" strike="noStrike" cap="none" normalizeH="0" baseline="0" dirty="0">
                <a:ln>
                  <a:noFill/>
                </a:ln>
                <a:solidFill>
                  <a:schemeClr val="accent6"/>
                </a:solidFill>
                <a:effectLst/>
                <a:latin typeface="Sabon Next LT (Body)"/>
              </a:rPr>
              <a:t> - 987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iPhone and Wired Headphones</a:t>
            </a:r>
            <a:r>
              <a:rPr kumimoji="0" lang="en-US" altLang="en-US" sz="1800" b="0" i="0" u="none" strike="noStrike" cap="none" normalizeH="0" baseline="0" dirty="0">
                <a:ln>
                  <a:noFill/>
                </a:ln>
                <a:solidFill>
                  <a:schemeClr val="accent6"/>
                </a:solidFill>
                <a:effectLst/>
                <a:latin typeface="Sabon Next LT (Body)"/>
              </a:rPr>
              <a:t> - 447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Google Phone and Wired Headphones</a:t>
            </a:r>
            <a:r>
              <a:rPr kumimoji="0" lang="en-US" altLang="en-US" sz="1800" b="0" i="0" u="none" strike="noStrike" cap="none" normalizeH="0" baseline="0" dirty="0">
                <a:ln>
                  <a:noFill/>
                </a:ln>
                <a:solidFill>
                  <a:schemeClr val="accent6"/>
                </a:solidFill>
                <a:effectLst/>
                <a:latin typeface="Sabon Next LT (Body)"/>
              </a:rPr>
              <a:t> - 414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Vareebadd Phone and USB-C Charging Cable</a:t>
            </a:r>
            <a:r>
              <a:rPr kumimoji="0" lang="en-US" altLang="en-US" sz="1800" b="0" i="0" u="none" strike="noStrike" cap="none" normalizeH="0" baseline="0" dirty="0">
                <a:ln>
                  <a:noFill/>
                </a:ln>
                <a:solidFill>
                  <a:schemeClr val="accent6"/>
                </a:solidFill>
                <a:effectLst/>
                <a:latin typeface="Sabon Next LT (Body)"/>
              </a:rPr>
              <a:t> - 361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iPhone and Apple Air pods Headphones</a:t>
            </a:r>
            <a:r>
              <a:rPr kumimoji="0" lang="en-US" altLang="en-US" sz="1800" b="0" i="0" u="none" strike="noStrike" cap="none" normalizeH="0" baseline="0" dirty="0">
                <a:ln>
                  <a:noFill/>
                </a:ln>
                <a:solidFill>
                  <a:schemeClr val="accent6"/>
                </a:solidFill>
                <a:effectLst/>
                <a:latin typeface="Sabon Next LT (Body)"/>
              </a:rPr>
              <a:t> - 360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Google Phone and Bose SoundSport Headphones</a:t>
            </a:r>
            <a:r>
              <a:rPr kumimoji="0" lang="en-US" altLang="en-US" sz="1800" b="0" i="0" u="none" strike="noStrike" cap="none" normalizeH="0" baseline="0" dirty="0">
                <a:ln>
                  <a:noFill/>
                </a:ln>
                <a:solidFill>
                  <a:schemeClr val="accent6"/>
                </a:solidFill>
                <a:effectLst/>
                <a:latin typeface="Sabon Next LT (Body)"/>
              </a:rPr>
              <a:t> - 220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USB-C Charging Cable and Wired Headphones</a:t>
            </a:r>
            <a:r>
              <a:rPr kumimoji="0" lang="en-US" altLang="en-US" sz="1800" b="0" i="0" u="none" strike="noStrike" cap="none" normalizeH="0" baseline="0" dirty="0">
                <a:ln>
                  <a:noFill/>
                </a:ln>
                <a:solidFill>
                  <a:schemeClr val="accent6"/>
                </a:solidFill>
                <a:effectLst/>
                <a:latin typeface="Sabon Next LT (Body)"/>
              </a:rPr>
              <a:t> - 160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Vareebadd Phone and Wired Headphones</a:t>
            </a:r>
            <a:r>
              <a:rPr kumimoji="0" lang="en-US" altLang="en-US" sz="1800" b="0" i="0" u="none" strike="noStrike" cap="none" normalizeH="0" baseline="0" dirty="0">
                <a:ln>
                  <a:noFill/>
                </a:ln>
                <a:solidFill>
                  <a:schemeClr val="accent6"/>
                </a:solidFill>
                <a:effectLst/>
                <a:latin typeface="Sabon Next LT (Body)"/>
              </a:rPr>
              <a:t> - 143 times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6"/>
                </a:solidFill>
                <a:effectLst/>
                <a:latin typeface="Sabon Next LT (Body)"/>
              </a:rPr>
              <a:t>Lightning Charging Cable and Wired Headphones</a:t>
            </a:r>
            <a:r>
              <a:rPr kumimoji="0" lang="en-US" altLang="en-US" sz="1800" b="0" i="0" u="none" strike="noStrike" cap="none" normalizeH="0" baseline="0" dirty="0">
                <a:ln>
                  <a:noFill/>
                </a:ln>
                <a:solidFill>
                  <a:schemeClr val="accent6"/>
                </a:solidFill>
                <a:effectLst/>
                <a:latin typeface="Sabon Next LT (Body)"/>
              </a:rPr>
              <a:t> - 92 times </a:t>
            </a:r>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AB03390-E8E4-CEB1-68FE-1A574A938693}"/>
              </a:ext>
            </a:extLst>
          </p:cNvPr>
          <p:cNvSpPr txBox="1"/>
          <p:nvPr/>
        </p:nvSpPr>
        <p:spPr>
          <a:xfrm>
            <a:off x="374714" y="176455"/>
            <a:ext cx="9636552" cy="461665"/>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accent6"/>
                </a:solidFill>
              </a:rPr>
              <a:t>Question - 5 What product sold most ? why do you think it sold most?</a:t>
            </a:r>
            <a:endParaRPr lang="en-IN" sz="2400" dirty="0">
              <a:solidFill>
                <a:schemeClr val="accent6"/>
              </a:solidFill>
            </a:endParaRPr>
          </a:p>
        </p:txBody>
      </p:sp>
      <p:pic>
        <p:nvPicPr>
          <p:cNvPr id="7170" name="Picture 2">
            <a:extLst>
              <a:ext uri="{FF2B5EF4-FFF2-40B4-BE49-F238E27FC236}">
                <a16:creationId xmlns:a16="http://schemas.microsoft.com/office/drawing/2014/main" id="{B0A8967A-BF4F-B397-52D0-6B971E10A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947" y="979504"/>
            <a:ext cx="5314950" cy="45163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{2D1F1026-7B92-4D81-86BA-396024FCF269}tf78438558_win32</Template>
  <TotalTime>1432</TotalTime>
  <Words>479</Words>
  <Application>Microsoft Office PowerPoint</Application>
  <PresentationFormat>Widescreen</PresentationFormat>
  <Paragraphs>102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Sabon Next LT</vt:lpstr>
      <vt:lpstr>Sabon Next LT (Body)</vt:lpstr>
      <vt:lpstr>Wingdings</vt:lpstr>
      <vt:lpstr>Custom</vt:lpstr>
      <vt:lpstr>Sales Analytics  by Mushir</vt:lpstr>
      <vt:lpstr>Sales Analytics</vt:lpstr>
      <vt:lpstr>Data Overview : </vt:lpstr>
      <vt:lpstr>Sales Analytics Questions:</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Mushir Malek</dc:creator>
  <cp:lastModifiedBy>Mushir Malek</cp:lastModifiedBy>
  <cp:revision>10</cp:revision>
  <dcterms:created xsi:type="dcterms:W3CDTF">2024-07-26T17:45:56Z</dcterms:created>
  <dcterms:modified xsi:type="dcterms:W3CDTF">2024-07-27T17:38:32Z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