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EA76B12-BA5D-4B9B-9F4A-9E469D6DC29D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AA2E7E2-AA15-4198-96AF-0B058084A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2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07D6-BCAD-449B-9DE1-8E178784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030AA-29B2-488E-9084-61FB30BF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7BCD9-3BE2-42FC-8F42-4FF2727C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A98D-E414-4813-9B94-105D2081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B8B0-F3C2-4DD7-A47E-21830EA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D7A7-B2D6-43A6-B031-EBC913E8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D6B5B-A11E-45F7-8D1F-054C8B04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149B-1FF8-4F2B-B6F1-CE139FD8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57CA-6FC2-4155-A35B-A2151975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BCD7-C799-4912-B34D-D76F85D9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B34C-1CD2-480E-97D1-95C856325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50440-C2B4-4D7B-B145-93F6041C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AF54-EE74-46C6-9A4B-9AB13222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75B4-88E8-4B2F-A3B4-0D5C1B45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C505-2EC5-45DF-AEB5-BC405379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9646-3A89-4627-A3EF-03112EC5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B28C-3BC7-4018-8FD3-15ED3762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1177-FAD0-469B-BD16-05553B0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435C-042C-4171-A8B7-01707597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901F-266A-42FB-B552-90DE30A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9786-C53F-4C46-B110-2C96EE15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596F-E11A-411B-8EC1-D3BDC318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4195-1907-4D8E-8FBF-D78EAF79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C157-3CC2-4924-87C7-20B4B479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BFB7-D142-4161-921D-C92A6A04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FD1-F109-4DF6-B7A8-D5C76757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79-A569-4028-9C80-1FCF6760D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E2A8E-9251-4CDA-A0D9-42A3F4E5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4320C-ADA1-4C0D-B860-2CBC8473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43BDD-C17E-4A7F-B872-811A49F1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5A98-48A6-4138-9F34-70276AF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1548-3063-44C5-817E-4555E391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350C-A5C7-4EF4-9891-D148F40C0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06F5-7ABC-4582-903D-AC4542F5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413F9-78D9-4140-80A5-2EB2E45F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9FB9D-31AC-40C2-8F0A-56C3F63F3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95C37-FF54-4191-BC6B-6B3658F1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7AA43-D242-46F3-A2D3-9670FDC4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FB250-8095-4492-B80D-55688F49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F8C2-4989-4249-931B-46800BDF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5BB25-42E9-486A-9D58-77BF115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0B8BD-6687-4F85-A1BB-6039BB61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FB41-C697-4BAD-B49B-25369359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14F72-4478-4372-858E-0B951608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E07B1-1B80-45C9-A397-E65F57D5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3AB77-7BA0-420D-93EA-ADD5CF96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9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FD83-6E55-4194-9B81-18D7BDFE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61F8-BD0F-4B08-8641-8AA1936C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D119-715A-4EE2-A25A-217BCA7C3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32E3A-0770-468C-A67C-C235EF4D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CF025-DA21-4D6E-914C-7D9FADFF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08F49-73D6-408D-8396-FA4561A8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47E5-FA70-44E3-B84B-54133000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2F512-BAC0-42C5-8D5E-2F3AF43E5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20042-4CBA-49D3-9DC1-EFBA78DC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6457-F890-4A42-8ACE-992FC5E9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09-072D-4280-B157-29BE95B407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A97B-5B47-4687-8140-E5358788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1377C-C0E1-4141-A311-A1F73CB4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346F-EF86-47B7-B56D-DCBBF254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63398-60B0-47B3-BB6A-E8DD7A69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C8C9-FF36-4E82-8817-49798774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CC404-71C4-4670-A6FC-C164C7E41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F70D209-072D-4280-B157-29BE95B4074B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3373-3370-4A5A-B639-856902854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0652-D67F-48C2-A47F-3C57BB9AF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849346F-EF86-47B7-B56D-DCBBF2548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8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nistry-to-children.com/discipline-pla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anishfootballsports.blogspot.com/2013/06/football-finance-cristiano-ronaldo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ngimg.com/download/3542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1259-716C-4C5F-B117-880E58DF9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8FB40-8227-40AD-BB82-63B1331CB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ECCB-F0F3-48CF-A311-E08B9DA4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dangers of “one-target” bidding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582A2B-234F-4596-A1B5-423C15CE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91" y="2435630"/>
            <a:ext cx="3496163" cy="33818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E3B37-6A02-4B73-8786-F0D8069CCCF1}"/>
              </a:ext>
            </a:extLst>
          </p:cNvPr>
          <p:cNvSpPr txBox="1"/>
          <p:nvPr/>
        </p:nvSpPr>
        <p:spPr>
          <a:xfrm>
            <a:off x="5692357" y="174115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One target: assume all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DCD8F-1836-4409-956A-364F3EAD3FDC}"/>
              </a:ext>
            </a:extLst>
          </p:cNvPr>
          <p:cNvSpPr txBox="1"/>
          <p:nvPr/>
        </p:nvSpPr>
        <p:spPr>
          <a:xfrm>
            <a:off x="6280533" y="5367213"/>
            <a:ext cx="37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PDF targets: assume different rank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5732F-C151-487E-AD82-59B1C3299CC9}"/>
              </a:ext>
            </a:extLst>
          </p:cNvPr>
          <p:cNvSpPr/>
          <p:nvPr/>
        </p:nvSpPr>
        <p:spPr>
          <a:xfrm>
            <a:off x="4976329" y="2150949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c|r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=5)*n=0.02015*2013 = 40.6 clicks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A0344E-2EAE-40B3-9FE0-7F995B9BB2C0}"/>
              </a:ext>
            </a:extLst>
          </p:cNvPr>
          <p:cNvSpPr/>
          <p:nvPr/>
        </p:nvSpPr>
        <p:spPr>
          <a:xfrm>
            <a:off x="4976329" y="5817477"/>
            <a:ext cx="528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P(r=5)* P(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c|r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=5)*n=.5*0.02015*2013 = 20.3 clicks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8E24-9FBA-4C9A-8576-F354E34572A8}"/>
              </a:ext>
            </a:extLst>
          </p:cNvPr>
          <p:cNvSpPr/>
          <p:nvPr/>
        </p:nvSpPr>
        <p:spPr>
          <a:xfrm>
            <a:off x="4344958" y="6102158"/>
            <a:ext cx="541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P(r=4)* P(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c|r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=4)*n=.3*</a:t>
            </a:r>
            <a:r>
              <a:rPr lang="en-US" dirty="0">
                <a:latin typeface="Arial" panose="020B0604020202020204" pitchFamily="34" charset="0"/>
              </a:rPr>
              <a:t>0.041203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*2013 = 24.9 clicks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52D73-37B3-41DF-A62C-016FFBC7C51C}"/>
              </a:ext>
            </a:extLst>
          </p:cNvPr>
          <p:cNvSpPr/>
          <p:nvPr/>
        </p:nvSpPr>
        <p:spPr>
          <a:xfrm>
            <a:off x="3554579" y="6386839"/>
            <a:ext cx="541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P(r=3)* P(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c|r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=3)*n=.2*</a:t>
            </a:r>
            <a:r>
              <a:rPr lang="en-US" dirty="0">
                <a:latin typeface="Arial" panose="020B0604020202020204" pitchFamily="34" charset="0"/>
              </a:rPr>
              <a:t>0.151822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*2013 = 61.1 clicks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7CEC22-13AF-4FEE-B373-3B6FFBA98AF2}"/>
              </a:ext>
            </a:extLst>
          </p:cNvPr>
          <p:cNvSpPr txBox="1"/>
          <p:nvPr/>
        </p:nvSpPr>
        <p:spPr>
          <a:xfrm>
            <a:off x="9378195" y="3614881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True # of clicks=107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4B1BF-B875-41E0-8009-13DBA3BCF5D4}"/>
              </a:ext>
            </a:extLst>
          </p:cNvPr>
          <p:cNvSpPr/>
          <p:nvPr/>
        </p:nvSpPr>
        <p:spPr>
          <a:xfrm>
            <a:off x="9610917" y="637775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total= 106.3 clicks 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0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A24F-A56F-4D0A-AFB4-F009E216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way to approximate cost (type=14)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84D9F-A6BD-4722-91FF-962EDE2FA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9" y="1637351"/>
            <a:ext cx="2371828" cy="23335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0843B-38C6-44CF-8356-C06080D1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4" y="1664020"/>
            <a:ext cx="2339038" cy="2333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18BD7-9BC3-48D6-9FED-CE5F8635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40" y="1637352"/>
            <a:ext cx="2339037" cy="2333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B61A7-7AEF-493C-A552-0E974AD27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58" y="1637351"/>
            <a:ext cx="2308723" cy="23033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DEE4DE-B35C-453D-94D9-DE712A88B170}"/>
              </a:ext>
            </a:extLst>
          </p:cNvPr>
          <p:cNvSpPr txBox="1"/>
          <p:nvPr/>
        </p:nvSpPr>
        <p:spPr>
          <a:xfrm>
            <a:off x="838200" y="399759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No mean shift</a:t>
            </a:r>
          </a:p>
          <a:p>
            <a:r>
              <a:rPr lang="en-US" dirty="0">
                <a:latin typeface="Arial" panose="020B0604020202020204" pitchFamily="34" charset="0"/>
              </a:rPr>
              <a:t> cost: $10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2D124-8C85-439E-A134-F0AFF4876F4E}"/>
              </a:ext>
            </a:extLst>
          </p:cNvPr>
          <p:cNvSpPr txBox="1"/>
          <p:nvPr/>
        </p:nvSpPr>
        <p:spPr>
          <a:xfrm>
            <a:off x="10171049" y="3997593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3 shifts down</a:t>
            </a:r>
          </a:p>
          <a:p>
            <a:r>
              <a:rPr lang="en-US" dirty="0">
                <a:latin typeface="Arial" panose="020B0604020202020204" pitchFamily="34" charset="0"/>
              </a:rPr>
              <a:t> cost: $1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236104-73FE-41B8-94B3-C1D28FC250AE}"/>
              </a:ext>
            </a:extLst>
          </p:cNvPr>
          <p:cNvSpPr txBox="1"/>
          <p:nvPr/>
        </p:nvSpPr>
        <p:spPr>
          <a:xfrm>
            <a:off x="7215435" y="39975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2 shifts down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D33FA-4CB6-40E5-BB53-9E83E5FE42A0}"/>
              </a:ext>
            </a:extLst>
          </p:cNvPr>
          <p:cNvSpPr txBox="1"/>
          <p:nvPr/>
        </p:nvSpPr>
        <p:spPr>
          <a:xfrm>
            <a:off x="3876383" y="3970924"/>
            <a:ext cx="14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1 shift 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E7BDA7-C09C-4969-BCCD-8606155A5C0B}"/>
              </a:ext>
            </a:extLst>
          </p:cNvPr>
          <p:cNvSpPr txBox="1"/>
          <p:nvPr/>
        </p:nvSpPr>
        <p:spPr>
          <a:xfrm>
            <a:off x="4481221" y="4965669"/>
            <a:ext cx="272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For this case: 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cost/shift ~=($10-$1)/3=$3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EFE7C3-F529-4997-A5B6-1B04B61C6EC5}"/>
              </a:ext>
            </a:extLst>
          </p:cNvPr>
          <p:cNvSpPr txBox="1"/>
          <p:nvPr/>
        </p:nvSpPr>
        <p:spPr>
          <a:xfrm>
            <a:off x="4481221" y="5960413"/>
            <a:ext cx="272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No model is accurate, some models are helpful</a:t>
            </a:r>
          </a:p>
        </p:txBody>
      </p:sp>
    </p:spTree>
    <p:extLst>
      <p:ext uri="{BB962C8B-B14F-4D97-AF65-F5344CB8AC3E}">
        <p14:creationId xmlns:p14="http://schemas.microsoft.com/office/powerpoint/2010/main" val="192720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girl in a dress&#10;&#10;Description automatically generated">
            <a:extLst>
              <a:ext uri="{FF2B5EF4-FFF2-40B4-BE49-F238E27FC236}">
                <a16:creationId xmlns:a16="http://schemas.microsoft.com/office/drawing/2014/main" id="{4D370CD4-38A7-43BB-B2AF-23C445A97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51341"/>
          <a:stretch/>
        </p:blipFill>
        <p:spPr>
          <a:xfrm>
            <a:off x="-314715" y="3227053"/>
            <a:ext cx="4976310" cy="3606584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1693B2B0-63ED-4795-9C29-BBD9343CAE3B}"/>
              </a:ext>
            </a:extLst>
          </p:cNvPr>
          <p:cNvSpPr/>
          <p:nvPr/>
        </p:nvSpPr>
        <p:spPr>
          <a:xfrm>
            <a:off x="4395522" y="3091410"/>
            <a:ext cx="3171837" cy="1343576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0243E1-D743-400F-9EB8-4A4D527C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214" y="849152"/>
            <a:ext cx="2647314" cy="260461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85C16D-7541-4746-B770-DDE2DCB19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4" y="832597"/>
            <a:ext cx="2647314" cy="2604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4A24F-A56F-4D0A-AFB4-F009E216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593" y="197439"/>
            <a:ext cx="3268813" cy="846161"/>
          </a:xfrm>
        </p:spPr>
        <p:txBody>
          <a:bodyPr/>
          <a:lstStyle/>
          <a:p>
            <a:pPr algn="ctr"/>
            <a:r>
              <a:rPr lang="en-US" dirty="0"/>
              <a:t>How we bid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D33FA-4CB6-40E5-BB53-9E83E5FE42A0}"/>
              </a:ext>
            </a:extLst>
          </p:cNvPr>
          <p:cNvSpPr txBox="1"/>
          <p:nvPr/>
        </p:nvSpPr>
        <p:spPr>
          <a:xfrm>
            <a:off x="8170214" y="633573"/>
            <a:ext cx="30314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Bid increase per shift is $2.25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A6570-41D0-4B83-ABFA-3A76687B9EAC}"/>
              </a:ext>
            </a:extLst>
          </p:cNvPr>
          <p:cNvSpPr/>
          <p:nvPr/>
        </p:nvSpPr>
        <p:spPr>
          <a:xfrm>
            <a:off x="1121360" y="3340808"/>
            <a:ext cx="1119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13 sales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$460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8589AE-F841-4FA5-9A95-A566A6A0B043}"/>
              </a:ext>
            </a:extLst>
          </p:cNvPr>
          <p:cNvSpPr/>
          <p:nvPr/>
        </p:nvSpPr>
        <p:spPr>
          <a:xfrm>
            <a:off x="8079156" y="3371820"/>
            <a:ext cx="1119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13 sales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$308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7E4C8F-F98C-48DE-9333-C8B01B830333}"/>
              </a:ext>
            </a:extLst>
          </p:cNvPr>
          <p:cNvSpPr/>
          <p:nvPr/>
        </p:nvSpPr>
        <p:spPr>
          <a:xfrm>
            <a:off x="2831751" y="3371820"/>
            <a:ext cx="1119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7 sales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$171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8C2CC7-ED01-42D2-9342-A21CDE98F42B}"/>
              </a:ext>
            </a:extLst>
          </p:cNvPr>
          <p:cNvSpPr/>
          <p:nvPr/>
        </p:nvSpPr>
        <p:spPr>
          <a:xfrm>
            <a:off x="9961583" y="3366288"/>
            <a:ext cx="1126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 sales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$156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1CCF17E-837F-452B-AD76-B7ED06DFB5B9}"/>
              </a:ext>
            </a:extLst>
          </p:cNvPr>
          <p:cNvSpPr/>
          <p:nvPr/>
        </p:nvSpPr>
        <p:spPr>
          <a:xfrm>
            <a:off x="8591961" y="1376287"/>
            <a:ext cx="1888177" cy="39776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C414BC40-4F30-478A-B594-99DDA56BABDA}"/>
              </a:ext>
            </a:extLst>
          </p:cNvPr>
          <p:cNvSpPr/>
          <p:nvPr/>
        </p:nvSpPr>
        <p:spPr>
          <a:xfrm>
            <a:off x="9076955" y="3461981"/>
            <a:ext cx="692721" cy="41793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F6614C91-372B-4AA4-BB67-783CE9A20B57}"/>
              </a:ext>
            </a:extLst>
          </p:cNvPr>
          <p:cNvSpPr/>
          <p:nvPr/>
        </p:nvSpPr>
        <p:spPr>
          <a:xfrm rot="10800000">
            <a:off x="2141131" y="3411836"/>
            <a:ext cx="781689" cy="41793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09C43A6-A930-4DD0-A246-B6977D58ED92}"/>
              </a:ext>
            </a:extLst>
          </p:cNvPr>
          <p:cNvSpPr/>
          <p:nvPr/>
        </p:nvSpPr>
        <p:spPr>
          <a:xfrm rot="10800000">
            <a:off x="1575697" y="1279327"/>
            <a:ext cx="1888177" cy="46610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623EC-1E88-48EB-A414-72EF59F1334A}"/>
              </a:ext>
            </a:extLst>
          </p:cNvPr>
          <p:cNvSpPr txBox="1"/>
          <p:nvPr/>
        </p:nvSpPr>
        <p:spPr>
          <a:xfrm rot="3765067">
            <a:off x="10145172" y="2395088"/>
            <a:ext cx="2729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Sales/Click=.59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4A7A2-03C6-4327-A306-73E5F0B4F603}"/>
              </a:ext>
            </a:extLst>
          </p:cNvPr>
          <p:cNvSpPr txBox="1"/>
          <p:nvPr/>
        </p:nvSpPr>
        <p:spPr>
          <a:xfrm>
            <a:off x="4976310" y="3536597"/>
            <a:ext cx="200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$137 Saved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70E3F6-9B9F-4ED2-B4D3-D1E725C15632}"/>
              </a:ext>
            </a:extLst>
          </p:cNvPr>
          <p:cNvSpPr txBox="1"/>
          <p:nvPr/>
        </p:nvSpPr>
        <p:spPr>
          <a:xfrm rot="17413295">
            <a:off x="-354349" y="2026031"/>
            <a:ext cx="185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Sales/Click=.26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66E70D-904E-4BAE-BDF7-5DDD5DE6BA2F}"/>
              </a:ext>
            </a:extLst>
          </p:cNvPr>
          <p:cNvSpPr txBox="1"/>
          <p:nvPr/>
        </p:nvSpPr>
        <p:spPr>
          <a:xfrm>
            <a:off x="1004066" y="614848"/>
            <a:ext cx="30314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Bid decrease per shift is $3.00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A5409FEF-FB97-45BC-AE79-DAF1C80D0A96}"/>
              </a:ext>
            </a:extLst>
          </p:cNvPr>
          <p:cNvSpPr/>
          <p:nvPr/>
        </p:nvSpPr>
        <p:spPr>
          <a:xfrm>
            <a:off x="3983830" y="2023314"/>
            <a:ext cx="3788684" cy="1239631"/>
          </a:xfrm>
          <a:prstGeom prst="downArrowCallout">
            <a:avLst>
              <a:gd name="adj1" fmla="val 32545"/>
              <a:gd name="adj2" fmla="val 36318"/>
              <a:gd name="adj3" fmla="val 25000"/>
              <a:gd name="adj4" fmla="val 32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Combining both gives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B3CEC6-46E5-44F4-A3CB-CFD3131F020C}"/>
              </a:ext>
            </a:extLst>
          </p:cNvPr>
          <p:cNvSpPr txBox="1"/>
          <p:nvPr/>
        </p:nvSpPr>
        <p:spPr>
          <a:xfrm>
            <a:off x="2887818" y="4507125"/>
            <a:ext cx="879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What if it isn’t this obvious which way we should shift?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0E6772-89D6-4F7C-A5C5-4AC734894E8E}"/>
              </a:ext>
            </a:extLst>
          </p:cNvPr>
          <p:cNvSpPr txBox="1"/>
          <p:nvPr/>
        </p:nvSpPr>
        <p:spPr>
          <a:xfrm>
            <a:off x="4532859" y="5174624"/>
            <a:ext cx="5757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Wait until all the “low hanging fruit” is gone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See if we need an increase in sales or decrease in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Test a fractional cost movement for all 16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Choose the movement with the lowest cost/sale</a:t>
            </a:r>
          </a:p>
        </p:txBody>
      </p:sp>
    </p:spTree>
    <p:extLst>
      <p:ext uri="{BB962C8B-B14F-4D97-AF65-F5344CB8AC3E}">
        <p14:creationId xmlns:p14="http://schemas.microsoft.com/office/powerpoint/2010/main" val="167530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tack of books&#10;&#10;Description automatically generated">
            <a:extLst>
              <a:ext uri="{FF2B5EF4-FFF2-40B4-BE49-F238E27FC236}">
                <a16:creationId xmlns:a16="http://schemas.microsoft.com/office/drawing/2014/main" id="{CF0D263A-9867-4794-A19A-35FB2B0C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6" y="1600200"/>
            <a:ext cx="4717847" cy="4251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B36AED-549E-4DB2-A19C-429006E80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31802" y="1311317"/>
            <a:ext cx="4870629" cy="445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4A24F-A56F-4D0A-AFB4-F009E216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6" y="282242"/>
            <a:ext cx="10515600" cy="52322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SHOW ME THE MONEY!!!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E097FE-1A0C-4D6F-9C77-69D70ECE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80757"/>
              </p:ext>
            </p:extLst>
          </p:nvPr>
        </p:nvGraphicFramePr>
        <p:xfrm>
          <a:off x="1946656" y="2943352"/>
          <a:ext cx="8128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2885">
                  <a:extLst>
                    <a:ext uri="{9D8B030D-6E8A-4147-A177-3AD203B41FA5}">
                      <a16:colId xmlns:a16="http://schemas.microsoft.com/office/drawing/2014/main" val="2584963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812146569"/>
                    </a:ext>
                  </a:extLst>
                </a:gridCol>
                <a:gridCol w="2060448">
                  <a:extLst>
                    <a:ext uri="{9D8B030D-6E8A-4147-A177-3AD203B41FA5}">
                      <a16:colId xmlns:a16="http://schemas.microsoft.com/office/drawing/2014/main" val="3650976185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1498082415"/>
                    </a:ext>
                  </a:extLst>
                </a:gridCol>
                <a:gridCol w="1615835">
                  <a:extLst>
                    <a:ext uri="{9D8B030D-6E8A-4147-A177-3AD203B41FA5}">
                      <a16:colId xmlns:a16="http://schemas.microsoft.com/office/drawing/2014/main" val="90994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7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$13,740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$7,620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($6,120 saved)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$12,101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($1,639 saved)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$13,740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$/Sale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57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67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308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The dangers of “one-target” bidding</vt:lpstr>
      <vt:lpstr>A way to approximate cost (type=14)</vt:lpstr>
      <vt:lpstr>How we bid</vt:lpstr>
      <vt:lpstr>SHOW ME THE MONEY!!!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Mussmann, Thomas F.</dc:creator>
  <cp:lastModifiedBy>Mussmann, Thomas F.</cp:lastModifiedBy>
  <cp:revision>20</cp:revision>
  <dcterms:created xsi:type="dcterms:W3CDTF">2020-05-28T16:21:50Z</dcterms:created>
  <dcterms:modified xsi:type="dcterms:W3CDTF">2020-05-29T19:17:51Z</dcterms:modified>
</cp:coreProperties>
</file>