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17" r:id="rId1"/>
  </p:sldMasterIdLst>
  <p:notesMasterIdLst>
    <p:notesMasterId r:id="rId7"/>
  </p:notesMasterIdLst>
  <p:handoutMasterIdLst>
    <p:handoutMasterId r:id="rId8"/>
  </p:handoutMasterIdLst>
  <p:sldIdLst>
    <p:sldId id="978" r:id="rId2"/>
    <p:sldId id="958" r:id="rId3"/>
    <p:sldId id="960" r:id="rId4"/>
    <p:sldId id="980" r:id="rId5"/>
    <p:sldId id="981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176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  <p15:guide id="5" pos="7344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1752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960" userDrawn="1">
          <p15:clr>
            <a:srgbClr val="A4A3A4"/>
          </p15:clr>
        </p15:guide>
        <p15:guide id="10" orient="horz" pos="1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2FF"/>
    <a:srgbClr val="CCFFFF"/>
    <a:srgbClr val="008000"/>
    <a:srgbClr val="CCFF33"/>
    <a:srgbClr val="33CC33"/>
    <a:srgbClr val="FFCC00"/>
    <a:srgbClr val="CEFCFE"/>
    <a:srgbClr val="FF9999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5268" autoAdjust="0"/>
  </p:normalViewPr>
  <p:slideViewPr>
    <p:cSldViewPr snapToGrid="0">
      <p:cViewPr varScale="1">
        <p:scale>
          <a:sx n="81" d="100"/>
          <a:sy n="81" d="100"/>
        </p:scale>
        <p:origin x="734" y="72"/>
      </p:cViewPr>
      <p:guideLst>
        <p:guide orient="horz" pos="2160"/>
        <p:guide pos="2880"/>
        <p:guide pos="4176"/>
        <p:guide orient="horz" pos="768"/>
        <p:guide pos="7344"/>
        <p:guide pos="384"/>
        <p:guide pos="1752"/>
        <p:guide orient="horz" pos="3960"/>
        <p:guide orient="horz" pos="960"/>
        <p:guide orient="horz" pos="1368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CD2E5D-7A07-47BF-9B43-FAB83C28D1C3}" type="datetimeFigureOut">
              <a:rPr lang="en-US" altLang="en-US"/>
              <a:pPr>
                <a:defRPr/>
              </a:pPr>
              <a:t>5/29/2020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65CEB5-8409-42C8-8837-39EA335C0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A1D58C-27EB-4EF2-8628-A26B7CBF8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747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04864"/>
            <a:ext cx="12192000" cy="1171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172201"/>
            <a:ext cx="304800" cy="333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804864"/>
            <a:ext cx="304800" cy="1171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863600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b="1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27"/>
          <p:cNvSpPr>
            <a:spLocks noGrp="1"/>
          </p:cNvSpPr>
          <p:nvPr>
            <p:ph type="dt" sz="half" idx="10"/>
          </p:nvPr>
        </p:nvSpPr>
        <p:spPr>
          <a:xfrm>
            <a:off x="406400" y="6210301"/>
            <a:ext cx="1930400" cy="257175"/>
          </a:xfrm>
          <a:prstGeom prst="rect">
            <a:avLst/>
          </a:prstGeom>
        </p:spPr>
        <p:txBody>
          <a:bodyPr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prstClr val="black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99BAD0F7-2705-4B38-A082-6D53342A0658}" type="datetime1">
              <a:rPr lang="en-US"/>
              <a:pPr>
                <a:defRPr/>
              </a:pPr>
              <a:t>5/29/2020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3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04862"/>
            <a:ext cx="12192000" cy="1171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09600" y="1066800"/>
            <a:ext cx="863600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b="1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kumimoji="0" lang="en-US" dirty="0"/>
              <a:t>IFG Companies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06400" y="6210300"/>
            <a:ext cx="1930400" cy="2571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algn="l"/>
            <a:fld id="{99BAD0F7-2705-4B38-A082-6D53342A0658}" type="datetime1">
              <a:rPr lang="en-US" smtClean="0">
                <a:solidFill>
                  <a:prstClr val="black"/>
                </a:solidFill>
              </a:rPr>
              <a:pPr algn="l"/>
              <a:t>5/29/2020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172200"/>
            <a:ext cx="3048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804862"/>
            <a:ext cx="304800" cy="1171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804863"/>
            <a:ext cx="2082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/>
          <a:lstStyle/>
          <a:p>
            <a:fld id="{7E154ED9-1DE2-4F84-AA8F-E381C2F7D77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03324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1"/>
            <a:ext cx="10871200" cy="48430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955229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1" y="2286001"/>
            <a:ext cx="5213980" cy="415389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70" y="2286000"/>
            <a:ext cx="5224129" cy="415389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A8DE98EE-E69A-4151-B45A-E6DE3F09BAA9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03324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2800" y="1605568"/>
            <a:ext cx="5242560" cy="6476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31956" y="1605570"/>
            <a:ext cx="5252043" cy="63897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45179" y="1764268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Tw Cen MT"/>
                <a:ea typeface="+mn-ea"/>
              </a:rPr>
              <a:t>Click to add text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459869" y="1764268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latin typeface="Tw Cen MT"/>
                <a:ea typeface="+mn-ea"/>
              </a:rPr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31D0E-0419-485D-8E52-5D19DA8CDC74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047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03324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600200"/>
            <a:ext cx="5181600" cy="484632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600200"/>
            <a:ext cx="5181600" cy="484632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A8DE98EE-E69A-4151-B45A-E6DE3F09BAA9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DC134-27D6-44F2-A9D2-A8E5AB19C6AC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0904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/>
          <a:lstStyle/>
          <a:p>
            <a:fld id="{51694CDC-7779-4917-B9D6-177FF23A7F91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03324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baseline="0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 dirty="0"/>
              <a:t>Choose a table style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963DE-F0FF-454A-808C-DC62DEAAA915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056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/>
          <a:lstStyle/>
          <a:p>
            <a:fld id="{0F023E6F-37D5-44F6-A039-3BA0358477F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03324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17D98-E875-4FCA-9542-2B07EB87D51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1768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/>
          <a:lstStyle/>
          <a:p>
            <a:fld id="{3AEDD71A-79DD-49E9-8741-C13F9624244F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524000"/>
            <a:ext cx="2133600" cy="4896016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524000"/>
            <a:ext cx="8534400" cy="48960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4561"/>
            <a:ext cx="8128000" cy="70236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A7B14-8312-4197-930A-B0F84ADA6C08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50531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08714-2C16-420C-A028-68C563D7430C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76770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1A2A-826B-4BEB-8E5B-F9CD196543CD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0293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FDDB1-F137-4C62-B52B-31451A9B59C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204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066800"/>
            <a:ext cx="10871200" cy="53764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CCF8813-49E2-4BC0-9F20-529F659B9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24002-C289-427B-8DCB-E5C6BBE9E78C}"/>
              </a:ext>
            </a:extLst>
          </p:cNvPr>
          <p:cNvSpPr txBox="1"/>
          <p:nvPr userDrawn="1"/>
        </p:nvSpPr>
        <p:spPr>
          <a:xfrm>
            <a:off x="9715500" y="228600"/>
            <a:ext cx="2391508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219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D699D-A2E2-44A1-8897-CDE3A2D90558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7454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228FF-D5F3-4592-BDAD-0A551E825A3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1718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DF11D-D6D6-4685-996C-974144A76F25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7045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82C54-9C2A-4C18-AE3C-31AD51D9B087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9385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C889-9598-4BD4-A07D-99A9D39B9C5F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19371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31F2C-26A3-4478-9046-932CAD16D78D}"/>
              </a:ext>
            </a:extLst>
          </p:cNvPr>
          <p:cNvSpPr txBox="1"/>
          <p:nvPr userDrawn="1"/>
        </p:nvSpPr>
        <p:spPr>
          <a:xfrm>
            <a:off x="9645162" y="0"/>
            <a:ext cx="2250830" cy="7127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54208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E272F-B574-4A0E-B608-3E08CA07F9FF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32904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50921-4DE4-4B0C-BC97-BE788D7F907B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80524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F98AC-8442-48CF-8DB5-06DCD4DF986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53122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E6EAF-B4A7-4358-81F9-3062A29C2E1A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140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D197DA9-8307-4E1C-A578-DDEE18E500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8E72-5EE6-4A39-B721-E0DAEB5197A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34360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446521"/>
            <a:ext cx="3556000" cy="212725"/>
          </a:xfrm>
          <a:prstGeom prst="rect">
            <a:avLst/>
          </a:prstGeom>
        </p:spPr>
        <p:txBody>
          <a:bodyPr rtlCol="0"/>
          <a:lstStyle/>
          <a:p>
            <a:fld id="{C04A04F1-42E3-4F76-9614-090DF2A0A266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E06A1F-E784-45C7-8BB9-41397B86C8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E286F-D4BE-432D-8987-71C1BEFFC938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0550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10261600" cy="609600"/>
          </a:xfrm>
          <a:prstGeom prst="rect">
            <a:avLst/>
          </a:prstGeom>
          <a:noFill/>
        </p:spPr>
        <p:txBody>
          <a:bodyPr/>
          <a:lstStyle>
            <a:lvl1pPr>
              <a:defRPr sz="3200" b="1">
                <a:solidFill>
                  <a:srgbClr val="49506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88EE6-E501-4FAA-9E68-842FC87A8437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0977"/>
      </p:ext>
    </p:extLst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1026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effectLst/>
                <a:latin typeface="+mj-lt"/>
                <a:ea typeface="ＭＳ Ｐゴシック" pitchFamily="-106" charset="-128"/>
                <a:cs typeface="ＭＳ Ｐゴシック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ＭＳ Ｐゴシック" pitchFamily="-106" charset="-128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ＭＳ Ｐゴシック" pitchFamily="-106" charset="-128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ＭＳ Ｐゴシック" pitchFamily="-106" charset="-128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ＭＳ Ｐゴシック" pitchFamily="-106" charset="-128"/>
                <a:cs typeface="ＭＳ Ｐゴシック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6FB3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495061"/>
                </a:solidFill>
              </a:rPr>
              <a:t>Click to edit Master title style</a:t>
            </a:r>
          </a:p>
        </p:txBody>
      </p:sp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-914400" y="1435100"/>
            <a:ext cx="13462000" cy="0"/>
          </a:xfrm>
          <a:prstGeom prst="line">
            <a:avLst/>
          </a:prstGeom>
          <a:noFill/>
          <a:ln w="6350">
            <a:solidFill>
              <a:srgbClr val="716F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863600"/>
            <a:ext cx="11684000" cy="5715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ACF6B-CA77-4D47-B83A-B307A6FDEFA8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86"/>
      </p:ext>
    </p:extLst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3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BF1D2C8-493F-4736-9CA7-84B0793BB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F53A5-93AA-4789-A64E-F6CF0063EDCB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29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5" y="1119188"/>
            <a:ext cx="52429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2" y="1127126"/>
            <a:ext cx="5251449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812801" y="1258888"/>
            <a:ext cx="52281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1">
                <a:solidFill>
                  <a:srgbClr val="FFFFFF"/>
                </a:solidFill>
                <a:latin typeface="Tw Cen MT" panose="020B0602020104020603" pitchFamily="34" charset="0"/>
              </a:rPr>
              <a:t>Click to add text</a:t>
            </a:r>
          </a:p>
        </p:txBody>
      </p:sp>
      <p:sp>
        <p:nvSpPr>
          <p:cNvPr id="8" name="TextBox 13"/>
          <p:cNvSpPr txBox="1">
            <a:spLocks noChangeArrowheads="1"/>
          </p:cNvSpPr>
          <p:nvPr userDrawn="1"/>
        </p:nvSpPr>
        <p:spPr bwMode="auto">
          <a:xfrm>
            <a:off x="6460067" y="1285875"/>
            <a:ext cx="52239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1">
                <a:solidFill>
                  <a:srgbClr val="FFFFFF"/>
                </a:solidFill>
                <a:latin typeface="Tw Cen MT" panose="020B0602020104020603" pitchFamily="34" charset="0"/>
              </a:rPr>
              <a:t>Click to add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1" y="1905911"/>
            <a:ext cx="5213980" cy="453398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70" y="1905910"/>
            <a:ext cx="5224129" cy="453398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B7D373B-AAF0-4C84-9819-83082E5710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D28B9-4F2E-4E8B-9E8E-269CC3C23AE2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928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066800"/>
            <a:ext cx="5181600" cy="537972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066800"/>
            <a:ext cx="5181600" cy="537972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CCFE17D-F457-4383-8101-01B6E9B585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C7B3F-6712-4910-AB45-2FAA41A911DB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282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3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BF1D2C8-493F-4736-9CA7-84B0793BB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35992-768E-4E23-90C0-F489A71D42F1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8696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066800"/>
            <a:ext cx="2133600" cy="5353216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066800"/>
            <a:ext cx="8534400" cy="53532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lang="en-US" sz="3200" b="1" dirty="0">
                <a:solidFill>
                  <a:srgbClr val="148DFE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4890C04-B342-495C-A47C-251790297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8E227-B7BF-4BB9-B6C1-764577681F28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32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C04A04F1-42E3-4F76-9614-090DF2A0A266}" type="datetime1">
              <a:rPr lang="en-US"/>
              <a:pPr>
                <a:defRPr/>
              </a:pPr>
              <a:t>5/29/2020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69FF0E6-622F-4A1B-8F99-5962E5987E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FF96B-393C-4EFF-AAF4-EA4C46C123CF}"/>
              </a:ext>
            </a:extLst>
          </p:cNvPr>
          <p:cNvSpPr txBox="1"/>
          <p:nvPr userDrawn="1"/>
        </p:nvSpPr>
        <p:spPr>
          <a:xfrm>
            <a:off x="9724292" y="228600"/>
            <a:ext cx="2171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5900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>
              <a:defRPr lang="en-US" sz="2000" b="1" smtClean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C04A04F1-42E3-4F76-9614-090DF2A0A266}" type="datetime1">
              <a:rPr lang="en-US"/>
              <a:pPr>
                <a:defRPr/>
              </a:pPr>
              <a:t>5/29/2020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8F0B49F-ECE5-437D-AAC8-1CE66EFE0B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097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4917" y="1095376"/>
            <a:ext cx="108712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4064"/>
            <a:ext cx="711200" cy="160337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754064"/>
            <a:ext cx="11404600" cy="16033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12789"/>
            <a:ext cx="711200" cy="24447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b="1">
                <a:solidFill>
                  <a:srgbClr val="FFFFFF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B7DE58E5-6C0E-488E-AE01-90CAEC6E1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93" r:id="rId10"/>
    <p:sldLayoutId id="2147484894" r:id="rId11"/>
    <p:sldLayoutId id="2147484896" r:id="rId12"/>
    <p:sldLayoutId id="2147484897" r:id="rId13"/>
    <p:sldLayoutId id="2147484898" r:id="rId14"/>
    <p:sldLayoutId id="2147484899" r:id="rId15"/>
    <p:sldLayoutId id="2147484901" r:id="rId16"/>
    <p:sldLayoutId id="2147484903" r:id="rId17"/>
    <p:sldLayoutId id="2147484904" r:id="rId18"/>
    <p:sldLayoutId id="2147484905" r:id="rId19"/>
    <p:sldLayoutId id="2147484906" r:id="rId20"/>
    <p:sldLayoutId id="2147484907" r:id="rId21"/>
    <p:sldLayoutId id="2147484908" r:id="rId22"/>
    <p:sldLayoutId id="2147484909" r:id="rId23"/>
    <p:sldLayoutId id="2147484910" r:id="rId24"/>
    <p:sldLayoutId id="2147484911" r:id="rId25"/>
    <p:sldLayoutId id="2147484913" r:id="rId26"/>
    <p:sldLayoutId id="2147484914" r:id="rId27"/>
    <p:sldLayoutId id="2147484915" r:id="rId28"/>
    <p:sldLayoutId id="2147484916" r:id="rId29"/>
    <p:sldLayoutId id="2147484917" r:id="rId30"/>
    <p:sldLayoutId id="2147484918" r:id="rId31"/>
    <p:sldLayoutId id="2147484853" r:id="rId32"/>
    <p:sldLayoutId id="2147484864" r:id="rId33"/>
    <p:sldLayoutId id="2147484923" r:id="rId34"/>
  </p:sldLayoutIdLst>
  <p:transition spd="med">
    <p:pull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8FD05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8FD05A"/>
          </a:solidFill>
          <a:latin typeface="Tw Cen MT" panose="020B0602020104020603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8FD05A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628EF-6B5A-41E6-A0A6-86F5C2EAED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For cost $10, higher ranks (1,2) ads: 2572 customers lower ranks (3,4,5) ads: 7428 customers.</a:t>
            </a:r>
          </a:p>
          <a:p>
            <a:r>
              <a:rPr lang="en-US" dirty="0"/>
              <a:t>Imbalance dataset? SMOTE</a:t>
            </a:r>
          </a:p>
          <a:p>
            <a:endParaRPr lang="en-US" dirty="0"/>
          </a:p>
          <a:p>
            <a:pPr lvl="0"/>
            <a:r>
              <a:rPr lang="en-US" dirty="0"/>
              <a:t>Are the people who see higher rank ads more likely to click the ads?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Are the people who see higher rank ads more likely to buy the policy?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We know that only a person who clicks can buy. But is it true that if a given type of people click more, then they will buy more?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D05BD-3FBF-482B-966F-F7C83321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ABCC-FF37-445A-A124-5289230EF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F8813-49E2-4BC0-9F20-529F659B974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03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B9DF2-33D7-45AF-AD85-B297F183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69" y="161337"/>
            <a:ext cx="8128000" cy="506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D05F-0EFF-4629-BB36-84401A448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F8813-49E2-4BC0-9F20-529F659B974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DCC235-502C-424B-ACCA-AED58EE04D3F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9622" y="1376313"/>
            <a:ext cx="10850250" cy="47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124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8E439-990B-4728-A8E6-392F51483D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11968264" cy="5376407"/>
          </a:xfrm>
        </p:spPr>
        <p:txBody>
          <a:bodyPr/>
          <a:lstStyle/>
          <a:p>
            <a:r>
              <a:rPr lang="en-US" dirty="0"/>
              <a:t>What do these tree plots indicate? Is the Marital status feature helpful?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F70CD-80C8-4744-A505-7F23F3CD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3C9D9-6009-42B9-8F52-9890BE022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F8813-49E2-4BC0-9F20-529F659B974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41B73-708F-4B89-81A0-DD3CCA3E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1492800"/>
            <a:ext cx="11230232" cy="4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47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003DE7-631A-4C50-BCA2-48E4BAC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75D7-0D1A-46D8-AF81-37F8F34A9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F8813-49E2-4BC0-9F20-529F659B974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B3131-979D-4529-AB66-62B2589D5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0145" y="1076227"/>
            <a:ext cx="10871200" cy="5376407"/>
          </a:xfrm>
        </p:spPr>
        <p:txBody>
          <a:bodyPr/>
          <a:lstStyle/>
          <a:p>
            <a:r>
              <a:rPr lang="en-US" dirty="0"/>
              <a:t>Identify the feature importance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9EFCD-A94F-4324-AB40-E8DD1F1EC5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246" y="2062930"/>
            <a:ext cx="8805750" cy="44577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638C01-93D8-4FAF-BEB9-E98D00885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90858"/>
              </p:ext>
            </p:extLst>
          </p:nvPr>
        </p:nvGraphicFramePr>
        <p:xfrm>
          <a:off x="6235745" y="1008231"/>
          <a:ext cx="5502714" cy="1488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384">
                  <a:extLst>
                    <a:ext uri="{9D8B030D-6E8A-4147-A177-3AD203B41FA5}">
                      <a16:colId xmlns:a16="http://schemas.microsoft.com/office/drawing/2014/main" val="1808396525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val="2489826892"/>
                    </a:ext>
                  </a:extLst>
                </a:gridCol>
                <a:gridCol w="1375973">
                  <a:extLst>
                    <a:ext uri="{9D8B030D-6E8A-4147-A177-3AD203B41FA5}">
                      <a16:colId xmlns:a16="http://schemas.microsoft.com/office/drawing/2014/main" val="558979251"/>
                    </a:ext>
                  </a:extLst>
                </a:gridCol>
                <a:gridCol w="1375973">
                  <a:extLst>
                    <a:ext uri="{9D8B030D-6E8A-4147-A177-3AD203B41FA5}">
                      <a16:colId xmlns:a16="http://schemas.microsoft.com/office/drawing/2014/main" val="1742285395"/>
                    </a:ext>
                  </a:extLst>
                </a:gridCol>
              </a:tblGrid>
              <a:tr h="3720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vehicles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drivers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insured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More likely ranking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432335"/>
                  </a:ext>
                </a:extLst>
              </a:tr>
              <a:tr h="3720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Y/N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67033"/>
                  </a:ext>
                </a:extLst>
              </a:tr>
              <a:tr h="3720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939085"/>
                  </a:ext>
                </a:extLst>
              </a:tr>
              <a:tr h="3720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or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59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197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98AF5C-635C-48F7-ADFE-4157ACC95D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799" y="1066800"/>
            <a:ext cx="6317673" cy="5379720"/>
          </a:xfrm>
        </p:spPr>
        <p:txBody>
          <a:bodyPr wrap="square" anchor="t">
            <a:normAutofit/>
          </a:bodyPr>
          <a:lstStyle/>
          <a:p>
            <a:r>
              <a:rPr lang="en-US" sz="1600" dirty="0"/>
              <a:t>Supervised learning:</a:t>
            </a:r>
          </a:p>
          <a:p>
            <a:pPr lvl="1"/>
            <a:r>
              <a:rPr lang="en-US" sz="1600" dirty="0"/>
              <a:t>Linear Discriminant Analysis used to predict policy sold given ad clicked and type of person. 61% accuracy, 61% precision, 61% recall.</a:t>
            </a:r>
          </a:p>
          <a:p>
            <a:pPr lvl="1"/>
            <a:r>
              <a:rPr lang="en-US" sz="1600" dirty="0"/>
              <a:t>Random Forest Classifier used to predict ad clicked given rank of person. 73% accuracy, 74% precision, 73% recall.</a:t>
            </a:r>
          </a:p>
          <a:p>
            <a:pPr lvl="1"/>
            <a:r>
              <a:rPr lang="en-US" sz="1600" dirty="0"/>
              <a:t>Support Vector Machine used to predict rank given type of person. 42% accuracy, 52% precision, 42% recall. Low performance here caused us to try to predict a </a:t>
            </a:r>
            <a:r>
              <a:rPr lang="en-US" sz="1600" i="1" dirty="0"/>
              <a:t>distribution</a:t>
            </a:r>
            <a:r>
              <a:rPr lang="en-US" sz="1600" dirty="0"/>
              <a:t> of rank given type, rather than a single rank.</a:t>
            </a:r>
          </a:p>
          <a:p>
            <a:pPr lvl="1"/>
            <a:endParaRPr lang="en-US" sz="1600" dirty="0"/>
          </a:p>
          <a:p>
            <a:r>
              <a:rPr lang="en-US" sz="1600" dirty="0"/>
              <a:t>Unsupervised learning:	</a:t>
            </a:r>
          </a:p>
          <a:p>
            <a:pPr lvl="1"/>
            <a:r>
              <a:rPr lang="en-US" sz="1600" dirty="0"/>
              <a:t>PCA: bad performance separating policies sold from unsold (given that ad was clicked). We have few enough variables already!</a:t>
            </a:r>
          </a:p>
          <a:p>
            <a:pPr lvl="1"/>
            <a:r>
              <a:rPr lang="en-US" sz="1600" dirty="0"/>
              <a:t>Clustering: similarly bad, less than 50% accuracy.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BCB1CF-B827-4E87-8DB3-2C44E6D1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45" y="228600"/>
            <a:ext cx="8128000" cy="5069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Data Analysis: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3634-22AB-4291-8B53-F78B80DC9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735014"/>
            <a:ext cx="711200" cy="1793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5CCF8813-49E2-4BC0-9F20-529F659B974D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sz="600"/>
          </a:p>
        </p:txBody>
      </p:sp>
      <p:pic>
        <p:nvPicPr>
          <p:cNvPr id="8" name="Picture 7" descr="A picture containing colorful, hand, computer, screen&#10;&#10;Description automatically generated">
            <a:extLst>
              <a:ext uri="{FF2B5EF4-FFF2-40B4-BE49-F238E27FC236}">
                <a16:creationId xmlns:a16="http://schemas.microsoft.com/office/drawing/2014/main" id="{4A4DD906-AE35-4F4F-969A-4D376D96B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81" y="1057488"/>
            <a:ext cx="3057238" cy="306944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639C8BD-C7B9-4FE5-B1FD-3050FF07B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4" y="4126930"/>
            <a:ext cx="3168075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372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7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2&quot;/&gt;&lt;elem&gt;&lt;m_nPartnerID val=&quot;530&quot;/&gt;&lt;m_nIndex val=&quot;6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27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emplate 1">
  <a:themeElements>
    <a:clrScheme name="Custom 19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148DFF"/>
      </a:accent1>
      <a:accent2>
        <a:srgbClr val="FEB80A"/>
      </a:accent2>
      <a:accent3>
        <a:srgbClr val="8FD05A"/>
      </a:accent3>
      <a:accent4>
        <a:srgbClr val="84AA33"/>
      </a:accent4>
      <a:accent5>
        <a:srgbClr val="007AC9"/>
      </a:accent5>
      <a:accent6>
        <a:srgbClr val="475A8D"/>
      </a:accent6>
      <a:hlink>
        <a:srgbClr val="8DC765"/>
      </a:hlink>
      <a:folHlink>
        <a:srgbClr val="AA8A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9">
    <a:dk1>
      <a:sysClr val="windowText" lastClr="000000"/>
    </a:dk1>
    <a:lt1>
      <a:srgbClr val="FFFFFF"/>
    </a:lt1>
    <a:dk2>
      <a:srgbClr val="FFFFFF"/>
    </a:dk2>
    <a:lt2>
      <a:srgbClr val="FFFFFF"/>
    </a:lt2>
    <a:accent1>
      <a:srgbClr val="148DFF"/>
    </a:accent1>
    <a:accent2>
      <a:srgbClr val="FEB80A"/>
    </a:accent2>
    <a:accent3>
      <a:srgbClr val="8FD05A"/>
    </a:accent3>
    <a:accent4>
      <a:srgbClr val="84AA33"/>
    </a:accent4>
    <a:accent5>
      <a:srgbClr val="007AC9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Wingdings 2</vt:lpstr>
      <vt:lpstr>ppt template 1</vt:lpstr>
      <vt:lpstr>Data Analysis</vt:lpstr>
      <vt:lpstr>Data Analysis:</vt:lpstr>
      <vt:lpstr>Data Analysis:</vt:lpstr>
      <vt:lpstr>Data Analysis</vt:lpstr>
      <vt:lpstr>Data Analysis: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2020-05-29T18:55:10Z</dcterms:created>
  <dcterms:modified xsi:type="dcterms:W3CDTF">2020-05-29T19:49:55Z</dcterms:modified>
</cp:coreProperties>
</file>