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  <p:sldMasterId id="2147483816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74" r:id="rId7"/>
    <p:sldId id="284" r:id="rId8"/>
    <p:sldId id="277" r:id="rId9"/>
    <p:sldId id="285" r:id="rId10"/>
    <p:sldId id="286" r:id="rId11"/>
    <p:sldId id="278" r:id="rId12"/>
    <p:sldId id="279" r:id="rId13"/>
    <p:sldId id="282" r:id="rId14"/>
    <p:sldId id="280" r:id="rId15"/>
    <p:sldId id="281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260" r:id="rId30"/>
    <p:sldId id="261" r:id="rId31"/>
    <p:sldId id="262" r:id="rId32"/>
    <p:sldId id="313" r:id="rId33"/>
    <p:sldId id="263" r:id="rId34"/>
    <p:sldId id="264" r:id="rId35"/>
    <p:sldId id="265" r:id="rId36"/>
    <p:sldId id="266" r:id="rId37"/>
    <p:sldId id="267" r:id="rId38"/>
    <p:sldId id="268" r:id="rId39"/>
    <p:sldId id="275" r:id="rId40"/>
    <p:sldId id="269" r:id="rId41"/>
    <p:sldId id="270" r:id="rId42"/>
    <p:sldId id="271" r:id="rId43"/>
    <p:sldId id="276" r:id="rId44"/>
    <p:sldId id="272" r:id="rId45"/>
    <p:sldId id="283" r:id="rId46"/>
    <p:sldId id="27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4660"/>
  </p:normalViewPr>
  <p:slideViewPr>
    <p:cSldViewPr>
      <p:cViewPr>
        <p:scale>
          <a:sx n="75" d="100"/>
          <a:sy n="75" d="100"/>
        </p:scale>
        <p:origin x="7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D4A8C-43AF-4DE8-97A6-7092EAF5389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2B849-15F7-410F-9034-F31BAC9252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C30F9-2A1D-444B-8BF0-F29CEB7045C8}" type="slidenum">
              <a:rPr lang="en-US"/>
              <a:pPr/>
              <a:t>7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1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13110-991E-4E3D-B9D1-412A85F1CEC4}" type="slidenum">
              <a:rPr lang="en-US"/>
              <a:pPr/>
              <a:t>10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6EB0C-9518-466E-8B5E-50C1F40BC041}" type="slidenum">
              <a:rPr lang="en-US"/>
              <a:pPr/>
              <a:t>11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6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1FC95-7DE9-4DA6-AF59-5C120A2B1492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A24D5-5918-4BC5-B9E0-E8C5BB8E9A03}" type="slidenum">
              <a:rPr lang="en-US"/>
              <a:pPr/>
              <a:t>14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DF1A1-087E-4B90-916A-CCA65B66D29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73D6C-6381-411D-BDF9-A64009469EA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4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87F2E-6760-43CB-B237-C6B50A2085B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0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6935B-57DB-4659-983B-8104B796B60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49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211D1-16CB-4275-889E-2F67999595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21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EC4D0-B267-4B88-B2C3-6DD436F88E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48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71149-B450-436A-BF50-DE83557CF42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00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78D9A-8951-4B2D-86EE-93CF405D6D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9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D4419-472C-4E49-B247-E1D501576F3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38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928EA-6962-41A4-B946-69A1C3CF3F6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04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87542-3092-4F90-868E-50B0BAFBEBE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06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123EDD-D97B-4022-842A-218E408075D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7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8E5EE39-CA68-42AF-974E-5A17665FFF4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5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Introduction to Human Anatomy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Introduction to Human Anatomy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E858357-2B53-4191-AD74-BD181077B6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Introduction to Human Anatomy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08A6B7-419D-49A3-979A-6AB0613E93E7}" type="slidenum"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o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o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o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o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ANATOMY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sz="2000" dirty="0"/>
              <a:t>By P.J. Okoth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Ways to Study Anatomy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Regional Anatomy – study one region of the body at a time and learn everything about the region</a:t>
            </a:r>
          </a:p>
          <a:p>
            <a:endParaRPr lang="en-US"/>
          </a:p>
          <a:p>
            <a:r>
              <a:rPr lang="en-US"/>
              <a:t>Systemic Anatomy – study one body system at a time.  This is the approach we will use in this course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6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Anatomical Organization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Cells</a:t>
            </a:r>
          </a:p>
          <a:p>
            <a:r>
              <a:rPr lang="en-US"/>
              <a:t>Tissues</a:t>
            </a:r>
          </a:p>
          <a:p>
            <a:r>
              <a:rPr lang="en-US"/>
              <a:t>Organs</a:t>
            </a:r>
          </a:p>
          <a:p>
            <a:r>
              <a:rPr lang="en-US"/>
              <a:t>Organ Systems</a:t>
            </a:r>
          </a:p>
          <a:p>
            <a:r>
              <a:rPr lang="en-US"/>
              <a:t>Organism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799"/>
            <a:ext cx="8229600" cy="487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99FF33"/>
                </a:solidFill>
              </a:rPr>
              <a:t>System </a:t>
            </a:r>
            <a:r>
              <a:rPr lang="en-US" dirty="0">
                <a:solidFill>
                  <a:srgbClr val="FF9900"/>
                </a:solidFill>
              </a:rPr>
              <a:t>= a group of many organs with functions closely linked together.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rgbClr val="FF99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99FF33"/>
                </a:solidFill>
              </a:rPr>
              <a:t>Organ </a:t>
            </a:r>
            <a:r>
              <a:rPr lang="en-US" dirty="0">
                <a:solidFill>
                  <a:srgbClr val="FF9900"/>
                </a:solidFill>
              </a:rPr>
              <a:t>= a complex structure (of different tissues) with a specific function.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rgbClr val="FF99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99FF33"/>
                </a:solidFill>
              </a:rPr>
              <a:t>Tissue </a:t>
            </a:r>
            <a:r>
              <a:rPr lang="en-US" dirty="0">
                <a:solidFill>
                  <a:srgbClr val="FF9900"/>
                </a:solidFill>
              </a:rPr>
              <a:t>= cluster of cells with similar characteristics. Tissues are distributed throughout the body.</a:t>
            </a:r>
            <a:endParaRPr lang="el-GR" dirty="0">
              <a:solidFill>
                <a:srgbClr val="FF99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1028" descr="01-04-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2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 Systems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lnSpcReduction="10000"/>
          </a:bodyPr>
          <a:lstStyle/>
          <a:p>
            <a:pPr marL="633222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Integument</a:t>
            </a:r>
          </a:p>
          <a:p>
            <a:pPr marL="633222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Skeletal</a:t>
            </a:r>
          </a:p>
          <a:p>
            <a:pPr marL="633222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Muscular</a:t>
            </a:r>
          </a:p>
          <a:p>
            <a:pPr marL="633222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Nervous</a:t>
            </a:r>
          </a:p>
          <a:p>
            <a:pPr marL="633222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Endocrine</a:t>
            </a:r>
          </a:p>
          <a:p>
            <a:pPr marL="633222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Cardiovascular</a:t>
            </a:r>
          </a:p>
          <a:p>
            <a:pPr marL="633222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Lymphatic</a:t>
            </a:r>
          </a:p>
          <a:p>
            <a:pPr marL="633222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Respiratory</a:t>
            </a:r>
          </a:p>
          <a:p>
            <a:pPr marL="633222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Digestive</a:t>
            </a:r>
          </a:p>
          <a:p>
            <a:pPr marL="633222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Urinary</a:t>
            </a:r>
          </a:p>
          <a:p>
            <a:pPr marL="633222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Reproductive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84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98" decel="100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98" decel="100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98" decel="100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98" decel="1000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98" decel="100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98" decel="1000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98" decel="1000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98" decel="1000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Integumentary System</a:t>
            </a:r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/>
              <a:t>Skin</a:t>
            </a:r>
          </a:p>
          <a:p>
            <a:pPr lvl="1">
              <a:lnSpc>
                <a:spcPct val="90000"/>
              </a:lnSpc>
            </a:pPr>
            <a:r>
              <a:rPr lang="en-US"/>
              <a:t>Hair, nails</a:t>
            </a:r>
          </a:p>
          <a:p>
            <a:pPr>
              <a:lnSpc>
                <a:spcPct val="90000"/>
              </a:lnSpc>
            </a:pPr>
            <a:r>
              <a:rPr lang="en-US"/>
              <a:t>Function</a:t>
            </a:r>
          </a:p>
          <a:p>
            <a:pPr lvl="1">
              <a:lnSpc>
                <a:spcPct val="90000"/>
              </a:lnSpc>
            </a:pPr>
            <a:r>
              <a:rPr lang="en-US"/>
              <a:t>External covering</a:t>
            </a:r>
          </a:p>
          <a:p>
            <a:pPr lvl="1">
              <a:lnSpc>
                <a:spcPct val="90000"/>
              </a:lnSpc>
            </a:pPr>
            <a:r>
              <a:rPr lang="en-US"/>
              <a:t>Protection</a:t>
            </a:r>
          </a:p>
          <a:p>
            <a:pPr lvl="1">
              <a:lnSpc>
                <a:spcPct val="90000"/>
              </a:lnSpc>
            </a:pPr>
            <a:r>
              <a:rPr lang="en-US"/>
              <a:t>Synthesis of Vitamin D</a:t>
            </a:r>
          </a:p>
          <a:p>
            <a:pPr lvl="1">
              <a:lnSpc>
                <a:spcPct val="90000"/>
              </a:lnSpc>
            </a:pPr>
            <a:r>
              <a:rPr lang="en-US"/>
              <a:t>Location of Sense receptors</a:t>
            </a:r>
          </a:p>
        </p:txBody>
      </p:sp>
      <p:pic>
        <p:nvPicPr>
          <p:cNvPr id="113668" name="Picture 1028" descr="01_03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"/>
            <a:ext cx="25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35678"/>
      </p:ext>
    </p:extLst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800600" cy="1143000"/>
          </a:xfrm>
        </p:spPr>
        <p:txBody>
          <a:bodyPr/>
          <a:lstStyle/>
          <a:p>
            <a:r>
              <a:rPr lang="en-US"/>
              <a:t>Skeletal System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867400" cy="5029200"/>
          </a:xfrm>
        </p:spPr>
        <p:txBody>
          <a:bodyPr/>
          <a:lstStyle/>
          <a:p>
            <a:r>
              <a:rPr lang="en-US" sz="2800"/>
              <a:t>Components</a:t>
            </a:r>
          </a:p>
          <a:p>
            <a:pPr lvl="1"/>
            <a:r>
              <a:rPr lang="en-US" sz="2400"/>
              <a:t>Bones</a:t>
            </a:r>
          </a:p>
          <a:p>
            <a:pPr lvl="1"/>
            <a:r>
              <a:rPr lang="en-US" sz="2400"/>
              <a:t>Joints and adjacent cartilages</a:t>
            </a:r>
          </a:p>
          <a:p>
            <a:r>
              <a:rPr lang="en-US" sz="2800"/>
              <a:t>Function</a:t>
            </a:r>
          </a:p>
          <a:p>
            <a:pPr lvl="1"/>
            <a:r>
              <a:rPr lang="en-US" sz="2400"/>
              <a:t>Support</a:t>
            </a:r>
          </a:p>
          <a:p>
            <a:pPr lvl="1"/>
            <a:r>
              <a:rPr lang="en-US" sz="2400"/>
              <a:t>Protection</a:t>
            </a:r>
          </a:p>
          <a:p>
            <a:pPr lvl="1"/>
            <a:r>
              <a:rPr lang="en-US" sz="2400"/>
              <a:t>Movement</a:t>
            </a:r>
          </a:p>
          <a:p>
            <a:pPr lvl="1"/>
            <a:r>
              <a:rPr lang="en-US" sz="2400"/>
              <a:t>Blood cell production (red bone marrow)</a:t>
            </a:r>
          </a:p>
          <a:p>
            <a:pPr lvl="1"/>
            <a:r>
              <a:rPr lang="en-US" sz="2400"/>
              <a:t>Mineral storage (calcium and phosphorus)</a:t>
            </a:r>
          </a:p>
        </p:txBody>
      </p:sp>
      <p:pic>
        <p:nvPicPr>
          <p:cNvPr id="119813" name="Picture 5" descr="01_03b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"/>
            <a:ext cx="308768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8602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105400" cy="762000"/>
          </a:xfrm>
        </p:spPr>
        <p:txBody>
          <a:bodyPr/>
          <a:lstStyle/>
          <a:p>
            <a:pPr algn="l"/>
            <a:r>
              <a:rPr lang="en-US"/>
              <a:t>Muscular System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510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Skeletal Muscles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Associated Connective Tissues (tendons)</a:t>
            </a:r>
          </a:p>
          <a:p>
            <a:pPr>
              <a:lnSpc>
                <a:spcPct val="90000"/>
              </a:lnSpc>
            </a:pPr>
            <a:r>
              <a:rPr lang="en-US" sz="280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Locomotion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Manipulation of the environment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Facial expression (communication)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Maintain posture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Produce heat</a:t>
            </a:r>
          </a:p>
        </p:txBody>
      </p:sp>
      <p:pic>
        <p:nvPicPr>
          <p:cNvPr id="120838" name="Picture 6" descr="01_03c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8600"/>
            <a:ext cx="2743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08392"/>
      </p:ext>
    </p:extLst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Circulatory System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Cardiovascular System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Lymphatic System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Transportation of materials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Within the body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To and from internal and external environments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2542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4953000" cy="1143000"/>
          </a:xfrm>
        </p:spPr>
        <p:txBody>
          <a:bodyPr/>
          <a:lstStyle/>
          <a:p>
            <a:pPr algn="l"/>
            <a:r>
              <a:rPr lang="en-US"/>
              <a:t>Cardiovascular System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5486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/>
              <a:t>Heart</a:t>
            </a:r>
          </a:p>
          <a:p>
            <a:pPr lvl="1">
              <a:lnSpc>
                <a:spcPct val="90000"/>
              </a:lnSpc>
            </a:pPr>
            <a:r>
              <a:rPr lang="en-US"/>
              <a:t>Vessels</a:t>
            </a:r>
          </a:p>
          <a:p>
            <a:pPr>
              <a:lnSpc>
                <a:spcPct val="90000"/>
              </a:lnSpc>
            </a:pPr>
            <a:r>
              <a:rPr lang="en-US"/>
              <a:t>Function</a:t>
            </a:r>
          </a:p>
          <a:p>
            <a:pPr lvl="1">
              <a:lnSpc>
                <a:spcPct val="90000"/>
              </a:lnSpc>
            </a:pPr>
            <a:r>
              <a:rPr lang="en-US"/>
              <a:t>Transportation of blood</a:t>
            </a:r>
          </a:p>
          <a:p>
            <a:pPr lvl="1">
              <a:lnSpc>
                <a:spcPct val="90000"/>
              </a:lnSpc>
            </a:pPr>
            <a:r>
              <a:rPr lang="en-US"/>
              <a:t>Blood contains O</a:t>
            </a:r>
            <a:r>
              <a:rPr lang="en-US" baseline="-25000"/>
              <a:t>2 </a:t>
            </a:r>
            <a:r>
              <a:rPr lang="en-US"/>
              <a:t>and</a:t>
            </a:r>
            <a:r>
              <a:rPr lang="en-US" baseline="-25000"/>
              <a:t> </a:t>
            </a:r>
            <a:r>
              <a:rPr lang="en-US"/>
              <a:t>CO</a:t>
            </a:r>
            <a:r>
              <a:rPr lang="en-US" baseline="-25000"/>
              <a:t>2, </a:t>
            </a:r>
            <a:r>
              <a:rPr lang="en-US"/>
              <a:t>nutrients, wastes, etc.</a:t>
            </a:r>
          </a:p>
          <a:p>
            <a:pPr lvl="1">
              <a:lnSpc>
                <a:spcPct val="90000"/>
              </a:lnSpc>
            </a:pPr>
            <a:r>
              <a:rPr lang="en-US"/>
              <a:t>Blood composed of plasma and cells</a:t>
            </a:r>
          </a:p>
        </p:txBody>
      </p:sp>
      <p:pic>
        <p:nvPicPr>
          <p:cNvPr id="122885" name="Picture 5" descr="01_03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0"/>
            <a:ext cx="275272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83434"/>
      </p:ext>
    </p:extLst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Dissection or the separation of the body into its parts, and giving an accurate description of the parts.</a:t>
            </a:r>
          </a:p>
          <a:p>
            <a:r>
              <a:rPr lang="en-US" dirty="0"/>
              <a:t>The study of the structure of the human body and the physical relationships involved between body parts.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257800" cy="990600"/>
          </a:xfrm>
        </p:spPr>
        <p:txBody>
          <a:bodyPr/>
          <a:lstStyle/>
          <a:p>
            <a:pPr algn="l"/>
            <a:r>
              <a:rPr lang="en-US"/>
              <a:t>Lymphatic System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5486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Lymphatic Organs (spleen, lymph nodes, thymus, etc.)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Lymphatic Vessels</a:t>
            </a:r>
          </a:p>
          <a:p>
            <a:pPr>
              <a:lnSpc>
                <a:spcPct val="90000"/>
              </a:lnSpc>
            </a:pPr>
            <a:r>
              <a:rPr lang="en-US" dirty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Transportation of lymph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Lymph is derived from tissue fluid</a:t>
            </a:r>
          </a:p>
        </p:txBody>
      </p:sp>
      <p:pic>
        <p:nvPicPr>
          <p:cNvPr id="123909" name="Picture 5" descr="01_03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3222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6177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876800" cy="1143000"/>
          </a:xfrm>
        </p:spPr>
        <p:txBody>
          <a:bodyPr/>
          <a:lstStyle/>
          <a:p>
            <a:pPr algn="l"/>
            <a:r>
              <a:rPr lang="en-US"/>
              <a:t>Immune System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800600" cy="4876800"/>
          </a:xfrm>
        </p:spPr>
        <p:txBody>
          <a:bodyPr/>
          <a:lstStyle/>
          <a:p>
            <a:r>
              <a:rPr lang="en-US"/>
              <a:t>Components</a:t>
            </a:r>
          </a:p>
          <a:p>
            <a:pPr lvl="1"/>
            <a:r>
              <a:rPr lang="en-US"/>
              <a:t>Immune Organs (red bone marrow, thymus, etc.)</a:t>
            </a:r>
          </a:p>
          <a:p>
            <a:pPr lvl="1"/>
            <a:r>
              <a:rPr lang="en-US"/>
              <a:t>White blood cells (lymphocytes, macrophages, etc.)</a:t>
            </a:r>
          </a:p>
          <a:p>
            <a:r>
              <a:rPr lang="en-US"/>
              <a:t>Function</a:t>
            </a:r>
          </a:p>
          <a:p>
            <a:pPr lvl="1"/>
            <a:r>
              <a:rPr lang="en-US"/>
              <a:t>Defense (Immune response)</a:t>
            </a:r>
          </a:p>
        </p:txBody>
      </p:sp>
      <p:pic>
        <p:nvPicPr>
          <p:cNvPr id="124932" name="Picture 4" descr="Lymphatic&amp;Immu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"/>
            <a:ext cx="2743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22588"/>
      </p:ext>
    </p:extLst>
  </p:cSld>
  <p:clrMapOvr>
    <a:masterClrMapping/>
  </p:clrMapOvr>
  <p:transition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724400" cy="1143000"/>
          </a:xfrm>
        </p:spPr>
        <p:txBody>
          <a:bodyPr/>
          <a:lstStyle/>
          <a:p>
            <a:pPr algn="l"/>
            <a:r>
              <a:rPr lang="en-US"/>
              <a:t>Nervous System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5334000" cy="4724400"/>
          </a:xfrm>
        </p:spPr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Brain, Spinal cord (CNS)</a:t>
            </a:r>
          </a:p>
          <a:p>
            <a:pPr lvl="1"/>
            <a:r>
              <a:rPr lang="en-US" dirty="0"/>
              <a:t>Nerves (PNS), sense receptors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Control system (fast, “hard wired”)</a:t>
            </a:r>
          </a:p>
          <a:p>
            <a:pPr lvl="1"/>
            <a:r>
              <a:rPr lang="en-US" dirty="0"/>
              <a:t>Response to external and internal environments</a:t>
            </a:r>
          </a:p>
        </p:txBody>
      </p:sp>
      <p:pic>
        <p:nvPicPr>
          <p:cNvPr id="125957" name="Picture 5" descr="01_0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2004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9277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257800" cy="990600"/>
          </a:xfrm>
        </p:spPr>
        <p:txBody>
          <a:bodyPr/>
          <a:lstStyle/>
          <a:p>
            <a:pPr algn="l"/>
            <a:r>
              <a:rPr lang="en-US"/>
              <a:t>Endocrine System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562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Glands that secrete hormones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pituitary, pancreas, thyroid</a:t>
            </a:r>
          </a:p>
          <a:p>
            <a:pPr>
              <a:lnSpc>
                <a:spcPct val="90000"/>
              </a:lnSpc>
            </a:pPr>
            <a:r>
              <a:rPr lang="en-US" dirty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system (slow, “chemical”)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Regulates processes such as growth, reproduction and nutrient use</a:t>
            </a:r>
          </a:p>
        </p:txBody>
      </p:sp>
      <p:pic>
        <p:nvPicPr>
          <p:cNvPr id="126981" name="Picture 5" descr="01_03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8600"/>
            <a:ext cx="305435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80541"/>
      </p:ext>
    </p:extLst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638800" cy="1143000"/>
          </a:xfrm>
        </p:spPr>
        <p:txBody>
          <a:bodyPr/>
          <a:lstStyle/>
          <a:p>
            <a:pPr algn="l"/>
            <a:r>
              <a:rPr lang="en-US"/>
              <a:t>Respiratory System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5257800" cy="4800600"/>
          </a:xfrm>
        </p:spPr>
        <p:txBody>
          <a:bodyPr/>
          <a:lstStyle/>
          <a:p>
            <a:r>
              <a:rPr lang="en-US" sz="2800"/>
              <a:t>Components</a:t>
            </a:r>
          </a:p>
          <a:p>
            <a:pPr lvl="1"/>
            <a:r>
              <a:rPr lang="en-US" sz="2400"/>
              <a:t>Lungs</a:t>
            </a:r>
          </a:p>
          <a:p>
            <a:pPr lvl="1"/>
            <a:r>
              <a:rPr lang="en-US" sz="2400"/>
              <a:t>Tubing ( trachea, bronchus, etc.)</a:t>
            </a:r>
          </a:p>
          <a:p>
            <a:pPr lvl="1"/>
            <a:r>
              <a:rPr lang="en-US" sz="2400"/>
              <a:t>Larynx (vocal cords)</a:t>
            </a:r>
          </a:p>
          <a:p>
            <a:r>
              <a:rPr lang="en-US" sz="2800"/>
              <a:t>Function</a:t>
            </a:r>
          </a:p>
          <a:p>
            <a:pPr lvl="1"/>
            <a:r>
              <a:rPr lang="en-US" sz="2400"/>
              <a:t>Exchange of respiratory gases (O</a:t>
            </a:r>
            <a:r>
              <a:rPr lang="en-US" sz="2400" baseline="-25000"/>
              <a:t>2</a:t>
            </a:r>
            <a:r>
              <a:rPr lang="en-US" sz="2400"/>
              <a:t> and CO</a:t>
            </a:r>
            <a:r>
              <a:rPr lang="en-US" sz="2400" baseline="-25000"/>
              <a:t>2</a:t>
            </a:r>
            <a:r>
              <a:rPr lang="en-US" sz="2400"/>
              <a:t>)</a:t>
            </a:r>
          </a:p>
          <a:p>
            <a:pPr lvl="1"/>
            <a:r>
              <a:rPr lang="en-US" sz="2400"/>
              <a:t>Between blood and atmosphere</a:t>
            </a:r>
          </a:p>
          <a:p>
            <a:pPr lvl="1"/>
            <a:r>
              <a:rPr lang="en-US" sz="2400"/>
              <a:t>Voice production</a:t>
            </a:r>
          </a:p>
        </p:txBody>
      </p:sp>
      <p:pic>
        <p:nvPicPr>
          <p:cNvPr id="128005" name="Picture 5" descr="01_03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27765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3071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105400" cy="1143000"/>
          </a:xfrm>
        </p:spPr>
        <p:txBody>
          <a:bodyPr/>
          <a:lstStyle/>
          <a:p>
            <a:pPr algn="l"/>
            <a:r>
              <a:rPr lang="en-US"/>
              <a:t>Digestive System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Alimentary canal (mouth, pharynx, esophagus, stomach, small intestine, large intestine)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Accessory structures(liver, salivary glands, etc.)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Break down food into small, absorbable pieces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Absorption of nutrients between blood and lumen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Eliminate waste</a:t>
            </a:r>
          </a:p>
        </p:txBody>
      </p:sp>
      <p:pic>
        <p:nvPicPr>
          <p:cNvPr id="129029" name="Picture 5" descr="01_03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3086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76904"/>
      </p:ext>
    </p:extLst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724400" cy="1143000"/>
          </a:xfrm>
        </p:spPr>
        <p:txBody>
          <a:bodyPr/>
          <a:lstStyle/>
          <a:p>
            <a:pPr algn="l"/>
            <a:r>
              <a:rPr lang="en-US"/>
              <a:t>Urinary System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/>
              <a:t>Kidneys, Ureters, Urinary bladder, Urethra</a:t>
            </a:r>
          </a:p>
          <a:p>
            <a:pPr>
              <a:lnSpc>
                <a:spcPct val="90000"/>
              </a:lnSpc>
            </a:pPr>
            <a:r>
              <a:rPr lang="en-US"/>
              <a:t>Function</a:t>
            </a:r>
          </a:p>
          <a:p>
            <a:pPr lvl="1">
              <a:lnSpc>
                <a:spcPct val="90000"/>
              </a:lnSpc>
            </a:pPr>
            <a:r>
              <a:rPr lang="en-US"/>
              <a:t>Eliminate waste (nitrogen) from blood</a:t>
            </a:r>
          </a:p>
          <a:p>
            <a:pPr lvl="1">
              <a:lnSpc>
                <a:spcPct val="90000"/>
              </a:lnSpc>
            </a:pPr>
            <a:r>
              <a:rPr lang="en-US"/>
              <a:t>Between blood and external environment </a:t>
            </a:r>
          </a:p>
          <a:p>
            <a:pPr lvl="1">
              <a:lnSpc>
                <a:spcPct val="90000"/>
              </a:lnSpc>
            </a:pPr>
            <a:r>
              <a:rPr lang="en-US"/>
              <a:t>Regulates water, electrolytes, acid/base</a:t>
            </a:r>
          </a:p>
        </p:txBody>
      </p:sp>
      <p:pic>
        <p:nvPicPr>
          <p:cNvPr id="130053" name="Picture 5" descr="01_03j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90488"/>
            <a:ext cx="294957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1230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943600" cy="1143000"/>
          </a:xfrm>
        </p:spPr>
        <p:txBody>
          <a:bodyPr/>
          <a:lstStyle/>
          <a:p>
            <a:pPr algn="l"/>
            <a:r>
              <a:rPr lang="en-US"/>
              <a:t>Reproductive System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5257800" cy="5029200"/>
          </a:xfrm>
        </p:spPr>
        <p:txBody>
          <a:bodyPr/>
          <a:lstStyle/>
          <a:p>
            <a:r>
              <a:rPr lang="en-US" sz="2800" dirty="0"/>
              <a:t>Components</a:t>
            </a:r>
          </a:p>
          <a:p>
            <a:pPr lvl="1"/>
            <a:r>
              <a:rPr lang="en-US" sz="2400" dirty="0"/>
              <a:t>Male Reproductive System</a:t>
            </a:r>
          </a:p>
          <a:p>
            <a:pPr lvl="1"/>
            <a:r>
              <a:rPr lang="en-US" sz="2400" dirty="0"/>
              <a:t>Female Reproductive System</a:t>
            </a:r>
          </a:p>
          <a:p>
            <a:r>
              <a:rPr lang="en-US" sz="2800" dirty="0"/>
              <a:t>Function</a:t>
            </a:r>
          </a:p>
          <a:p>
            <a:pPr lvl="1"/>
            <a:r>
              <a:rPr lang="en-US" sz="2400" dirty="0"/>
              <a:t>Perpetuation of the species</a:t>
            </a:r>
          </a:p>
          <a:p>
            <a:pPr lvl="1"/>
            <a:r>
              <a:rPr lang="en-US" sz="2400" dirty="0"/>
              <a:t>Hormones influence structure and function</a:t>
            </a:r>
          </a:p>
        </p:txBody>
      </p:sp>
      <p:pic>
        <p:nvPicPr>
          <p:cNvPr id="131078" name="Picture 6" descr="01_03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1272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9" name="Picture 7" descr="01_03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0335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3D6C-6381-411D-BDF9-A64009469EA4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33410"/>
      </p:ext>
    </p:extLst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382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anatomical descriptions are expressed in relation to the anatomical position.</a:t>
            </a:r>
          </a:p>
          <a:p>
            <a:r>
              <a:rPr lang="en-US" dirty="0"/>
              <a:t>The </a:t>
            </a:r>
            <a:r>
              <a:rPr lang="en-US" b="1" dirty="0"/>
              <a:t>anatomical position</a:t>
            </a:r>
            <a:r>
              <a:rPr lang="en-US" dirty="0"/>
              <a:t> refers to a person as if he were standing erect, with:</a:t>
            </a:r>
          </a:p>
          <a:p>
            <a:pPr lvl="1"/>
            <a:r>
              <a:rPr lang="en-US" dirty="0"/>
              <a:t>Head, eyes, and toes directed anteriorly (forward)</a:t>
            </a:r>
          </a:p>
          <a:p>
            <a:pPr lvl="1"/>
            <a:r>
              <a:rPr lang="en-US" dirty="0"/>
              <a:t>Upper limbs by the sides with the palms facing anteriorly</a:t>
            </a:r>
          </a:p>
          <a:p>
            <a:pPr lvl="1"/>
            <a:r>
              <a:rPr lang="en-US" dirty="0"/>
              <a:t>Lower limbs together with the feet directed anteriorly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* the body is upright, facing forwards (anteriorly), with the palms also anterior.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prompted the study of human anatomy?</a:t>
            </a:r>
          </a:p>
          <a:p>
            <a:r>
              <a:rPr lang="en-US" dirty="0"/>
              <a:t>The need to cope with injury, disease and death</a:t>
            </a:r>
          </a:p>
          <a:p>
            <a:r>
              <a:rPr lang="en-US" dirty="0"/>
              <a:t>The generation of images for aesthetic, magical or religious purposes</a:t>
            </a:r>
          </a:p>
          <a:p>
            <a:r>
              <a:rPr lang="en-US" dirty="0"/>
              <a:t>A strong element of curiosity about the mysterious nature of human life and its mechanisms.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Anatomical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Garamond" pitchFamily="18" charset="0"/>
              </a:rPr>
              <a:t>A </a:t>
            </a:r>
            <a:r>
              <a:rPr lang="en-US" dirty="0">
                <a:solidFill>
                  <a:srgbClr val="990033"/>
                </a:solidFill>
                <a:latin typeface="AGaramond" pitchFamily="18" charset="0"/>
              </a:rPr>
              <a:t>plane</a:t>
            </a:r>
            <a:r>
              <a:rPr lang="en-US" dirty="0">
                <a:solidFill>
                  <a:schemeClr val="hlink"/>
                </a:solidFill>
                <a:latin typeface="AGaramond" pitchFamily="18" charset="0"/>
              </a:rPr>
              <a:t> </a:t>
            </a:r>
            <a:r>
              <a:rPr lang="en-US" dirty="0">
                <a:latin typeface="AGaramond" pitchFamily="18" charset="0"/>
              </a:rPr>
              <a:t>is an imaginary surface that slices the body into specific sections. </a:t>
            </a:r>
          </a:p>
          <a:p>
            <a:r>
              <a:rPr lang="en-US" dirty="0"/>
              <a:t>Anatomical descriptions are based on four anatomical planes that pass through the body in the anatomical position.</a:t>
            </a:r>
          </a:p>
          <a:p>
            <a:r>
              <a:rPr lang="en-US" dirty="0"/>
              <a:t>There are many </a:t>
            </a:r>
            <a:r>
              <a:rPr lang="en-US" b="1" dirty="0"/>
              <a:t>sagittal</a:t>
            </a:r>
            <a:r>
              <a:rPr lang="en-US" dirty="0"/>
              <a:t>, </a:t>
            </a:r>
            <a:r>
              <a:rPr lang="en-US" b="1" dirty="0"/>
              <a:t>frontal</a:t>
            </a:r>
            <a:r>
              <a:rPr lang="en-US" dirty="0"/>
              <a:t>, and </a:t>
            </a:r>
            <a:r>
              <a:rPr lang="en-US" b="1" dirty="0"/>
              <a:t>transverse</a:t>
            </a:r>
            <a:r>
              <a:rPr lang="en-US" dirty="0"/>
              <a:t> planes but there is only one </a:t>
            </a:r>
            <a:r>
              <a:rPr lang="en-US" b="1" dirty="0"/>
              <a:t>median</a:t>
            </a:r>
            <a:r>
              <a:rPr lang="en-US" dirty="0"/>
              <a:t> plane.</a:t>
            </a:r>
          </a:p>
          <a:p>
            <a:r>
              <a:rPr lang="en-US" dirty="0"/>
              <a:t>The main use of anatomical planes is to describe sections and images of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01_0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94" y="76200"/>
            <a:ext cx="4976812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888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median sagittal plane</a:t>
            </a:r>
            <a:r>
              <a:rPr lang="en-US" dirty="0"/>
              <a:t> </a:t>
            </a:r>
          </a:p>
          <a:p>
            <a:r>
              <a:rPr lang="en-US" dirty="0"/>
              <a:t>It is the vertical plane passing longitudinally through the center of the body – dividing it into right and left halves.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miley Face 3"/>
          <p:cNvSpPr/>
          <p:nvPr/>
        </p:nvSpPr>
        <p:spPr>
          <a:xfrm>
            <a:off x="3352800" y="3962400"/>
            <a:ext cx="2057400" cy="1981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0"/>
            <a:endCxn id="4" idx="4"/>
          </p:cNvCxnSpPr>
          <p:nvPr/>
        </p:nvCxnSpPr>
        <p:spPr>
          <a:xfrm>
            <a:off x="4381500" y="3962400"/>
            <a:ext cx="0" cy="19812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Sagittal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vertical planes passing through the body parallel to the median plane.</a:t>
            </a:r>
          </a:p>
          <a:p>
            <a:r>
              <a:rPr lang="en-US" dirty="0"/>
              <a:t>A point of reference indicating its position is usually indicated e.g. sagittal plane through the midpoint of the clavicle.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Frontal planes (Coronal planes)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vertical planes passing through the body at right angles to the median plane, dividing it into anterior (front) and posterior (back) portions.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Horizontal planes (transverse planes)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planes passing through the body at right angles to the median and frontal planes.</a:t>
            </a:r>
          </a:p>
          <a:p>
            <a:r>
              <a:rPr lang="en-US" dirty="0"/>
              <a:t>A horizontal plane divides the body into upper and lower parts.</a:t>
            </a:r>
          </a:p>
          <a:p>
            <a:r>
              <a:rPr lang="en-US" dirty="0"/>
              <a:t>A reference point indicating its level, e.g. a horizontal plane through the umbilicus, is usually given.</a:t>
            </a:r>
          </a:p>
          <a:p>
            <a:r>
              <a:rPr lang="en-US" dirty="0"/>
              <a:t>Also referred to as transaxial planes or simply axial planes by radiologists.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Terms of relationship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Superior</a:t>
            </a:r>
            <a:r>
              <a:rPr lang="en-US" dirty="0"/>
              <a:t> (cranial) – Nearer to head</a:t>
            </a:r>
          </a:p>
          <a:p>
            <a:r>
              <a:rPr lang="en-US" b="1" dirty="0"/>
              <a:t>Inferior</a:t>
            </a:r>
            <a:r>
              <a:rPr lang="en-US" dirty="0"/>
              <a:t> (caudal) – Nearer to feet</a:t>
            </a:r>
          </a:p>
          <a:p>
            <a:r>
              <a:rPr lang="en-US" b="1" dirty="0"/>
              <a:t>Anterior</a:t>
            </a:r>
            <a:r>
              <a:rPr lang="en-US" dirty="0"/>
              <a:t> (ventral) – Nearer to front</a:t>
            </a:r>
          </a:p>
          <a:p>
            <a:r>
              <a:rPr lang="en-US" b="1" dirty="0"/>
              <a:t>Posterior</a:t>
            </a:r>
            <a:r>
              <a:rPr lang="en-US" dirty="0"/>
              <a:t> (dorsal) – nearer to back</a:t>
            </a:r>
          </a:p>
          <a:p>
            <a:r>
              <a:rPr lang="en-US" b="1" dirty="0"/>
              <a:t>Medial</a:t>
            </a:r>
            <a:r>
              <a:rPr lang="en-US" dirty="0"/>
              <a:t> – Nearer to median plane</a:t>
            </a:r>
          </a:p>
          <a:p>
            <a:r>
              <a:rPr lang="en-US" b="1" dirty="0"/>
              <a:t>Lateral</a:t>
            </a:r>
            <a:r>
              <a:rPr lang="en-US" dirty="0"/>
              <a:t> – Farther from median plane</a:t>
            </a:r>
          </a:p>
          <a:p>
            <a:r>
              <a:rPr lang="en-US" b="1" dirty="0"/>
              <a:t>Proximal</a:t>
            </a:r>
            <a:r>
              <a:rPr lang="en-US" dirty="0"/>
              <a:t> – Nearer to trunk or point of origin (e.g. of a limb)</a:t>
            </a:r>
          </a:p>
          <a:p>
            <a:r>
              <a:rPr lang="en-US" b="1" dirty="0"/>
              <a:t>Distal</a:t>
            </a:r>
            <a:r>
              <a:rPr lang="en-US" dirty="0"/>
              <a:t> – farther from trunk or point of origin (e.g. of a limb)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Terms of relationship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Superficial</a:t>
            </a:r>
            <a:r>
              <a:rPr lang="en-US" dirty="0"/>
              <a:t> – nearer to or on surface</a:t>
            </a:r>
          </a:p>
          <a:p>
            <a:r>
              <a:rPr lang="en-US" b="1" dirty="0"/>
              <a:t>Deep</a:t>
            </a:r>
            <a:r>
              <a:rPr lang="en-US" dirty="0"/>
              <a:t> – farther from surface</a:t>
            </a:r>
          </a:p>
          <a:p>
            <a:r>
              <a:rPr lang="en-US" b="1" dirty="0"/>
              <a:t>Dorsum</a:t>
            </a:r>
            <a:r>
              <a:rPr lang="en-US" dirty="0"/>
              <a:t> – the superior or dorsal surface of hand or foot</a:t>
            </a:r>
          </a:p>
          <a:p>
            <a:r>
              <a:rPr lang="en-US" b="1" dirty="0"/>
              <a:t>Palm</a:t>
            </a:r>
            <a:r>
              <a:rPr lang="en-US" dirty="0"/>
              <a:t> – the flat of the hand exclusive of the thumb and fingers</a:t>
            </a:r>
          </a:p>
          <a:p>
            <a:r>
              <a:rPr lang="en-US" b="1" dirty="0"/>
              <a:t>Sole</a:t>
            </a:r>
            <a:r>
              <a:rPr lang="en-US" dirty="0"/>
              <a:t> – the inferior aspect or bottom of the foot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Terms of relationship and comparison…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Combined terms</a:t>
            </a:r>
          </a:p>
          <a:p>
            <a:r>
              <a:rPr lang="en-US" dirty="0"/>
              <a:t>Describe intermediate positional arrangements. E.g.</a:t>
            </a:r>
          </a:p>
          <a:p>
            <a:pPr lvl="1"/>
            <a:r>
              <a:rPr lang="en-US" b="1" dirty="0" err="1"/>
              <a:t>Inferomedial</a:t>
            </a:r>
            <a:r>
              <a:rPr lang="en-US" dirty="0"/>
              <a:t> – nearer to the feet and closer to the median plane</a:t>
            </a:r>
          </a:p>
          <a:p>
            <a:pPr lvl="1"/>
            <a:r>
              <a:rPr lang="en-US" b="1" dirty="0" err="1"/>
              <a:t>Superolateral</a:t>
            </a:r>
            <a:r>
              <a:rPr lang="en-US" dirty="0"/>
              <a:t> – nearer to the head and farther from the median plane</a:t>
            </a:r>
          </a:p>
          <a:p>
            <a:pPr lvl="1"/>
            <a:r>
              <a:rPr lang="en-US" b="1" dirty="0" err="1"/>
              <a:t>Posterolateral</a:t>
            </a:r>
            <a:endParaRPr lang="en-US" b="1" dirty="0"/>
          </a:p>
          <a:p>
            <a:pPr lvl="1"/>
            <a:r>
              <a:rPr lang="en-US" b="1" dirty="0" err="1"/>
              <a:t>Anterosuperior</a:t>
            </a:r>
            <a:r>
              <a:rPr lang="en-US" b="1" dirty="0"/>
              <a:t> , </a:t>
            </a:r>
            <a:r>
              <a:rPr lang="en-US" dirty="0"/>
              <a:t>etc.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of laterality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Paired structures having right and left members such as the kidneys are </a:t>
            </a:r>
            <a:r>
              <a:rPr lang="en-US" b="1" dirty="0"/>
              <a:t>bilateral</a:t>
            </a:r>
          </a:p>
          <a:p>
            <a:r>
              <a:rPr lang="en-US" dirty="0"/>
              <a:t>Those occurring on one side only are </a:t>
            </a:r>
            <a:r>
              <a:rPr lang="en-US" b="1" dirty="0"/>
              <a:t>unilateral</a:t>
            </a:r>
            <a:r>
              <a:rPr lang="en-US" dirty="0"/>
              <a:t>.</a:t>
            </a:r>
          </a:p>
          <a:p>
            <a:r>
              <a:rPr lang="en-US" b="1" dirty="0"/>
              <a:t>Ipsilateral</a:t>
            </a:r>
            <a:r>
              <a:rPr lang="en-US" dirty="0"/>
              <a:t> means occurring on the same side of the body. E.g. the right thumb and right great toe are ipsilateral.</a:t>
            </a:r>
          </a:p>
          <a:p>
            <a:r>
              <a:rPr lang="en-US" b="1" dirty="0"/>
              <a:t>Contralateral</a:t>
            </a:r>
            <a:r>
              <a:rPr lang="en-US" dirty="0"/>
              <a:t> -  occurring  on the opposite side of the body.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recorded school of anatomy was in </a:t>
            </a:r>
            <a:r>
              <a:rPr lang="en-US" b="1" dirty="0"/>
              <a:t>Alexandria</a:t>
            </a:r>
            <a:r>
              <a:rPr lang="en-US" dirty="0"/>
              <a:t> (from about 300BC to the 2</a:t>
            </a:r>
            <a:r>
              <a:rPr lang="en-US" baseline="30000" dirty="0"/>
              <a:t>nd</a:t>
            </a:r>
            <a:r>
              <a:rPr lang="en-US" dirty="0"/>
              <a:t> century AD) where the renowned anatomical teachers </a:t>
            </a:r>
            <a:r>
              <a:rPr lang="en-US" b="1" dirty="0" err="1"/>
              <a:t>Herophilus</a:t>
            </a:r>
            <a:r>
              <a:rPr lang="en-US" dirty="0"/>
              <a:t> and </a:t>
            </a:r>
            <a:r>
              <a:rPr lang="en-US" b="1" dirty="0" err="1"/>
              <a:t>Erasistratus</a:t>
            </a:r>
            <a:r>
              <a:rPr lang="en-US" dirty="0"/>
              <a:t> dissected the human body and described many of its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of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These describe movements of the limbs and other parts of the body.</a:t>
            </a:r>
          </a:p>
          <a:p>
            <a:r>
              <a:rPr lang="en-US" dirty="0"/>
              <a:t>Movements take place at joints. The movements are described as pairs of opposites.</a:t>
            </a:r>
          </a:p>
          <a:p>
            <a:pPr lvl="1"/>
            <a:r>
              <a:rPr lang="en-US" b="1" dirty="0"/>
              <a:t>Flexion</a:t>
            </a:r>
            <a:r>
              <a:rPr lang="en-US" dirty="0"/>
              <a:t> – bending of  a part or decreasing the angle between body parts</a:t>
            </a:r>
          </a:p>
          <a:p>
            <a:pPr lvl="1"/>
            <a:r>
              <a:rPr lang="en-US" b="1" dirty="0"/>
              <a:t>Extension</a:t>
            </a:r>
            <a:r>
              <a:rPr lang="en-US" dirty="0"/>
              <a:t> – straightening a part or increasing the angle between body parts.</a:t>
            </a:r>
          </a:p>
          <a:p>
            <a:pPr lvl="1"/>
            <a:r>
              <a:rPr lang="en-US" b="1" dirty="0"/>
              <a:t>Abduction</a:t>
            </a:r>
            <a:r>
              <a:rPr lang="en-US" dirty="0"/>
              <a:t> – moving away from the median plane of the body in the frontal plane.</a:t>
            </a:r>
          </a:p>
          <a:p>
            <a:pPr lvl="1"/>
            <a:r>
              <a:rPr lang="en-US" b="1" dirty="0"/>
              <a:t>Adduction</a:t>
            </a:r>
            <a:r>
              <a:rPr lang="en-US" dirty="0"/>
              <a:t> – moving toward the median plane of the body in the coronal plane.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of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Rotation</a:t>
            </a:r>
            <a:r>
              <a:rPr lang="en-US" dirty="0"/>
              <a:t> – moving a part of the body around its long axis</a:t>
            </a:r>
          </a:p>
          <a:p>
            <a:pPr lvl="1"/>
            <a:r>
              <a:rPr lang="en-US" b="1" dirty="0"/>
              <a:t>Medial rotation</a:t>
            </a:r>
            <a:r>
              <a:rPr lang="en-US" dirty="0"/>
              <a:t> turns the anterior surface medially</a:t>
            </a:r>
          </a:p>
          <a:p>
            <a:pPr lvl="1"/>
            <a:r>
              <a:rPr lang="en-US" b="1" dirty="0"/>
              <a:t>Lateral rotation</a:t>
            </a:r>
            <a:r>
              <a:rPr lang="en-US" dirty="0"/>
              <a:t> turns the anterior surface laterally</a:t>
            </a:r>
          </a:p>
          <a:p>
            <a:r>
              <a:rPr lang="en-US" b="1" dirty="0" err="1"/>
              <a:t>Circumduction</a:t>
            </a:r>
            <a:r>
              <a:rPr lang="en-US" dirty="0"/>
              <a:t> – the circular movement of the limbs, or parts of them, combining in sequence the movements of flexion, extension, abduction, and adduction.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of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Pronation</a:t>
            </a:r>
            <a:r>
              <a:rPr lang="en-US" dirty="0"/>
              <a:t> – a medial rotation of the forearm and hand so that the palm faces </a:t>
            </a:r>
            <a:r>
              <a:rPr lang="en-US" dirty="0" err="1"/>
              <a:t>posteriorly</a:t>
            </a:r>
            <a:r>
              <a:rPr lang="en-US" dirty="0"/>
              <a:t>.</a:t>
            </a:r>
          </a:p>
          <a:p>
            <a:r>
              <a:rPr lang="en-US" b="1" dirty="0" err="1"/>
              <a:t>Supination</a:t>
            </a:r>
            <a:r>
              <a:rPr lang="en-US" dirty="0"/>
              <a:t> – a lateral rotation of the forearm and hand so that the palm faces </a:t>
            </a:r>
            <a:r>
              <a:rPr lang="en-US" dirty="0" err="1"/>
              <a:t>anteriorly</a:t>
            </a:r>
            <a:r>
              <a:rPr lang="en-US" dirty="0"/>
              <a:t>, as in the anatomical position.</a:t>
            </a:r>
          </a:p>
          <a:p>
            <a:r>
              <a:rPr lang="en-US" b="1" dirty="0" err="1"/>
              <a:t>Eversion</a:t>
            </a:r>
            <a:r>
              <a:rPr lang="en-US" dirty="0"/>
              <a:t> – turning sole of foot outward</a:t>
            </a:r>
          </a:p>
          <a:p>
            <a:r>
              <a:rPr lang="en-US" b="1" dirty="0"/>
              <a:t>Inversion</a:t>
            </a:r>
            <a:r>
              <a:rPr lang="en-US" dirty="0"/>
              <a:t> – turning sole of foot inward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of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Protrusion</a:t>
            </a:r>
            <a:r>
              <a:rPr lang="en-US" dirty="0"/>
              <a:t> (protraction) – to move anteriorly e.g. of jaw.</a:t>
            </a:r>
          </a:p>
          <a:p>
            <a:r>
              <a:rPr lang="en-US" b="1" dirty="0" err="1"/>
              <a:t>Retrusion</a:t>
            </a:r>
            <a:r>
              <a:rPr lang="en-US" dirty="0"/>
              <a:t> (retraction) – to move [the jaw] </a:t>
            </a:r>
            <a:r>
              <a:rPr lang="en-US" dirty="0" err="1"/>
              <a:t>posteriorly</a:t>
            </a:r>
            <a:r>
              <a:rPr lang="en-US" dirty="0"/>
              <a:t>.</a:t>
            </a:r>
          </a:p>
          <a:p>
            <a:r>
              <a:rPr lang="en-US" b="1" dirty="0"/>
              <a:t>Elevation</a:t>
            </a:r>
            <a:r>
              <a:rPr lang="en-US" dirty="0"/>
              <a:t> raises or moves a part superiorly</a:t>
            </a:r>
          </a:p>
          <a:p>
            <a:r>
              <a:rPr lang="en-US" b="1" dirty="0"/>
              <a:t>Depression</a:t>
            </a:r>
            <a:r>
              <a:rPr lang="en-US" dirty="0"/>
              <a:t> lowers or moves a part inferiorly.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Picture2 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"/>
          <a:stretch>
            <a:fillRect/>
          </a:stretch>
        </p:blipFill>
        <p:spPr bwMode="auto">
          <a:xfrm>
            <a:off x="971550" y="990600"/>
            <a:ext cx="28082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Picture2 0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412875"/>
            <a:ext cx="3803650" cy="43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6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t>hank you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influential anatomist in the ancient world was </a:t>
            </a:r>
            <a:r>
              <a:rPr lang="en-US" b="1" dirty="0"/>
              <a:t>Galen</a:t>
            </a:r>
            <a:r>
              <a:rPr lang="en-US" dirty="0"/>
              <a:t> (approx. 130-200AD), a physician and prolific writer who studied anatomy in Alexandria.</a:t>
            </a:r>
          </a:p>
          <a:p>
            <a:r>
              <a:rPr lang="en-US" dirty="0"/>
              <a:t>Many terms used in anatomy have roots in Galen’s work.</a:t>
            </a:r>
          </a:p>
          <a:p>
            <a:r>
              <a:rPr lang="en-US" dirty="0"/>
              <a:t>The foundation stone of modern anatomy is the work of </a:t>
            </a:r>
            <a:r>
              <a:rPr lang="en-US" b="1" dirty="0"/>
              <a:t>Andreas </a:t>
            </a:r>
            <a:r>
              <a:rPr lang="en-US" b="1" dirty="0" err="1"/>
              <a:t>Vasalius</a:t>
            </a:r>
            <a:r>
              <a:rPr lang="en-US" dirty="0"/>
              <a:t>: De </a:t>
            </a:r>
            <a:r>
              <a:rPr lang="en-US" dirty="0" err="1"/>
              <a:t>Fabrica</a:t>
            </a:r>
            <a:r>
              <a:rPr lang="en-US" dirty="0"/>
              <a:t> </a:t>
            </a:r>
            <a:r>
              <a:rPr lang="en-US" dirty="0" err="1"/>
              <a:t>Corporis</a:t>
            </a:r>
            <a:r>
              <a:rPr lang="en-US" dirty="0"/>
              <a:t> </a:t>
            </a:r>
            <a:r>
              <a:rPr lang="en-US" dirty="0" err="1"/>
              <a:t>Humani</a:t>
            </a:r>
            <a:r>
              <a:rPr lang="en-US" dirty="0"/>
              <a:t>, published in 1543.</a:t>
            </a:r>
          </a:p>
          <a:p>
            <a:pPr lvl="2"/>
            <a:r>
              <a:rPr lang="en-US" dirty="0"/>
              <a:t>Prolific  = producing many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/ divisions of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altLang="en-US" sz="2800" dirty="0"/>
          </a:p>
          <a:p>
            <a:pPr>
              <a:lnSpc>
                <a:spcPct val="150000"/>
              </a:lnSpc>
            </a:pPr>
            <a:r>
              <a:rPr lang="en-US" altLang="en-US" sz="3600" dirty="0"/>
              <a:t>Gross Anatomy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Microscopic Anatomy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Developmental Anatomy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Comparative Anatomy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</p:spTree>
    <p:extLst>
      <p:ext uri="{BB962C8B-B14F-4D97-AF65-F5344CB8AC3E}">
        <p14:creationId xmlns:p14="http://schemas.microsoft.com/office/powerpoint/2010/main" val="133530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Divisions of Anatomy</a:t>
            </a:r>
          </a:p>
        </p:txBody>
      </p:sp>
      <p:sp>
        <p:nvSpPr>
          <p:cNvPr id="26629" name="Rectangle 102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/>
              <a:t>Gross Anatomy</a:t>
            </a:r>
          </a:p>
          <a:p>
            <a:r>
              <a:rPr lang="en-US" dirty="0"/>
              <a:t>Structures that can be seen with the eye</a:t>
            </a:r>
          </a:p>
          <a:p>
            <a:r>
              <a:rPr lang="en-US" dirty="0"/>
              <a:t>Muscles, bones, various organs</a:t>
            </a:r>
          </a:p>
          <a:p>
            <a:r>
              <a:rPr lang="en-US" dirty="0"/>
              <a:t>Can be regional or systemic</a:t>
            </a:r>
          </a:p>
        </p:txBody>
      </p:sp>
      <p:sp>
        <p:nvSpPr>
          <p:cNvPr id="26630" name="Rectangle 103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/>
              <a:t>Microscopic Anatomy</a:t>
            </a:r>
          </a:p>
          <a:p>
            <a:r>
              <a:rPr lang="en-US" dirty="0"/>
              <a:t>Structures that cannot be seen with the eye</a:t>
            </a:r>
          </a:p>
          <a:p>
            <a:r>
              <a:rPr lang="en-US" dirty="0"/>
              <a:t>Need to use a microscope</a:t>
            </a:r>
          </a:p>
          <a:p>
            <a:r>
              <a:rPr lang="en-US" dirty="0"/>
              <a:t>Cytology = study of cells</a:t>
            </a:r>
          </a:p>
          <a:p>
            <a:r>
              <a:rPr lang="en-US" dirty="0"/>
              <a:t>Histology = study of tissues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 build="p"/>
      <p:bldP spid="2663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Developmental Anatomy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382000" cy="4800600"/>
          </a:xfrm>
        </p:spPr>
        <p:txBody>
          <a:bodyPr>
            <a:normAutofit fontScale="92500"/>
          </a:bodyPr>
          <a:lstStyle/>
          <a:p>
            <a:r>
              <a:rPr lang="en-US" altLang="en-US" sz="3600" dirty="0"/>
              <a:t>Definition:</a:t>
            </a:r>
          </a:p>
          <a:p>
            <a:pPr lvl="1"/>
            <a:r>
              <a:rPr lang="en-US" altLang="en-US" sz="3200" dirty="0"/>
              <a:t>The study of anatomical changes in a life cycle</a:t>
            </a:r>
          </a:p>
          <a:p>
            <a:r>
              <a:rPr lang="en-US" altLang="en-US" sz="3600" dirty="0"/>
              <a:t>Kinds:</a:t>
            </a:r>
          </a:p>
          <a:p>
            <a:pPr lvl="1"/>
            <a:r>
              <a:rPr lang="en-US" altLang="en-US" sz="3200" dirty="0">
                <a:solidFill>
                  <a:srgbClr val="990033"/>
                </a:solidFill>
              </a:rPr>
              <a:t>Embryology</a:t>
            </a:r>
            <a:r>
              <a:rPr lang="en-US" altLang="en-US" sz="3200" dirty="0"/>
              <a:t>: </a:t>
            </a:r>
          </a:p>
          <a:p>
            <a:pPr lvl="2"/>
            <a:r>
              <a:rPr lang="en-US" altLang="en-US" sz="2800" dirty="0"/>
              <a:t>The study of prenatal development</a:t>
            </a:r>
          </a:p>
          <a:p>
            <a:pPr lvl="1"/>
            <a:r>
              <a:rPr lang="en-US" altLang="en-US" sz="3200" dirty="0">
                <a:solidFill>
                  <a:srgbClr val="990033"/>
                </a:solidFill>
              </a:rPr>
              <a:t>Postnatal development</a:t>
            </a:r>
            <a:r>
              <a:rPr lang="en-US" altLang="en-US" sz="3200" dirty="0"/>
              <a:t>:</a:t>
            </a:r>
          </a:p>
          <a:p>
            <a:pPr lvl="2"/>
            <a:r>
              <a:rPr lang="en-US" altLang="en-US" sz="2800" dirty="0"/>
              <a:t>The study of structures after birth</a:t>
            </a:r>
          </a:p>
          <a:p>
            <a:pPr lvl="1"/>
            <a:r>
              <a:rPr lang="en-US" altLang="en-US" sz="3200" dirty="0">
                <a:solidFill>
                  <a:srgbClr val="990033"/>
                </a:solidFill>
              </a:rPr>
              <a:t>Ontogeny:</a:t>
            </a:r>
          </a:p>
          <a:p>
            <a:pPr lvl="2"/>
            <a:r>
              <a:rPr lang="en-US" altLang="en-US" sz="2800" dirty="0"/>
              <a:t>Total development of an individual</a:t>
            </a:r>
            <a:endParaRPr lang="en-US" alt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3423"/>
      </p:ext>
    </p:extLst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Comparative Anatomy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Definition:</a:t>
            </a:r>
          </a:p>
          <a:p>
            <a:pPr lvl="1"/>
            <a:r>
              <a:rPr lang="en-US" altLang="en-US"/>
              <a:t>Comparison of structures between organisms</a:t>
            </a:r>
          </a:p>
          <a:p>
            <a:r>
              <a:rPr lang="en-US" altLang="en-US"/>
              <a:t>Kinds:</a:t>
            </a:r>
          </a:p>
          <a:p>
            <a:pPr lvl="1"/>
            <a:r>
              <a:rPr lang="en-US" altLang="en-US">
                <a:solidFill>
                  <a:srgbClr val="990033"/>
                </a:solidFill>
              </a:rPr>
              <a:t>Vertebrate</a:t>
            </a:r>
            <a:r>
              <a:rPr lang="en-US" altLang="en-US"/>
              <a:t>: </a:t>
            </a:r>
          </a:p>
          <a:p>
            <a:pPr lvl="2"/>
            <a:r>
              <a:rPr lang="en-US" altLang="en-US"/>
              <a:t>Comparison of structures among the vertebrate classes</a:t>
            </a:r>
          </a:p>
          <a:p>
            <a:pPr lvl="1"/>
            <a:r>
              <a:rPr lang="en-US" altLang="en-US">
                <a:solidFill>
                  <a:srgbClr val="990033"/>
                </a:solidFill>
              </a:rPr>
              <a:t>Phylogeny</a:t>
            </a:r>
            <a:r>
              <a:rPr lang="en-US" altLang="en-US"/>
              <a:t>:</a:t>
            </a:r>
          </a:p>
          <a:p>
            <a:pPr lvl="2"/>
            <a:r>
              <a:rPr lang="en-US" altLang="en-US"/>
              <a:t>The study of phyla, and their relationships</a:t>
            </a:r>
          </a:p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Human Anatomy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8357-2B53-4191-AD74-BD181077B6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68596"/>
      </p:ext>
    </p:extLst>
  </p:cSld>
  <p:clrMapOvr>
    <a:masterClrMapping/>
  </p:clrMapOvr>
  <p:transition>
    <p:blinds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Garamond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522</TotalTime>
  <Words>1827</Words>
  <Application>Microsoft Office PowerPoint</Application>
  <PresentationFormat>On-screen Show (4:3)</PresentationFormat>
  <Paragraphs>352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AGaramond</vt:lpstr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Default Design</vt:lpstr>
      <vt:lpstr>HUMAN ANATOMY</vt:lpstr>
      <vt:lpstr>Definition </vt:lpstr>
      <vt:lpstr>History </vt:lpstr>
      <vt:lpstr>History</vt:lpstr>
      <vt:lpstr>History…</vt:lpstr>
      <vt:lpstr>Types / divisions of anatomy</vt:lpstr>
      <vt:lpstr>Divisions of Anatomy</vt:lpstr>
      <vt:lpstr>Developmental Anatomy</vt:lpstr>
      <vt:lpstr>Comparative Anatomy</vt:lpstr>
      <vt:lpstr>Ways to Study Anatomy</vt:lpstr>
      <vt:lpstr>Anatomical Organization</vt:lpstr>
      <vt:lpstr>PowerPoint Presentation</vt:lpstr>
      <vt:lpstr>PowerPoint Presentation</vt:lpstr>
      <vt:lpstr>Organ Systems</vt:lpstr>
      <vt:lpstr>Integumentary System</vt:lpstr>
      <vt:lpstr>Skeletal System</vt:lpstr>
      <vt:lpstr>Muscular System</vt:lpstr>
      <vt:lpstr>Circulatory System</vt:lpstr>
      <vt:lpstr>Cardiovascular System</vt:lpstr>
      <vt:lpstr>Lymphatic System</vt:lpstr>
      <vt:lpstr>Immune System</vt:lpstr>
      <vt:lpstr>Nervous System</vt:lpstr>
      <vt:lpstr>Endocrine System</vt:lpstr>
      <vt:lpstr>Respiratory System</vt:lpstr>
      <vt:lpstr>Digestive System</vt:lpstr>
      <vt:lpstr>Urinary System</vt:lpstr>
      <vt:lpstr>Reproductive System</vt:lpstr>
      <vt:lpstr>Anatomical Terminology</vt:lpstr>
      <vt:lpstr>Anatomical position</vt:lpstr>
      <vt:lpstr>Anatomical Planes</vt:lpstr>
      <vt:lpstr>PowerPoint Presentation</vt:lpstr>
      <vt:lpstr>Median plane</vt:lpstr>
      <vt:lpstr>Sagittal planes</vt:lpstr>
      <vt:lpstr>Frontal planes (Coronal planes)</vt:lpstr>
      <vt:lpstr>Horizontal planes (transverse planes)</vt:lpstr>
      <vt:lpstr>Terms of relationship and comparison</vt:lpstr>
      <vt:lpstr>Terms of relationship and comparison</vt:lpstr>
      <vt:lpstr>Terms of relationship and comparison…</vt:lpstr>
      <vt:lpstr>Terms of laterality</vt:lpstr>
      <vt:lpstr>Terms of movement</vt:lpstr>
      <vt:lpstr>Terms of movement</vt:lpstr>
      <vt:lpstr>Terms of movement</vt:lpstr>
      <vt:lpstr>Terms of movement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</dc:title>
  <dc:creator>user</dc:creator>
  <cp:lastModifiedBy>HP</cp:lastModifiedBy>
  <cp:revision>44</cp:revision>
  <dcterms:created xsi:type="dcterms:W3CDTF">2010-09-28T16:23:51Z</dcterms:created>
  <dcterms:modified xsi:type="dcterms:W3CDTF">2021-04-20T18:59:22Z</dcterms:modified>
</cp:coreProperties>
</file>