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60629"/>
            <a:ext cx="60337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040968"/>
            <a:ext cx="8743315" cy="421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364" y="2049335"/>
            <a:ext cx="6355080" cy="1921510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0"/>
              </a:spcBef>
            </a:pPr>
            <a:r>
              <a:rPr sz="6000" spc="-355" dirty="0"/>
              <a:t>The </a:t>
            </a:r>
            <a:r>
              <a:rPr sz="6000" spc="-220" dirty="0"/>
              <a:t>Upper</a:t>
            </a:r>
            <a:r>
              <a:rPr sz="6000" spc="-610" dirty="0"/>
              <a:t> </a:t>
            </a:r>
            <a:r>
              <a:rPr sz="6000" spc="-360" dirty="0"/>
              <a:t>Extremity</a:t>
            </a:r>
            <a:endParaRPr sz="6000" dirty="0"/>
          </a:p>
          <a:p>
            <a:pPr marL="4016375">
              <a:lnSpc>
                <a:spcPct val="100000"/>
              </a:lnSpc>
              <a:spcBef>
                <a:spcPts val="1385"/>
              </a:spcBef>
            </a:pPr>
            <a:r>
              <a:rPr lang="en-GB" sz="2400" spc="-220" dirty="0" smtClean="0">
                <a:solidFill>
                  <a:srgbClr val="000000"/>
                </a:solidFill>
                <a:latin typeface="Arial"/>
                <a:cs typeface="Arial"/>
              </a:rPr>
              <a:t>OJORA K.A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8" y="2788920"/>
            <a:ext cx="42023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833" y="1013536"/>
            <a:ext cx="69215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latin typeface="Trebuchet MS"/>
                <a:cs typeface="Trebuchet MS"/>
              </a:rPr>
              <a:t>Humerus- </a:t>
            </a:r>
            <a:r>
              <a:rPr sz="3000" spc="-130" dirty="0">
                <a:latin typeface="Trebuchet MS"/>
                <a:cs typeface="Trebuchet MS"/>
              </a:rPr>
              <a:t>posterior</a:t>
            </a:r>
            <a:r>
              <a:rPr sz="3000" spc="-345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view</a:t>
            </a: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5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5" dirty="0">
                <a:latin typeface="Trebuchet MS"/>
                <a:cs typeface="Trebuchet MS"/>
              </a:rPr>
              <a:t>Shaft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Posteriorly- </a:t>
            </a:r>
            <a:r>
              <a:rPr sz="2400" b="1" spc="-110" dirty="0">
                <a:latin typeface="Trebuchet MS"/>
                <a:cs typeface="Trebuchet MS"/>
              </a:rPr>
              <a:t>Radial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groove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"/>
                <a:cs typeface="Arial"/>
              </a:rPr>
              <a:t>Inferiorly- </a:t>
            </a:r>
            <a:r>
              <a:rPr sz="2400" spc="-75" dirty="0">
                <a:latin typeface="Arial"/>
                <a:cs typeface="Arial"/>
              </a:rPr>
              <a:t>medial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lateral </a:t>
            </a:r>
            <a:r>
              <a:rPr sz="2400" b="1" spc="-130" dirty="0">
                <a:latin typeface="Trebuchet MS"/>
                <a:cs typeface="Trebuchet MS"/>
              </a:rPr>
              <a:t>supracondylar</a:t>
            </a:r>
            <a:r>
              <a:rPr sz="2400" b="1" spc="-520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ridges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Distally- </a:t>
            </a:r>
            <a:r>
              <a:rPr sz="2400" spc="-75" dirty="0">
                <a:latin typeface="Arial"/>
                <a:cs typeface="Arial"/>
              </a:rPr>
              <a:t>medial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lateral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epicondyles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latin typeface="Trebuchet MS"/>
                <a:cs typeface="Trebuchet MS"/>
              </a:rPr>
              <a:t>Condyle: </a:t>
            </a:r>
            <a:r>
              <a:rPr sz="2800" spc="-55" dirty="0">
                <a:latin typeface="Arial"/>
                <a:cs typeface="Arial"/>
              </a:rPr>
              <a:t>articular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surfaces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35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There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5" dirty="0">
                <a:latin typeface="Arial"/>
                <a:cs typeface="Arial"/>
              </a:rPr>
              <a:t>two 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b="1" spc="-135" dirty="0">
                <a:latin typeface="Trebuchet MS"/>
                <a:cs typeface="Trebuchet MS"/>
              </a:rPr>
              <a:t>Capitulum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Trochlea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Olecranon</a:t>
            </a:r>
            <a:r>
              <a:rPr sz="2800" b="1" spc="-215" dirty="0">
                <a:latin typeface="Trebuchet MS"/>
                <a:cs typeface="Trebuchet MS"/>
              </a:rPr>
              <a:t> </a:t>
            </a:r>
            <a:r>
              <a:rPr sz="2800" b="1" spc="-114" dirty="0">
                <a:latin typeface="Trebuchet MS"/>
                <a:cs typeface="Trebuchet MS"/>
              </a:rPr>
              <a:t>fossa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0" y="1040891"/>
            <a:ext cx="42169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8743" y="591310"/>
            <a:ext cx="3570732" cy="6059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7787"/>
            <a:ext cx="543623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85"/>
              </a:lnSpc>
              <a:spcBef>
                <a:spcPts val="100"/>
              </a:spcBef>
            </a:pPr>
            <a:r>
              <a:rPr sz="3600" spc="-155" dirty="0"/>
              <a:t>Osteology </a:t>
            </a:r>
            <a:r>
              <a:rPr sz="3600" spc="-165" dirty="0"/>
              <a:t>Of </a:t>
            </a:r>
            <a:r>
              <a:rPr sz="3600" spc="-215" dirty="0"/>
              <a:t>The </a:t>
            </a:r>
            <a:r>
              <a:rPr sz="3600" spc="-135" dirty="0"/>
              <a:t>Upper</a:t>
            </a:r>
            <a:r>
              <a:rPr sz="3600" spc="-605" dirty="0"/>
              <a:t> </a:t>
            </a:r>
            <a:r>
              <a:rPr sz="3600" spc="-204" dirty="0"/>
              <a:t>Limb</a:t>
            </a:r>
            <a:endParaRPr sz="3600"/>
          </a:p>
          <a:p>
            <a:pPr marL="12700">
              <a:lnSpc>
                <a:spcPts val="3105"/>
              </a:lnSpc>
            </a:pPr>
            <a:r>
              <a:rPr sz="2700" spc="-114" dirty="0">
                <a:solidFill>
                  <a:srgbClr val="000000"/>
                </a:solidFill>
              </a:rPr>
              <a:t>Ulna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6323965" cy="8851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80" dirty="0">
                <a:latin typeface="Trebuchet MS"/>
                <a:cs typeface="Trebuchet MS"/>
              </a:rPr>
              <a:t>Proximally: </a:t>
            </a:r>
            <a:r>
              <a:rPr sz="2800" spc="-105" dirty="0">
                <a:latin typeface="Arial"/>
                <a:cs typeface="Arial"/>
              </a:rPr>
              <a:t>olecranon-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coronoid </a:t>
            </a:r>
            <a:r>
              <a:rPr sz="2800" spc="-175" dirty="0"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455" dirty="0">
                <a:latin typeface="Arial"/>
                <a:cs typeface="Arial"/>
              </a:rPr>
              <a:t>C </a:t>
            </a:r>
            <a:r>
              <a:rPr sz="2400" spc="-140" dirty="0">
                <a:latin typeface="Arial"/>
                <a:cs typeface="Arial"/>
              </a:rPr>
              <a:t>shaped </a:t>
            </a:r>
            <a:r>
              <a:rPr sz="2400" spc="-55" dirty="0">
                <a:latin typeface="Arial"/>
                <a:cs typeface="Arial"/>
              </a:rPr>
              <a:t>trochlear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notch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574934"/>
            <a:ext cx="5767705" cy="17564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Articulates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25" dirty="0">
                <a:latin typeface="Arial"/>
                <a:cs typeface="Arial"/>
              </a:rPr>
              <a:t>Humerus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Trochlea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50" dirty="0">
                <a:latin typeface="Trebuchet MS"/>
                <a:cs typeface="Trebuchet MS"/>
              </a:rPr>
              <a:t>Coronoid</a:t>
            </a:r>
            <a:r>
              <a:rPr sz="2800" b="1" spc="-195" dirty="0">
                <a:latin typeface="Trebuchet MS"/>
                <a:cs typeface="Trebuchet MS"/>
              </a:rPr>
              <a:t> </a:t>
            </a:r>
            <a:r>
              <a:rPr sz="2800" b="1" spc="-160" dirty="0">
                <a:latin typeface="Trebuchet MS"/>
                <a:cs typeface="Trebuchet MS"/>
              </a:rPr>
              <a:t>process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Laterally: </a:t>
            </a:r>
            <a:r>
              <a:rPr sz="2400" b="1" spc="-110" dirty="0">
                <a:latin typeface="Trebuchet MS"/>
                <a:cs typeface="Trebuchet MS"/>
              </a:rPr>
              <a:t>Radial </a:t>
            </a:r>
            <a:r>
              <a:rPr sz="2400" b="1" spc="-145" dirty="0">
                <a:latin typeface="Trebuchet MS"/>
                <a:cs typeface="Trebuchet MS"/>
              </a:rPr>
              <a:t>notch </a:t>
            </a:r>
            <a:r>
              <a:rPr sz="2400" spc="480" dirty="0">
                <a:latin typeface="Arial"/>
                <a:cs typeface="Arial"/>
              </a:rPr>
              <a:t>|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Supinator </a:t>
            </a:r>
            <a:r>
              <a:rPr sz="2400" b="1" spc="-165" dirty="0">
                <a:latin typeface="Trebuchet MS"/>
                <a:cs typeface="Trebuchet MS"/>
              </a:rPr>
              <a:t>crest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35" dirty="0">
                <a:latin typeface="Arial"/>
                <a:cs typeface="Arial"/>
              </a:rPr>
              <a:t>Inferiorly: </a:t>
            </a:r>
            <a:r>
              <a:rPr sz="2400" b="1" spc="-160" dirty="0">
                <a:latin typeface="Trebuchet MS"/>
                <a:cs typeface="Trebuchet MS"/>
              </a:rPr>
              <a:t>Tuberosity </a:t>
            </a:r>
            <a:r>
              <a:rPr sz="2400" b="1" spc="-100" dirty="0">
                <a:latin typeface="Trebuchet MS"/>
                <a:cs typeface="Trebuchet MS"/>
              </a:rPr>
              <a:t>of</a:t>
            </a:r>
            <a:r>
              <a:rPr sz="2400" b="1" spc="-33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ulna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06" y="1034796"/>
            <a:ext cx="41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16311" y="1391411"/>
            <a:ext cx="2039111" cy="4504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4423" y="1034796"/>
            <a:ext cx="1208531" cy="4701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7375" y="923035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Olecranon</a:t>
            </a:r>
            <a:r>
              <a:rPr sz="1800" spc="-110" dirty="0">
                <a:latin typeface="Arial"/>
                <a:cs typeface="Arial"/>
              </a:rPr>
              <a:t> 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1390" y="1580134"/>
            <a:ext cx="876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Co</a:t>
            </a:r>
            <a:r>
              <a:rPr sz="1800" spc="-110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onoid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1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6306" y="4704969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Bo</a:t>
            </a:r>
            <a:r>
              <a:rPr sz="1800" spc="-100" dirty="0">
                <a:latin typeface="Arial"/>
                <a:cs typeface="Arial"/>
              </a:rPr>
              <a:t>d</a:t>
            </a:r>
            <a:r>
              <a:rPr sz="1800" spc="-9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8561" y="1222324"/>
            <a:ext cx="17456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Olecranon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8038" y="2621661"/>
            <a:ext cx="826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Arial"/>
                <a:cs typeface="Arial"/>
              </a:rPr>
              <a:t>Sup</a:t>
            </a: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100" dirty="0">
                <a:latin typeface="Arial"/>
                <a:cs typeface="Arial"/>
              </a:rPr>
              <a:t>a</a:t>
            </a:r>
            <a:r>
              <a:rPr sz="1600" spc="8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or  </a:t>
            </a:r>
            <a:r>
              <a:rPr sz="1600" spc="-70" dirty="0">
                <a:latin typeface="Arial"/>
                <a:cs typeface="Arial"/>
              </a:rPr>
              <a:t>crest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55502" y="1053210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10" dirty="0">
                <a:latin typeface="Arial"/>
                <a:cs typeface="Arial"/>
              </a:rPr>
              <a:t>o</a:t>
            </a:r>
            <a:r>
              <a:rPr sz="1800" spc="-105" dirty="0">
                <a:latin typeface="Arial"/>
                <a:cs typeface="Arial"/>
              </a:rPr>
              <a:t>c</a:t>
            </a:r>
            <a:r>
              <a:rPr sz="1800" spc="-55" dirty="0">
                <a:latin typeface="Arial"/>
                <a:cs typeface="Arial"/>
              </a:rPr>
              <a:t>hlear  </a:t>
            </a:r>
            <a:r>
              <a:rPr sz="1800" spc="-50" dirty="0">
                <a:latin typeface="Arial"/>
                <a:cs typeface="Arial"/>
              </a:rPr>
              <a:t>notch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97131" y="2361438"/>
            <a:ext cx="593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Rad</a:t>
            </a:r>
            <a:r>
              <a:rPr sz="1800" spc="-65" dirty="0">
                <a:latin typeface="Arial"/>
                <a:cs typeface="Arial"/>
              </a:rPr>
              <a:t>ial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Notch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40311" y="3048000"/>
            <a:ext cx="20320" cy="461009"/>
          </a:xfrm>
          <a:custGeom>
            <a:avLst/>
            <a:gdLst/>
            <a:ahLst/>
            <a:cxnLst/>
            <a:rect l="l" t="t" r="r" b="b"/>
            <a:pathLst>
              <a:path w="20320" h="461010">
                <a:moveTo>
                  <a:pt x="20193" y="0"/>
                </a:moveTo>
                <a:lnTo>
                  <a:pt x="0" y="4608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71301" y="3466592"/>
            <a:ext cx="97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0979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Ulnar  </a:t>
            </a:r>
            <a:r>
              <a:rPr sz="1800" spc="-30" dirty="0">
                <a:latin typeface="Arial"/>
                <a:cs typeface="Arial"/>
              </a:rPr>
              <a:t>tube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osi</a:t>
            </a:r>
            <a:r>
              <a:rPr sz="1800" spc="-35" dirty="0">
                <a:latin typeface="Arial"/>
                <a:cs typeface="Arial"/>
              </a:rPr>
              <a:t>t</a:t>
            </a:r>
            <a:r>
              <a:rPr sz="1800" spc="-9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53596" y="5251196"/>
            <a:ext cx="94741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I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65" dirty="0">
                <a:latin typeface="Arial"/>
                <a:cs typeface="Arial"/>
              </a:rPr>
              <a:t>t</a:t>
            </a:r>
            <a:r>
              <a:rPr sz="1400" spc="-40" dirty="0">
                <a:latin typeface="Arial"/>
                <a:cs typeface="Arial"/>
              </a:rPr>
              <a:t>e</a:t>
            </a:r>
            <a:r>
              <a:rPr sz="1400" spc="-50" dirty="0">
                <a:latin typeface="Arial"/>
                <a:cs typeface="Arial"/>
              </a:rPr>
              <a:t>r</a:t>
            </a:r>
            <a:r>
              <a:rPr sz="1400" spc="-105" dirty="0">
                <a:latin typeface="Arial"/>
                <a:cs typeface="Arial"/>
              </a:rPr>
              <a:t>o</a:t>
            </a:r>
            <a:r>
              <a:rPr sz="1400" spc="-85" dirty="0">
                <a:latin typeface="Arial"/>
                <a:cs typeface="Arial"/>
              </a:rPr>
              <a:t>sseous  </a:t>
            </a:r>
            <a:r>
              <a:rPr sz="1400" spc="-35" dirty="0">
                <a:latin typeface="Arial"/>
                <a:cs typeface="Arial"/>
              </a:rPr>
              <a:t>border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81873" y="5938824"/>
            <a:ext cx="149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Posterior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view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44125" y="5957722"/>
            <a:ext cx="1261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"/>
                <a:cs typeface="Arial"/>
              </a:rPr>
              <a:t>Lateral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view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7599" y="2925988"/>
            <a:ext cx="360939" cy="1703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2652" y="2926079"/>
            <a:ext cx="746760" cy="723900"/>
          </a:xfrm>
          <a:custGeom>
            <a:avLst/>
            <a:gdLst/>
            <a:ahLst/>
            <a:cxnLst/>
            <a:rect l="l" t="t" r="r" b="b"/>
            <a:pathLst>
              <a:path w="746759" h="723900">
                <a:moveTo>
                  <a:pt x="0" y="0"/>
                </a:moveTo>
                <a:lnTo>
                  <a:pt x="75259" y="1227"/>
                </a:lnTo>
                <a:lnTo>
                  <a:pt x="145351" y="4746"/>
                </a:lnTo>
                <a:lnTo>
                  <a:pt x="208776" y="10313"/>
                </a:lnTo>
                <a:lnTo>
                  <a:pt x="264033" y="17684"/>
                </a:lnTo>
                <a:lnTo>
                  <a:pt x="309622" y="26615"/>
                </a:lnTo>
                <a:lnTo>
                  <a:pt x="365795" y="48179"/>
                </a:lnTo>
                <a:lnTo>
                  <a:pt x="373379" y="60325"/>
                </a:lnTo>
                <a:lnTo>
                  <a:pt x="373379" y="288544"/>
                </a:lnTo>
                <a:lnTo>
                  <a:pt x="380964" y="300725"/>
                </a:lnTo>
                <a:lnTo>
                  <a:pt x="437137" y="322309"/>
                </a:lnTo>
                <a:lnTo>
                  <a:pt x="482726" y="331231"/>
                </a:lnTo>
                <a:lnTo>
                  <a:pt x="537983" y="338588"/>
                </a:lnTo>
                <a:lnTo>
                  <a:pt x="601408" y="344140"/>
                </a:lnTo>
                <a:lnTo>
                  <a:pt x="671500" y="347646"/>
                </a:lnTo>
                <a:lnTo>
                  <a:pt x="746759" y="348869"/>
                </a:lnTo>
                <a:lnTo>
                  <a:pt x="671500" y="350096"/>
                </a:lnTo>
                <a:lnTo>
                  <a:pt x="601408" y="353615"/>
                </a:lnTo>
                <a:lnTo>
                  <a:pt x="537983" y="359182"/>
                </a:lnTo>
                <a:lnTo>
                  <a:pt x="482726" y="366553"/>
                </a:lnTo>
                <a:lnTo>
                  <a:pt x="437137" y="375484"/>
                </a:lnTo>
                <a:lnTo>
                  <a:pt x="380964" y="397048"/>
                </a:lnTo>
                <a:lnTo>
                  <a:pt x="373379" y="409194"/>
                </a:lnTo>
                <a:lnTo>
                  <a:pt x="373379" y="663575"/>
                </a:lnTo>
                <a:lnTo>
                  <a:pt x="365795" y="675720"/>
                </a:lnTo>
                <a:lnTo>
                  <a:pt x="309622" y="697284"/>
                </a:lnTo>
                <a:lnTo>
                  <a:pt x="264032" y="706215"/>
                </a:lnTo>
                <a:lnTo>
                  <a:pt x="208776" y="713586"/>
                </a:lnTo>
                <a:lnTo>
                  <a:pt x="145351" y="719153"/>
                </a:lnTo>
                <a:lnTo>
                  <a:pt x="75259" y="722672"/>
                </a:lnTo>
                <a:lnTo>
                  <a:pt x="0" y="7239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9856" y="2926079"/>
            <a:ext cx="186055" cy="723900"/>
          </a:xfrm>
          <a:custGeom>
            <a:avLst/>
            <a:gdLst/>
            <a:ahLst/>
            <a:cxnLst/>
            <a:rect l="l" t="t" r="r" b="b"/>
            <a:pathLst>
              <a:path w="186054" h="723900">
                <a:moveTo>
                  <a:pt x="185927" y="723900"/>
                </a:moveTo>
                <a:lnTo>
                  <a:pt x="113532" y="722675"/>
                </a:lnTo>
                <a:lnTo>
                  <a:pt x="54435" y="719343"/>
                </a:lnTo>
                <a:lnTo>
                  <a:pt x="14603" y="714416"/>
                </a:lnTo>
                <a:lnTo>
                  <a:pt x="0" y="708406"/>
                </a:lnTo>
                <a:lnTo>
                  <a:pt x="0" y="15494"/>
                </a:lnTo>
                <a:lnTo>
                  <a:pt x="14603" y="9483"/>
                </a:lnTo>
                <a:lnTo>
                  <a:pt x="54435" y="4556"/>
                </a:lnTo>
                <a:lnTo>
                  <a:pt x="113532" y="1224"/>
                </a:lnTo>
                <a:lnTo>
                  <a:pt x="185927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1525" y="1475392"/>
            <a:ext cx="452521" cy="2133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013536"/>
            <a:ext cx="6181725" cy="292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latin typeface="Trebuchet MS"/>
                <a:cs typeface="Trebuchet MS"/>
              </a:rPr>
              <a:t>Ulna</a:t>
            </a: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5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45" dirty="0">
                <a:latin typeface="Trebuchet MS"/>
                <a:cs typeface="Trebuchet MS"/>
              </a:rPr>
              <a:t>Shaft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65" dirty="0">
                <a:latin typeface="Arial"/>
                <a:cs typeface="Arial"/>
              </a:rPr>
              <a:t>Sharp </a:t>
            </a:r>
            <a:r>
              <a:rPr sz="2400" spc="-110" dirty="0">
                <a:latin typeface="Arial"/>
                <a:cs typeface="Arial"/>
              </a:rPr>
              <a:t>interosseous </a:t>
            </a:r>
            <a:r>
              <a:rPr sz="2400" spc="-60" dirty="0">
                <a:latin typeface="Arial"/>
                <a:cs typeface="Arial"/>
              </a:rPr>
              <a:t>border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35" dirty="0">
                <a:latin typeface="Trebuchet MS"/>
                <a:cs typeface="Trebuchet MS"/>
              </a:rPr>
              <a:t>Distally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14" dirty="0">
                <a:latin typeface="Trebuchet MS"/>
                <a:cs typeface="Trebuchet MS"/>
              </a:rPr>
              <a:t>Ulnar </a:t>
            </a:r>
            <a:r>
              <a:rPr sz="2400" b="1" spc="-130" dirty="0">
                <a:latin typeface="Trebuchet MS"/>
                <a:cs typeface="Trebuchet MS"/>
              </a:rPr>
              <a:t>head </a:t>
            </a:r>
            <a:r>
              <a:rPr sz="2400" b="1" spc="-270" dirty="0">
                <a:latin typeface="Trebuchet MS"/>
                <a:cs typeface="Trebuchet MS"/>
              </a:rPr>
              <a:t>| </a:t>
            </a:r>
            <a:r>
              <a:rPr sz="2400" b="1" spc="-114" dirty="0">
                <a:latin typeface="Trebuchet MS"/>
                <a:cs typeface="Trebuchet MS"/>
              </a:rPr>
              <a:t>styloid</a:t>
            </a:r>
            <a:r>
              <a:rPr sz="2400" b="1" spc="-245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Does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50" dirty="0">
                <a:latin typeface="Arial"/>
                <a:cs typeface="Arial"/>
              </a:rPr>
              <a:t>articulate </a:t>
            </a:r>
            <a:r>
              <a:rPr sz="2400" spc="-45" dirty="0">
                <a:latin typeface="Arial"/>
                <a:cs typeface="Arial"/>
              </a:rPr>
              <a:t>directly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carpels.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8" y="1030224"/>
            <a:ext cx="42023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3704" y="1214627"/>
            <a:ext cx="1734311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35359" y="4693411"/>
            <a:ext cx="105156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"/>
                <a:cs typeface="Arial"/>
              </a:rPr>
              <a:t>Articular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circumference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8756" y="4543170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Head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Ulna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7725" y="5051297"/>
            <a:ext cx="274383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Styloid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618615">
              <a:lnSpc>
                <a:spcPct val="100000"/>
              </a:lnSpc>
            </a:pPr>
            <a:r>
              <a:rPr sz="1800" spc="-85" dirty="0">
                <a:latin typeface="Arial"/>
                <a:cs typeface="Arial"/>
              </a:rPr>
              <a:t>Lateral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25256" y="2587751"/>
            <a:ext cx="745490" cy="914400"/>
          </a:xfrm>
          <a:custGeom>
            <a:avLst/>
            <a:gdLst/>
            <a:ahLst/>
            <a:cxnLst/>
            <a:rect l="l" t="t" r="r" b="b"/>
            <a:pathLst>
              <a:path w="745490" h="914400">
                <a:moveTo>
                  <a:pt x="0" y="0"/>
                </a:moveTo>
                <a:lnTo>
                  <a:pt x="75080" y="1262"/>
                </a:lnTo>
                <a:lnTo>
                  <a:pt x="145018" y="4881"/>
                </a:lnTo>
                <a:lnTo>
                  <a:pt x="208311" y="10608"/>
                </a:lnTo>
                <a:lnTo>
                  <a:pt x="263461" y="18192"/>
                </a:lnTo>
                <a:lnTo>
                  <a:pt x="308967" y="27384"/>
                </a:lnTo>
                <a:lnTo>
                  <a:pt x="365045" y="49589"/>
                </a:lnTo>
                <a:lnTo>
                  <a:pt x="372618" y="62102"/>
                </a:lnTo>
                <a:lnTo>
                  <a:pt x="372618" y="395097"/>
                </a:lnTo>
                <a:lnTo>
                  <a:pt x="380190" y="407610"/>
                </a:lnTo>
                <a:lnTo>
                  <a:pt x="436268" y="429815"/>
                </a:lnTo>
                <a:lnTo>
                  <a:pt x="481774" y="439007"/>
                </a:lnTo>
                <a:lnTo>
                  <a:pt x="536924" y="446591"/>
                </a:lnTo>
                <a:lnTo>
                  <a:pt x="600217" y="452318"/>
                </a:lnTo>
                <a:lnTo>
                  <a:pt x="670155" y="455937"/>
                </a:lnTo>
                <a:lnTo>
                  <a:pt x="745236" y="457200"/>
                </a:lnTo>
                <a:lnTo>
                  <a:pt x="670155" y="458462"/>
                </a:lnTo>
                <a:lnTo>
                  <a:pt x="600217" y="462081"/>
                </a:lnTo>
                <a:lnTo>
                  <a:pt x="536924" y="467808"/>
                </a:lnTo>
                <a:lnTo>
                  <a:pt x="481774" y="475392"/>
                </a:lnTo>
                <a:lnTo>
                  <a:pt x="436268" y="484584"/>
                </a:lnTo>
                <a:lnTo>
                  <a:pt x="380190" y="506789"/>
                </a:lnTo>
                <a:lnTo>
                  <a:pt x="372618" y="519302"/>
                </a:lnTo>
                <a:lnTo>
                  <a:pt x="372618" y="852297"/>
                </a:lnTo>
                <a:lnTo>
                  <a:pt x="365045" y="864810"/>
                </a:lnTo>
                <a:lnTo>
                  <a:pt x="308967" y="887015"/>
                </a:lnTo>
                <a:lnTo>
                  <a:pt x="263461" y="896207"/>
                </a:lnTo>
                <a:lnTo>
                  <a:pt x="208311" y="903791"/>
                </a:lnTo>
                <a:lnTo>
                  <a:pt x="145018" y="909518"/>
                </a:lnTo>
                <a:lnTo>
                  <a:pt x="75080" y="913137"/>
                </a:lnTo>
                <a:lnTo>
                  <a:pt x="0" y="91440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835" y="2587751"/>
            <a:ext cx="158750" cy="914400"/>
          </a:xfrm>
          <a:custGeom>
            <a:avLst/>
            <a:gdLst/>
            <a:ahLst/>
            <a:cxnLst/>
            <a:rect l="l" t="t" r="r" b="b"/>
            <a:pathLst>
              <a:path w="158750" h="914400">
                <a:moveTo>
                  <a:pt x="158496" y="914400"/>
                </a:moveTo>
                <a:lnTo>
                  <a:pt x="96815" y="913354"/>
                </a:lnTo>
                <a:lnTo>
                  <a:pt x="46434" y="910510"/>
                </a:lnTo>
                <a:lnTo>
                  <a:pt x="12459" y="906309"/>
                </a:lnTo>
                <a:lnTo>
                  <a:pt x="0" y="901192"/>
                </a:lnTo>
                <a:lnTo>
                  <a:pt x="0" y="13208"/>
                </a:lnTo>
                <a:lnTo>
                  <a:pt x="12459" y="8090"/>
                </a:lnTo>
                <a:lnTo>
                  <a:pt x="46434" y="3889"/>
                </a:lnTo>
                <a:lnTo>
                  <a:pt x="96815" y="1045"/>
                </a:lnTo>
                <a:lnTo>
                  <a:pt x="158496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536"/>
            <a:ext cx="7260590" cy="377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latin typeface="Trebuchet MS"/>
                <a:cs typeface="Trebuchet MS"/>
              </a:rPr>
              <a:t>Radius- </a:t>
            </a:r>
            <a:r>
              <a:rPr sz="3000" spc="-180" dirty="0">
                <a:latin typeface="Trebuchet MS"/>
                <a:cs typeface="Trebuchet MS"/>
              </a:rPr>
              <a:t>Proximal</a:t>
            </a:r>
            <a:r>
              <a:rPr sz="3000" spc="-32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half</a:t>
            </a: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spcBef>
                <a:spcPts val="22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80" dirty="0">
                <a:latin typeface="Trebuchet MS"/>
                <a:cs typeface="Trebuchet MS"/>
              </a:rPr>
              <a:t>Proximally:</a:t>
            </a:r>
            <a:r>
              <a:rPr sz="2800" b="1" spc="-170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Arial"/>
                <a:cs typeface="Arial"/>
              </a:rPr>
              <a:t>Head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Neck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radial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tuberosity</a:t>
            </a:r>
            <a:endParaRPr sz="2800">
              <a:latin typeface="Arial"/>
              <a:cs typeface="Arial"/>
            </a:endParaRPr>
          </a:p>
          <a:p>
            <a:pPr marL="742950" marR="5080" lvl="1" indent="-273050">
              <a:lnSpc>
                <a:spcPts val="28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05" dirty="0">
                <a:latin typeface="Trebuchet MS"/>
                <a:cs typeface="Trebuchet MS"/>
              </a:rPr>
              <a:t>Head</a:t>
            </a:r>
            <a:r>
              <a:rPr sz="2400" spc="-105" dirty="0">
                <a:latin typeface="Arial"/>
                <a:cs typeface="Arial"/>
              </a:rPr>
              <a:t>: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Articulates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capitulum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humerus  </a:t>
            </a:r>
            <a:r>
              <a:rPr sz="2400" spc="-120" dirty="0">
                <a:latin typeface="Arial"/>
                <a:cs typeface="Arial"/>
              </a:rPr>
              <a:t>And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b="1" spc="-130" dirty="0">
                <a:latin typeface="Trebuchet MS"/>
                <a:cs typeface="Trebuchet MS"/>
              </a:rPr>
              <a:t>radial </a:t>
            </a:r>
            <a:r>
              <a:rPr sz="2400" b="1" spc="-145" dirty="0">
                <a:latin typeface="Trebuchet MS"/>
                <a:cs typeface="Trebuchet MS"/>
              </a:rPr>
              <a:t>notch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ulna</a:t>
            </a:r>
            <a:endParaRPr sz="2400">
              <a:latin typeface="Arial"/>
              <a:cs typeface="Arial"/>
            </a:endParaRPr>
          </a:p>
          <a:p>
            <a:pPr marL="742950" marR="120650" lvl="1" indent="-273050">
              <a:lnSpc>
                <a:spcPct val="120400"/>
              </a:lnSpc>
              <a:spcBef>
                <a:spcPts val="55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10" dirty="0">
                <a:latin typeface="Trebuchet MS"/>
                <a:cs typeface="Trebuchet MS"/>
              </a:rPr>
              <a:t>Radial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tuberosity: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Arial"/>
                <a:cs typeface="Arial"/>
              </a:rPr>
              <a:t>attachment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site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tendon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140" dirty="0">
                <a:latin typeface="Arial"/>
                <a:cs typeface="Arial"/>
              </a:rPr>
              <a:t>Bicep </a:t>
            </a:r>
            <a:r>
              <a:rPr sz="2400" spc="-75" dirty="0">
                <a:latin typeface="Arial"/>
                <a:cs typeface="Arial"/>
              </a:rPr>
              <a:t>brachii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40" dirty="0">
                <a:latin typeface="Trebuchet MS"/>
                <a:cs typeface="Trebuchet MS"/>
              </a:rPr>
              <a:t>Shaft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65" dirty="0">
                <a:latin typeface="Arial"/>
                <a:cs typeface="Arial"/>
              </a:rPr>
              <a:t>Sharp </a:t>
            </a:r>
            <a:r>
              <a:rPr sz="2400" b="1" spc="-125" dirty="0">
                <a:latin typeface="Trebuchet MS"/>
                <a:cs typeface="Trebuchet MS"/>
              </a:rPr>
              <a:t>interosseous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border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793360"/>
            <a:ext cx="212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Widens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distally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70" y="1033272"/>
            <a:ext cx="42169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8709" y="1086611"/>
            <a:ext cx="1159182" cy="488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1039" y="961135"/>
            <a:ext cx="137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Head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radius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9493" y="1703323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6408" y="2351913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Radial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tuberosity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2984" y="3590290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Anterior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6181" y="4172204"/>
            <a:ext cx="189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Interosseous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4717" y="4686045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Shaft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(Body)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2025" y="5611774"/>
            <a:ext cx="295846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Posterior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652270">
              <a:lnSpc>
                <a:spcPct val="100000"/>
              </a:lnSpc>
            </a:pPr>
            <a:r>
              <a:rPr sz="2000" b="1" spc="-45" dirty="0">
                <a:latin typeface="Trebuchet MS"/>
                <a:cs typeface="Trebuchet MS"/>
              </a:rPr>
              <a:t>Medial</a:t>
            </a:r>
            <a:r>
              <a:rPr sz="2000" b="1" spc="-235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36080" y="3845052"/>
            <a:ext cx="917448" cy="2549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0521" y="5050612"/>
            <a:ext cx="1778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latin typeface="Arial"/>
                <a:cs typeface="Arial"/>
              </a:rPr>
              <a:t>Interosseous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membrane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98307" y="1098803"/>
            <a:ext cx="214883" cy="1621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013536"/>
            <a:ext cx="27101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latin typeface="Trebuchet MS"/>
                <a:cs typeface="Trebuchet MS"/>
              </a:rPr>
              <a:t>Radius- </a:t>
            </a:r>
            <a:r>
              <a:rPr sz="3000" spc="-175" dirty="0">
                <a:latin typeface="Trebuchet MS"/>
                <a:cs typeface="Trebuchet MS"/>
              </a:rPr>
              <a:t>distal</a:t>
            </a:r>
            <a:r>
              <a:rPr sz="3000" spc="-36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half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57274"/>
            <a:ext cx="4977130" cy="22409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35" dirty="0">
                <a:latin typeface="Trebuchet MS"/>
                <a:cs typeface="Trebuchet MS"/>
              </a:rPr>
              <a:t>Distally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50" dirty="0">
                <a:latin typeface="Arial"/>
                <a:cs typeface="Arial"/>
              </a:rPr>
              <a:t>Medially: </a:t>
            </a:r>
            <a:r>
              <a:rPr sz="2400" b="1" spc="-114" dirty="0">
                <a:latin typeface="Trebuchet MS"/>
                <a:cs typeface="Trebuchet MS"/>
              </a:rPr>
              <a:t>Ulnar</a:t>
            </a:r>
            <a:r>
              <a:rPr sz="2400" b="1" spc="-29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notch</a:t>
            </a:r>
            <a:endParaRPr sz="2400">
              <a:latin typeface="Trebuchet MS"/>
              <a:cs typeface="Trebuchet MS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60" dirty="0">
                <a:latin typeface="Arial"/>
                <a:cs typeface="Arial"/>
              </a:rPr>
              <a:t>Articulates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with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head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ulna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  <a:tab pos="1762125" algn="l"/>
              </a:tabLst>
            </a:pPr>
            <a:r>
              <a:rPr sz="2800" b="1" spc="-200" dirty="0">
                <a:latin typeface="Trebuchet MS"/>
                <a:cs typeface="Trebuchet MS"/>
              </a:rPr>
              <a:t>Laterally:	</a:t>
            </a: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b="1" spc="-140" dirty="0">
                <a:latin typeface="Trebuchet MS"/>
                <a:cs typeface="Trebuchet MS"/>
              </a:rPr>
              <a:t>radial </a:t>
            </a:r>
            <a:r>
              <a:rPr sz="2600" b="1" spc="-120" dirty="0">
                <a:latin typeface="Trebuchet MS"/>
                <a:cs typeface="Trebuchet MS"/>
              </a:rPr>
              <a:t>styloid</a:t>
            </a:r>
            <a:r>
              <a:rPr sz="2600" b="1" spc="-250" dirty="0">
                <a:latin typeface="Trebuchet MS"/>
                <a:cs typeface="Trebuchet MS"/>
              </a:rPr>
              <a:t> </a:t>
            </a:r>
            <a:r>
              <a:rPr sz="2600" b="1" spc="-155" dirty="0">
                <a:latin typeface="Trebuchet MS"/>
                <a:cs typeface="Trebuchet MS"/>
              </a:rPr>
              <a:t>notch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20" dirty="0">
                <a:latin typeface="Trebuchet MS"/>
                <a:cs typeface="Trebuchet MS"/>
              </a:rPr>
              <a:t>Dorsal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190" dirty="0">
                <a:latin typeface="Trebuchet MS"/>
                <a:cs typeface="Trebuchet MS"/>
              </a:rPr>
              <a:t>tubercle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70" y="1033272"/>
            <a:ext cx="42169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8047" y="1342644"/>
            <a:ext cx="1543811" cy="5052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4394" y="4003370"/>
            <a:ext cx="8472805" cy="249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35" dirty="0">
                <a:latin typeface="Arial"/>
                <a:cs typeface="Arial"/>
              </a:rPr>
              <a:t>Important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pully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extensor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muscle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thumb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703580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Ulnar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notch</a:t>
            </a:r>
            <a:endParaRPr sz="1800">
              <a:latin typeface="Arial"/>
              <a:cs typeface="Arial"/>
            </a:endParaRPr>
          </a:p>
          <a:p>
            <a:pPr marL="6417310" marR="5080" indent="-425450">
              <a:lnSpc>
                <a:spcPts val="5920"/>
              </a:lnSpc>
              <a:spcBef>
                <a:spcPts val="610"/>
              </a:spcBef>
            </a:pPr>
            <a:r>
              <a:rPr sz="1800" spc="-110" dirty="0">
                <a:latin typeface="Arial"/>
                <a:cs typeface="Arial"/>
              </a:rPr>
              <a:t>Carpal </a:t>
            </a:r>
            <a:r>
              <a:rPr sz="1800" spc="-40" dirty="0">
                <a:latin typeface="Arial"/>
                <a:cs typeface="Arial"/>
              </a:rPr>
              <a:t>articular </a:t>
            </a:r>
            <a:r>
              <a:rPr sz="1800" spc="-90" dirty="0">
                <a:latin typeface="Arial"/>
                <a:cs typeface="Arial"/>
              </a:rPr>
              <a:t>surface  </a:t>
            </a:r>
            <a:r>
              <a:rPr sz="1800" spc="-110" dirty="0">
                <a:latin typeface="Arial"/>
                <a:cs typeface="Arial"/>
              </a:rPr>
              <a:t>Radial </a:t>
            </a:r>
            <a:r>
              <a:rPr sz="1800" spc="-45" dirty="0">
                <a:latin typeface="Arial"/>
                <a:cs typeface="Arial"/>
              </a:rPr>
              <a:t>styloid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6368" y="932434"/>
            <a:ext cx="118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/>
                <a:cs typeface="Trebuchet MS"/>
              </a:rPr>
              <a:t>Medial</a:t>
            </a:r>
            <a:r>
              <a:rPr sz="1800" b="1" spc="-22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view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2493" y="1761235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s</a:t>
            </a:r>
            <a:r>
              <a:rPr sz="1800" spc="-130" dirty="0">
                <a:latin typeface="Arial"/>
                <a:cs typeface="Arial"/>
              </a:rPr>
              <a:t>h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1668" y="2001011"/>
            <a:ext cx="745490" cy="745490"/>
          </a:xfrm>
          <a:custGeom>
            <a:avLst/>
            <a:gdLst/>
            <a:ahLst/>
            <a:cxnLst/>
            <a:rect l="l" t="t" r="r" b="b"/>
            <a:pathLst>
              <a:path w="745490" h="745489">
                <a:moveTo>
                  <a:pt x="0" y="0"/>
                </a:moveTo>
                <a:lnTo>
                  <a:pt x="75080" y="1262"/>
                </a:lnTo>
                <a:lnTo>
                  <a:pt x="145018" y="4881"/>
                </a:lnTo>
                <a:lnTo>
                  <a:pt x="208311" y="10608"/>
                </a:lnTo>
                <a:lnTo>
                  <a:pt x="263461" y="18192"/>
                </a:lnTo>
                <a:lnTo>
                  <a:pt x="308967" y="27384"/>
                </a:lnTo>
                <a:lnTo>
                  <a:pt x="365045" y="49589"/>
                </a:lnTo>
                <a:lnTo>
                  <a:pt x="372617" y="62102"/>
                </a:lnTo>
                <a:lnTo>
                  <a:pt x="372617" y="310514"/>
                </a:lnTo>
                <a:lnTo>
                  <a:pt x="380190" y="323028"/>
                </a:lnTo>
                <a:lnTo>
                  <a:pt x="436268" y="345233"/>
                </a:lnTo>
                <a:lnTo>
                  <a:pt x="481774" y="354425"/>
                </a:lnTo>
                <a:lnTo>
                  <a:pt x="536924" y="362009"/>
                </a:lnTo>
                <a:lnTo>
                  <a:pt x="600217" y="367736"/>
                </a:lnTo>
                <a:lnTo>
                  <a:pt x="670155" y="371355"/>
                </a:lnTo>
                <a:lnTo>
                  <a:pt x="745235" y="372617"/>
                </a:lnTo>
                <a:lnTo>
                  <a:pt x="670155" y="373880"/>
                </a:lnTo>
                <a:lnTo>
                  <a:pt x="600217" y="377499"/>
                </a:lnTo>
                <a:lnTo>
                  <a:pt x="536924" y="383226"/>
                </a:lnTo>
                <a:lnTo>
                  <a:pt x="481774" y="390810"/>
                </a:lnTo>
                <a:lnTo>
                  <a:pt x="436268" y="400002"/>
                </a:lnTo>
                <a:lnTo>
                  <a:pt x="380190" y="422207"/>
                </a:lnTo>
                <a:lnTo>
                  <a:pt x="372617" y="434721"/>
                </a:lnTo>
                <a:lnTo>
                  <a:pt x="372617" y="683133"/>
                </a:lnTo>
                <a:lnTo>
                  <a:pt x="365045" y="695646"/>
                </a:lnTo>
                <a:lnTo>
                  <a:pt x="308967" y="717851"/>
                </a:lnTo>
                <a:lnTo>
                  <a:pt x="263461" y="727043"/>
                </a:lnTo>
                <a:lnTo>
                  <a:pt x="208311" y="734627"/>
                </a:lnTo>
                <a:lnTo>
                  <a:pt x="145018" y="740354"/>
                </a:lnTo>
                <a:lnTo>
                  <a:pt x="75080" y="743973"/>
                </a:lnTo>
                <a:lnTo>
                  <a:pt x="0" y="745236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2671" y="2008632"/>
            <a:ext cx="116205" cy="746760"/>
          </a:xfrm>
          <a:custGeom>
            <a:avLst/>
            <a:gdLst/>
            <a:ahLst/>
            <a:cxnLst/>
            <a:rect l="l" t="t" r="r" b="b"/>
            <a:pathLst>
              <a:path w="116204" h="746760">
                <a:moveTo>
                  <a:pt x="115824" y="746759"/>
                </a:moveTo>
                <a:lnTo>
                  <a:pt x="70723" y="746001"/>
                </a:lnTo>
                <a:lnTo>
                  <a:pt x="33909" y="743934"/>
                </a:lnTo>
                <a:lnTo>
                  <a:pt x="9096" y="740866"/>
                </a:lnTo>
                <a:lnTo>
                  <a:pt x="0" y="737107"/>
                </a:lnTo>
                <a:lnTo>
                  <a:pt x="0" y="9651"/>
                </a:lnTo>
                <a:lnTo>
                  <a:pt x="9096" y="5893"/>
                </a:lnTo>
                <a:lnTo>
                  <a:pt x="33909" y="2825"/>
                </a:lnTo>
                <a:lnTo>
                  <a:pt x="70723" y="758"/>
                </a:lnTo>
                <a:lnTo>
                  <a:pt x="115824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536"/>
            <a:ext cx="8375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latin typeface="Trebuchet MS"/>
                <a:cs typeface="Trebuchet MS"/>
              </a:rPr>
              <a:t>Hand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07918"/>
            <a:ext cx="5125720" cy="3486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935" indent="-241935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  <a:tab pos="2420620" algn="l"/>
              </a:tabLst>
            </a:pPr>
            <a:r>
              <a:rPr sz="2800" spc="-80" dirty="0">
                <a:latin typeface="Arial"/>
                <a:cs typeface="Arial"/>
              </a:rPr>
              <a:t>Wrist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(carpus)	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145" dirty="0">
                <a:latin typeface="Arial"/>
                <a:cs typeface="Arial"/>
              </a:rPr>
              <a:t>8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bones</a:t>
            </a:r>
            <a:endParaRPr sz="2800">
              <a:latin typeface="Arial"/>
              <a:cs typeface="Arial"/>
            </a:endParaRPr>
          </a:p>
          <a:p>
            <a:pPr marL="241935" indent="-241935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200" dirty="0">
                <a:latin typeface="Arial"/>
                <a:cs typeface="Arial"/>
              </a:rPr>
              <a:t>Two </a:t>
            </a:r>
            <a:r>
              <a:rPr sz="2800" spc="-120" dirty="0">
                <a:latin typeface="Arial"/>
                <a:cs typeface="Arial"/>
              </a:rPr>
              <a:t>rows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carpal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bones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Provides </a:t>
            </a:r>
            <a:r>
              <a:rPr sz="2400" spc="-25" dirty="0">
                <a:latin typeface="Arial"/>
                <a:cs typeface="Arial"/>
              </a:rPr>
              <a:t>flexibility</a:t>
            </a:r>
            <a:endParaRPr sz="2400">
              <a:latin typeface="Arial"/>
              <a:cs typeface="Arial"/>
            </a:endParaRPr>
          </a:p>
          <a:p>
            <a:pPr marL="241935" marR="116839" indent="-241935">
              <a:lnSpc>
                <a:spcPts val="4020"/>
              </a:lnSpc>
              <a:spcBef>
                <a:spcPts val="229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70" dirty="0">
                <a:latin typeface="Trebuchet MS"/>
                <a:cs typeface="Trebuchet MS"/>
              </a:rPr>
              <a:t>Proximal </a:t>
            </a:r>
            <a:r>
              <a:rPr sz="2800" b="1" spc="-175" dirty="0">
                <a:latin typeface="Trebuchet MS"/>
                <a:cs typeface="Trebuchet MS"/>
              </a:rPr>
              <a:t>row: </a:t>
            </a:r>
            <a:r>
              <a:rPr sz="2800" spc="-175" dirty="0">
                <a:latin typeface="Arial"/>
                <a:cs typeface="Arial"/>
              </a:rPr>
              <a:t>Scaphoid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145" dirty="0">
                <a:latin typeface="Arial"/>
                <a:cs typeface="Arial"/>
              </a:rPr>
              <a:t> Lunate  </a:t>
            </a:r>
            <a:r>
              <a:rPr sz="2800" spc="-85" dirty="0">
                <a:latin typeface="Arial"/>
                <a:cs typeface="Arial"/>
              </a:rPr>
              <a:t>Triquetrum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|Pisiform</a:t>
            </a:r>
            <a:endParaRPr sz="2800">
              <a:latin typeface="Arial"/>
              <a:cs typeface="Arial"/>
            </a:endParaRPr>
          </a:p>
          <a:p>
            <a:pPr marL="241935" indent="-2419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25" dirty="0">
                <a:latin typeface="Trebuchet MS"/>
                <a:cs typeface="Trebuchet MS"/>
              </a:rPr>
              <a:t>Distal </a:t>
            </a:r>
            <a:r>
              <a:rPr sz="2800" b="1" spc="-175" dirty="0">
                <a:latin typeface="Trebuchet MS"/>
                <a:cs typeface="Trebuchet MS"/>
              </a:rPr>
              <a:t>row: </a:t>
            </a:r>
            <a:r>
              <a:rPr sz="2800" spc="-170" dirty="0">
                <a:latin typeface="Arial"/>
                <a:cs typeface="Arial"/>
              </a:rPr>
              <a:t>Trapezium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Trapezoid</a:t>
            </a:r>
            <a:endParaRPr sz="28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675"/>
              </a:spcBef>
            </a:pPr>
            <a:r>
              <a:rPr sz="2800" spc="-125" dirty="0">
                <a:latin typeface="Arial"/>
                <a:cs typeface="Arial"/>
              </a:rPr>
              <a:t>Capitate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Hamate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78" y="1030224"/>
            <a:ext cx="415766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0994" y="361218"/>
            <a:ext cx="1025451" cy="1789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4740" y="1557527"/>
            <a:ext cx="584200" cy="502920"/>
          </a:xfrm>
          <a:custGeom>
            <a:avLst/>
            <a:gdLst/>
            <a:ahLst/>
            <a:cxnLst/>
            <a:rect l="l" t="t" r="r" b="b"/>
            <a:pathLst>
              <a:path w="584200" h="502919">
                <a:moveTo>
                  <a:pt x="0" y="251460"/>
                </a:moveTo>
                <a:lnTo>
                  <a:pt x="4702" y="206243"/>
                </a:lnTo>
                <a:lnTo>
                  <a:pt x="18260" y="163693"/>
                </a:lnTo>
                <a:lnTo>
                  <a:pt x="39849" y="124516"/>
                </a:lnTo>
                <a:lnTo>
                  <a:pt x="68644" y="89422"/>
                </a:lnTo>
                <a:lnTo>
                  <a:pt x="103821" y="59120"/>
                </a:lnTo>
                <a:lnTo>
                  <a:pt x="144554" y="34318"/>
                </a:lnTo>
                <a:lnTo>
                  <a:pt x="190019" y="15725"/>
                </a:lnTo>
                <a:lnTo>
                  <a:pt x="239391" y="4049"/>
                </a:lnTo>
                <a:lnTo>
                  <a:pt x="291845" y="0"/>
                </a:lnTo>
                <a:lnTo>
                  <a:pt x="344300" y="4049"/>
                </a:lnTo>
                <a:lnTo>
                  <a:pt x="393672" y="15725"/>
                </a:lnTo>
                <a:lnTo>
                  <a:pt x="439137" y="34318"/>
                </a:lnTo>
                <a:lnTo>
                  <a:pt x="479870" y="59120"/>
                </a:lnTo>
                <a:lnTo>
                  <a:pt x="515047" y="89422"/>
                </a:lnTo>
                <a:lnTo>
                  <a:pt x="543842" y="124516"/>
                </a:lnTo>
                <a:lnTo>
                  <a:pt x="565431" y="163693"/>
                </a:lnTo>
                <a:lnTo>
                  <a:pt x="578989" y="206243"/>
                </a:lnTo>
                <a:lnTo>
                  <a:pt x="583691" y="251460"/>
                </a:lnTo>
                <a:lnTo>
                  <a:pt x="578989" y="296676"/>
                </a:lnTo>
                <a:lnTo>
                  <a:pt x="565431" y="339226"/>
                </a:lnTo>
                <a:lnTo>
                  <a:pt x="543842" y="378403"/>
                </a:lnTo>
                <a:lnTo>
                  <a:pt x="515047" y="413497"/>
                </a:lnTo>
                <a:lnTo>
                  <a:pt x="479870" y="443799"/>
                </a:lnTo>
                <a:lnTo>
                  <a:pt x="439137" y="468601"/>
                </a:lnTo>
                <a:lnTo>
                  <a:pt x="393672" y="487194"/>
                </a:lnTo>
                <a:lnTo>
                  <a:pt x="344300" y="498870"/>
                </a:lnTo>
                <a:lnTo>
                  <a:pt x="291845" y="502920"/>
                </a:lnTo>
                <a:lnTo>
                  <a:pt x="239391" y="498870"/>
                </a:lnTo>
                <a:lnTo>
                  <a:pt x="190019" y="487194"/>
                </a:lnTo>
                <a:lnTo>
                  <a:pt x="144554" y="468601"/>
                </a:lnTo>
                <a:lnTo>
                  <a:pt x="103821" y="443799"/>
                </a:lnTo>
                <a:lnTo>
                  <a:pt x="68644" y="413497"/>
                </a:lnTo>
                <a:lnTo>
                  <a:pt x="39849" y="378403"/>
                </a:lnTo>
                <a:lnTo>
                  <a:pt x="18260" y="339226"/>
                </a:lnTo>
                <a:lnTo>
                  <a:pt x="4702" y="296676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6704" y="2286000"/>
            <a:ext cx="4631436" cy="402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2335" y="1816607"/>
            <a:ext cx="1062990" cy="6350"/>
          </a:xfrm>
          <a:custGeom>
            <a:avLst/>
            <a:gdLst/>
            <a:ahLst/>
            <a:cxnLst/>
            <a:rect l="l" t="t" r="r" b="b"/>
            <a:pathLst>
              <a:path w="1062990" h="6350">
                <a:moveTo>
                  <a:pt x="0" y="0"/>
                </a:moveTo>
                <a:lnTo>
                  <a:pt x="1062863" y="622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79992" y="1811020"/>
            <a:ext cx="121920" cy="2774950"/>
          </a:xfrm>
          <a:custGeom>
            <a:avLst/>
            <a:gdLst/>
            <a:ahLst/>
            <a:cxnLst/>
            <a:rect l="l" t="t" r="r" b="b"/>
            <a:pathLst>
              <a:path w="121920" h="2774950">
                <a:moveTo>
                  <a:pt x="73693" y="2698839"/>
                </a:moveTo>
                <a:lnTo>
                  <a:pt x="45465" y="2699638"/>
                </a:lnTo>
                <a:lnTo>
                  <a:pt x="85598" y="2774696"/>
                </a:lnTo>
                <a:lnTo>
                  <a:pt x="115081" y="2711577"/>
                </a:lnTo>
                <a:lnTo>
                  <a:pt x="74040" y="2711577"/>
                </a:lnTo>
                <a:lnTo>
                  <a:pt x="73693" y="2698839"/>
                </a:lnTo>
                <a:close/>
              </a:path>
              <a:path w="121920" h="2774950">
                <a:moveTo>
                  <a:pt x="121665" y="2697479"/>
                </a:moveTo>
                <a:lnTo>
                  <a:pt x="73693" y="2698839"/>
                </a:lnTo>
                <a:lnTo>
                  <a:pt x="74040" y="2711577"/>
                </a:lnTo>
                <a:lnTo>
                  <a:pt x="93725" y="2710941"/>
                </a:lnTo>
                <a:lnTo>
                  <a:pt x="93380" y="2698281"/>
                </a:lnTo>
                <a:lnTo>
                  <a:pt x="121291" y="2698281"/>
                </a:lnTo>
                <a:lnTo>
                  <a:pt x="121665" y="2697479"/>
                </a:lnTo>
                <a:close/>
              </a:path>
              <a:path w="121920" h="2774950">
                <a:moveTo>
                  <a:pt x="121291" y="2698281"/>
                </a:moveTo>
                <a:lnTo>
                  <a:pt x="93380" y="2698281"/>
                </a:lnTo>
                <a:lnTo>
                  <a:pt x="93725" y="2710941"/>
                </a:lnTo>
                <a:lnTo>
                  <a:pt x="74040" y="2711577"/>
                </a:lnTo>
                <a:lnTo>
                  <a:pt x="115081" y="2711577"/>
                </a:lnTo>
                <a:lnTo>
                  <a:pt x="121291" y="2698281"/>
                </a:lnTo>
                <a:close/>
              </a:path>
              <a:path w="121920" h="2774950">
                <a:moveTo>
                  <a:pt x="19811" y="0"/>
                </a:moveTo>
                <a:lnTo>
                  <a:pt x="0" y="507"/>
                </a:lnTo>
                <a:lnTo>
                  <a:pt x="73693" y="2698839"/>
                </a:lnTo>
                <a:lnTo>
                  <a:pt x="93380" y="2698281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6375" y="5324347"/>
            <a:ext cx="1137920" cy="9194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5880" indent="302260">
              <a:lnSpc>
                <a:spcPct val="102800"/>
              </a:lnSpc>
              <a:spcBef>
                <a:spcPts val="40"/>
              </a:spcBef>
            </a:pPr>
            <a:r>
              <a:rPr sz="1800" spc="-285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si</a:t>
            </a:r>
            <a:r>
              <a:rPr sz="1800" spc="-75" dirty="0">
                <a:latin typeface="Arial"/>
                <a:cs typeface="Arial"/>
              </a:rPr>
              <a:t>f</a:t>
            </a:r>
            <a:r>
              <a:rPr sz="1800" spc="-30" dirty="0">
                <a:latin typeface="Arial"/>
                <a:cs typeface="Arial"/>
              </a:rPr>
              <a:t>orm  </a:t>
            </a:r>
            <a:r>
              <a:rPr sz="1800" spc="-55" dirty="0">
                <a:latin typeface="Arial"/>
                <a:cs typeface="Arial"/>
              </a:rPr>
              <a:t>Triquetrum</a:t>
            </a:r>
            <a:endParaRPr sz="1800">
              <a:latin typeface="Arial"/>
              <a:cs typeface="Arial"/>
            </a:endParaRPr>
          </a:p>
          <a:p>
            <a:pPr marL="493395">
              <a:lnSpc>
                <a:spcPct val="100000"/>
              </a:lnSpc>
              <a:spcBef>
                <a:spcPts val="495"/>
              </a:spcBef>
            </a:pPr>
            <a:r>
              <a:rPr sz="1800" spc="-125" dirty="0">
                <a:latin typeface="Arial"/>
                <a:cs typeface="Arial"/>
              </a:rPr>
              <a:t>Lu</a:t>
            </a:r>
            <a:r>
              <a:rPr sz="1800" spc="-120" dirty="0">
                <a:latin typeface="Arial"/>
                <a:cs typeface="Arial"/>
              </a:rPr>
              <a:t>n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9993" y="5230164"/>
            <a:ext cx="1300480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indent="155575">
              <a:lnSpc>
                <a:spcPct val="134300"/>
              </a:lnSpc>
              <a:spcBef>
                <a:spcPts val="100"/>
              </a:spcBef>
            </a:pPr>
            <a:r>
              <a:rPr sz="1800" spc="-33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r</a:t>
            </a:r>
            <a:r>
              <a:rPr sz="1800" spc="-130" dirty="0">
                <a:latin typeface="Arial"/>
                <a:cs typeface="Arial"/>
              </a:rPr>
              <a:t>ape</a:t>
            </a:r>
            <a:r>
              <a:rPr sz="1800" spc="-125" dirty="0">
                <a:latin typeface="Arial"/>
                <a:cs typeface="Arial"/>
              </a:rPr>
              <a:t>z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um  </a:t>
            </a:r>
            <a:r>
              <a:rPr sz="1800" spc="-85" dirty="0">
                <a:latin typeface="Arial"/>
                <a:cs typeface="Arial"/>
              </a:rPr>
              <a:t>Capitate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114" dirty="0">
                <a:latin typeface="Arial"/>
                <a:cs typeface="Arial"/>
              </a:rPr>
              <a:t>Scaphoid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65840" y="4762245"/>
            <a:ext cx="91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r</a:t>
            </a:r>
            <a:r>
              <a:rPr sz="1800" spc="-130" dirty="0">
                <a:latin typeface="Arial"/>
                <a:cs typeface="Arial"/>
              </a:rPr>
              <a:t>ape</a:t>
            </a:r>
            <a:r>
              <a:rPr sz="1800" spc="-160" dirty="0">
                <a:latin typeface="Arial"/>
                <a:cs typeface="Arial"/>
              </a:rPr>
              <a:t>z</a:t>
            </a:r>
            <a:r>
              <a:rPr sz="1800" spc="-35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6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2833" y="4851654"/>
            <a:ext cx="75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Hamate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41791" y="6361277"/>
            <a:ext cx="1461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rebuchet MS"/>
                <a:cs typeface="Trebuchet MS"/>
              </a:rPr>
              <a:t>Anterior</a:t>
            </a:r>
            <a:r>
              <a:rPr sz="2000" b="1" spc="-235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view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536"/>
            <a:ext cx="7562850" cy="495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latin typeface="Trebuchet MS"/>
                <a:cs typeface="Trebuchet MS"/>
              </a:rPr>
              <a:t>Hand-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An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easy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way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to</a:t>
            </a:r>
            <a:r>
              <a:rPr sz="3000" spc="-25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memorize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the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carpal</a:t>
            </a:r>
            <a:r>
              <a:rPr sz="3000" spc="-23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bones</a:t>
            </a: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45"/>
              </a:spcBef>
              <a:buFont typeface="Arial"/>
              <a:buChar char="•"/>
              <a:tabLst>
                <a:tab pos="241935" algn="l"/>
              </a:tabLst>
            </a:pPr>
            <a:r>
              <a:rPr sz="2900" b="1" spc="-16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900" b="1" spc="-165" dirty="0">
                <a:latin typeface="Trebuchet MS"/>
                <a:cs typeface="Trebuchet MS"/>
              </a:rPr>
              <a:t>he </a:t>
            </a:r>
            <a:r>
              <a:rPr sz="2900" b="1" spc="-17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900" b="1" spc="-175" dirty="0">
                <a:latin typeface="Trebuchet MS"/>
                <a:cs typeface="Trebuchet MS"/>
              </a:rPr>
              <a:t>ooks </a:t>
            </a:r>
            <a:r>
              <a:rPr sz="2900" b="1" spc="-254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900" b="1" spc="-254" dirty="0">
                <a:latin typeface="Trebuchet MS"/>
                <a:cs typeface="Trebuchet MS"/>
              </a:rPr>
              <a:t>oo </a:t>
            </a:r>
            <a:r>
              <a:rPr sz="2900" b="1" spc="-19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900" b="1" spc="-190" dirty="0">
                <a:latin typeface="Trebuchet MS"/>
                <a:cs typeface="Trebuchet MS"/>
              </a:rPr>
              <a:t>retty </a:t>
            </a:r>
            <a:r>
              <a:rPr sz="2900" b="1" spc="-28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900" b="1" spc="-285" dirty="0">
                <a:latin typeface="Trebuchet MS"/>
                <a:cs typeface="Trebuchet MS"/>
              </a:rPr>
              <a:t>ry </a:t>
            </a:r>
            <a:r>
              <a:rPr sz="2900" b="1" spc="-33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900" b="1" spc="-335" dirty="0">
                <a:latin typeface="Trebuchet MS"/>
                <a:cs typeface="Trebuchet MS"/>
              </a:rPr>
              <a:t>o </a:t>
            </a:r>
            <a:r>
              <a:rPr sz="2900" b="1" spc="-20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900" b="1" spc="-200" dirty="0">
                <a:latin typeface="Trebuchet MS"/>
                <a:cs typeface="Trebuchet MS"/>
              </a:rPr>
              <a:t>atch</a:t>
            </a:r>
            <a:r>
              <a:rPr sz="2900" b="1" spc="-229" dirty="0">
                <a:latin typeface="Trebuchet MS"/>
                <a:cs typeface="Trebuchet MS"/>
              </a:rPr>
              <a:t> </a:t>
            </a:r>
            <a:r>
              <a:rPr sz="2900" b="1" spc="-190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2900" b="1" spc="-190" dirty="0">
                <a:latin typeface="Trebuchet MS"/>
                <a:cs typeface="Trebuchet MS"/>
              </a:rPr>
              <a:t>er</a:t>
            </a:r>
            <a:endParaRPr sz="2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935" algn="l"/>
              </a:tabLst>
            </a:pP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175" dirty="0">
                <a:latin typeface="Arial"/>
                <a:cs typeface="Arial"/>
              </a:rPr>
              <a:t>caphoid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935" algn="l"/>
              </a:tabLst>
            </a:pPr>
            <a:r>
              <a:rPr sz="2800" spc="-14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00" spc="-145" dirty="0">
                <a:latin typeface="Arial"/>
                <a:cs typeface="Arial"/>
              </a:rPr>
              <a:t>unate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935" algn="l"/>
              </a:tabLst>
            </a:pP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85" dirty="0">
                <a:latin typeface="Arial"/>
                <a:cs typeface="Arial"/>
              </a:rPr>
              <a:t>riquetrum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935" algn="l"/>
              </a:tabLst>
            </a:pP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110" dirty="0">
                <a:latin typeface="Arial"/>
                <a:cs typeface="Arial"/>
              </a:rPr>
              <a:t>isiform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241935" algn="l"/>
              </a:tabLst>
            </a:pPr>
            <a:r>
              <a:rPr sz="2800" spc="-1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170" dirty="0">
                <a:latin typeface="Arial"/>
                <a:cs typeface="Arial"/>
              </a:rPr>
              <a:t>rapezium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935" algn="l"/>
              </a:tabLst>
            </a:pP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175" dirty="0">
                <a:latin typeface="Arial"/>
                <a:cs typeface="Arial"/>
              </a:rPr>
              <a:t>rapezoid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935" algn="l"/>
              </a:tabLst>
            </a:pP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125" dirty="0">
                <a:latin typeface="Arial"/>
                <a:cs typeface="Arial"/>
              </a:rPr>
              <a:t>apitate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241935" algn="l"/>
              </a:tabLst>
            </a:pPr>
            <a:r>
              <a:rPr sz="2800" spc="-14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800" spc="-145" dirty="0">
                <a:latin typeface="Arial"/>
                <a:cs typeface="Arial"/>
              </a:rPr>
              <a:t>amate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0" y="1030224"/>
            <a:ext cx="42169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5347" y="1638300"/>
            <a:ext cx="5110261" cy="4910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6220" y="907674"/>
            <a:ext cx="3030931" cy="5480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55219"/>
            <a:ext cx="543623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85"/>
              </a:lnSpc>
              <a:spcBef>
                <a:spcPts val="100"/>
              </a:spcBef>
            </a:pPr>
            <a:r>
              <a:rPr sz="3600" spc="-155" dirty="0"/>
              <a:t>Osteology </a:t>
            </a:r>
            <a:r>
              <a:rPr sz="3600" spc="-165" dirty="0"/>
              <a:t>Of </a:t>
            </a:r>
            <a:r>
              <a:rPr sz="3600" spc="-215" dirty="0"/>
              <a:t>The </a:t>
            </a:r>
            <a:r>
              <a:rPr sz="3600" spc="-135" dirty="0"/>
              <a:t>Upper</a:t>
            </a:r>
            <a:r>
              <a:rPr sz="3600" spc="-605" dirty="0"/>
              <a:t> </a:t>
            </a:r>
            <a:r>
              <a:rPr sz="3600" spc="-204" dirty="0"/>
              <a:t>Limb</a:t>
            </a:r>
            <a:endParaRPr sz="3600"/>
          </a:p>
          <a:p>
            <a:pPr marL="12700">
              <a:lnSpc>
                <a:spcPts val="3105"/>
              </a:lnSpc>
            </a:pPr>
            <a:r>
              <a:rPr sz="2700" spc="-120" dirty="0">
                <a:solidFill>
                  <a:srgbClr val="000000"/>
                </a:solidFill>
              </a:rPr>
              <a:t>Hand- </a:t>
            </a:r>
            <a:r>
              <a:rPr sz="2700" spc="-40" dirty="0">
                <a:solidFill>
                  <a:srgbClr val="000000"/>
                </a:solidFill>
              </a:rPr>
              <a:t>Meta</a:t>
            </a:r>
            <a:r>
              <a:rPr sz="2700" spc="-290" dirty="0">
                <a:solidFill>
                  <a:srgbClr val="000000"/>
                </a:solidFill>
              </a:rPr>
              <a:t> </a:t>
            </a:r>
            <a:r>
              <a:rPr sz="2700" spc="-140" dirty="0">
                <a:solidFill>
                  <a:srgbClr val="000000"/>
                </a:solidFill>
              </a:rPr>
              <a:t>Carpals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16939" y="1707918"/>
            <a:ext cx="6506209" cy="337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7945">
              <a:lnSpc>
                <a:spcPct val="12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Palm(metacarpus) </a:t>
            </a:r>
            <a:r>
              <a:rPr sz="2800" spc="-145" dirty="0">
                <a:latin typeface="Arial"/>
                <a:cs typeface="Arial"/>
              </a:rPr>
              <a:t>is made </a:t>
            </a:r>
            <a:r>
              <a:rPr sz="2800" spc="-95" dirty="0">
                <a:latin typeface="Arial"/>
                <a:cs typeface="Arial"/>
              </a:rPr>
              <a:t>up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5  </a:t>
            </a:r>
            <a:r>
              <a:rPr sz="2800" spc="-95" dirty="0">
                <a:latin typeface="Arial"/>
                <a:cs typeface="Arial"/>
              </a:rPr>
              <a:t>meta </a:t>
            </a:r>
            <a:r>
              <a:rPr sz="2800" spc="-114" dirty="0">
                <a:latin typeface="Arial"/>
                <a:cs typeface="Arial"/>
              </a:rPr>
              <a:t>carpal </a:t>
            </a:r>
            <a:r>
              <a:rPr sz="2800" spc="-140" dirty="0">
                <a:latin typeface="Arial"/>
                <a:cs typeface="Arial"/>
              </a:rPr>
              <a:t>bones,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110" dirty="0">
                <a:latin typeface="Arial"/>
                <a:cs typeface="Arial"/>
              </a:rPr>
              <a:t>bone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has: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30" dirty="0">
                <a:latin typeface="Trebuchet MS"/>
                <a:cs typeface="Trebuchet MS"/>
              </a:rPr>
              <a:t>Base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Which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articulates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distal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row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carpals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45" dirty="0">
                <a:latin typeface="Trebuchet MS"/>
                <a:cs typeface="Trebuchet MS"/>
              </a:rPr>
              <a:t>Shaft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50" dirty="0">
                <a:latin typeface="Trebuchet MS"/>
                <a:cs typeface="Trebuchet MS"/>
              </a:rPr>
              <a:t>Head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Articulates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proximal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phalanges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8" y="1033272"/>
            <a:ext cx="42023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1796" y="1926334"/>
            <a:ext cx="2858068" cy="493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Hand </a:t>
            </a:r>
            <a:r>
              <a:rPr spc="-185" dirty="0"/>
              <a:t>-</a:t>
            </a:r>
            <a:r>
              <a:rPr spc="-340" dirty="0"/>
              <a:t> </a:t>
            </a:r>
            <a:r>
              <a:rPr spc="-135" dirty="0"/>
              <a:t>Phalanges</a:t>
            </a:r>
          </a:p>
          <a:p>
            <a:pPr marL="241300" indent="-228600">
              <a:lnSpc>
                <a:spcPct val="100000"/>
              </a:lnSpc>
              <a:spcBef>
                <a:spcPts val="23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25" dirty="0">
                <a:latin typeface="Trebuchet MS"/>
                <a:cs typeface="Trebuchet MS"/>
              </a:rPr>
              <a:t>3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Phalanges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-120" dirty="0">
                <a:latin typeface="Trebuchet MS"/>
                <a:cs typeface="Trebuchet MS"/>
              </a:rPr>
              <a:t>on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b="1" spc="-190" dirty="0">
                <a:latin typeface="Trebuchet MS"/>
                <a:cs typeface="Trebuchet MS"/>
              </a:rPr>
              <a:t>each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digit: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Arial"/>
                <a:cs typeface="Arial"/>
              </a:rPr>
              <a:t>Proximal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Intermediate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Distal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55" dirty="0">
                <a:latin typeface="Arial"/>
                <a:cs typeface="Arial"/>
              </a:rPr>
              <a:t>Except </a:t>
            </a:r>
            <a:r>
              <a:rPr sz="2400" spc="-30" dirty="0">
                <a:latin typeface="Arial"/>
                <a:cs typeface="Arial"/>
              </a:rPr>
              <a:t>digit </a:t>
            </a:r>
            <a:r>
              <a:rPr sz="2400" spc="-55" dirty="0">
                <a:latin typeface="Arial"/>
                <a:cs typeface="Arial"/>
              </a:rPr>
              <a:t>1(thumb),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00" dirty="0">
                <a:latin typeface="Arial"/>
                <a:cs typeface="Arial"/>
              </a:rPr>
              <a:t>contains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two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95" dirty="0">
                <a:latin typeface="Arial"/>
                <a:cs typeface="Arial"/>
              </a:rPr>
              <a:t>Proximal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distal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00" dirty="0">
                <a:latin typeface="Trebuchet MS"/>
                <a:cs typeface="Trebuchet MS"/>
              </a:rPr>
              <a:t>Each </a:t>
            </a:r>
            <a:r>
              <a:rPr sz="2800" b="1" spc="-160" dirty="0">
                <a:latin typeface="Trebuchet MS"/>
                <a:cs typeface="Trebuchet MS"/>
              </a:rPr>
              <a:t>phalanx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b="1" spc="-195" dirty="0">
                <a:latin typeface="Trebuchet MS"/>
                <a:cs typeface="Trebuchet MS"/>
              </a:rPr>
              <a:t>have: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110" dirty="0">
                <a:latin typeface="Trebuchet MS"/>
                <a:cs typeface="Trebuchet MS"/>
              </a:rPr>
              <a:t>Base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Articulates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metacarpal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120" dirty="0">
                <a:latin typeface="Trebuchet MS"/>
                <a:cs typeface="Trebuchet MS"/>
              </a:rPr>
              <a:t>Shaft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125" dirty="0">
                <a:latin typeface="Trebuchet MS"/>
                <a:cs typeface="Trebuchet MS"/>
              </a:rPr>
              <a:t>Head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8" y="1033272"/>
            <a:ext cx="42023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01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/>
              <a:t>Credits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499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illustrations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60" dirty="0">
                <a:latin typeface="Arial"/>
                <a:cs typeface="Arial"/>
              </a:rPr>
              <a:t>this </a:t>
            </a:r>
            <a:r>
              <a:rPr sz="2800" spc="-85" dirty="0">
                <a:latin typeface="Arial"/>
                <a:cs typeface="Arial"/>
              </a:rPr>
              <a:t>presentation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14" dirty="0">
                <a:latin typeface="Arial"/>
                <a:cs typeface="Arial"/>
              </a:rPr>
              <a:t>taken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from: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8" y="1033272"/>
            <a:ext cx="42023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355" y="2581655"/>
            <a:ext cx="2744723" cy="3514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6743" y="2581655"/>
            <a:ext cx="2569463" cy="3512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1771" y="2581655"/>
            <a:ext cx="2804160" cy="351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338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Introduction: </a:t>
            </a:r>
            <a:r>
              <a:rPr spc="-210" dirty="0"/>
              <a:t>Surface </a:t>
            </a:r>
            <a:r>
              <a:rPr spc="-190" dirty="0"/>
              <a:t>Anatomy </a:t>
            </a:r>
            <a:r>
              <a:rPr spc="-130" dirty="0"/>
              <a:t>And</a:t>
            </a:r>
            <a:r>
              <a:rPr spc="-660" dirty="0"/>
              <a:t> </a:t>
            </a:r>
            <a:r>
              <a:rPr spc="-170" dirty="0"/>
              <a:t>Osteology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96442"/>
            <a:ext cx="5640070" cy="307848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465455" algn="l"/>
              </a:tabLst>
            </a:pPr>
            <a:r>
              <a:rPr sz="2900" b="1" spc="-260" dirty="0">
                <a:latin typeface="Trebuchet MS"/>
                <a:cs typeface="Trebuchet MS"/>
              </a:rPr>
              <a:t>1.	</a:t>
            </a:r>
            <a:r>
              <a:rPr sz="2900" b="1" spc="-180" dirty="0">
                <a:latin typeface="Trebuchet MS"/>
                <a:cs typeface="Trebuchet MS"/>
              </a:rPr>
              <a:t>Surface</a:t>
            </a:r>
            <a:r>
              <a:rPr sz="2900" b="1" spc="-260" dirty="0">
                <a:latin typeface="Trebuchet MS"/>
                <a:cs typeface="Trebuchet MS"/>
              </a:rPr>
              <a:t> </a:t>
            </a:r>
            <a:r>
              <a:rPr sz="2900" b="1" spc="-150" dirty="0">
                <a:latin typeface="Trebuchet MS"/>
                <a:cs typeface="Trebuchet MS"/>
              </a:rPr>
              <a:t>anatomy</a:t>
            </a:r>
            <a:endParaRPr sz="2900">
              <a:latin typeface="Trebuchet MS"/>
              <a:cs typeface="Trebuchet MS"/>
            </a:endParaRPr>
          </a:p>
          <a:p>
            <a:pPr marL="12700" marR="228600">
              <a:lnSpc>
                <a:spcPct val="120800"/>
              </a:lnSpc>
              <a:spcBef>
                <a:spcPts val="15"/>
              </a:spcBef>
              <a:buChar char="•"/>
              <a:tabLst>
                <a:tab pos="241935" algn="l"/>
              </a:tabLst>
            </a:pPr>
            <a:r>
              <a:rPr sz="2700" spc="-195" dirty="0">
                <a:latin typeface="Arial"/>
                <a:cs typeface="Arial"/>
              </a:rPr>
              <a:t>Regions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35" dirty="0">
                <a:latin typeface="Arial"/>
                <a:cs typeface="Arial"/>
              </a:rPr>
              <a:t>the </a:t>
            </a:r>
            <a:r>
              <a:rPr sz="2700" spc="-80" dirty="0">
                <a:latin typeface="Arial"/>
                <a:cs typeface="Arial"/>
              </a:rPr>
              <a:t>upper </a:t>
            </a:r>
            <a:r>
              <a:rPr sz="2700" spc="-35" dirty="0">
                <a:latin typeface="Arial"/>
                <a:cs typeface="Arial"/>
              </a:rPr>
              <a:t>limb:</a:t>
            </a:r>
            <a:r>
              <a:rPr sz="2700" spc="-45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Shoulder|  </a:t>
            </a:r>
            <a:r>
              <a:rPr sz="2700" spc="60" dirty="0">
                <a:latin typeface="Arial"/>
                <a:cs typeface="Arial"/>
              </a:rPr>
              <a:t>Arm| </a:t>
            </a:r>
            <a:r>
              <a:rPr sz="2700" spc="-55" dirty="0">
                <a:latin typeface="Arial"/>
                <a:cs typeface="Arial"/>
              </a:rPr>
              <a:t>Forearm|</a:t>
            </a:r>
            <a:r>
              <a:rPr sz="2700" spc="-355" dirty="0">
                <a:latin typeface="Arial"/>
                <a:cs typeface="Arial"/>
              </a:rPr>
              <a:t> </a:t>
            </a:r>
            <a:r>
              <a:rPr sz="2700" spc="-170" dirty="0">
                <a:latin typeface="Arial"/>
                <a:cs typeface="Arial"/>
              </a:rPr>
              <a:t>Hand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900" b="1" spc="-260" dirty="0">
                <a:latin typeface="Trebuchet MS"/>
                <a:cs typeface="Trebuchet MS"/>
              </a:rPr>
              <a:t>2. </a:t>
            </a:r>
            <a:r>
              <a:rPr sz="2900" b="1" spc="-130" dirty="0">
                <a:latin typeface="Trebuchet MS"/>
                <a:cs typeface="Trebuchet MS"/>
              </a:rPr>
              <a:t>Osteology </a:t>
            </a:r>
            <a:r>
              <a:rPr sz="2900" b="1" spc="-120" dirty="0">
                <a:latin typeface="Trebuchet MS"/>
                <a:cs typeface="Trebuchet MS"/>
              </a:rPr>
              <a:t>of </a:t>
            </a:r>
            <a:r>
              <a:rPr sz="2900" b="1" spc="-170" dirty="0">
                <a:latin typeface="Trebuchet MS"/>
                <a:cs typeface="Trebuchet MS"/>
              </a:rPr>
              <a:t>the upper</a:t>
            </a:r>
            <a:r>
              <a:rPr sz="2900" b="1" spc="-525" dirty="0">
                <a:latin typeface="Trebuchet MS"/>
                <a:cs typeface="Trebuchet MS"/>
              </a:rPr>
              <a:t> </a:t>
            </a:r>
            <a:r>
              <a:rPr sz="2900" b="1" spc="-145" dirty="0">
                <a:latin typeface="Trebuchet MS"/>
                <a:cs typeface="Trebuchet MS"/>
              </a:rPr>
              <a:t>limb</a:t>
            </a:r>
            <a:endParaRPr sz="2900">
              <a:latin typeface="Trebuchet MS"/>
              <a:cs typeface="Trebuchet MS"/>
            </a:endParaRPr>
          </a:p>
          <a:p>
            <a:pPr marL="12700" marR="5080">
              <a:lnSpc>
                <a:spcPct val="120800"/>
              </a:lnSpc>
              <a:spcBef>
                <a:spcPts val="20"/>
              </a:spcBef>
              <a:buChar char="•"/>
              <a:tabLst>
                <a:tab pos="241935" algn="l"/>
              </a:tabLst>
            </a:pPr>
            <a:r>
              <a:rPr sz="2700" spc="-75" dirty="0">
                <a:latin typeface="Arial"/>
                <a:cs typeface="Arial"/>
              </a:rPr>
              <a:t>Clavicle| </a:t>
            </a:r>
            <a:r>
              <a:rPr sz="2700" spc="-105" dirty="0">
                <a:latin typeface="Arial"/>
                <a:cs typeface="Arial"/>
              </a:rPr>
              <a:t>Scapula| </a:t>
            </a:r>
            <a:r>
              <a:rPr sz="2700" spc="-55" dirty="0">
                <a:latin typeface="Arial"/>
                <a:cs typeface="Arial"/>
              </a:rPr>
              <a:t>Humerus| </a:t>
            </a:r>
            <a:r>
              <a:rPr sz="2700" spc="-190" dirty="0">
                <a:latin typeface="Arial"/>
                <a:cs typeface="Arial"/>
              </a:rPr>
              <a:t>Radius  </a:t>
            </a:r>
            <a:r>
              <a:rPr sz="2700" spc="10" dirty="0">
                <a:latin typeface="Arial"/>
                <a:cs typeface="Arial"/>
              </a:rPr>
              <a:t>Ulna| </a:t>
            </a:r>
            <a:r>
              <a:rPr sz="2700" spc="-95" dirty="0">
                <a:latin typeface="Arial"/>
                <a:cs typeface="Arial"/>
              </a:rPr>
              <a:t>Carpals| </a:t>
            </a:r>
            <a:r>
              <a:rPr sz="2700" spc="-55" dirty="0">
                <a:latin typeface="Arial"/>
                <a:cs typeface="Arial"/>
              </a:rPr>
              <a:t>Meta </a:t>
            </a:r>
            <a:r>
              <a:rPr sz="2700" spc="-90" dirty="0">
                <a:latin typeface="Arial"/>
                <a:cs typeface="Arial"/>
              </a:rPr>
              <a:t>Carpals|</a:t>
            </a:r>
            <a:r>
              <a:rPr sz="2700" spc="-475" dirty="0">
                <a:latin typeface="Arial"/>
                <a:cs typeface="Arial"/>
              </a:rPr>
              <a:t> </a:t>
            </a:r>
            <a:r>
              <a:rPr sz="2700" spc="-195" dirty="0">
                <a:latin typeface="Arial"/>
                <a:cs typeface="Arial"/>
              </a:rPr>
              <a:t>Phalanges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8" y="1027175"/>
            <a:ext cx="42023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6912"/>
            <a:ext cx="840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General </a:t>
            </a:r>
            <a:r>
              <a:rPr spc="-185" dirty="0"/>
              <a:t>Arrangement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755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536"/>
            <a:ext cx="3891915" cy="3291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0" dirty="0">
                <a:latin typeface="Trebuchet MS"/>
                <a:cs typeface="Trebuchet MS"/>
              </a:rPr>
              <a:t>Surface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anatomy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2900" b="1" spc="-145" dirty="0">
                <a:latin typeface="Trebuchet MS"/>
                <a:cs typeface="Trebuchet MS"/>
              </a:rPr>
              <a:t>-Divided into </a:t>
            </a:r>
            <a:r>
              <a:rPr sz="2900" b="1" spc="-229" dirty="0">
                <a:latin typeface="Trebuchet MS"/>
                <a:cs typeface="Trebuchet MS"/>
              </a:rPr>
              <a:t>4</a:t>
            </a:r>
            <a:r>
              <a:rPr sz="2900" b="1" spc="-434" dirty="0">
                <a:latin typeface="Trebuchet MS"/>
                <a:cs typeface="Trebuchet MS"/>
              </a:rPr>
              <a:t> </a:t>
            </a:r>
            <a:r>
              <a:rPr sz="2900" b="1" spc="-145" dirty="0">
                <a:latin typeface="Trebuchet MS"/>
                <a:cs typeface="Trebuchet MS"/>
              </a:rPr>
              <a:t>regions</a:t>
            </a:r>
            <a:endParaRPr sz="2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135" dirty="0">
                <a:latin typeface="Arial"/>
                <a:cs typeface="Arial"/>
              </a:rPr>
              <a:t>Shoulder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  <a:tab pos="1016635" algn="l"/>
              </a:tabLst>
            </a:pPr>
            <a:r>
              <a:rPr sz="2800" spc="-105" dirty="0">
                <a:latin typeface="Arial"/>
                <a:cs typeface="Arial"/>
              </a:rPr>
              <a:t>Arm	(brachium)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  <a:tab pos="1621790" algn="l"/>
              </a:tabLst>
            </a:pPr>
            <a:r>
              <a:rPr sz="2800" spc="-145" dirty="0">
                <a:latin typeface="Arial"/>
                <a:cs typeface="Arial"/>
              </a:rPr>
              <a:t>Forearm	</a:t>
            </a:r>
            <a:r>
              <a:rPr sz="2800" spc="-105" dirty="0">
                <a:latin typeface="Arial"/>
                <a:cs typeface="Arial"/>
              </a:rPr>
              <a:t>(Antebrachium)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175" dirty="0">
                <a:latin typeface="Arial"/>
                <a:cs typeface="Arial"/>
              </a:rPr>
              <a:t>Hand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8" y="1033272"/>
            <a:ext cx="42023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6606" y="1354872"/>
            <a:ext cx="4546033" cy="5205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6912"/>
            <a:ext cx="840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General </a:t>
            </a:r>
            <a:r>
              <a:rPr spc="-185" dirty="0"/>
              <a:t>Arrangement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755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536"/>
            <a:ext cx="4818380" cy="164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latin typeface="Trebuchet MS"/>
                <a:cs typeface="Trebuchet MS"/>
              </a:rPr>
              <a:t>Osteology</a:t>
            </a:r>
            <a:endParaRPr sz="3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520"/>
              </a:spcBef>
              <a:buFont typeface="Arial"/>
              <a:buChar char="•"/>
              <a:tabLst>
                <a:tab pos="241935" algn="l"/>
              </a:tabLst>
            </a:pPr>
            <a:r>
              <a:rPr sz="2900" b="1" spc="-240" dirty="0">
                <a:latin typeface="Trebuchet MS"/>
                <a:cs typeface="Trebuchet MS"/>
              </a:rPr>
              <a:t>The </a:t>
            </a:r>
            <a:r>
              <a:rPr sz="2900" b="1" spc="-170" dirty="0">
                <a:latin typeface="Trebuchet MS"/>
                <a:cs typeface="Trebuchet MS"/>
              </a:rPr>
              <a:t>upper </a:t>
            </a:r>
            <a:r>
              <a:rPr sz="2900" b="1" spc="-195" dirty="0">
                <a:latin typeface="Trebuchet MS"/>
                <a:cs typeface="Trebuchet MS"/>
              </a:rPr>
              <a:t>extremity</a:t>
            </a:r>
            <a:r>
              <a:rPr sz="2900" b="1" spc="-365" dirty="0">
                <a:latin typeface="Trebuchet MS"/>
                <a:cs typeface="Trebuchet MS"/>
              </a:rPr>
              <a:t> </a:t>
            </a:r>
            <a:r>
              <a:rPr sz="2900" b="1" spc="-175" dirty="0">
                <a:latin typeface="Trebuchet MS"/>
                <a:cs typeface="Trebuchet MS"/>
              </a:rPr>
              <a:t>includes:</a:t>
            </a:r>
            <a:endParaRPr sz="29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Clavicle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657983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400" dirty="0">
                <a:latin typeface="Arial"/>
                <a:cs typeface="Arial"/>
              </a:rPr>
              <a:t>S</a:t>
            </a:r>
            <a:r>
              <a:rPr sz="2400" spc="-315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apula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3022219"/>
            <a:ext cx="2165350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Humerus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(Arm)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Radius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3809872"/>
            <a:ext cx="1786255" cy="15957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1300" algn="l"/>
              </a:tabLst>
            </a:pPr>
            <a:r>
              <a:rPr sz="2400" spc="-110" dirty="0">
                <a:latin typeface="Arial"/>
                <a:cs typeface="Arial"/>
              </a:rPr>
              <a:t>Ulna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Carpals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400" spc="-55" dirty="0">
                <a:latin typeface="Arial"/>
                <a:cs typeface="Arial"/>
              </a:rPr>
              <a:t>M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spc="110" dirty="0">
                <a:latin typeface="Arial"/>
                <a:cs typeface="Arial"/>
              </a:rPr>
              <a:t>t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200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arpa</a:t>
            </a:r>
            <a:r>
              <a:rPr sz="2400" spc="-125" dirty="0">
                <a:latin typeface="Arial"/>
                <a:cs typeface="Arial"/>
              </a:rPr>
              <a:t>ls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400" spc="-170" dirty="0">
                <a:latin typeface="Arial"/>
                <a:cs typeface="Arial"/>
              </a:rPr>
              <a:t>Phalanges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06" y="1034796"/>
            <a:ext cx="41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0611" y="2438400"/>
            <a:ext cx="375285" cy="504825"/>
          </a:xfrm>
          <a:custGeom>
            <a:avLst/>
            <a:gdLst/>
            <a:ahLst/>
            <a:cxnLst/>
            <a:rect l="l" t="t" r="r" b="b"/>
            <a:pathLst>
              <a:path w="375285" h="504825">
                <a:moveTo>
                  <a:pt x="0" y="0"/>
                </a:moveTo>
                <a:lnTo>
                  <a:pt x="72955" y="2452"/>
                </a:lnTo>
                <a:lnTo>
                  <a:pt x="132540" y="9144"/>
                </a:lnTo>
                <a:lnTo>
                  <a:pt x="172718" y="19073"/>
                </a:lnTo>
                <a:lnTo>
                  <a:pt x="187451" y="31241"/>
                </a:lnTo>
                <a:lnTo>
                  <a:pt x="187451" y="220979"/>
                </a:lnTo>
                <a:lnTo>
                  <a:pt x="202185" y="233148"/>
                </a:lnTo>
                <a:lnTo>
                  <a:pt x="242363" y="243077"/>
                </a:lnTo>
                <a:lnTo>
                  <a:pt x="301948" y="249769"/>
                </a:lnTo>
                <a:lnTo>
                  <a:pt x="374904" y="252222"/>
                </a:lnTo>
                <a:lnTo>
                  <a:pt x="301948" y="254674"/>
                </a:lnTo>
                <a:lnTo>
                  <a:pt x="242363" y="261366"/>
                </a:lnTo>
                <a:lnTo>
                  <a:pt x="202185" y="271295"/>
                </a:lnTo>
                <a:lnTo>
                  <a:pt x="187451" y="283463"/>
                </a:lnTo>
                <a:lnTo>
                  <a:pt x="187451" y="473201"/>
                </a:lnTo>
                <a:lnTo>
                  <a:pt x="172718" y="485370"/>
                </a:lnTo>
                <a:lnTo>
                  <a:pt x="132540" y="495300"/>
                </a:lnTo>
                <a:lnTo>
                  <a:pt x="72955" y="501991"/>
                </a:lnTo>
                <a:lnTo>
                  <a:pt x="0" y="50444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4794" y="2512263"/>
            <a:ext cx="1727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/>
                <a:cs typeface="Arial"/>
              </a:rPr>
              <a:t>Shoulder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griddle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0611" y="3666744"/>
            <a:ext cx="375285" cy="506095"/>
          </a:xfrm>
          <a:custGeom>
            <a:avLst/>
            <a:gdLst/>
            <a:ahLst/>
            <a:cxnLst/>
            <a:rect l="l" t="t" r="r" b="b"/>
            <a:pathLst>
              <a:path w="375285" h="506095">
                <a:moveTo>
                  <a:pt x="0" y="0"/>
                </a:moveTo>
                <a:lnTo>
                  <a:pt x="72955" y="2452"/>
                </a:lnTo>
                <a:lnTo>
                  <a:pt x="132540" y="9143"/>
                </a:lnTo>
                <a:lnTo>
                  <a:pt x="172718" y="19073"/>
                </a:lnTo>
                <a:lnTo>
                  <a:pt x="187451" y="31241"/>
                </a:lnTo>
                <a:lnTo>
                  <a:pt x="187451" y="221741"/>
                </a:lnTo>
                <a:lnTo>
                  <a:pt x="202185" y="233910"/>
                </a:lnTo>
                <a:lnTo>
                  <a:pt x="242363" y="243839"/>
                </a:lnTo>
                <a:lnTo>
                  <a:pt x="301948" y="250531"/>
                </a:lnTo>
                <a:lnTo>
                  <a:pt x="374904" y="252983"/>
                </a:lnTo>
                <a:lnTo>
                  <a:pt x="301948" y="255436"/>
                </a:lnTo>
                <a:lnTo>
                  <a:pt x="242363" y="262127"/>
                </a:lnTo>
                <a:lnTo>
                  <a:pt x="202185" y="272057"/>
                </a:lnTo>
                <a:lnTo>
                  <a:pt x="187451" y="284225"/>
                </a:lnTo>
                <a:lnTo>
                  <a:pt x="187451" y="474725"/>
                </a:lnTo>
                <a:lnTo>
                  <a:pt x="172718" y="486894"/>
                </a:lnTo>
                <a:lnTo>
                  <a:pt x="132540" y="496823"/>
                </a:lnTo>
                <a:lnTo>
                  <a:pt x="72955" y="503515"/>
                </a:lnTo>
                <a:lnTo>
                  <a:pt x="0" y="50596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8885" y="3720210"/>
            <a:ext cx="9855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65" dirty="0">
                <a:latin typeface="Arial"/>
                <a:cs typeface="Arial"/>
              </a:rPr>
              <a:t>F</a:t>
            </a:r>
            <a:r>
              <a:rPr sz="2200" spc="-70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90" dirty="0">
                <a:latin typeface="Arial"/>
                <a:cs typeface="Arial"/>
              </a:rPr>
              <a:t>earm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6078" y="1326925"/>
            <a:ext cx="2823499" cy="5350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536"/>
            <a:ext cx="360552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0" dirty="0">
                <a:latin typeface="Trebuchet MS"/>
                <a:cs typeface="Trebuchet MS"/>
              </a:rPr>
              <a:t>Clavicle </a:t>
            </a:r>
            <a:r>
              <a:rPr sz="3000" spc="390" dirty="0">
                <a:latin typeface="Trebuchet MS"/>
                <a:cs typeface="Trebuchet MS"/>
              </a:rPr>
              <a:t>–</a:t>
            </a:r>
            <a:r>
              <a:rPr sz="3000" spc="-39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superior </a:t>
            </a:r>
            <a:r>
              <a:rPr sz="3000" spc="-165" dirty="0">
                <a:latin typeface="Trebuchet MS"/>
                <a:cs typeface="Trebuchet MS"/>
              </a:rPr>
              <a:t>view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07918"/>
            <a:ext cx="4425315" cy="1445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170" dirty="0">
                <a:latin typeface="Arial"/>
                <a:cs typeface="Arial"/>
              </a:rPr>
              <a:t>Connects </a:t>
            </a:r>
            <a:r>
              <a:rPr sz="2800" spc="-90" dirty="0">
                <a:latin typeface="Arial"/>
                <a:cs typeface="Arial"/>
              </a:rPr>
              <a:t>sternum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scapula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10" dirty="0">
                <a:latin typeface="Trebuchet MS"/>
                <a:cs typeface="Trebuchet MS"/>
              </a:rPr>
              <a:t>Two </a:t>
            </a:r>
            <a:r>
              <a:rPr sz="2800" b="1" spc="-185" dirty="0">
                <a:latin typeface="Trebuchet MS"/>
                <a:cs typeface="Trebuchet MS"/>
              </a:rPr>
              <a:t>curves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55" dirty="0">
                <a:latin typeface="Arial"/>
                <a:cs typeface="Arial"/>
              </a:rPr>
              <a:t>Medial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(</a:t>
            </a:r>
            <a:r>
              <a:rPr sz="2400" b="1" spc="-150" dirty="0">
                <a:latin typeface="Trebuchet MS"/>
                <a:cs typeface="Trebuchet MS"/>
              </a:rPr>
              <a:t>convex</a:t>
            </a:r>
            <a:r>
              <a:rPr sz="2400" spc="-15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3154807"/>
            <a:ext cx="236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10" dirty="0">
                <a:latin typeface="Arial"/>
                <a:cs typeface="Arial"/>
              </a:rPr>
              <a:t>Lateral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(</a:t>
            </a:r>
            <a:r>
              <a:rPr sz="2400" b="1" spc="-140" dirty="0">
                <a:latin typeface="Trebuchet MS"/>
                <a:cs typeface="Trebuchet MS"/>
              </a:rPr>
              <a:t>concave</a:t>
            </a:r>
            <a:r>
              <a:rPr sz="2400" spc="-14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078399"/>
            <a:ext cx="2689860" cy="8826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60" dirty="0">
                <a:latin typeface="Trebuchet MS"/>
                <a:cs typeface="Trebuchet MS"/>
              </a:rPr>
              <a:t>Superior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180" dirty="0">
                <a:latin typeface="Trebuchet MS"/>
                <a:cs typeface="Trebuchet MS"/>
              </a:rPr>
              <a:t>Surface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Smooth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06" y="1034796"/>
            <a:ext cx="41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3455" y="2572511"/>
            <a:ext cx="6256020" cy="155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4768" y="2266315"/>
            <a:ext cx="152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Conoid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Tubercle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9950" y="2847213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Body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clavicle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4948" y="2999994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Acromial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73205" y="2895600"/>
            <a:ext cx="76200" cy="468630"/>
          </a:xfrm>
          <a:custGeom>
            <a:avLst/>
            <a:gdLst/>
            <a:ahLst/>
            <a:cxnLst/>
            <a:rect l="l" t="t" r="r" b="b"/>
            <a:pathLst>
              <a:path w="76200" h="468629">
                <a:moveTo>
                  <a:pt x="31785" y="75894"/>
                </a:moveTo>
                <a:lnTo>
                  <a:pt x="17145" y="468122"/>
                </a:lnTo>
                <a:lnTo>
                  <a:pt x="29845" y="468629"/>
                </a:lnTo>
                <a:lnTo>
                  <a:pt x="44486" y="76381"/>
                </a:lnTo>
                <a:lnTo>
                  <a:pt x="31785" y="75894"/>
                </a:lnTo>
                <a:close/>
              </a:path>
              <a:path w="76200" h="468629">
                <a:moveTo>
                  <a:pt x="69670" y="63246"/>
                </a:moveTo>
                <a:lnTo>
                  <a:pt x="32258" y="63246"/>
                </a:lnTo>
                <a:lnTo>
                  <a:pt x="44958" y="63753"/>
                </a:lnTo>
                <a:lnTo>
                  <a:pt x="44486" y="76381"/>
                </a:lnTo>
                <a:lnTo>
                  <a:pt x="76200" y="77597"/>
                </a:lnTo>
                <a:lnTo>
                  <a:pt x="69670" y="63246"/>
                </a:lnTo>
                <a:close/>
              </a:path>
              <a:path w="76200" h="468629">
                <a:moveTo>
                  <a:pt x="32258" y="63246"/>
                </a:moveTo>
                <a:lnTo>
                  <a:pt x="31785" y="75894"/>
                </a:lnTo>
                <a:lnTo>
                  <a:pt x="44486" y="76381"/>
                </a:lnTo>
                <a:lnTo>
                  <a:pt x="44958" y="63753"/>
                </a:lnTo>
                <a:lnTo>
                  <a:pt x="32258" y="63246"/>
                </a:lnTo>
                <a:close/>
              </a:path>
              <a:path w="76200" h="468629">
                <a:moveTo>
                  <a:pt x="40894" y="0"/>
                </a:moveTo>
                <a:lnTo>
                  <a:pt x="0" y="74675"/>
                </a:lnTo>
                <a:lnTo>
                  <a:pt x="31785" y="75894"/>
                </a:lnTo>
                <a:lnTo>
                  <a:pt x="32258" y="63246"/>
                </a:lnTo>
                <a:lnTo>
                  <a:pt x="69670" y="63246"/>
                </a:lnTo>
                <a:lnTo>
                  <a:pt x="40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76584" y="240309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Sternal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3042"/>
            <a:ext cx="6008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5" dirty="0"/>
              <a:t> </a:t>
            </a:r>
            <a:r>
              <a:rPr spc="-229" dirty="0"/>
              <a:t>Lim</a:t>
            </a:r>
            <a:r>
              <a:rPr sz="3600" spc="-229" dirty="0"/>
              <a:t>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042161"/>
            <a:ext cx="686689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80" dirty="0">
                <a:latin typeface="Trebuchet MS"/>
                <a:cs typeface="Trebuchet MS"/>
              </a:rPr>
              <a:t>Clavicle </a:t>
            </a:r>
            <a:r>
              <a:rPr sz="2700" spc="350" dirty="0">
                <a:latin typeface="Trebuchet MS"/>
                <a:cs typeface="Trebuchet MS"/>
              </a:rPr>
              <a:t>–</a:t>
            </a:r>
            <a:r>
              <a:rPr sz="2700" spc="-26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inferior </a:t>
            </a:r>
            <a:r>
              <a:rPr sz="2700" spc="-150" dirty="0">
                <a:latin typeface="Trebuchet MS"/>
                <a:cs typeface="Trebuchet MS"/>
              </a:rPr>
              <a:t>view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215" dirty="0">
                <a:latin typeface="Arial"/>
                <a:cs typeface="Arial"/>
              </a:rPr>
              <a:t>Rough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surface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170" dirty="0">
                <a:latin typeface="Arial"/>
                <a:cs typeface="Arial"/>
              </a:rPr>
              <a:t>Subclavian </a:t>
            </a:r>
            <a:r>
              <a:rPr sz="2800" spc="-130" dirty="0">
                <a:latin typeface="Arial"/>
                <a:cs typeface="Arial"/>
              </a:rPr>
              <a:t>groove </a:t>
            </a:r>
            <a:r>
              <a:rPr sz="2800" spc="-80" dirty="0">
                <a:latin typeface="Arial"/>
                <a:cs typeface="Arial"/>
              </a:rPr>
              <a:t>(attachment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subclavius)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12555"/>
            <a:ext cx="520065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935" algn="l"/>
              </a:tabLst>
            </a:pPr>
            <a:r>
              <a:rPr sz="2800" spc="-150" dirty="0">
                <a:latin typeface="Arial"/>
                <a:cs typeface="Arial"/>
              </a:rPr>
              <a:t>Conoid </a:t>
            </a:r>
            <a:r>
              <a:rPr sz="2800" spc="-105" dirty="0">
                <a:latin typeface="Arial"/>
                <a:cs typeface="Arial"/>
              </a:rPr>
              <a:t>tubercle-</a:t>
            </a:r>
            <a:r>
              <a:rPr sz="2800" b="1" spc="-105" dirty="0">
                <a:latin typeface="Trebuchet MS"/>
                <a:cs typeface="Trebuchet MS"/>
              </a:rPr>
              <a:t>conoid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ligament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175" dirty="0">
                <a:latin typeface="Arial"/>
                <a:cs typeface="Arial"/>
              </a:rPr>
              <a:t>Trapezoid </a:t>
            </a:r>
            <a:r>
              <a:rPr sz="2800" spc="-65" dirty="0">
                <a:latin typeface="Arial"/>
                <a:cs typeface="Arial"/>
              </a:rPr>
              <a:t>line- </a:t>
            </a:r>
            <a:r>
              <a:rPr sz="2800" b="1" spc="-185" dirty="0">
                <a:latin typeface="Trebuchet MS"/>
                <a:cs typeface="Trebuchet MS"/>
              </a:rPr>
              <a:t>trapezoid</a:t>
            </a:r>
            <a:r>
              <a:rPr sz="2800" b="1" spc="-260" dirty="0">
                <a:latin typeface="Trebuchet MS"/>
                <a:cs typeface="Trebuchet MS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ligament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36361"/>
            <a:ext cx="3689985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Impression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for-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spc="-175" dirty="0">
                <a:latin typeface="Trebuchet MS"/>
                <a:cs typeface="Trebuchet MS"/>
              </a:rPr>
              <a:t>Costaclavecular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ligament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06" y="1034796"/>
            <a:ext cx="41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2952" y="3177539"/>
            <a:ext cx="6099047" cy="2272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25310" y="2914015"/>
            <a:ext cx="136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Acromial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facet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2357" y="3318205"/>
            <a:ext cx="1087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Sternal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5948" y="4022597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Acromial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6477" y="5391099"/>
            <a:ext cx="170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Subclavian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groove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7180" y="4752289"/>
            <a:ext cx="1352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Trapezoid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5029" y="5218557"/>
            <a:ext cx="150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Conoid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tubercle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4250" y="3100527"/>
            <a:ext cx="1460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Body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clavicle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07291" y="4241291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47" y="75871"/>
                </a:moveTo>
                <a:lnTo>
                  <a:pt x="17399" y="430783"/>
                </a:lnTo>
                <a:lnTo>
                  <a:pt x="30099" y="431291"/>
                </a:lnTo>
                <a:lnTo>
                  <a:pt x="44446" y="76400"/>
                </a:lnTo>
                <a:lnTo>
                  <a:pt x="31747" y="75871"/>
                </a:lnTo>
                <a:close/>
              </a:path>
              <a:path w="76200" h="431800">
                <a:moveTo>
                  <a:pt x="69670" y="63245"/>
                </a:moveTo>
                <a:lnTo>
                  <a:pt x="32257" y="63245"/>
                </a:lnTo>
                <a:lnTo>
                  <a:pt x="44957" y="63753"/>
                </a:lnTo>
                <a:lnTo>
                  <a:pt x="44446" y="76400"/>
                </a:lnTo>
                <a:lnTo>
                  <a:pt x="76200" y="77723"/>
                </a:lnTo>
                <a:lnTo>
                  <a:pt x="69670" y="63245"/>
                </a:lnTo>
                <a:close/>
              </a:path>
              <a:path w="76200" h="431800">
                <a:moveTo>
                  <a:pt x="32257" y="63245"/>
                </a:moveTo>
                <a:lnTo>
                  <a:pt x="31747" y="75871"/>
                </a:lnTo>
                <a:lnTo>
                  <a:pt x="44446" y="76400"/>
                </a:lnTo>
                <a:lnTo>
                  <a:pt x="44957" y="63753"/>
                </a:lnTo>
                <a:lnTo>
                  <a:pt x="32257" y="63245"/>
                </a:lnTo>
                <a:close/>
              </a:path>
              <a:path w="76200" h="431800">
                <a:moveTo>
                  <a:pt x="41148" y="0"/>
                </a:moveTo>
                <a:lnTo>
                  <a:pt x="0" y="74548"/>
                </a:lnTo>
                <a:lnTo>
                  <a:pt x="31747" y="75871"/>
                </a:lnTo>
                <a:lnTo>
                  <a:pt x="32257" y="63245"/>
                </a:lnTo>
                <a:lnTo>
                  <a:pt x="69670" y="63245"/>
                </a:lnTo>
                <a:lnTo>
                  <a:pt x="4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5655" y="4790947"/>
            <a:ext cx="165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Nutrient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foramen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28454" y="5154929"/>
            <a:ext cx="2301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7359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Impression </a:t>
            </a:r>
            <a:r>
              <a:rPr sz="1800" spc="-10" dirty="0">
                <a:latin typeface="Arial"/>
                <a:cs typeface="Arial"/>
              </a:rPr>
              <a:t>for  </a:t>
            </a:r>
            <a:r>
              <a:rPr sz="1800" spc="-90" dirty="0">
                <a:latin typeface="Arial"/>
                <a:cs typeface="Arial"/>
              </a:rPr>
              <a:t>costaclavecular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ligament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83442" y="3841241"/>
            <a:ext cx="902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Arial"/>
                <a:cs typeface="Arial"/>
              </a:rPr>
              <a:t>Sternal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Face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58546"/>
            <a:ext cx="543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Osteology </a:t>
            </a:r>
            <a:r>
              <a:rPr sz="3600" spc="-170" dirty="0"/>
              <a:t>Of </a:t>
            </a:r>
            <a:r>
              <a:rPr sz="3600" spc="-215" dirty="0"/>
              <a:t>The </a:t>
            </a:r>
            <a:r>
              <a:rPr sz="3600" spc="-135" dirty="0"/>
              <a:t>Upper</a:t>
            </a:r>
            <a:r>
              <a:rPr sz="3600" spc="-575" dirty="0"/>
              <a:t> </a:t>
            </a:r>
            <a:r>
              <a:rPr sz="3600" spc="-210" dirty="0"/>
              <a:t>Limb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070609"/>
            <a:ext cx="5001895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40" dirty="0">
                <a:latin typeface="Trebuchet MS"/>
                <a:cs typeface="Trebuchet MS"/>
              </a:rPr>
              <a:t>Scapula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Flat </a:t>
            </a:r>
            <a:r>
              <a:rPr sz="2800" spc="-60" dirty="0">
                <a:latin typeface="Arial"/>
                <a:cs typeface="Arial"/>
              </a:rPr>
              <a:t>triangular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bone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65" dirty="0">
                <a:latin typeface="Trebuchet MS"/>
                <a:cs typeface="Trebuchet MS"/>
              </a:rPr>
              <a:t>Posterior</a:t>
            </a:r>
            <a:r>
              <a:rPr sz="2800" b="1" spc="-195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surface</a:t>
            </a:r>
            <a:endParaRPr sz="2800">
              <a:latin typeface="Trebuchet MS"/>
              <a:cs typeface="Trebuchet MS"/>
            </a:endParaRPr>
          </a:p>
          <a:p>
            <a:pPr marL="742950" marR="5080" lvl="1" indent="-273050">
              <a:lnSpc>
                <a:spcPct val="107500"/>
              </a:lnSpc>
              <a:spcBef>
                <a:spcPts val="20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Divided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114" dirty="0">
                <a:latin typeface="Arial"/>
                <a:cs typeface="Arial"/>
              </a:rPr>
              <a:t>spine </a:t>
            </a:r>
            <a:r>
              <a:rPr sz="2400" spc="-10" dirty="0">
                <a:latin typeface="Arial"/>
                <a:cs typeface="Arial"/>
              </a:rPr>
              <a:t>into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supraspinous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45" dirty="0">
                <a:latin typeface="Arial"/>
                <a:cs typeface="Arial"/>
              </a:rPr>
              <a:t>infra </a:t>
            </a:r>
            <a:r>
              <a:rPr sz="2400" spc="-120" dirty="0">
                <a:latin typeface="Arial"/>
                <a:cs typeface="Arial"/>
              </a:rPr>
              <a:t>spinous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fossae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65" dirty="0">
                <a:latin typeface="Trebuchet MS"/>
                <a:cs typeface="Trebuchet MS"/>
              </a:rPr>
              <a:t>Anterior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surface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50" dirty="0">
                <a:latin typeface="Arial"/>
                <a:cs typeface="Arial"/>
              </a:rPr>
              <a:t>Subscapular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fossa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06" y="1034796"/>
            <a:ext cx="41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4811" y="1767839"/>
            <a:ext cx="2606040" cy="354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3244" y="1825751"/>
            <a:ext cx="2652930" cy="3457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5735" y="5257546"/>
            <a:ext cx="127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Anterior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1808" y="5295391"/>
            <a:ext cx="134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Posterior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02665"/>
            <a:ext cx="543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Osteology </a:t>
            </a:r>
            <a:r>
              <a:rPr sz="3600" spc="-170" dirty="0"/>
              <a:t>Of </a:t>
            </a:r>
            <a:r>
              <a:rPr sz="3600" spc="-215" dirty="0"/>
              <a:t>The </a:t>
            </a:r>
            <a:r>
              <a:rPr sz="3600" spc="-135" dirty="0"/>
              <a:t>Upper</a:t>
            </a:r>
            <a:r>
              <a:rPr sz="3600" spc="-575" dirty="0"/>
              <a:t> </a:t>
            </a:r>
            <a:r>
              <a:rPr sz="3600" spc="-210" dirty="0"/>
              <a:t>Limb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014729"/>
            <a:ext cx="3230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40" dirty="0">
                <a:latin typeface="Trebuchet MS"/>
                <a:cs typeface="Trebuchet MS"/>
              </a:rPr>
              <a:t>Scapula- </a:t>
            </a:r>
            <a:r>
              <a:rPr sz="2700" spc="-120" dirty="0">
                <a:latin typeface="Trebuchet MS"/>
                <a:cs typeface="Trebuchet MS"/>
              </a:rPr>
              <a:t>posterior</a:t>
            </a:r>
            <a:r>
              <a:rPr sz="2700" spc="-310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view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504925"/>
            <a:ext cx="4199890" cy="1278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55" dirty="0">
                <a:latin typeface="Trebuchet MS"/>
                <a:cs typeface="Trebuchet MS"/>
              </a:rPr>
              <a:t>Borders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10" dirty="0">
                <a:latin typeface="Arial"/>
                <a:cs typeface="Arial"/>
              </a:rPr>
              <a:t>Lateral </a:t>
            </a:r>
            <a:r>
              <a:rPr sz="2400" spc="480" dirty="0">
                <a:latin typeface="Arial"/>
                <a:cs typeface="Arial"/>
              </a:rPr>
              <a:t>|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Superior </a:t>
            </a:r>
            <a:r>
              <a:rPr sz="2400" spc="15" dirty="0">
                <a:latin typeface="Arial"/>
                <a:cs typeface="Arial"/>
              </a:rPr>
              <a:t>|Medial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70" dirty="0">
                <a:latin typeface="Trebuchet MS"/>
                <a:cs typeface="Trebuchet MS"/>
              </a:rPr>
              <a:t>Lateral </a:t>
            </a:r>
            <a:r>
              <a:rPr sz="2400" b="1" spc="-150" dirty="0">
                <a:latin typeface="Trebuchet MS"/>
                <a:cs typeface="Trebuchet MS"/>
              </a:rPr>
              <a:t>Border: </a:t>
            </a:r>
            <a:r>
              <a:rPr sz="2400" spc="-160" dirty="0">
                <a:latin typeface="Arial"/>
                <a:cs typeface="Arial"/>
              </a:rPr>
              <a:t>Head </a:t>
            </a:r>
            <a:r>
              <a:rPr sz="2400" spc="480" dirty="0">
                <a:latin typeface="Arial"/>
                <a:cs typeface="Arial"/>
              </a:rPr>
              <a:t>|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Neck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711913"/>
            <a:ext cx="5386070" cy="9715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35" dirty="0">
                <a:latin typeface="Trebuchet MS"/>
                <a:cs typeface="Trebuchet MS"/>
              </a:rPr>
              <a:t>Superior </a:t>
            </a:r>
            <a:r>
              <a:rPr sz="2400" b="1" spc="-150" dirty="0">
                <a:latin typeface="Trebuchet MS"/>
                <a:cs typeface="Trebuchet MS"/>
              </a:rPr>
              <a:t>border: </a:t>
            </a:r>
            <a:r>
              <a:rPr sz="2400" spc="-140" dirty="0">
                <a:latin typeface="Arial"/>
                <a:cs typeface="Arial"/>
              </a:rPr>
              <a:t>Suprascapular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notch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35" dirty="0">
                <a:latin typeface="Trebuchet MS"/>
                <a:cs typeface="Trebuchet MS"/>
              </a:rPr>
              <a:t>Angels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3687317"/>
            <a:ext cx="3554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0" dirty="0">
                <a:latin typeface="Arial"/>
                <a:cs typeface="Arial"/>
              </a:rPr>
              <a:t>Superior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480" dirty="0">
                <a:latin typeface="Arial"/>
                <a:cs typeface="Arial"/>
              </a:rPr>
              <a:t>|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inferior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480" dirty="0">
                <a:latin typeface="Arial"/>
                <a:cs typeface="Arial"/>
              </a:rPr>
              <a:t>|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lateral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100370"/>
            <a:ext cx="6071235" cy="190118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35" dirty="0">
                <a:latin typeface="Trebuchet MS"/>
                <a:cs typeface="Trebuchet MS"/>
              </a:rPr>
              <a:t>Spine</a:t>
            </a:r>
            <a:r>
              <a:rPr sz="2800" spc="-135" dirty="0">
                <a:latin typeface="Arial"/>
                <a:cs typeface="Arial"/>
              </a:rPr>
              <a:t>: </a:t>
            </a:r>
            <a:r>
              <a:rPr sz="2800" spc="-150" dirty="0">
                <a:latin typeface="Arial"/>
                <a:cs typeface="Arial"/>
              </a:rPr>
              <a:t>enlarges </a:t>
            </a:r>
            <a:r>
              <a:rPr sz="2800" spc="-70" dirty="0">
                <a:latin typeface="Arial"/>
                <a:cs typeface="Arial"/>
              </a:rPr>
              <a:t>laterally-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Acromion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Articulates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clavicle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70" dirty="0">
                <a:latin typeface="Trebuchet MS"/>
                <a:cs typeface="Trebuchet MS"/>
              </a:rPr>
              <a:t>Head: </a:t>
            </a:r>
            <a:r>
              <a:rPr sz="2800" spc="-95" dirty="0">
                <a:latin typeface="Arial"/>
                <a:cs typeface="Arial"/>
              </a:rPr>
              <a:t>glenoid </a:t>
            </a:r>
            <a:r>
              <a:rPr sz="2800" spc="-70" dirty="0">
                <a:latin typeface="Arial"/>
                <a:cs typeface="Arial"/>
              </a:rPr>
              <a:t>cavity|supra-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55" dirty="0">
                <a:latin typeface="Arial"/>
                <a:cs typeface="Arial"/>
              </a:rPr>
              <a:t>infra </a:t>
            </a:r>
            <a:r>
              <a:rPr sz="2800" spc="-90" dirty="0">
                <a:latin typeface="Arial"/>
                <a:cs typeface="Arial"/>
              </a:rPr>
              <a:t>glenoid </a:t>
            </a:r>
            <a:r>
              <a:rPr sz="2800" spc="-95" dirty="0">
                <a:latin typeface="Arial"/>
                <a:cs typeface="Arial"/>
              </a:rPr>
              <a:t>tubercles </a:t>
            </a:r>
            <a:r>
              <a:rPr sz="2800" spc="560" dirty="0">
                <a:latin typeface="Arial"/>
                <a:cs typeface="Arial"/>
              </a:rPr>
              <a:t>|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coracoid </a:t>
            </a:r>
            <a:r>
              <a:rPr sz="2800" spc="-170" dirty="0"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6" y="1034796"/>
            <a:ext cx="41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5738" y="1202436"/>
            <a:ext cx="4865489" cy="497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39633" y="6181750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Inferior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angel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0588" y="5181346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Infraspinous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fossa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1418" y="2878328"/>
            <a:ext cx="2345055" cy="208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5910" marR="132080" indent="-184785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Ac</a:t>
            </a:r>
            <a:r>
              <a:rPr sz="1800" spc="-85" dirty="0">
                <a:latin typeface="Arial"/>
                <a:cs typeface="Arial"/>
              </a:rPr>
              <a:t>r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-7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al  </a:t>
            </a:r>
            <a:r>
              <a:rPr sz="1800" spc="-90" dirty="0">
                <a:latin typeface="Arial"/>
                <a:cs typeface="Arial"/>
              </a:rPr>
              <a:t>angel</a:t>
            </a:r>
            <a:endParaRPr sz="1800">
              <a:latin typeface="Arial"/>
              <a:cs typeface="Arial"/>
            </a:endParaRPr>
          </a:p>
          <a:p>
            <a:pPr marL="1017905">
              <a:lnSpc>
                <a:spcPct val="100000"/>
              </a:lnSpc>
              <a:spcBef>
                <a:spcPts val="250"/>
              </a:spcBef>
            </a:pPr>
            <a:r>
              <a:rPr sz="1800" spc="-75" dirty="0">
                <a:latin typeface="Arial"/>
                <a:cs typeface="Arial"/>
              </a:rPr>
              <a:t>Glenoid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cavity</a:t>
            </a:r>
            <a:endParaRPr sz="1800">
              <a:latin typeface="Arial"/>
              <a:cs typeface="Arial"/>
            </a:endParaRPr>
          </a:p>
          <a:p>
            <a:pPr marL="365760" marR="154305" indent="288290">
              <a:lnSpc>
                <a:spcPct val="148900"/>
              </a:lnSpc>
              <a:spcBef>
                <a:spcPts val="140"/>
              </a:spcBef>
            </a:pPr>
            <a:r>
              <a:rPr sz="1800" spc="-85" dirty="0">
                <a:latin typeface="Arial"/>
                <a:cs typeface="Arial"/>
              </a:rPr>
              <a:t>Lateral </a:t>
            </a:r>
            <a:r>
              <a:rPr sz="1800" spc="-90" dirty="0">
                <a:latin typeface="Arial"/>
                <a:cs typeface="Arial"/>
              </a:rPr>
              <a:t>angel  </a:t>
            </a:r>
            <a:r>
              <a:rPr sz="1800" spc="-120" dirty="0">
                <a:latin typeface="Arial"/>
                <a:cs typeface="Arial"/>
              </a:rPr>
              <a:t>Neck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scapula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85" dirty="0">
                <a:latin typeface="Arial"/>
                <a:cs typeface="Arial"/>
              </a:rPr>
              <a:t>Lateral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5880" y="3863467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Medial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2047" y="1725040"/>
            <a:ext cx="1847850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indent="-26670">
              <a:lnSpc>
                <a:spcPct val="1487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Supraspinous </a:t>
            </a:r>
            <a:r>
              <a:rPr sz="1800" spc="-120" dirty="0">
                <a:latin typeface="Arial"/>
                <a:cs typeface="Arial"/>
              </a:rPr>
              <a:t>fossa  Spine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scapula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14490" y="1411604"/>
            <a:ext cx="137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Superior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angel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9793" y="1527809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Coracoid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1360" y="999235"/>
            <a:ext cx="349377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215">
              <a:lnSpc>
                <a:spcPts val="1689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Suprascapular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notch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89"/>
              </a:lnSpc>
            </a:pPr>
            <a:r>
              <a:rPr sz="1800" spc="-75" dirty="0">
                <a:latin typeface="Arial"/>
                <a:cs typeface="Arial"/>
              </a:rPr>
              <a:t>Superior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border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Osteology </a:t>
            </a:r>
            <a:r>
              <a:rPr spc="-190" dirty="0"/>
              <a:t>Of </a:t>
            </a:r>
            <a:r>
              <a:rPr spc="-240" dirty="0"/>
              <a:t>The </a:t>
            </a:r>
            <a:r>
              <a:rPr spc="-150" dirty="0"/>
              <a:t>Upper</a:t>
            </a:r>
            <a:r>
              <a:rPr spc="-640" dirty="0"/>
              <a:t> </a:t>
            </a:r>
            <a:r>
              <a:rPr spc="-235" dirty="0"/>
              <a:t>Limb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13536"/>
            <a:ext cx="36531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latin typeface="Trebuchet MS"/>
                <a:cs typeface="Trebuchet MS"/>
              </a:rPr>
              <a:t>Humerus- </a:t>
            </a:r>
            <a:r>
              <a:rPr sz="3000" spc="-150" dirty="0">
                <a:latin typeface="Trebuchet MS"/>
                <a:cs typeface="Trebuchet MS"/>
              </a:rPr>
              <a:t>anterior</a:t>
            </a:r>
            <a:r>
              <a:rPr sz="3000" spc="-40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view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57274"/>
            <a:ext cx="5258435" cy="38709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45" dirty="0">
                <a:latin typeface="Trebuchet MS"/>
                <a:cs typeface="Trebuchet MS"/>
              </a:rPr>
              <a:t>Articulations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5" dirty="0">
                <a:latin typeface="Arial"/>
                <a:cs typeface="Arial"/>
              </a:rPr>
              <a:t>With </a:t>
            </a:r>
            <a:r>
              <a:rPr sz="2400" spc="-140" dirty="0">
                <a:latin typeface="Arial"/>
                <a:cs typeface="Arial"/>
              </a:rPr>
              <a:t>scapula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100" dirty="0">
                <a:latin typeface="Arial"/>
                <a:cs typeface="Arial"/>
              </a:rPr>
              <a:t>Glenohemural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joint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160" dirty="0">
                <a:latin typeface="Arial"/>
                <a:cs typeface="Arial"/>
              </a:rPr>
              <a:t>Head </a:t>
            </a:r>
            <a:r>
              <a:rPr sz="2400" dirty="0">
                <a:latin typeface="Arial"/>
                <a:cs typeface="Arial"/>
              </a:rPr>
              <a:t>within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glenoid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cavity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15" dirty="0">
                <a:latin typeface="Trebuchet MS"/>
                <a:cs typeface="Trebuchet MS"/>
              </a:rPr>
              <a:t>Tubercles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5" dirty="0">
                <a:latin typeface="Trebuchet MS"/>
                <a:cs typeface="Trebuchet MS"/>
              </a:rPr>
              <a:t>Greater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Arial"/>
                <a:cs typeface="Arial"/>
              </a:rPr>
              <a:t>tubercle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65" dirty="0">
                <a:latin typeface="Trebuchet MS"/>
                <a:cs typeface="Trebuchet MS"/>
              </a:rPr>
              <a:t>Lesser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Arial"/>
                <a:cs typeface="Arial"/>
              </a:rPr>
              <a:t>tubercle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40" dirty="0">
                <a:latin typeface="Arial"/>
                <a:cs typeface="Arial"/>
              </a:rPr>
              <a:t>Separated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b="1" spc="-155" dirty="0">
                <a:latin typeface="Trebuchet MS"/>
                <a:cs typeface="Trebuchet MS"/>
              </a:rPr>
              <a:t>intertubercular</a:t>
            </a:r>
            <a:r>
              <a:rPr sz="2400" b="1" spc="-175" dirty="0">
                <a:latin typeface="Trebuchet MS"/>
                <a:cs typeface="Trebuchet MS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groove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80" dirty="0">
                <a:latin typeface="Trebuchet MS"/>
                <a:cs typeface="Trebuchet MS"/>
              </a:rPr>
              <a:t>Neck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25" dirty="0">
                <a:latin typeface="Trebuchet MS"/>
                <a:cs typeface="Trebuchet MS"/>
              </a:rPr>
              <a:t>Anatomical </a:t>
            </a:r>
            <a:r>
              <a:rPr sz="2400" spc="-130" dirty="0">
                <a:latin typeface="Arial"/>
                <a:cs typeface="Arial"/>
              </a:rPr>
              <a:t>neck </a:t>
            </a:r>
            <a:r>
              <a:rPr sz="2400" b="1" spc="-270" dirty="0">
                <a:latin typeface="Trebuchet MS"/>
                <a:cs typeface="Trebuchet MS"/>
              </a:rPr>
              <a:t>| </a:t>
            </a:r>
            <a:r>
              <a:rPr sz="2400" b="1" spc="-135" dirty="0">
                <a:latin typeface="Trebuchet MS"/>
                <a:cs typeface="Trebuchet MS"/>
              </a:rPr>
              <a:t>surgical</a:t>
            </a:r>
            <a:r>
              <a:rPr sz="2400" b="1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Arial"/>
                <a:cs typeface="Arial"/>
              </a:rPr>
              <a:t>neck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06" y="1034796"/>
            <a:ext cx="41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6800" y="1278634"/>
            <a:ext cx="1775459" cy="545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13593" y="926719"/>
            <a:ext cx="1664335" cy="10318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spc="-125" dirty="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  <a:p>
            <a:pPr marL="133985" marR="5080" indent="-16510">
              <a:lnSpc>
                <a:spcPct val="100000"/>
              </a:lnSpc>
              <a:spcBef>
                <a:spcPts val="720"/>
              </a:spcBef>
            </a:pPr>
            <a:r>
              <a:rPr sz="1800" spc="-70" dirty="0">
                <a:latin typeface="Arial"/>
                <a:cs typeface="Arial"/>
              </a:rPr>
              <a:t>Anatomical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neck  </a:t>
            </a:r>
            <a:r>
              <a:rPr sz="1800" spc="-140" dirty="0">
                <a:latin typeface="Arial"/>
                <a:cs typeface="Arial"/>
              </a:rPr>
              <a:t>Lesser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tubercle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0578" y="1054354"/>
            <a:ext cx="2125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2605" marR="5080" indent="-510540">
              <a:lnSpc>
                <a:spcPct val="1333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Intertubercular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groove  </a:t>
            </a:r>
            <a:r>
              <a:rPr sz="1800" spc="-75" dirty="0">
                <a:latin typeface="Arial"/>
                <a:cs typeface="Arial"/>
              </a:rPr>
              <a:t>Greater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tubercle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2508" y="1970278"/>
            <a:ext cx="123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Surgical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0390" y="2551938"/>
            <a:ext cx="229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Crest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60" dirty="0">
                <a:latin typeface="Arial"/>
                <a:cs typeface="Arial"/>
              </a:rPr>
              <a:t>greater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tubercle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7600" y="2580513"/>
            <a:ext cx="215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Crest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lesser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tubercle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6847" y="3428492"/>
            <a:ext cx="50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"/>
                <a:cs typeface="Arial"/>
              </a:rPr>
              <a:t>Sh</a:t>
            </a:r>
            <a:r>
              <a:rPr sz="1800" spc="-19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5257" y="3556254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Deltoid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tuberosity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6213" y="4674064"/>
            <a:ext cx="2048510" cy="6546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40" dirty="0">
                <a:latin typeface="Arial"/>
                <a:cs typeface="Arial"/>
              </a:rPr>
              <a:t>Medial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Border</a:t>
            </a:r>
            <a:endParaRPr sz="1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320"/>
              </a:spcBef>
            </a:pPr>
            <a:r>
              <a:rPr sz="1800" spc="-60" dirty="0">
                <a:latin typeface="Arial"/>
                <a:cs typeface="Arial"/>
              </a:rPr>
              <a:t>Anteromedial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4094" y="4482084"/>
            <a:ext cx="1971675" cy="71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5609">
              <a:lnSpc>
                <a:spcPct val="125699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Lateral </a:t>
            </a:r>
            <a:r>
              <a:rPr sz="1800" spc="-70" dirty="0">
                <a:latin typeface="Arial"/>
                <a:cs typeface="Arial"/>
              </a:rPr>
              <a:t>Border  </a:t>
            </a:r>
            <a:r>
              <a:rPr sz="1800" spc="-50" dirty="0">
                <a:latin typeface="Arial"/>
                <a:cs typeface="Arial"/>
              </a:rPr>
              <a:t>Anterolateral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53853" y="5384405"/>
            <a:ext cx="1862455" cy="6026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75" dirty="0">
                <a:latin typeface="Arial"/>
                <a:cs typeface="Arial"/>
              </a:rPr>
              <a:t>Coronoid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fossa</a:t>
            </a:r>
            <a:endParaRPr sz="16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509"/>
              </a:spcBef>
            </a:pPr>
            <a:r>
              <a:rPr sz="1200" spc="-30" dirty="0">
                <a:latin typeface="Arial"/>
                <a:cs typeface="Arial"/>
              </a:rPr>
              <a:t>Medial </a:t>
            </a:r>
            <a:r>
              <a:rPr sz="1200" spc="-55" dirty="0">
                <a:latin typeface="Arial"/>
                <a:cs typeface="Arial"/>
              </a:rPr>
              <a:t>supracondylar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ridge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37469" y="6197600"/>
            <a:ext cx="1725930" cy="5226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187325">
              <a:lnSpc>
                <a:spcPct val="104099"/>
              </a:lnSpc>
              <a:spcBef>
                <a:spcPts val="15"/>
              </a:spcBef>
            </a:pPr>
            <a:r>
              <a:rPr sz="1600" spc="-40" dirty="0">
                <a:latin typeface="Arial"/>
                <a:cs typeface="Arial"/>
              </a:rPr>
              <a:t>Medial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epicondyle  </a:t>
            </a:r>
            <a:r>
              <a:rPr sz="1600" spc="-100" dirty="0">
                <a:latin typeface="Arial"/>
                <a:cs typeface="Arial"/>
              </a:rPr>
              <a:t>Trochlea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0570" y="5397804"/>
            <a:ext cx="2497455" cy="137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75" dirty="0">
                <a:latin typeface="Arial"/>
                <a:cs typeface="Arial"/>
              </a:rPr>
              <a:t>Lateral supracondylar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ridge</a:t>
            </a:r>
            <a:endParaRPr sz="1600">
              <a:latin typeface="Arial"/>
              <a:cs typeface="Arial"/>
            </a:endParaRPr>
          </a:p>
          <a:p>
            <a:pPr marL="1263650">
              <a:lnSpc>
                <a:spcPts val="1914"/>
              </a:lnSpc>
            </a:pPr>
            <a:r>
              <a:rPr sz="1600" spc="-95" dirty="0">
                <a:latin typeface="Arial"/>
                <a:cs typeface="Arial"/>
              </a:rPr>
              <a:t>Radial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fossa</a:t>
            </a:r>
            <a:endParaRPr sz="1600">
              <a:latin typeface="Arial"/>
              <a:cs typeface="Arial"/>
            </a:endParaRPr>
          </a:p>
          <a:p>
            <a:pPr marL="697230">
              <a:lnSpc>
                <a:spcPct val="100000"/>
              </a:lnSpc>
              <a:spcBef>
                <a:spcPts val="229"/>
              </a:spcBef>
            </a:pPr>
            <a:r>
              <a:rPr sz="1600" spc="-75" dirty="0">
                <a:latin typeface="Arial"/>
                <a:cs typeface="Arial"/>
              </a:rPr>
              <a:t>Lateral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epicondyle</a:t>
            </a:r>
            <a:endParaRPr sz="1600">
              <a:latin typeface="Arial"/>
              <a:cs typeface="Arial"/>
            </a:endParaRPr>
          </a:p>
          <a:p>
            <a:pPr marL="1303020">
              <a:lnSpc>
                <a:spcPct val="100000"/>
              </a:lnSpc>
              <a:spcBef>
                <a:spcPts val="315"/>
              </a:spcBef>
            </a:pPr>
            <a:r>
              <a:rPr sz="1600" spc="-65" dirty="0">
                <a:latin typeface="Arial"/>
                <a:cs typeface="Arial"/>
              </a:rPr>
              <a:t>Capitulum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75"/>
              </a:spcBef>
            </a:pPr>
            <a:r>
              <a:rPr sz="1600" spc="-105" dirty="0">
                <a:latin typeface="Arial"/>
                <a:cs typeface="Arial"/>
              </a:rPr>
              <a:t>Condyles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711</Words>
  <Application>Microsoft Office PowerPoint</Application>
  <PresentationFormat>Widescreen</PresentationFormat>
  <Paragraphs>243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Office Theme</vt:lpstr>
      <vt:lpstr>The Upper Extremity OJORA K.A</vt:lpstr>
      <vt:lpstr>Introduction: Surface Anatomy And Osteology</vt:lpstr>
      <vt:lpstr>General Arrangement Of The Upper Limb</vt:lpstr>
      <vt:lpstr>General Arrangement Of The Upper Limb</vt:lpstr>
      <vt:lpstr>Osteology Of The Upper Limb</vt:lpstr>
      <vt:lpstr>Osteology Of The Upper Limb</vt:lpstr>
      <vt:lpstr>Osteology Of The Upper Limb</vt:lpstr>
      <vt:lpstr>Osteology Of The Upper Limb</vt:lpstr>
      <vt:lpstr>Osteology Of The Upper Limb</vt:lpstr>
      <vt:lpstr>Osteology Of The Upper Limb</vt:lpstr>
      <vt:lpstr>Osteology Of The Upper Limb Ulna</vt:lpstr>
      <vt:lpstr>Osteology Of The Upper Limb</vt:lpstr>
      <vt:lpstr>Osteology Of The Upper Limb</vt:lpstr>
      <vt:lpstr>Osteology Of The Upper Limb</vt:lpstr>
      <vt:lpstr>Osteology Of The Upper Limb</vt:lpstr>
      <vt:lpstr>Osteology Of The Upper Limb</vt:lpstr>
      <vt:lpstr>Osteology Of The Upper Limb Hand- Meta Carpals</vt:lpstr>
      <vt:lpstr>Osteology Of The Upper Limb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Upper Extremity By Hasib SAMADİ</dc:title>
  <dc:creator>OJORA ADEYEMI</dc:creator>
  <cp:lastModifiedBy>15</cp:lastModifiedBy>
  <cp:revision>2</cp:revision>
  <dcterms:created xsi:type="dcterms:W3CDTF">2018-06-12T18:03:27Z</dcterms:created>
  <dcterms:modified xsi:type="dcterms:W3CDTF">2018-06-12T18:08:30Z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2018-02-07T00:00:00Z</vt:filetime>
  </property>
  <property fmtid="{D5CDD505-2E9C-101B-9397-08002B2CF9AE}" pid="3" name="LastSaved">
    <vt:filetime>2018-06-12T00:00:00Z</vt:filetime>
  </property>
</Properties>
</file>