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62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1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6D18-2F6C-A648-8EEC-E237EA95568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83E7-E75A-D444-A835-37FF79DA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.png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57204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b="0" dirty="0" smtClean="0">
                <a:latin typeface="Helvetica"/>
                <a:cs typeface="Helvetica"/>
              </a:rPr>
              <a:t>Append</a:t>
            </a:r>
            <a:endParaRPr lang="en-US" sz="3600" b="0" dirty="0">
              <a:latin typeface="Helvetica"/>
              <a:cs typeface="Helvetic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057204"/>
            <a:ext cx="4041775" cy="6397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0" dirty="0">
                <a:latin typeface="Helvetica"/>
                <a:cs typeface="Helvetica"/>
              </a:rPr>
              <a:t>Merge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45" b="-26445"/>
          <a:stretch>
            <a:fillRect/>
          </a:stretch>
        </p:blipFill>
        <p:spPr bwMode="auto">
          <a:xfrm>
            <a:off x="457200" y="1696966"/>
            <a:ext cx="4040188" cy="3951288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749" b="-82749"/>
          <a:stretch>
            <a:fillRect/>
          </a:stretch>
        </p:blipFill>
        <p:spPr bwMode="auto">
          <a:xfrm>
            <a:off x="4645025" y="1696966"/>
            <a:ext cx="4041775" cy="39512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93189"/>
              </p:ext>
            </p:extLst>
          </p:nvPr>
        </p:nvGraphicFramePr>
        <p:xfrm>
          <a:off x="457200" y="5802825"/>
          <a:ext cx="4040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5" imgW="5626100" imgH="1041400" progId="Word.Document.12">
                  <p:embed/>
                </p:oleObj>
              </mc:Choice>
              <mc:Fallback>
                <p:oleObj name="Document" r:id="rId5" imgW="56261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802825"/>
                        <a:ext cx="4040188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61844"/>
              </p:ext>
            </p:extLst>
          </p:nvPr>
        </p:nvGraphicFramePr>
        <p:xfrm>
          <a:off x="4572000" y="5802825"/>
          <a:ext cx="422208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7" imgW="5626100" imgH="1041400" progId="Word.Document.12">
                  <p:embed/>
                </p:oleObj>
              </mc:Choice>
              <mc:Fallback>
                <p:oleObj name="Document" r:id="rId7" imgW="56261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5802825"/>
                        <a:ext cx="422208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9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41945"/>
              </p:ext>
            </p:extLst>
          </p:nvPr>
        </p:nvGraphicFramePr>
        <p:xfrm>
          <a:off x="1752600" y="1144588"/>
          <a:ext cx="56388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638800" imgH="5143500" progId="Word.Document.12">
                  <p:embed/>
                </p:oleObj>
              </mc:Choice>
              <mc:Fallback>
                <p:oleObj name="Document" r:id="rId3" imgW="5638800" imgH="514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144588"/>
                        <a:ext cx="56388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88832"/>
              </p:ext>
            </p:extLst>
          </p:nvPr>
        </p:nvGraphicFramePr>
        <p:xfrm>
          <a:off x="1027113" y="1654175"/>
          <a:ext cx="7248525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5638800" imgH="3568700" progId="Word.Document.12">
                  <p:embed/>
                </p:oleObj>
              </mc:Choice>
              <mc:Fallback>
                <p:oleObj name="Document" r:id="rId3" imgW="5638800" imgH="356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113" y="1654175"/>
                        <a:ext cx="7248525" cy="458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7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59886"/>
              </p:ext>
            </p:extLst>
          </p:nvPr>
        </p:nvGraphicFramePr>
        <p:xfrm>
          <a:off x="1427163" y="1370013"/>
          <a:ext cx="6380162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5638800" imgH="4813300" progId="Word.Document.12">
                  <p:embed/>
                </p:oleObj>
              </mc:Choice>
              <mc:Fallback>
                <p:oleObj name="Document" r:id="rId3" imgW="5638800" imgH="481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163" y="1370013"/>
                        <a:ext cx="6380162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4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Macros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u="sng" dirty="0" smtClean="0">
                <a:latin typeface="Helvetica"/>
                <a:cs typeface="Helvetica"/>
              </a:rPr>
              <a:t>Macros</a:t>
            </a:r>
            <a:r>
              <a:rPr lang="en-US" sz="2800" dirty="0" smtClean="0">
                <a:latin typeface="Helvetica"/>
                <a:cs typeface="Helvetica"/>
              </a:rPr>
              <a:t> are names you can give to various objects in </a:t>
            </a:r>
            <a:r>
              <a:rPr lang="en-US" sz="2800" dirty="0" err="1" smtClean="0">
                <a:latin typeface="Helvetica"/>
                <a:cs typeface="Helvetica"/>
              </a:rPr>
              <a:t>stata</a:t>
            </a:r>
            <a:r>
              <a:rPr lang="en-US" sz="2800" dirty="0" smtClean="0">
                <a:latin typeface="Helvetica"/>
                <a:cs typeface="Helvetica"/>
              </a:rPr>
              <a:t> including </a:t>
            </a:r>
            <a:r>
              <a:rPr lang="en-US" sz="2800" dirty="0" smtClean="0">
                <a:solidFill>
                  <a:srgbClr val="0000FF"/>
                </a:solidFill>
                <a:latin typeface="Helvetica"/>
                <a:cs typeface="Helvetica"/>
              </a:rPr>
              <a:t>strings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>estimation results</a:t>
            </a:r>
            <a:r>
              <a:rPr lang="en-US" sz="2800" dirty="0" smtClean="0">
                <a:latin typeface="Helvetica"/>
                <a:cs typeface="Helvetica"/>
              </a:rPr>
              <a:t>, or </a:t>
            </a:r>
            <a:r>
              <a:rPr lang="en-US" sz="2800" dirty="0" smtClean="0">
                <a:solidFill>
                  <a:srgbClr val="008000"/>
                </a:solidFill>
                <a:latin typeface="Helvetica"/>
                <a:cs typeface="Helvetica"/>
              </a:rPr>
              <a:t>any numerical value</a:t>
            </a:r>
            <a:r>
              <a:rPr lang="en-US" sz="2800" dirty="0" smtClean="0">
                <a:latin typeface="Helvetica"/>
                <a:cs typeface="Helvetica"/>
              </a:rPr>
              <a:t> you want it to represent.</a:t>
            </a:r>
          </a:p>
          <a:p>
            <a:pPr marL="0" indent="0" algn="just">
              <a:buNone/>
            </a:pPr>
            <a:endParaRPr lang="en-US" sz="2800" dirty="0" smtClean="0">
              <a:latin typeface="Helvetica"/>
              <a:cs typeface="Helvetica"/>
            </a:endParaRPr>
          </a:p>
          <a:p>
            <a:pPr algn="just"/>
            <a:r>
              <a:rPr lang="en-US" sz="2800" u="sng" dirty="0" smtClean="0">
                <a:latin typeface="Helvetica"/>
                <a:cs typeface="Helvetica"/>
              </a:rPr>
              <a:t>Global macro </a:t>
            </a:r>
            <a:r>
              <a:rPr lang="en-US" sz="2800" dirty="0" smtClean="0">
                <a:latin typeface="Helvetica"/>
                <a:cs typeface="Helvetica"/>
              </a:rPr>
              <a:t>– remains in memory for the session</a:t>
            </a:r>
          </a:p>
          <a:p>
            <a:pPr marL="0" indent="0" algn="just">
              <a:buNone/>
            </a:pPr>
            <a:endParaRPr lang="en-US" sz="2800" dirty="0" smtClean="0">
              <a:latin typeface="Helvetica"/>
              <a:cs typeface="Helvetica"/>
            </a:endParaRPr>
          </a:p>
          <a:p>
            <a:pPr algn="just"/>
            <a:r>
              <a:rPr lang="en-US" sz="2800" u="sng" dirty="0" smtClean="0">
                <a:latin typeface="Helvetica"/>
                <a:cs typeface="Helvetica"/>
              </a:rPr>
              <a:t>Local macro </a:t>
            </a:r>
            <a:r>
              <a:rPr lang="en-US" sz="2800" dirty="0" smtClean="0">
                <a:latin typeface="Helvetica"/>
                <a:cs typeface="Helvetica"/>
              </a:rPr>
              <a:t>– exists only within the block of code you run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30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Helvetica"/>
                <a:cs typeface="Helvetica"/>
              </a:rPr>
              <a:t>After you have created a global or a local macro and you want to `call’ it, you need to use a specific syntax for each:</a:t>
            </a:r>
          </a:p>
          <a:p>
            <a:pPr marL="0" indent="0" algn="just">
              <a:buNone/>
            </a:pPr>
            <a:endParaRPr lang="en-US" sz="2800" dirty="0" smtClean="0">
              <a:latin typeface="Helvetica"/>
              <a:cs typeface="Helvetica"/>
            </a:endParaRPr>
          </a:p>
          <a:p>
            <a:pPr lvl="1" algn="just"/>
            <a:r>
              <a:rPr lang="en-US" sz="2400" dirty="0" smtClean="0">
                <a:latin typeface="Helvetica"/>
                <a:cs typeface="Helvetica"/>
              </a:rPr>
              <a:t>For global: use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$</a:t>
            </a:r>
            <a:r>
              <a:rPr lang="en-US" sz="2400" dirty="0" smtClean="0">
                <a:latin typeface="Helvetica"/>
                <a:cs typeface="Helvetica"/>
              </a:rPr>
              <a:t> in front of the global macro’s name (e.g.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$</a:t>
            </a:r>
            <a:r>
              <a:rPr lang="en-US" sz="2400" dirty="0" err="1" smtClean="0">
                <a:latin typeface="Helvetica"/>
                <a:cs typeface="Helvetica"/>
              </a:rPr>
              <a:t>mymacro</a:t>
            </a:r>
            <a:r>
              <a:rPr lang="en-US" sz="2400" dirty="0" smtClean="0">
                <a:latin typeface="Helvetica"/>
                <a:cs typeface="Helvetica"/>
              </a:rPr>
              <a:t>) </a:t>
            </a:r>
          </a:p>
          <a:p>
            <a:pPr marL="457200" lvl="1" indent="0" algn="just">
              <a:buNone/>
            </a:pPr>
            <a:endParaRPr lang="en-US" sz="2400" dirty="0" smtClean="0">
              <a:latin typeface="Helvetica"/>
              <a:cs typeface="Helvetica"/>
            </a:endParaRPr>
          </a:p>
          <a:p>
            <a:pPr lvl="1" algn="just"/>
            <a:r>
              <a:rPr lang="en-US" sz="2400" dirty="0" smtClean="0">
                <a:latin typeface="Helvetica"/>
                <a:cs typeface="Helvetica"/>
              </a:rPr>
              <a:t>For local: use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` ‘</a:t>
            </a:r>
            <a:r>
              <a:rPr lang="en-US" sz="2400" dirty="0" smtClean="0">
                <a:latin typeface="Helvetica"/>
                <a:cs typeface="Helvetica"/>
              </a:rPr>
              <a:t> to envelope the local macro’s name (e.g.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`</a:t>
            </a:r>
            <a:r>
              <a:rPr lang="en-US" sz="2400" dirty="0" err="1" smtClean="0">
                <a:latin typeface="Helvetica"/>
                <a:cs typeface="Helvetica"/>
              </a:rPr>
              <a:t>mymacro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’</a:t>
            </a:r>
            <a:r>
              <a:rPr lang="en-US" sz="2400" dirty="0" smtClean="0">
                <a:latin typeface="Helvetica"/>
                <a:cs typeface="Helvetica"/>
              </a:rPr>
              <a:t>). </a:t>
            </a:r>
          </a:p>
          <a:p>
            <a:pPr lvl="2" algn="just"/>
            <a:r>
              <a:rPr lang="en-US" sz="2000" dirty="0" smtClean="0">
                <a:latin typeface="Helvetica"/>
                <a:cs typeface="Helvetica"/>
              </a:rPr>
              <a:t>Note: The two apostrophes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424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130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Document</vt:lpstr>
      <vt:lpstr>Microsoft Word Document</vt:lpstr>
      <vt:lpstr>PowerPoint Presentation</vt:lpstr>
      <vt:lpstr>Append </vt:lpstr>
      <vt:lpstr>Merge</vt:lpstr>
      <vt:lpstr>Reshape</vt:lpstr>
      <vt:lpstr>Macros</vt:lpstr>
      <vt:lpstr>Macros: Syntax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 Belal</dc:creator>
  <cp:lastModifiedBy>Isabelle Cohen</cp:lastModifiedBy>
  <cp:revision>11</cp:revision>
  <cp:lastPrinted>2017-08-12T22:15:41Z</cp:lastPrinted>
  <dcterms:created xsi:type="dcterms:W3CDTF">2017-04-21T10:53:16Z</dcterms:created>
  <dcterms:modified xsi:type="dcterms:W3CDTF">2017-08-12T22:15:44Z</dcterms:modified>
</cp:coreProperties>
</file>