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3/1/2022</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dirty="0"/>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3/1/2022</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B5F4-E9FA-4BFA-9358-619D9277DE51}"/>
              </a:ext>
            </a:extLst>
          </p:cNvPr>
          <p:cNvSpPr>
            <a:spLocks noGrp="1"/>
          </p:cNvSpPr>
          <p:nvPr>
            <p:ph type="ctrTitle"/>
          </p:nvPr>
        </p:nvSpPr>
        <p:spPr>
          <a:xfrm>
            <a:off x="834887" y="1233041"/>
            <a:ext cx="10813774" cy="2677648"/>
          </a:xfrm>
        </p:spPr>
        <p:txBody>
          <a:bodyPr/>
          <a:lstStyle/>
          <a:p>
            <a:r>
              <a:rPr lang="en-US" sz="6000" dirty="0">
                <a:ln w="28575">
                  <a:solidFill>
                    <a:schemeClr val="tx1"/>
                  </a:solidFill>
                </a:ln>
                <a:solidFill>
                  <a:schemeClr val="bg1"/>
                </a:solidFill>
                <a:latin typeface="Arial Black" panose="020B0A04020102020204" pitchFamily="34" charset="0"/>
              </a:rPr>
              <a:t>SORTING ALGORITHIMS</a:t>
            </a:r>
            <a:endParaRPr lang="az-Latn-AZ" sz="6000" dirty="0">
              <a:ln w="28575">
                <a:solidFill>
                  <a:schemeClr val="tx1"/>
                </a:solidFill>
              </a:ln>
              <a:solidFill>
                <a:schemeClr val="bg1"/>
              </a:solidFill>
              <a:latin typeface="Arial Black" panose="020B0A04020102020204" pitchFamily="34" charset="0"/>
            </a:endParaRPr>
          </a:p>
        </p:txBody>
      </p:sp>
    </p:spTree>
    <p:extLst>
      <p:ext uri="{BB962C8B-B14F-4D97-AF65-F5344CB8AC3E}">
        <p14:creationId xmlns:p14="http://schemas.microsoft.com/office/powerpoint/2010/main" val="1655577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C7C0-A642-44CE-9ED9-779512E3F42D}"/>
              </a:ext>
            </a:extLst>
          </p:cNvPr>
          <p:cNvSpPr>
            <a:spLocks noGrp="1"/>
          </p:cNvSpPr>
          <p:nvPr>
            <p:ph type="title"/>
          </p:nvPr>
        </p:nvSpPr>
        <p:spPr/>
        <p:txBody>
          <a:bodyPr/>
          <a:lstStyle/>
          <a:p>
            <a:r>
              <a:rPr lang="az-Latn-AZ" sz="4000" dirty="0">
                <a:solidFill>
                  <a:srgbClr val="FFFF00"/>
                </a:solidFill>
                <a:latin typeface="Algerian" panose="04020705040A02060702" pitchFamily="82" charset="0"/>
              </a:rPr>
              <a:t>Bubble sort</a:t>
            </a:r>
          </a:p>
        </p:txBody>
      </p:sp>
      <p:pic>
        <p:nvPicPr>
          <p:cNvPr id="5" name="Content Placeholder 4">
            <a:extLst>
              <a:ext uri="{FF2B5EF4-FFF2-40B4-BE49-F238E27FC236}">
                <a16:creationId xmlns:a16="http://schemas.microsoft.com/office/drawing/2014/main" id="{96C8CEC5-B925-4D37-A7AD-FBCB770A8D20}"/>
              </a:ext>
            </a:extLst>
          </p:cNvPr>
          <p:cNvPicPr>
            <a:picLocks noGrp="1" noChangeAspect="1"/>
          </p:cNvPicPr>
          <p:nvPr>
            <p:ph idx="1"/>
          </p:nvPr>
        </p:nvPicPr>
        <p:blipFill>
          <a:blip r:embed="rId2"/>
          <a:stretch>
            <a:fillRect/>
          </a:stretch>
        </p:blipFill>
        <p:spPr>
          <a:xfrm>
            <a:off x="1656004" y="3774557"/>
            <a:ext cx="3901958" cy="2512412"/>
          </a:xfrm>
        </p:spPr>
      </p:pic>
      <p:sp>
        <p:nvSpPr>
          <p:cNvPr id="6" name="TextBox 5">
            <a:extLst>
              <a:ext uri="{FF2B5EF4-FFF2-40B4-BE49-F238E27FC236}">
                <a16:creationId xmlns:a16="http://schemas.microsoft.com/office/drawing/2014/main" id="{C0B319A6-15D9-4851-AF85-2165AA1DB6A1}"/>
              </a:ext>
            </a:extLst>
          </p:cNvPr>
          <p:cNvSpPr txBox="1"/>
          <p:nvPr/>
        </p:nvSpPr>
        <p:spPr>
          <a:xfrm>
            <a:off x="652007" y="2417197"/>
            <a:ext cx="7013050" cy="646331"/>
          </a:xfrm>
          <a:prstGeom prst="rect">
            <a:avLst/>
          </a:prstGeom>
          <a:noFill/>
        </p:spPr>
        <p:txBody>
          <a:bodyPr wrap="square" rtlCol="0">
            <a:spAutoFit/>
          </a:bodyPr>
          <a:lstStyle/>
          <a:p>
            <a:r>
              <a:rPr lang="az-Latn-AZ" dirty="0">
                <a:latin typeface="Times New Roman" panose="02020603050405020304" pitchFamily="18" charset="0"/>
                <a:cs typeface="Times New Roman" panose="02020603050405020304" pitchFamily="18" charset="0"/>
              </a:rPr>
              <a:t>Bubble Sort, səhv qaydada olduqda, bitişik elementləri təkrar-təkrar dəyişdirməklə işləyən ən sadə çeşidləmə alqoritmidir.</a:t>
            </a:r>
          </a:p>
        </p:txBody>
      </p:sp>
    </p:spTree>
    <p:extLst>
      <p:ext uri="{BB962C8B-B14F-4D97-AF65-F5344CB8AC3E}">
        <p14:creationId xmlns:p14="http://schemas.microsoft.com/office/powerpoint/2010/main" val="41353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BD9F-6B34-4582-B79E-194801CE682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Sorting </a:t>
            </a:r>
            <a:r>
              <a:rPr lang="en-US" dirty="0" err="1">
                <a:latin typeface="Times New Roman" panose="02020603050405020304" pitchFamily="18" charset="0"/>
                <a:cs typeface="Times New Roman" panose="02020603050405020304" pitchFamily="18" charset="0"/>
              </a:rPr>
              <a:t>algorithims</a:t>
            </a:r>
            <a:r>
              <a:rPr lang="en-US" dirty="0">
                <a:latin typeface="Times New Roman" panose="02020603050405020304" pitchFamily="18" charset="0"/>
                <a:cs typeface="Times New Roman" panose="02020603050405020304" pitchFamily="18" charset="0"/>
              </a:rPr>
              <a:t> n</a:t>
            </a:r>
            <a:r>
              <a:rPr lang="az-Latn-AZ" dirty="0">
                <a:latin typeface="Times New Roman" panose="02020603050405020304" pitchFamily="18" charset="0"/>
                <a:cs typeface="Times New Roman" panose="02020603050405020304" pitchFamily="18" charset="0"/>
              </a:rPr>
              <a:t>ədir?</a:t>
            </a:r>
          </a:p>
        </p:txBody>
      </p:sp>
      <p:sp>
        <p:nvSpPr>
          <p:cNvPr id="3" name="Content Placeholder 2">
            <a:extLst>
              <a:ext uri="{FF2B5EF4-FFF2-40B4-BE49-F238E27FC236}">
                <a16:creationId xmlns:a16="http://schemas.microsoft.com/office/drawing/2014/main" id="{5ABE4155-CFBB-44F3-987E-9540779667A5}"/>
              </a:ext>
            </a:extLst>
          </p:cNvPr>
          <p:cNvSpPr>
            <a:spLocks noGrp="1"/>
          </p:cNvSpPr>
          <p:nvPr>
            <p:ph idx="1"/>
          </p:nvPr>
        </p:nvSpPr>
        <p:spPr>
          <a:xfrm>
            <a:off x="1154954" y="2174130"/>
            <a:ext cx="8761413" cy="3416300"/>
          </a:xfrm>
        </p:spPr>
        <p:txBody>
          <a:bodyPr>
            <a:normAutofit/>
          </a:bodyPr>
          <a:lstStyle/>
          <a:p>
            <a:pPr marL="0" indent="0">
              <a:buNone/>
            </a:pPr>
            <a:r>
              <a:rPr lang="az-Latn-AZ" sz="3600" dirty="0">
                <a:latin typeface="Times New Roman" panose="02020603050405020304" pitchFamily="18" charset="0"/>
                <a:cs typeface="Times New Roman" panose="02020603050405020304" pitchFamily="18" charset="0"/>
              </a:rPr>
              <a:t>Massivin/siyahının elementlərini müəyyən ardıcıllıqla yerləşdirmək üçün istifadə olunur.</a:t>
            </a:r>
          </a:p>
        </p:txBody>
      </p:sp>
      <p:pic>
        <p:nvPicPr>
          <p:cNvPr id="5" name="Picture 4">
            <a:extLst>
              <a:ext uri="{FF2B5EF4-FFF2-40B4-BE49-F238E27FC236}">
                <a16:creationId xmlns:a16="http://schemas.microsoft.com/office/drawing/2014/main" id="{61CF34B0-9B2F-45E3-A35D-2072AF66D019}"/>
              </a:ext>
            </a:extLst>
          </p:cNvPr>
          <p:cNvPicPr>
            <a:picLocks noChangeAspect="1"/>
          </p:cNvPicPr>
          <p:nvPr/>
        </p:nvPicPr>
        <p:blipFill>
          <a:blip r:embed="rId2"/>
          <a:stretch>
            <a:fillRect/>
          </a:stretch>
        </p:blipFill>
        <p:spPr>
          <a:xfrm>
            <a:off x="1423282" y="3429000"/>
            <a:ext cx="5780599" cy="3251587"/>
          </a:xfrm>
          <a:prstGeom prst="rect">
            <a:avLst/>
          </a:prstGeom>
        </p:spPr>
      </p:pic>
    </p:spTree>
    <p:extLst>
      <p:ext uri="{BB962C8B-B14F-4D97-AF65-F5344CB8AC3E}">
        <p14:creationId xmlns:p14="http://schemas.microsoft.com/office/powerpoint/2010/main" val="133296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A8E8DD-9493-4565-9DB8-A60DA8B0E6B6}"/>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For</a:t>
            </a:r>
            <a:r>
              <a:rPr lang="az-Latn-AZ" dirty="0">
                <a:latin typeface="Times New Roman" panose="02020603050405020304" pitchFamily="18" charset="0"/>
                <a:cs typeface="Times New Roman" panose="02020603050405020304" pitchFamily="18" charset="0"/>
              </a:rPr>
              <a:t>mal olaraq hər hansı sorting alqoritiminin çıxışı 2 şərtə cavab verməlidir:</a:t>
            </a:r>
          </a:p>
          <a:p>
            <a:pPr marL="0" indent="0">
              <a:buNone/>
            </a:pPr>
            <a:endParaRPr lang="az-Latn-AZ" dirty="0">
              <a:latin typeface="Times New Roman" panose="02020603050405020304" pitchFamily="18" charset="0"/>
              <a:cs typeface="Times New Roman" panose="02020603050405020304" pitchFamily="18" charset="0"/>
            </a:endParaRPr>
          </a:p>
          <a:p>
            <a:pPr>
              <a:buAutoNum type="arabicPeriod"/>
            </a:pPr>
            <a:r>
              <a:rPr lang="az-Latn-AZ" dirty="0">
                <a:latin typeface="Times New Roman" panose="02020603050405020304" pitchFamily="18" charset="0"/>
                <a:cs typeface="Times New Roman" panose="02020603050405020304" pitchFamily="18" charset="0"/>
              </a:rPr>
              <a:t>Çıxış monotonik qaydadadır (hər bir element tələb olunan sıraya uyğun olaraq əvvəlki elementdən kiçik/böyük deyil).</a:t>
            </a:r>
          </a:p>
          <a:p>
            <a:pPr>
              <a:buAutoNum type="arabicPeriod"/>
            </a:pPr>
            <a:endParaRPr lang="az-Latn-AZ" dirty="0">
              <a:latin typeface="Times New Roman" panose="02020603050405020304" pitchFamily="18" charset="0"/>
              <a:cs typeface="Times New Roman" panose="02020603050405020304" pitchFamily="18" charset="0"/>
            </a:endParaRPr>
          </a:p>
          <a:p>
            <a:pPr>
              <a:buAutoNum type="arabicPeriod"/>
            </a:pPr>
            <a:r>
              <a:rPr lang="az-Latn-AZ" dirty="0">
                <a:latin typeface="Times New Roman" panose="02020603050405020304" pitchFamily="18" charset="0"/>
                <a:cs typeface="Times New Roman" panose="02020603050405020304" pitchFamily="18" charset="0"/>
              </a:rPr>
              <a:t>Çıxış girişin dəyişdirilməsidir (yenidən sıralama, lakin bütün orijinal elementləri saxlayaraq).</a:t>
            </a:r>
          </a:p>
        </p:txBody>
      </p:sp>
    </p:spTree>
    <p:extLst>
      <p:ext uri="{BB962C8B-B14F-4D97-AF65-F5344CB8AC3E}">
        <p14:creationId xmlns:p14="http://schemas.microsoft.com/office/powerpoint/2010/main" val="709329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6FE2-74FB-409A-8148-9BF8AD0E4ADA}"/>
              </a:ext>
            </a:extLst>
          </p:cNvPr>
          <p:cNvSpPr>
            <a:spLocks noGrp="1"/>
          </p:cNvSpPr>
          <p:nvPr>
            <p:ph type="title"/>
          </p:nvPr>
        </p:nvSpPr>
        <p:spPr/>
        <p:txBody>
          <a:bodyPr/>
          <a:lstStyle/>
          <a:p>
            <a:r>
              <a:rPr lang="az-Latn-AZ" dirty="0">
                <a:solidFill>
                  <a:srgbClr val="FFFF00"/>
                </a:solidFill>
                <a:latin typeface="Algerian" panose="04020705040A02060702" pitchFamily="82" charset="0"/>
              </a:rPr>
              <a:t>İNSERTİON SORT</a:t>
            </a:r>
          </a:p>
        </p:txBody>
      </p:sp>
      <p:sp>
        <p:nvSpPr>
          <p:cNvPr id="3" name="Content Placeholder 2">
            <a:extLst>
              <a:ext uri="{FF2B5EF4-FFF2-40B4-BE49-F238E27FC236}">
                <a16:creationId xmlns:a16="http://schemas.microsoft.com/office/drawing/2014/main" id="{A2B03EF0-ABBF-4397-9F7B-E3D437AC8DA4}"/>
              </a:ext>
            </a:extLst>
          </p:cNvPr>
          <p:cNvSpPr>
            <a:spLocks noGrp="1"/>
          </p:cNvSpPr>
          <p:nvPr>
            <p:ph idx="1"/>
          </p:nvPr>
        </p:nvSpPr>
        <p:spPr/>
        <p:txBody>
          <a:bodyPr/>
          <a:lstStyle/>
          <a:p>
            <a:r>
              <a:rPr lang="az-Latn-AZ" dirty="0">
                <a:latin typeface="Times New Roman" panose="02020603050405020304" pitchFamily="18" charset="0"/>
                <a:cs typeface="Times New Roman" panose="02020603050405020304" pitchFamily="18" charset="0"/>
              </a:rPr>
              <a:t>İnsertion sort əlinizdə oyun kartlarını çeşidlədiyiniz üsula bənzər işləyən sadə çeşidləmə alqoritmidir. Massiv faktiki olaraq çeşidlənmiş və çeşidlənməmiş hissəyə bölünür. Çeşidlənməmiş hissədən dəyərlər seçilir və çeşidlənmiş hissədə düzgün mövqeyə yerləşdirilir.</a:t>
            </a:r>
          </a:p>
          <a:p>
            <a:endParaRPr lang="az-Latn-AZ" dirty="0"/>
          </a:p>
        </p:txBody>
      </p:sp>
      <p:pic>
        <p:nvPicPr>
          <p:cNvPr id="4" name="Picture 3">
            <a:extLst>
              <a:ext uri="{FF2B5EF4-FFF2-40B4-BE49-F238E27FC236}">
                <a16:creationId xmlns:a16="http://schemas.microsoft.com/office/drawing/2014/main" id="{71AD81D6-6184-4036-B6D5-B3F55864E42B}"/>
              </a:ext>
            </a:extLst>
          </p:cNvPr>
          <p:cNvPicPr>
            <a:picLocks noChangeAspect="1"/>
          </p:cNvPicPr>
          <p:nvPr/>
        </p:nvPicPr>
        <p:blipFill rotWithShape="1">
          <a:blip r:embed="rId2"/>
          <a:srcRect l="22109" t="21797" r="60739" b="46319"/>
          <a:stretch/>
        </p:blipFill>
        <p:spPr>
          <a:xfrm>
            <a:off x="2275633" y="3956376"/>
            <a:ext cx="2775006" cy="2901624"/>
          </a:xfrm>
          <a:prstGeom prst="rect">
            <a:avLst/>
          </a:prstGeom>
        </p:spPr>
      </p:pic>
    </p:spTree>
    <p:extLst>
      <p:ext uri="{BB962C8B-B14F-4D97-AF65-F5344CB8AC3E}">
        <p14:creationId xmlns:p14="http://schemas.microsoft.com/office/powerpoint/2010/main" val="242013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85393A-F71B-45EA-BE1A-F8D81074C423}"/>
              </a:ext>
            </a:extLst>
          </p:cNvPr>
          <p:cNvSpPr>
            <a:spLocks noGrp="1"/>
          </p:cNvSpPr>
          <p:nvPr>
            <p:ph idx="1"/>
          </p:nvPr>
        </p:nvSpPr>
        <p:spPr>
          <a:xfrm>
            <a:off x="558607" y="2197982"/>
            <a:ext cx="6088684" cy="4202817"/>
          </a:xfrm>
        </p:spPr>
        <p:txBody>
          <a:bodyPr/>
          <a:lstStyle/>
          <a:p>
            <a:pPr marL="0" indent="0">
              <a:buNone/>
            </a:pPr>
            <a:r>
              <a:rPr lang="az-Latn-AZ" dirty="0">
                <a:latin typeface="Times New Roman" panose="02020603050405020304" pitchFamily="18" charset="0"/>
                <a:cs typeface="Times New Roman" panose="02020603050405020304" pitchFamily="18" charset="0"/>
              </a:rPr>
              <a:t>Selection sort alqoritmi çeşidlənməmiş hissədən minimum elementi (artan sıranı nəzərə alaraq) təkrar-təkrar taparaq və onu əvvəlinə qoymaqla massivi çeşidləyir. Alqoritm verilmiş massivdə iki alt massiv saxlayır.</a:t>
            </a:r>
          </a:p>
          <a:p>
            <a:pPr marL="0" indent="0">
              <a:buNone/>
            </a:pPr>
            <a:endParaRPr lang="az-Latn-AZ" dirty="0">
              <a:latin typeface="Times New Roman" panose="02020603050405020304" pitchFamily="18" charset="0"/>
              <a:cs typeface="Times New Roman" panose="02020603050405020304" pitchFamily="18" charset="0"/>
            </a:endParaRPr>
          </a:p>
          <a:p>
            <a:pPr>
              <a:buAutoNum type="arabicParenR"/>
            </a:pPr>
            <a:r>
              <a:rPr lang="az-Latn-AZ" dirty="0">
                <a:latin typeface="Times New Roman" panose="02020603050405020304" pitchFamily="18" charset="0"/>
                <a:cs typeface="Times New Roman" panose="02020603050405020304" pitchFamily="18" charset="0"/>
              </a:rPr>
              <a:t>Artıq çeşidlənmiş alt massiv.</a:t>
            </a:r>
          </a:p>
          <a:p>
            <a:pPr>
              <a:buAutoNum type="arabicParenR"/>
            </a:pPr>
            <a:r>
              <a:rPr lang="az-Latn-AZ" dirty="0">
                <a:latin typeface="Times New Roman" panose="02020603050405020304" pitchFamily="18" charset="0"/>
                <a:cs typeface="Times New Roman" panose="02020603050405020304" pitchFamily="18" charset="0"/>
              </a:rPr>
              <a:t> Çeşidlənməmiş qalan alt massiv.</a:t>
            </a:r>
          </a:p>
          <a:p>
            <a:pPr marL="0" indent="0">
              <a:buNone/>
            </a:pPr>
            <a:r>
              <a:rPr lang="az-Latn-AZ" dirty="0">
                <a:latin typeface="Times New Roman" panose="02020603050405020304" pitchFamily="18" charset="0"/>
                <a:cs typeface="Times New Roman" panose="02020603050405020304" pitchFamily="18" charset="0"/>
              </a:rPr>
              <a:t>Seçmə çeşidlənməsinin hər iterasiyasında çeşidlənməmiş alt massivdən minimum element (artan sıra nəzərə alınmaqla) seçilir və çeşidlənmiş alt massivə köçürülür.</a:t>
            </a:r>
          </a:p>
        </p:txBody>
      </p:sp>
      <p:pic>
        <p:nvPicPr>
          <p:cNvPr id="10" name="Picture 9">
            <a:extLst>
              <a:ext uri="{FF2B5EF4-FFF2-40B4-BE49-F238E27FC236}">
                <a16:creationId xmlns:a16="http://schemas.microsoft.com/office/drawing/2014/main" id="{4C33FA86-0619-4B77-B718-0AE1C3CDEEAA}"/>
              </a:ext>
            </a:extLst>
          </p:cNvPr>
          <p:cNvPicPr>
            <a:picLocks noChangeAspect="1"/>
          </p:cNvPicPr>
          <p:nvPr/>
        </p:nvPicPr>
        <p:blipFill rotWithShape="1">
          <a:blip r:embed="rId2"/>
          <a:srcRect l="22631" t="29276" r="49195" b="24696"/>
          <a:stretch/>
        </p:blipFill>
        <p:spPr>
          <a:xfrm>
            <a:off x="7052808" y="2274071"/>
            <a:ext cx="4389120" cy="4033521"/>
          </a:xfrm>
          <a:prstGeom prst="rect">
            <a:avLst/>
          </a:prstGeom>
        </p:spPr>
      </p:pic>
      <p:sp>
        <p:nvSpPr>
          <p:cNvPr id="13" name="TextBox 12">
            <a:extLst>
              <a:ext uri="{FF2B5EF4-FFF2-40B4-BE49-F238E27FC236}">
                <a16:creationId xmlns:a16="http://schemas.microsoft.com/office/drawing/2014/main" id="{F72142E9-F392-42CF-981C-6075D4B43FC0}"/>
              </a:ext>
            </a:extLst>
          </p:cNvPr>
          <p:cNvSpPr txBox="1"/>
          <p:nvPr/>
        </p:nvSpPr>
        <p:spPr>
          <a:xfrm>
            <a:off x="1439186" y="683812"/>
            <a:ext cx="6345141" cy="769441"/>
          </a:xfrm>
          <a:prstGeom prst="rect">
            <a:avLst/>
          </a:prstGeom>
          <a:noFill/>
        </p:spPr>
        <p:txBody>
          <a:bodyPr wrap="square" rtlCol="0">
            <a:spAutoFit/>
          </a:bodyPr>
          <a:lstStyle/>
          <a:p>
            <a:r>
              <a:rPr lang="az-Latn-AZ" sz="4400" dirty="0">
                <a:solidFill>
                  <a:srgbClr val="FFFF00"/>
                </a:solidFill>
                <a:latin typeface="Algerian" panose="04020705040A02060702" pitchFamily="82" charset="0"/>
              </a:rPr>
              <a:t>SELECTİON SORT</a:t>
            </a:r>
          </a:p>
        </p:txBody>
      </p:sp>
    </p:spTree>
    <p:extLst>
      <p:ext uri="{BB962C8B-B14F-4D97-AF65-F5344CB8AC3E}">
        <p14:creationId xmlns:p14="http://schemas.microsoft.com/office/powerpoint/2010/main" val="135965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689B0-BEC0-4979-BCC0-65C727662F09}"/>
              </a:ext>
            </a:extLst>
          </p:cNvPr>
          <p:cNvSpPr>
            <a:spLocks noGrp="1"/>
          </p:cNvSpPr>
          <p:nvPr>
            <p:ph type="title"/>
          </p:nvPr>
        </p:nvSpPr>
        <p:spPr/>
        <p:txBody>
          <a:bodyPr/>
          <a:lstStyle/>
          <a:p>
            <a:r>
              <a:rPr lang="az-Latn-AZ" sz="4000" dirty="0">
                <a:solidFill>
                  <a:srgbClr val="FFFF00"/>
                </a:solidFill>
                <a:latin typeface="Algerian" panose="04020705040A02060702" pitchFamily="82" charset="0"/>
              </a:rPr>
              <a:t>MERGE SORT</a:t>
            </a:r>
          </a:p>
        </p:txBody>
      </p:sp>
      <p:sp>
        <p:nvSpPr>
          <p:cNvPr id="3" name="Content Placeholder 2">
            <a:extLst>
              <a:ext uri="{FF2B5EF4-FFF2-40B4-BE49-F238E27FC236}">
                <a16:creationId xmlns:a16="http://schemas.microsoft.com/office/drawing/2014/main" id="{42C1B426-6ACF-4DF9-B706-E6E4256E788F}"/>
              </a:ext>
            </a:extLst>
          </p:cNvPr>
          <p:cNvSpPr>
            <a:spLocks noGrp="1"/>
          </p:cNvSpPr>
          <p:nvPr>
            <p:ph idx="1"/>
          </p:nvPr>
        </p:nvSpPr>
        <p:spPr>
          <a:xfrm>
            <a:off x="296212" y="2158226"/>
            <a:ext cx="8761413" cy="3416300"/>
          </a:xfrm>
        </p:spPr>
        <p:txBody>
          <a:bodyPr/>
          <a:lstStyle/>
          <a:p>
            <a:pPr marL="0" indent="0">
              <a:buNone/>
            </a:pPr>
            <a:r>
              <a:rPr lang="az-Latn-AZ" dirty="0">
                <a:latin typeface="Times New Roman" panose="02020603050405020304" pitchFamily="18" charset="0"/>
                <a:cs typeface="Times New Roman" panose="02020603050405020304" pitchFamily="18" charset="0"/>
              </a:rPr>
              <a:t>Merge Sort, Böl və Fəth Alqoritmi prinsipinə əsaslanan ən məşhur çeşidləmə alqoritmlərindən biridir.Burada problem bir neçə alt problemə bölünür. Hər bir alt problem fərdi olaraq həll edilir. Nəhayət, son həlli yaratmaq üçün alt problemlər birləşdirilir.</a:t>
            </a:r>
          </a:p>
        </p:txBody>
      </p:sp>
      <p:pic>
        <p:nvPicPr>
          <p:cNvPr id="4" name="Picture 3">
            <a:extLst>
              <a:ext uri="{FF2B5EF4-FFF2-40B4-BE49-F238E27FC236}">
                <a16:creationId xmlns:a16="http://schemas.microsoft.com/office/drawing/2014/main" id="{8B2975E1-7594-40B7-951F-301F4DB43FF7}"/>
              </a:ext>
            </a:extLst>
          </p:cNvPr>
          <p:cNvPicPr>
            <a:picLocks noChangeAspect="1"/>
          </p:cNvPicPr>
          <p:nvPr/>
        </p:nvPicPr>
        <p:blipFill rotWithShape="1">
          <a:blip r:embed="rId2"/>
          <a:srcRect l="43239" t="26203" r="23565" b="16290"/>
          <a:stretch/>
        </p:blipFill>
        <p:spPr>
          <a:xfrm>
            <a:off x="500932" y="3211675"/>
            <a:ext cx="3498574" cy="3409220"/>
          </a:xfrm>
          <a:prstGeom prst="rect">
            <a:avLst/>
          </a:prstGeom>
        </p:spPr>
      </p:pic>
    </p:spTree>
    <p:extLst>
      <p:ext uri="{BB962C8B-B14F-4D97-AF65-F5344CB8AC3E}">
        <p14:creationId xmlns:p14="http://schemas.microsoft.com/office/powerpoint/2010/main" val="2878540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11B35-D2BA-40C8-96C5-B676B0579C09}"/>
              </a:ext>
            </a:extLst>
          </p:cNvPr>
          <p:cNvSpPr>
            <a:spLocks noGrp="1"/>
          </p:cNvSpPr>
          <p:nvPr>
            <p:ph type="title"/>
          </p:nvPr>
        </p:nvSpPr>
        <p:spPr/>
        <p:txBody>
          <a:bodyPr/>
          <a:lstStyle/>
          <a:p>
            <a:r>
              <a:rPr lang="az-Latn-AZ" sz="4400" dirty="0">
                <a:solidFill>
                  <a:srgbClr val="FFFF00"/>
                </a:solidFill>
                <a:latin typeface="Algerian" panose="04020705040A02060702" pitchFamily="82" charset="0"/>
              </a:rPr>
              <a:t>Heap sort</a:t>
            </a:r>
          </a:p>
        </p:txBody>
      </p:sp>
      <p:sp>
        <p:nvSpPr>
          <p:cNvPr id="3" name="Content Placeholder 2">
            <a:extLst>
              <a:ext uri="{FF2B5EF4-FFF2-40B4-BE49-F238E27FC236}">
                <a16:creationId xmlns:a16="http://schemas.microsoft.com/office/drawing/2014/main" id="{1040C806-FA92-4E35-BACF-867168AC3ACE}"/>
              </a:ext>
            </a:extLst>
          </p:cNvPr>
          <p:cNvSpPr>
            <a:spLocks noGrp="1"/>
          </p:cNvSpPr>
          <p:nvPr>
            <p:ph idx="1"/>
          </p:nvPr>
        </p:nvSpPr>
        <p:spPr/>
        <p:txBody>
          <a:bodyPr>
            <a:normAutofit/>
          </a:bodyPr>
          <a:lstStyle/>
          <a:p>
            <a:pPr marL="0" indent="0">
              <a:buNone/>
            </a:pPr>
            <a:r>
              <a:rPr lang="az-Latn-AZ" sz="1600" dirty="0">
                <a:latin typeface="Times New Roman" panose="02020603050405020304" pitchFamily="18" charset="0"/>
                <a:cs typeface="Times New Roman" panose="02020603050405020304" pitchFamily="18" charset="0"/>
              </a:rPr>
              <a:t>Yığın məlumat strukturuna əsaslanan müqayisəyə əsaslanan çeşidləmə üsuludur. Bu, ilk olaraq minimum elementi tapdığımız və minimum elementi başlanğıcda yerləşdirdiyimiz seçim çeşidinə bənzəyir. Qalan elementlər üçün eyni prosesi təkrarlayırıq.</a:t>
            </a:r>
          </a:p>
          <a:p>
            <a:pPr marL="0" indent="0">
              <a:buNone/>
            </a:pPr>
            <a:r>
              <a:rPr lang="az-Latn-AZ" sz="1600" dirty="0">
                <a:latin typeface="Times New Roman" panose="02020603050405020304" pitchFamily="18" charset="0"/>
                <a:cs typeface="Times New Roman" panose="02020603050405020304" pitchFamily="18" charset="0"/>
              </a:rPr>
              <a:t>Binary tree-Tam ikili ağac, bəlkə də sonuncu istisna olmaqla, hər səviyyənin tamamilə doldurulduğu və bütün qovşaqların mümkün qədər solda olduğu ikili ağacdır.</a:t>
            </a:r>
          </a:p>
          <a:p>
            <a:pPr marL="0" indent="0">
              <a:buNone/>
            </a:pPr>
            <a:r>
              <a:rPr lang="az-Latn-AZ" b="1" dirty="0">
                <a:solidFill>
                  <a:srgbClr val="FF0000"/>
                </a:solidFill>
                <a:latin typeface="Times New Roman" panose="02020603050405020304" pitchFamily="18" charset="0"/>
                <a:cs typeface="Times New Roman" panose="02020603050405020304" pitchFamily="18" charset="0"/>
              </a:rPr>
              <a:t>Bir ağacı necə "yığmaq" olar?</a:t>
            </a:r>
          </a:p>
          <a:p>
            <a:pPr marL="0" indent="0">
              <a:buNone/>
            </a:pPr>
            <a:r>
              <a:rPr lang="az-Latn-AZ" sz="1600" dirty="0">
                <a:latin typeface="Times New Roman" panose="02020603050405020304" pitchFamily="18" charset="0"/>
                <a:cs typeface="Times New Roman" panose="02020603050405020304" pitchFamily="18" charset="0"/>
              </a:rPr>
              <a:t>İkili ağacın Heap məlumat strukturuna dəyişdirilməsi prosesi 'heapify' kimi tanınır. İkili ağac maksimumda iki alt qovşağı olan ağac məlumat strukturudur. Əgər qo</a:t>
            </a:r>
            <a:r>
              <a:rPr lang="en-US" sz="1600" dirty="0">
                <a:latin typeface="Times New Roman" panose="02020603050405020304" pitchFamily="18" charset="0"/>
                <a:cs typeface="Times New Roman" panose="02020603050405020304" pitchFamily="18" charset="0"/>
              </a:rPr>
              <a:t>v</a:t>
            </a:r>
            <a:r>
              <a:rPr lang="az-Latn-AZ" sz="1600" dirty="0">
                <a:latin typeface="Times New Roman" panose="02020603050405020304" pitchFamily="18" charset="0"/>
                <a:cs typeface="Times New Roman" panose="02020603050405020304" pitchFamily="18" charset="0"/>
              </a:rPr>
              <a:t>şağın alt qovşaqları “yığınlaşırsa”, o qovşaq üzərində yalnız “yığınlaşma” prosesi tətbiq oluna bilər. Yığın həmişə tam ikili ağac olmalıdır.Tam ikilik ağacdan başlayaraq, yığının bütün qeyri-yarpaq elementlərində 'heapify' adlı funksiyanı işlətməklə onu Max-Heap olmaq üçün dəyişdirə bilərik.</a:t>
            </a:r>
          </a:p>
        </p:txBody>
      </p:sp>
    </p:spTree>
    <p:extLst>
      <p:ext uri="{BB962C8B-B14F-4D97-AF65-F5344CB8AC3E}">
        <p14:creationId xmlns:p14="http://schemas.microsoft.com/office/powerpoint/2010/main" val="274729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E498125-6962-47BF-87B8-20DA71BA37CE}"/>
              </a:ext>
            </a:extLst>
          </p:cNvPr>
          <p:cNvPicPr>
            <a:picLocks noGrp="1" noChangeAspect="1"/>
          </p:cNvPicPr>
          <p:nvPr>
            <p:ph idx="1"/>
          </p:nvPr>
        </p:nvPicPr>
        <p:blipFill rotWithShape="1">
          <a:blip r:embed="rId2"/>
          <a:srcRect l="22208" t="45517" r="52132" b="25622"/>
          <a:stretch/>
        </p:blipFill>
        <p:spPr>
          <a:xfrm>
            <a:off x="946205" y="2514235"/>
            <a:ext cx="4723075" cy="2988068"/>
          </a:xfrm>
          <a:prstGeom prst="rect">
            <a:avLst/>
          </a:prstGeom>
        </p:spPr>
      </p:pic>
    </p:spTree>
    <p:extLst>
      <p:ext uri="{BB962C8B-B14F-4D97-AF65-F5344CB8AC3E}">
        <p14:creationId xmlns:p14="http://schemas.microsoft.com/office/powerpoint/2010/main" val="322145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5DB39-6003-4D18-A399-7382970B48B1}"/>
              </a:ext>
            </a:extLst>
          </p:cNvPr>
          <p:cNvSpPr>
            <a:spLocks noGrp="1"/>
          </p:cNvSpPr>
          <p:nvPr>
            <p:ph type="title"/>
          </p:nvPr>
        </p:nvSpPr>
        <p:spPr/>
        <p:txBody>
          <a:bodyPr/>
          <a:lstStyle/>
          <a:p>
            <a:r>
              <a:rPr lang="az-Latn-AZ" sz="4000" dirty="0">
                <a:solidFill>
                  <a:srgbClr val="FFFF00"/>
                </a:solidFill>
                <a:latin typeface="Algerian" panose="04020705040A02060702" pitchFamily="82" charset="0"/>
              </a:rPr>
              <a:t>QUİCK SORT</a:t>
            </a:r>
          </a:p>
        </p:txBody>
      </p:sp>
      <p:sp>
        <p:nvSpPr>
          <p:cNvPr id="3" name="Content Placeholder 2">
            <a:extLst>
              <a:ext uri="{FF2B5EF4-FFF2-40B4-BE49-F238E27FC236}">
                <a16:creationId xmlns:a16="http://schemas.microsoft.com/office/drawing/2014/main" id="{1CF8D875-DC72-48DA-8B88-C41FDEEFCE2C}"/>
              </a:ext>
            </a:extLst>
          </p:cNvPr>
          <p:cNvSpPr>
            <a:spLocks noGrp="1"/>
          </p:cNvSpPr>
          <p:nvPr>
            <p:ph idx="1"/>
          </p:nvPr>
        </p:nvSpPr>
        <p:spPr/>
        <p:txBody>
          <a:bodyPr>
            <a:normAutofit/>
          </a:bodyPr>
          <a:lstStyle/>
          <a:p>
            <a:pPr marL="0" indent="0">
              <a:buNone/>
            </a:pPr>
            <a:r>
              <a:rPr lang="az-Latn-AZ" sz="1600" dirty="0">
                <a:latin typeface="Times New Roman" panose="02020603050405020304" pitchFamily="18" charset="0"/>
                <a:cs typeface="Times New Roman" panose="02020603050405020304" pitchFamily="18" charset="0"/>
              </a:rPr>
              <a:t>Merge Sort kimi, QuickSort da Böl və Fəth et alqoritmidir. O, elementi pivot kimi seçir və verilmiş massivi seçilmiş pivotun ətrafında bölür. QuickSort-un müxtəlif yollarla pivotu seçən bir çox müxtəlif versiyaları var.Həmişə pivot kimi ilk elementi seçin.Həmişə son elementi pivot kimi seçin Pivot olaraq təsadüfi bir element seçin.Medianı pivot olaraq seçin.QuickSort-da əsas proses bölmədir ().</a:t>
            </a:r>
          </a:p>
        </p:txBody>
      </p:sp>
      <p:pic>
        <p:nvPicPr>
          <p:cNvPr id="4" name="Picture 3">
            <a:extLst>
              <a:ext uri="{FF2B5EF4-FFF2-40B4-BE49-F238E27FC236}">
                <a16:creationId xmlns:a16="http://schemas.microsoft.com/office/drawing/2014/main" id="{4FCE6A7B-DF29-4905-9938-1A9CCF12C866}"/>
              </a:ext>
            </a:extLst>
          </p:cNvPr>
          <p:cNvPicPr>
            <a:picLocks noChangeAspect="1"/>
          </p:cNvPicPr>
          <p:nvPr/>
        </p:nvPicPr>
        <p:blipFill rotWithShape="1">
          <a:blip r:embed="rId2"/>
          <a:srcRect l="22630" t="33624" r="42152" b="38783"/>
          <a:stretch/>
        </p:blipFill>
        <p:spPr>
          <a:xfrm>
            <a:off x="1241956" y="4017669"/>
            <a:ext cx="5270162" cy="2322776"/>
          </a:xfrm>
          <a:prstGeom prst="rect">
            <a:avLst/>
          </a:prstGeom>
        </p:spPr>
      </p:pic>
    </p:spTree>
    <p:extLst>
      <p:ext uri="{BB962C8B-B14F-4D97-AF65-F5344CB8AC3E}">
        <p14:creationId xmlns:p14="http://schemas.microsoft.com/office/powerpoint/2010/main" val="341049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TM02900722[[fn=Ion Boardroom]]</Template>
  <TotalTime>153</TotalTime>
  <Words>434</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Black</vt:lpstr>
      <vt:lpstr>Century Gothic</vt:lpstr>
      <vt:lpstr>Times New Roman</vt:lpstr>
      <vt:lpstr>Wingdings 3</vt:lpstr>
      <vt:lpstr>Ion Boardroom</vt:lpstr>
      <vt:lpstr>SORTING ALGORITHIMS</vt:lpstr>
      <vt:lpstr>Sorting algorithims nədir?</vt:lpstr>
      <vt:lpstr>PowerPoint Presentation</vt:lpstr>
      <vt:lpstr>İNSERTİON SORT</vt:lpstr>
      <vt:lpstr>PowerPoint Presentation</vt:lpstr>
      <vt:lpstr>MERGE SORT</vt:lpstr>
      <vt:lpstr>Heap sort</vt:lpstr>
      <vt:lpstr>PowerPoint Presentation</vt:lpstr>
      <vt:lpstr>QUİCK SORT</vt:lpstr>
      <vt:lpstr>Bubble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ALGORITHIMS</dc:title>
  <dc:creator>MUSTAFA MÜSEYIBOV</dc:creator>
  <cp:lastModifiedBy>MUSTAFA MÜSEYIBOV</cp:lastModifiedBy>
  <cp:revision>12</cp:revision>
  <dcterms:created xsi:type="dcterms:W3CDTF">2022-02-28T19:29:39Z</dcterms:created>
  <dcterms:modified xsi:type="dcterms:W3CDTF">2022-03-01T04:48:53Z</dcterms:modified>
</cp:coreProperties>
</file>