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45A3-AFCB-C103-F358-91736D87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B2A6-7E6F-C6F5-A094-B11CED5C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E3BD-3381-E0A1-5D52-C464335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96C6-8E54-E7C4-2506-A5380495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6EFC-180E-E468-32CD-816C73A1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7291-A222-D17C-3986-5C65860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27466-3EE2-5F4D-5F70-574F10BFC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72EA-E30F-60A3-7B9E-10672809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32E0-8662-689D-E8FA-4EFBEE0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9FB9-B6A8-92BA-670A-441006A8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58975-0F38-E526-31D8-A6525234C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24258-61D9-BECE-8246-0D4C5C36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648B-468D-8C87-008B-B31417A6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DF0C-627B-0865-7EFC-9E7513FF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FA45-5DDA-9948-A2BC-94139883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4BDB-5ADF-4C77-FDF1-8C2822E5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B04B-B7DB-0589-7F33-C1FF2A7A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8185-5ABD-708E-85D3-097FA252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9E65-2874-F94C-43E9-F9AFA313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D705-B7E1-F61E-E0F8-4DD2C028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9B8B-C86A-F074-1DC8-CE634B3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11E50-D118-E7F6-75F2-6CF8CE2F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273F-8C72-3F5B-D071-3B8243C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3BCF-80B9-6FC5-7AA1-6E7CD5BD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C013-9C68-4A4E-6B68-5DF3962F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00FF-3E9F-08ED-9417-46A544E0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A84B-582B-DE48-62B2-6651C6C5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369FA-A566-2DB9-ECB2-C7ACAE79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EF84-5329-772A-0294-3CDE426C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77C9-2624-A7EF-CA20-D92DB42A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77D73-BCEA-1A0F-B07E-9B922019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D8B-A633-F260-979E-FF77C786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974B-4201-A9EA-3406-43F7520E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D96B-6C48-2E3E-7F14-D4A0F2DB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3B39A-186F-DD3F-2A2B-DA2177BFB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44F3-6D33-6DF2-2C92-3F9F39C3F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B1D0F-B1BA-6449-67BE-0D8F759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5D4D6-0E39-4258-A63E-51061BA4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C73D7-B697-2B69-9BD3-9BC02BCE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1F4-2A41-53C6-30AF-95CF439E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C8542-A187-11F7-F15B-68E492A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09195-34FE-1E2D-B361-EB1D55E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9C3D-E1F7-5A87-40C8-340C941C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2C535-D4EA-EBFC-2D70-A46CA08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4B3FF-7793-754C-AFD5-335B711B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06B2-A3C5-D235-C3C2-74B0328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6F4B-7703-59EF-0BE0-181B7549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35ED-DB1D-7A28-E461-BE48BAD5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17649-89C5-CC42-B2BA-A86A90CA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CE7B-CCAD-DA88-BB7D-DF5E69A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E37E5-6BC8-8823-C767-63356F3E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C908-27AB-76D2-1679-6599722C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9BEF-0302-FC97-E94D-357E4ED2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DC558-8FC5-BCF8-C5C2-67A26A0B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87AB8-5D28-F867-21EF-53C3D45D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0F56-8DA8-8E4C-373E-E8FD1B78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DFBD-9AA6-87B5-CA3B-32FFE9FA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524F3-CF04-9C9C-3153-44F1A59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C159A-A843-50E7-23C1-2CD91612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FC98-F4B8-F8D3-3C12-AF2037F2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CA6B-57ED-9044-F634-D93C59BA4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4DE1-354B-48FB-B5B5-79487C9BE821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0937-A4F4-1A6E-C016-9F980D089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AD87-0C73-E818-3713-96E0DBB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C1BE-6EF8-433E-A108-9729994A0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echzizou/labeled-mask-dataset-yolo-darkn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CCCC-54AD-6A9B-0595-9A67D1AB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used in the paper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83AAA4A-F6D0-0411-63BF-6F6DA173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newly developed YOLOV4 has been used for face mask detection. This study makes a detection in 2 classes with mask, without mask. The final results of the experiment on test data gives us 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mAP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(mean average precision) with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98.70 %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A9BB98-A2C7-8D71-3D78-0EA11E9A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01" y="643467"/>
            <a:ext cx="6233408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5D5B6942-CF9C-63DD-A2EC-DA4241E61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05339-4403-7BFB-32C9-4C65E05F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 details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8E3C-5857-A63C-2519-1D30BC5E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name of dataset used:</a:t>
            </a:r>
            <a:r>
              <a:rPr lang="en-US" sz="2000" dirty="0">
                <a:solidFill>
                  <a:srgbClr val="FFFFFF"/>
                </a:solidFill>
                <a:effectLst/>
              </a:rPr>
              <a:t> Labeled Mask Dataset (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YOLO_darknet</a:t>
            </a:r>
            <a:r>
              <a:rPr lang="en-US" sz="2000" dirty="0">
                <a:solidFill>
                  <a:srgbClr val="FFFFFF"/>
                </a:solidFill>
                <a:effectLst/>
              </a:rPr>
              <a:t>).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link of the dataset: </a:t>
            </a:r>
            <a:r>
              <a:rPr lang="en-US" sz="200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https://www.kaggle.com/datasets/techzizou/labeled-mask-dataset-yolo-darknet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total number of samples in the dataset</a:t>
            </a:r>
            <a:r>
              <a:rPr lang="en-US" sz="2000" dirty="0">
                <a:solidFill>
                  <a:srgbClr val="FFFFFF"/>
                </a:solidFill>
                <a:effectLst/>
              </a:rPr>
              <a:t>: 1510 images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 dimension of images: </a:t>
            </a:r>
            <a:r>
              <a:rPr lang="en-US" sz="2000" dirty="0">
                <a:solidFill>
                  <a:srgbClr val="FFFFFF"/>
                </a:solidFill>
                <a:effectLst/>
              </a:rPr>
              <a:t>various dimensions</a:t>
            </a:r>
            <a:r>
              <a:rPr lang="en-US" sz="2000" b="1" dirty="0">
                <a:solidFill>
                  <a:srgbClr val="FFFFFF"/>
                </a:solidFill>
                <a:effectLst/>
              </a:rPr>
              <a:t> 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Number of classes: </a:t>
            </a:r>
            <a:r>
              <a:rPr lang="en-US" sz="2000" dirty="0">
                <a:solidFill>
                  <a:srgbClr val="FFFFFF"/>
                </a:solidFill>
                <a:effectLst/>
              </a:rPr>
              <a:t>2 classes  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Their labels: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with_mask</a:t>
            </a:r>
            <a:r>
              <a:rPr lang="en-US" sz="2000" dirty="0">
                <a:solidFill>
                  <a:srgbClr val="FFFFFF"/>
                </a:solidFill>
                <a:effectLst/>
              </a:rPr>
              <a:t> /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without_mask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r>
              <a:rPr lang="en-US" sz="2000" dirty="0">
                <a:solidFill>
                  <a:srgbClr val="FFFFFF"/>
                </a:solidFill>
                <a:effectLst/>
              </a:rPr>
              <a:t>“This dataset contains 1510 images belonging to the 2 classes, as well as their bounding boxes in the YOLO format labeled text files.”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8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B304DF-5194-1671-EF31-83EAD38CB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423CA-3C46-2F50-3C7B-01EC0402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dirty="0">
                <a:solidFill>
                  <a:schemeClr val="bg1"/>
                </a:solidFill>
              </a:rPr>
              <a:t>Implementation details</a:t>
            </a:r>
          </a:p>
        </p:txBody>
      </p:sp>
      <p:sp>
        <p:nvSpPr>
          <p:cNvPr id="15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9D8C6D56-54E8-1022-6485-01DBAE387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</a:rPr>
              <a:t>We made preprocessing steps following the yolov4 darknet official repo guidelines this pre-processing steps leads us to make the required structure for the data to start training.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effectLst/>
              </a:rPr>
              <a:t>Training ratio: 90% (1359)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</a:rPr>
              <a:t>	Testing ratio: 6.6% (100)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effectLst/>
              </a:rPr>
              <a:t>	Validation ratio: 3.4% (51)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</a:rPr>
              <a:t>Hyperparameters used: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Testing batch=1</a:t>
            </a:r>
            <a:r>
              <a:rPr lang="ar-EG" sz="180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</a:rPr>
              <a:t>subdivisions=1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Training batch=64	subdivisions=16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width=640</a:t>
            </a:r>
            <a:r>
              <a:rPr lang="ar-EG" sz="180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</a:rPr>
              <a:t>	height=640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channels=3</a:t>
            </a:r>
            <a:r>
              <a:rPr lang="ar-EG" sz="180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</a:rPr>
              <a:t>	momentum=0.949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learning_rate</a:t>
            </a:r>
            <a:r>
              <a:rPr lang="en-US" sz="1800" dirty="0">
                <a:solidFill>
                  <a:schemeClr val="bg1"/>
                </a:solidFill>
                <a:effectLst/>
              </a:rPr>
              <a:t>=0.001	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burn_in</a:t>
            </a:r>
            <a:r>
              <a:rPr lang="en-US" sz="1800" dirty="0">
                <a:solidFill>
                  <a:schemeClr val="bg1"/>
                </a:solidFill>
                <a:effectLst/>
              </a:rPr>
              <a:t>=1000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</a:t>
            </a:r>
            <a:r>
              <a:rPr lang="en-US" sz="1800" dirty="0" err="1">
                <a:solidFill>
                  <a:schemeClr val="bg1"/>
                </a:solidFill>
                <a:effectLst/>
              </a:rPr>
              <a:t>max_batches</a:t>
            </a:r>
            <a:r>
              <a:rPr lang="en-US" sz="1800" dirty="0">
                <a:solidFill>
                  <a:schemeClr val="bg1"/>
                </a:solidFill>
                <a:effectLst/>
              </a:rPr>
              <a:t> = 6000	policy=steps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</a:rPr>
              <a:t>	steps=4800,5400	scales=.1,.1</a:t>
            </a:r>
          </a:p>
          <a:p>
            <a:pPr marL="0">
              <a:spcBef>
                <a:spcPts val="0"/>
              </a:spcBef>
            </a:pPr>
            <a:endParaRPr lang="en-US" sz="1500" dirty="0">
              <a:solidFill>
                <a:schemeClr val="bg1"/>
              </a:solidFill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chemeClr val="bg1"/>
              </a:solidFill>
              <a:effectLst/>
            </a:endParaRPr>
          </a:p>
          <a:p>
            <a:pPr marL="0"/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7B4CD-D801-6A63-6D8E-4B44334E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Results and visualization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D905187-937C-1C8A-F78F-613FF7A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" y="52618"/>
            <a:ext cx="5810033" cy="467707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5CC11C07-F620-6C96-B6DC-841C8E44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76" y="5010912"/>
            <a:ext cx="6976872" cy="1344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Result details: (On testing data):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**The curve doesn’t go from up to down intensely because it’s the chart of the last training time.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21C435-A207-82D1-D34C-FCE787EA10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8388641"/>
              </p:ext>
            </p:extLst>
          </p:nvPr>
        </p:nvGraphicFramePr>
        <p:xfrm>
          <a:off x="6345935" y="1812722"/>
          <a:ext cx="5212082" cy="1197149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01088">
                  <a:extLst>
                    <a:ext uri="{9D8B030D-6E8A-4147-A177-3AD203B41FA5}">
                      <a16:colId xmlns:a16="http://schemas.microsoft.com/office/drawing/2014/main" val="3747866241"/>
                    </a:ext>
                  </a:extLst>
                </a:gridCol>
                <a:gridCol w="1013871">
                  <a:extLst>
                    <a:ext uri="{9D8B030D-6E8A-4147-A177-3AD203B41FA5}">
                      <a16:colId xmlns:a16="http://schemas.microsoft.com/office/drawing/2014/main" val="3732796985"/>
                    </a:ext>
                  </a:extLst>
                </a:gridCol>
                <a:gridCol w="911671">
                  <a:extLst>
                    <a:ext uri="{9D8B030D-6E8A-4147-A177-3AD203B41FA5}">
                      <a16:colId xmlns:a16="http://schemas.microsoft.com/office/drawing/2014/main" val="2648043443"/>
                    </a:ext>
                  </a:extLst>
                </a:gridCol>
                <a:gridCol w="1186553">
                  <a:extLst>
                    <a:ext uri="{9D8B030D-6E8A-4147-A177-3AD203B41FA5}">
                      <a16:colId xmlns:a16="http://schemas.microsoft.com/office/drawing/2014/main" val="1283467516"/>
                    </a:ext>
                  </a:extLst>
                </a:gridCol>
                <a:gridCol w="798899">
                  <a:extLst>
                    <a:ext uri="{9D8B030D-6E8A-4147-A177-3AD203B41FA5}">
                      <a16:colId xmlns:a16="http://schemas.microsoft.com/office/drawing/2014/main" val="3329860800"/>
                    </a:ext>
                  </a:extLst>
                </a:gridCol>
              </a:tblGrid>
              <a:tr h="777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Recall 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Average IoU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mAP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52598"/>
                  </a:ext>
                </a:extLst>
              </a:tr>
              <a:tr h="4194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0.96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73.93%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98.70 %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047" marR="87869" marT="20299" marB="1522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3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9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Architecture used in the paper</vt:lpstr>
      <vt:lpstr>Dataset details</vt:lpstr>
      <vt:lpstr>Implementation details</vt:lpstr>
      <vt:lpstr>Results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Dalia Elsayes</dc:creator>
  <cp:lastModifiedBy>Dalia Elsayes</cp:lastModifiedBy>
  <cp:revision>2</cp:revision>
  <dcterms:created xsi:type="dcterms:W3CDTF">2022-05-22T05:01:27Z</dcterms:created>
  <dcterms:modified xsi:type="dcterms:W3CDTF">2022-05-22T05:43:46Z</dcterms:modified>
</cp:coreProperties>
</file>