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3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6C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45A3-AFCB-C103-F358-91736D876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FB2A6-7E6F-C6F5-A094-B11CED5C6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9E3BD-3381-E0A1-5D52-C4643354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4DE1-354B-48FB-B5B5-79487C9BE82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296C6-8E54-E7C4-2506-A5380495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A6EFC-180E-E468-32CD-816C73A1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C1BE-6EF8-433E-A108-9729994A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7291-A222-D17C-3986-5C658602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27466-3EE2-5F4D-5F70-574F10BFC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572EA-E30F-60A3-7B9E-10672809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4DE1-354B-48FB-B5B5-79487C9BE82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832E0-8662-689D-E8FA-4EFBEE05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C9FB9-B6A8-92BA-670A-441006A86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C1BE-6EF8-433E-A108-9729994A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3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58975-0F38-E526-31D8-A6525234C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24258-61D9-BECE-8246-0D4C5C366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3648B-468D-8C87-008B-B31417A6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4DE1-354B-48FB-B5B5-79487C9BE82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BDF0C-627B-0865-7EFC-9E7513FF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5FA45-5DDA-9948-A2BC-94139883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C1BE-6EF8-433E-A108-9729994A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2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4BDB-5ADF-4C77-FDF1-8C2822E5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8B04B-B7DB-0589-7F33-C1FF2A7AF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48185-5ABD-708E-85D3-097FA2526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4DE1-354B-48FB-B5B5-79487C9BE82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19E65-2874-F94C-43E9-F9AFA313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AD705-B7E1-F61E-E0F8-4DD2C028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C1BE-6EF8-433E-A108-9729994A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9B8B-C86A-F074-1DC8-CE634B34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11E50-D118-E7F6-75F2-6CF8CE2F5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3273F-8C72-3F5B-D071-3B8243C5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4DE1-354B-48FB-B5B5-79487C9BE82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E3BCF-80B9-6FC5-7AA1-6E7CD5BD0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5C013-9C68-4A4E-6B68-5DF3962F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C1BE-6EF8-433E-A108-9729994A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00FF-3E9F-08ED-9417-46A544E0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CA84B-582B-DE48-62B2-6651C6C5D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369FA-A566-2DB9-ECB2-C7ACAE79C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AEF84-5329-772A-0294-3CDE426C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4DE1-354B-48FB-B5B5-79487C9BE82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77C9-2624-A7EF-CA20-D92DB42AE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77D73-BCEA-1A0F-B07E-9B922019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C1BE-6EF8-433E-A108-9729994A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7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7D8B-A633-F260-979E-FF77C7869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2974B-4201-A9EA-3406-43F7520E6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AD96B-6C48-2E3E-7F14-D4A0F2DB6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3B39A-186F-DD3F-2A2B-DA2177BFB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844F3-6D33-6DF2-2C92-3F9F39C3F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B1D0F-B1BA-6449-67BE-0D8F759D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4DE1-354B-48FB-B5B5-79487C9BE82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A5D4D6-0E39-4258-A63E-51061BA4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EC73D7-B697-2B69-9BD3-9BC02BCE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C1BE-6EF8-433E-A108-9729994A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0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A1F4-2A41-53C6-30AF-95CF439E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C8542-A187-11F7-F15B-68E492A5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4DE1-354B-48FB-B5B5-79487C9BE82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09195-34FE-1E2D-B361-EB1D55E7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E9C3D-E1F7-5A87-40C8-340C941CC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C1BE-6EF8-433E-A108-9729994A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0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2C535-D4EA-EBFC-2D70-A46CA084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4DE1-354B-48FB-B5B5-79487C9BE82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74B3FF-7793-754C-AFD5-335B711B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F06B2-A3C5-D235-C3C2-74B03287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C1BE-6EF8-433E-A108-9729994A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3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6F4B-7703-59EF-0BE0-181B75494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835ED-DB1D-7A28-E461-BE48BAD58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17649-89C5-CC42-B2BA-A86A90CA1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CE7B-CCAD-DA88-BB7D-DF5E69A8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4DE1-354B-48FB-B5B5-79487C9BE82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E37E5-6BC8-8823-C767-63356F3E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FC908-27AB-76D2-1679-6599722C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C1BE-6EF8-433E-A108-9729994A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9BEF-0302-FC97-E94D-357E4ED2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DC558-8FC5-BCF8-C5C2-67A26A0B3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87AB8-5D28-F867-21EF-53C3D45DE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90F56-8DA8-8E4C-373E-E8FD1B78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4DE1-354B-48FB-B5B5-79487C9BE82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DDFBD-9AA6-87B5-CA3B-32FFE9FA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524F3-CF04-9C9C-3153-44F1A59C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C1BE-6EF8-433E-A108-9729994A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9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1C159A-A843-50E7-23C1-2CD91612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3FC98-F4B8-F8D3-3C12-AF2037F20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BCA6B-57ED-9044-F634-D93C59BA4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F4DE1-354B-48FB-B5B5-79487C9BE82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80937-A4F4-1A6E-C016-9F980D089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EAD87-0C73-E818-3713-96E0DBB6D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3C1BE-6EF8-433E-A108-9729994A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8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techzizou/labeled-mask-dataset-yolo-darknet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Freeform: Shape 103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ACCCC-54AD-6A9B-0595-9A67D1AB0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kern="1200" dirty="0">
                <a:latin typeface="+mj-lt"/>
                <a:ea typeface="+mj-ea"/>
                <a:cs typeface="+mj-cs"/>
              </a:rPr>
              <a:t>Architecture used in the paper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683AAA4A-F6D0-0411-63BF-6F6DA173D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189" y="2194102"/>
            <a:ext cx="3651419" cy="39085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7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newly developed YOLOV4 has been used for face mask detection. This study makes a detection in </a:t>
            </a:r>
            <a:r>
              <a:rPr lang="ar-EG" sz="17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</a:t>
            </a:r>
            <a:r>
              <a:rPr lang="en-US" sz="17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classes with a mask, without a mask</a:t>
            </a:r>
            <a:r>
              <a:rPr lang="en-US" sz="1700" b="1" dirty="0">
                <a:latin typeface="Calibri" panose="020F0502020204030204" pitchFamily="34" charset="0"/>
                <a:ea typeface="Times New Roman" panose="02020603050405020304" pitchFamily="18" charset="0"/>
              </a:rPr>
              <a:t>, and with a mask but not wearing it properly</a:t>
            </a:r>
            <a:r>
              <a:rPr lang="en-US" sz="17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br>
              <a:rPr lang="en-US" sz="17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17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</a:t>
            </a:r>
            <a:r>
              <a:rPr lang="en-US" sz="1700" b="1" i="0" dirty="0">
                <a:effectLst/>
                <a:latin typeface="Cambria" panose="02040503050406030204" pitchFamily="18" charset="0"/>
              </a:rPr>
              <a:t>dataset used in that paper containing 853 images (with different sizes) shared publicly on the Kaggle website was used, it has 3 mentioned classes, and the paper authors split the dataset into 80% training and 20% testing sets.</a:t>
            </a:r>
            <a:br>
              <a:rPr lang="en-US" sz="1700" b="1" dirty="0"/>
            </a:br>
            <a:br>
              <a:rPr lang="en-US" sz="17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17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final results of the experiment on test data gave them a </a:t>
            </a:r>
            <a:r>
              <a:rPr lang="en-US" sz="17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mAP</a:t>
            </a:r>
            <a:r>
              <a:rPr lang="en-US" sz="17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(mean average precision) of </a:t>
            </a:r>
            <a:r>
              <a:rPr lang="en-US" sz="17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82.20%</a:t>
            </a:r>
            <a:r>
              <a:rPr lang="en-US" sz="17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US" sz="1700" b="1" dirty="0"/>
          </a:p>
        </p:txBody>
      </p:sp>
      <p:pic>
        <p:nvPicPr>
          <p:cNvPr id="1026" name="Picture 2" descr="YOLOv4 model architecture">
            <a:extLst>
              <a:ext uri="{FF2B5EF4-FFF2-40B4-BE49-F238E27FC236}">
                <a16:creationId xmlns:a16="http://schemas.microsoft.com/office/drawing/2014/main" id="{00ED7E0E-6A42-FAFD-F253-925407EB9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4839" y="1644022"/>
            <a:ext cx="7175792" cy="356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111C6C-919C-50A5-F5E7-C754FF133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0949" y="5455067"/>
            <a:ext cx="6826252" cy="94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3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erson in a space suit&#10;&#10;Description automatically generated with low confidence">
            <a:extLst>
              <a:ext uri="{FF2B5EF4-FFF2-40B4-BE49-F238E27FC236}">
                <a16:creationId xmlns:a16="http://schemas.microsoft.com/office/drawing/2014/main" id="{5D5B6942-CF9C-63DD-A2EC-DA4241E613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105339-4403-7BFB-32C9-4C65E05F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Dataset details</a:t>
            </a:r>
          </a:p>
        </p:txBody>
      </p: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E8E3C-5857-A63C-2519-1D30BC5E2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5379" y="1065862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FFFFFF"/>
                </a:solidFill>
                <a:effectLst/>
              </a:rPr>
              <a:t>The name of dataset used:</a:t>
            </a:r>
            <a:r>
              <a:rPr lang="en-US" sz="2000" dirty="0">
                <a:solidFill>
                  <a:srgbClr val="FFFFFF"/>
                </a:solidFill>
                <a:effectLst/>
              </a:rPr>
              <a:t> Labeled Mask Dataset (</a:t>
            </a:r>
            <a:r>
              <a:rPr lang="en-US" sz="2000" dirty="0" err="1">
                <a:solidFill>
                  <a:srgbClr val="FFFFFF"/>
                </a:solidFill>
                <a:effectLst/>
              </a:rPr>
              <a:t>YOLO_darknet</a:t>
            </a:r>
            <a:r>
              <a:rPr lang="en-US" sz="2000" dirty="0">
                <a:solidFill>
                  <a:srgbClr val="FFFFFF"/>
                </a:solidFill>
                <a:effectLst/>
              </a:rPr>
              <a:t>).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FFFFFF"/>
                </a:solidFill>
                <a:effectLst/>
              </a:rPr>
              <a:t>The link of the dataset: </a:t>
            </a:r>
            <a:r>
              <a:rPr lang="en-US" sz="2000" u="sng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https://www.kaggle.com/datasets/techzizou/labeled-mask-dataset-yolo-darknet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FFFFFF"/>
                </a:solidFill>
                <a:effectLst/>
              </a:rPr>
              <a:t>The total number of samples in the dataset</a:t>
            </a:r>
            <a:r>
              <a:rPr lang="en-US" sz="2000" dirty="0">
                <a:solidFill>
                  <a:srgbClr val="FFFFFF"/>
                </a:solidFill>
                <a:effectLst/>
              </a:rPr>
              <a:t>: 1510 images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FFFFFF"/>
                </a:solidFill>
                <a:effectLst/>
              </a:rPr>
              <a:t>The dimension of images: </a:t>
            </a:r>
            <a:r>
              <a:rPr lang="en-US" sz="2000" dirty="0">
                <a:solidFill>
                  <a:srgbClr val="FFFFFF"/>
                </a:solidFill>
                <a:effectLst/>
              </a:rPr>
              <a:t>various dimensions</a:t>
            </a:r>
            <a:r>
              <a:rPr lang="en-US" sz="2000" b="1" dirty="0">
                <a:solidFill>
                  <a:srgbClr val="FFFFFF"/>
                </a:solidFill>
                <a:effectLst/>
              </a:rPr>
              <a:t> </a:t>
            </a:r>
            <a:endParaRPr lang="en-US" sz="2000" dirty="0">
              <a:solidFill>
                <a:srgbClr val="FFFFFF"/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FFFFFF"/>
                </a:solidFill>
                <a:effectLst/>
              </a:rPr>
              <a:t>Number of classes: </a:t>
            </a:r>
            <a:r>
              <a:rPr lang="en-US" sz="2000" dirty="0">
                <a:solidFill>
                  <a:srgbClr val="FFFFFF"/>
                </a:solidFill>
                <a:effectLst/>
              </a:rPr>
              <a:t>2 classes  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FFFFFF"/>
                </a:solidFill>
                <a:effectLst/>
              </a:rPr>
              <a:t>Their labels: </a:t>
            </a:r>
            <a:r>
              <a:rPr lang="en-US" sz="2000" dirty="0">
                <a:solidFill>
                  <a:srgbClr val="FFFFFF"/>
                </a:solidFill>
                <a:effectLst/>
              </a:rPr>
              <a:t>with mask / without mask</a:t>
            </a:r>
          </a:p>
          <a:p>
            <a:r>
              <a:rPr lang="en-US" sz="2000" dirty="0">
                <a:solidFill>
                  <a:srgbClr val="FFFFFF"/>
                </a:solidFill>
                <a:effectLst/>
              </a:rPr>
              <a:t>“This dataset contains 1510 images belonging to the 2 classes, as well as their bounding boxes in the YOLO format labeled text files.”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985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erson sitting on a ledge with a city in the background&#10;&#10;Description automatically generated with low confidence">
            <a:extLst>
              <a:ext uri="{FF2B5EF4-FFF2-40B4-BE49-F238E27FC236}">
                <a16:creationId xmlns:a16="http://schemas.microsoft.com/office/drawing/2014/main" id="{1444A8B3-2012-E8C8-8A7F-0BB536443B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DD24557-3AF5-8081-3654-2A8F68D2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Implementation details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22685FC-1B65-858B-4EFF-ACE100234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effectLst/>
              </a:rPr>
              <a:t>We made preprocessing steps following the yolov4 darknet official repo guidelines this pre-processing steps leads us to make the required structure for the data to start training.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such as :</a:t>
            </a:r>
            <a:endParaRPr lang="en-US" sz="2000" dirty="0">
              <a:solidFill>
                <a:srgbClr val="FFFFFF"/>
              </a:solidFill>
              <a:effectLst/>
            </a:endParaRPr>
          </a:p>
          <a:p>
            <a:r>
              <a:rPr lang="en-US" sz="2000" dirty="0">
                <a:solidFill>
                  <a:srgbClr val="FFFFFF"/>
                </a:solidFill>
                <a:effectLst/>
              </a:rPr>
              <a:t>change line batch to batch=64</a:t>
            </a:r>
          </a:p>
          <a:p>
            <a:r>
              <a:rPr lang="en-US" sz="2000" dirty="0">
                <a:solidFill>
                  <a:srgbClr val="FFFFFF"/>
                </a:solidFill>
                <a:effectLst/>
              </a:rPr>
              <a:t>change line subdivisions to subdivisions=16</a:t>
            </a:r>
          </a:p>
          <a:p>
            <a:r>
              <a:rPr lang="en-US" sz="2000" dirty="0">
                <a:solidFill>
                  <a:srgbClr val="FFFFFF"/>
                </a:solidFill>
                <a:effectLst/>
              </a:rPr>
              <a:t>change line </a:t>
            </a:r>
            <a:r>
              <a:rPr lang="en-US" sz="2000" dirty="0" err="1">
                <a:solidFill>
                  <a:srgbClr val="FFFFFF"/>
                </a:solidFill>
                <a:effectLst/>
              </a:rPr>
              <a:t>max_batches</a:t>
            </a:r>
            <a:r>
              <a:rPr lang="en-US" sz="2000" dirty="0">
                <a:solidFill>
                  <a:srgbClr val="FFFFFF"/>
                </a:solidFill>
                <a:effectLst/>
              </a:rPr>
              <a:t> to (classes*2000 but not less than the number of training images and not less than 6000), </a:t>
            </a:r>
            <a:r>
              <a:rPr lang="en-US" sz="2000" dirty="0" err="1">
                <a:solidFill>
                  <a:srgbClr val="FFFFFF"/>
                </a:solidFill>
                <a:effectLst/>
              </a:rPr>
              <a:t>f.e</a:t>
            </a:r>
            <a:r>
              <a:rPr lang="en-US" sz="2000" dirty="0">
                <a:solidFill>
                  <a:srgbClr val="FFFFFF"/>
                </a:solidFill>
                <a:effectLst/>
              </a:rPr>
              <a:t>. </a:t>
            </a:r>
            <a:r>
              <a:rPr lang="en-US" sz="2000" dirty="0" err="1">
                <a:solidFill>
                  <a:srgbClr val="FFFFFF"/>
                </a:solidFill>
                <a:effectLst/>
              </a:rPr>
              <a:t>max_batches</a:t>
            </a:r>
            <a:r>
              <a:rPr lang="en-US" sz="2000" dirty="0">
                <a:solidFill>
                  <a:srgbClr val="FFFFFF"/>
                </a:solidFill>
                <a:effectLst/>
              </a:rPr>
              <a:t>=6000 if you train for 3 classes</a:t>
            </a:r>
          </a:p>
          <a:p>
            <a:r>
              <a:rPr lang="en-US" sz="2000" dirty="0">
                <a:solidFill>
                  <a:srgbClr val="FFFFFF"/>
                </a:solidFill>
                <a:effectLst/>
              </a:rPr>
              <a:t>change [filters=255] to filters=(classes + 5)x3 in the 3 [convolutional] before each [yolo] layer, keep in mind that it only has to be the last [convolutional] before each of the [yolo] layers.</a:t>
            </a:r>
          </a:p>
          <a:p>
            <a:r>
              <a:rPr lang="en-US" sz="2000" dirty="0">
                <a:solidFill>
                  <a:srgbClr val="FFFFFF"/>
                </a:solidFill>
                <a:effectLst/>
              </a:rPr>
              <a:t>change line classes=80 to your number of objects in each of 3 [yolo]-layers.</a:t>
            </a:r>
          </a:p>
          <a:p>
            <a:r>
              <a:rPr lang="en-US" sz="2000" dirty="0">
                <a:solidFill>
                  <a:srgbClr val="FFFFFF"/>
                </a:solidFill>
                <a:effectLst/>
              </a:rPr>
              <a:t>So if classes=1 then it should be filters=18. If classes=2 then write filters=21</a:t>
            </a:r>
          </a:p>
          <a:p>
            <a:pPr marL="0"/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453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erson sitting on a ledge with a city in the background&#10;&#10;Description automatically generated with low confidence">
            <a:extLst>
              <a:ext uri="{FF2B5EF4-FFF2-40B4-BE49-F238E27FC236}">
                <a16:creationId xmlns:a16="http://schemas.microsoft.com/office/drawing/2014/main" id="{1444A8B3-2012-E8C8-8A7F-0BB536443B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DD24557-3AF5-8081-3654-2A8F68D2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Implementation details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22685FC-1B65-858B-4EFF-ACE100234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2000" dirty="0">
                <a:solidFill>
                  <a:srgbClr val="FFFFFF"/>
                </a:solidFill>
                <a:effectLst/>
              </a:rPr>
              <a:t>What are subdivisions?</a:t>
            </a:r>
          </a:p>
          <a:p>
            <a:r>
              <a:rPr lang="en-US" sz="2000" dirty="0">
                <a:solidFill>
                  <a:srgbClr val="FFFFFF"/>
                </a:solidFill>
                <a:effectLst/>
              </a:rPr>
              <a:t>It is the number of many mini-batches we split our batch into.</a:t>
            </a:r>
          </a:p>
          <a:p>
            <a:r>
              <a:rPr lang="en-US" sz="2000" dirty="0">
                <a:solidFill>
                  <a:srgbClr val="FFFFFF"/>
                </a:solidFill>
                <a:effectLst/>
              </a:rPr>
              <a:t>Batch=64 -&gt; loading 64 images for one iteration.</a:t>
            </a:r>
          </a:p>
          <a:p>
            <a:r>
              <a:rPr lang="en-US" sz="2000" dirty="0">
                <a:solidFill>
                  <a:srgbClr val="FFFFFF"/>
                </a:solidFill>
                <a:effectLst/>
              </a:rPr>
              <a:t>Subdivision=16 -&gt; Split batch into 8 mini-batches so 64/16 = 4 images per mini-batch and these 4 images are sent for processing </a:t>
            </a:r>
          </a:p>
          <a:p>
            <a:pPr marL="0"/>
            <a:r>
              <a:rPr lang="en-US" sz="2000" dirty="0">
                <a:solidFill>
                  <a:srgbClr val="FFFFFF"/>
                </a:solidFill>
              </a:rPr>
              <a:t>Create your “</a:t>
            </a:r>
            <a:r>
              <a:rPr lang="en-US" sz="2000" dirty="0" err="1">
                <a:solidFill>
                  <a:srgbClr val="FFFFFF"/>
                </a:solidFill>
              </a:rPr>
              <a:t>obj.data</a:t>
            </a:r>
            <a:r>
              <a:rPr lang="en-US" sz="2000" dirty="0">
                <a:solidFill>
                  <a:srgbClr val="FFFFFF"/>
                </a:solidFill>
              </a:rPr>
              <a:t>” and “</a:t>
            </a:r>
            <a:r>
              <a:rPr lang="en-US" sz="2000" dirty="0" err="1">
                <a:solidFill>
                  <a:srgbClr val="FFFFFF"/>
                </a:solidFill>
              </a:rPr>
              <a:t>obj.names</a:t>
            </a:r>
            <a:r>
              <a:rPr lang="en-US" sz="2000" dirty="0">
                <a:solidFill>
                  <a:srgbClr val="FFFFFF"/>
                </a:solidFill>
              </a:rPr>
              <a:t>” files and upload them to your drive </a:t>
            </a:r>
          </a:p>
          <a:p>
            <a:pPr marL="0"/>
            <a:r>
              <a:rPr lang="en-US" sz="2000" dirty="0" err="1">
                <a:solidFill>
                  <a:srgbClr val="FFFFFF"/>
                </a:solidFill>
              </a:rPr>
              <a:t>obj.data</a:t>
            </a:r>
            <a:endParaRPr lang="en-US" sz="2000" dirty="0">
              <a:solidFill>
                <a:srgbClr val="FFFFFF"/>
              </a:solidFill>
            </a:endParaRPr>
          </a:p>
          <a:p>
            <a:pPr marL="0"/>
            <a:r>
              <a:rPr lang="en-US" sz="2000" dirty="0">
                <a:solidFill>
                  <a:srgbClr val="FFFFFF"/>
                </a:solidFill>
              </a:rPr>
              <a:t>The </a:t>
            </a:r>
            <a:r>
              <a:rPr lang="en-US" sz="2000" dirty="0" err="1">
                <a:solidFill>
                  <a:srgbClr val="FFFFFF"/>
                </a:solidFill>
              </a:rPr>
              <a:t>obj.data</a:t>
            </a:r>
            <a:r>
              <a:rPr lang="en-US" sz="2000" dirty="0">
                <a:solidFill>
                  <a:srgbClr val="FFFFFF"/>
                </a:solidFill>
              </a:rPr>
              <a:t> file has :</a:t>
            </a:r>
          </a:p>
          <a:p>
            <a:pPr marL="0"/>
            <a:r>
              <a:rPr lang="en-US" sz="2000" dirty="0">
                <a:solidFill>
                  <a:srgbClr val="FFFFFF"/>
                </a:solidFill>
              </a:rPr>
              <a:t>The number of classes.</a:t>
            </a:r>
          </a:p>
          <a:p>
            <a:pPr marL="0"/>
            <a:r>
              <a:rPr lang="en-US" sz="2000" dirty="0">
                <a:solidFill>
                  <a:srgbClr val="FFFFFF"/>
                </a:solidFill>
              </a:rPr>
              <a:t>The path to train.txt and test.txt files .</a:t>
            </a:r>
          </a:p>
          <a:p>
            <a:pPr marL="0"/>
            <a:r>
              <a:rPr lang="en-US" sz="2000" dirty="0">
                <a:solidFill>
                  <a:srgbClr val="FFFFFF"/>
                </a:solidFill>
              </a:rPr>
              <a:t>The path to </a:t>
            </a:r>
            <a:r>
              <a:rPr lang="en-US" sz="2000" dirty="0" err="1">
                <a:solidFill>
                  <a:srgbClr val="FFFFFF"/>
                </a:solidFill>
              </a:rPr>
              <a:t>obj.names</a:t>
            </a:r>
            <a:r>
              <a:rPr lang="en-US" sz="2000" dirty="0">
                <a:solidFill>
                  <a:srgbClr val="FFFFFF"/>
                </a:solidFill>
              </a:rPr>
              <a:t> file which contains the names of the classes.</a:t>
            </a:r>
          </a:p>
          <a:p>
            <a:pPr marL="0"/>
            <a:r>
              <a:rPr lang="en-US" sz="2000" dirty="0">
                <a:solidFill>
                  <a:srgbClr val="FFFFFF"/>
                </a:solidFill>
              </a:rPr>
              <a:t>The path to the training folder where the training weights will be saved.</a:t>
            </a:r>
          </a:p>
        </p:txBody>
      </p:sp>
    </p:spTree>
    <p:extLst>
      <p:ext uri="{BB962C8B-B14F-4D97-AF65-F5344CB8AC3E}">
        <p14:creationId xmlns:p14="http://schemas.microsoft.com/office/powerpoint/2010/main" val="3448454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erson sitting on a ledge with a city in the background&#10;&#10;Description automatically generated with low confidence">
            <a:extLst>
              <a:ext uri="{FF2B5EF4-FFF2-40B4-BE49-F238E27FC236}">
                <a16:creationId xmlns:a16="http://schemas.microsoft.com/office/drawing/2014/main" id="{1444A8B3-2012-E8C8-8A7F-0BB536443B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3"/>
          <a:stretch/>
        </p:blipFill>
        <p:spPr>
          <a:xfrm>
            <a:off x="9351" y="1"/>
            <a:ext cx="12191980" cy="685799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DD24557-3AF5-8081-3654-2A8F68D2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Implementation details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22685FC-1B65-858B-4EFF-ACE100234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72816"/>
            <a:ext cx="10515600" cy="440852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 dirty="0">
                <a:solidFill>
                  <a:srgbClr val="FFFFFF"/>
                </a:solidFill>
                <a:effectLst/>
              </a:rPr>
              <a:t>Training ratio: 90% (1359)</a:t>
            </a:r>
          </a:p>
          <a:p>
            <a:r>
              <a:rPr lang="en-US" sz="2000" dirty="0">
                <a:solidFill>
                  <a:srgbClr val="FFFFFF"/>
                </a:solidFill>
                <a:effectLst/>
              </a:rPr>
              <a:t>Testing ratio: 6.6% (100)</a:t>
            </a:r>
          </a:p>
          <a:p>
            <a:r>
              <a:rPr lang="en-US" sz="2000" dirty="0">
                <a:solidFill>
                  <a:srgbClr val="FFFFFF"/>
                </a:solidFill>
                <a:effectLst/>
              </a:rPr>
              <a:t>Validation ratio: 3.4% (51)</a:t>
            </a:r>
          </a:p>
          <a:p>
            <a:endParaRPr lang="en-US" sz="2000" dirty="0">
              <a:solidFill>
                <a:srgbClr val="FFFFFF"/>
              </a:solidFill>
              <a:effectLst/>
            </a:endParaRPr>
          </a:p>
          <a:p>
            <a:pPr>
              <a:spcBef>
                <a:spcPts val="0"/>
              </a:spcBef>
            </a:pPr>
            <a:r>
              <a:rPr lang="en-US" sz="2000" b="1" dirty="0">
                <a:effectLst/>
              </a:rPr>
              <a:t>Hyperparameters used: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</a:rPr>
              <a:t>	Testing batch=1</a:t>
            </a:r>
            <a:r>
              <a:rPr lang="ar-EG" sz="2000" dirty="0">
                <a:effectLst/>
              </a:rPr>
              <a:t>	</a:t>
            </a:r>
            <a:r>
              <a:rPr lang="en-US" sz="2000" dirty="0">
                <a:effectLst/>
              </a:rPr>
              <a:t>	Training batch=64	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  <a:r>
              <a:rPr lang="en-US" sz="2000" dirty="0">
                <a:effectLst/>
              </a:rPr>
              <a:t>subdivisions=16		 width=640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  <a:r>
              <a:rPr lang="en-US" sz="2000" dirty="0">
                <a:effectLst/>
              </a:rPr>
              <a:t>height=640		 channels=3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  <a:r>
              <a:rPr lang="en-US" sz="2000" dirty="0">
                <a:effectLst/>
              </a:rPr>
              <a:t>momentum=0.949	 </a:t>
            </a:r>
            <a:r>
              <a:rPr lang="en-US" sz="2000" dirty="0" err="1">
                <a:effectLst/>
              </a:rPr>
              <a:t>learning_rate</a:t>
            </a:r>
            <a:r>
              <a:rPr lang="en-US" sz="2000" dirty="0">
                <a:effectLst/>
              </a:rPr>
              <a:t>=0.001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</a:rPr>
              <a:t>	</a:t>
            </a:r>
            <a:r>
              <a:rPr lang="en-US" sz="2000" dirty="0" err="1">
                <a:effectLst/>
              </a:rPr>
              <a:t>max_batches</a:t>
            </a:r>
            <a:r>
              <a:rPr lang="en-US" sz="2000" dirty="0">
                <a:effectLst/>
              </a:rPr>
              <a:t> = 6000		</a:t>
            </a:r>
            <a:endParaRPr lang="en-US" sz="1900" dirty="0">
              <a:solidFill>
                <a:srgbClr val="FFFF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6737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EABD9-E1ED-49C7-8734-5494C88E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7B4CD-D801-6A63-6D8E-4B44334E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10912"/>
            <a:ext cx="2889504" cy="13441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Results and visualization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ED905187-937C-1C8A-F78F-613FF7A42C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4" y="52618"/>
            <a:ext cx="5810033" cy="467707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9512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">
            <a:extLst>
              <a:ext uri="{FF2B5EF4-FFF2-40B4-BE49-F238E27FC236}">
                <a16:creationId xmlns:a16="http://schemas.microsoft.com/office/drawing/2014/main" id="{5CC11C07-F620-6C96-B6DC-841C8E44C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76" y="5010912"/>
            <a:ext cx="6976872" cy="13441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Result details: (On testing data):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**The curve doesn’t go from up to down intensely because it’s the chart of the last training time.</a:t>
            </a:r>
            <a:endParaRPr lang="en-US" sz="200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521C435-A207-82D1-D34C-FCE787EA10D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98388641"/>
              </p:ext>
            </p:extLst>
          </p:nvPr>
        </p:nvGraphicFramePr>
        <p:xfrm>
          <a:off x="6345935" y="1812722"/>
          <a:ext cx="5212082" cy="1197149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1301088">
                  <a:extLst>
                    <a:ext uri="{9D8B030D-6E8A-4147-A177-3AD203B41FA5}">
                      <a16:colId xmlns:a16="http://schemas.microsoft.com/office/drawing/2014/main" val="3747866241"/>
                    </a:ext>
                  </a:extLst>
                </a:gridCol>
                <a:gridCol w="1013871">
                  <a:extLst>
                    <a:ext uri="{9D8B030D-6E8A-4147-A177-3AD203B41FA5}">
                      <a16:colId xmlns:a16="http://schemas.microsoft.com/office/drawing/2014/main" val="3732796985"/>
                    </a:ext>
                  </a:extLst>
                </a:gridCol>
                <a:gridCol w="911671">
                  <a:extLst>
                    <a:ext uri="{9D8B030D-6E8A-4147-A177-3AD203B41FA5}">
                      <a16:colId xmlns:a16="http://schemas.microsoft.com/office/drawing/2014/main" val="2648043443"/>
                    </a:ext>
                  </a:extLst>
                </a:gridCol>
                <a:gridCol w="1186553">
                  <a:extLst>
                    <a:ext uri="{9D8B030D-6E8A-4147-A177-3AD203B41FA5}">
                      <a16:colId xmlns:a16="http://schemas.microsoft.com/office/drawing/2014/main" val="1283467516"/>
                    </a:ext>
                  </a:extLst>
                </a:gridCol>
                <a:gridCol w="798899">
                  <a:extLst>
                    <a:ext uri="{9D8B030D-6E8A-4147-A177-3AD203B41FA5}">
                      <a16:colId xmlns:a16="http://schemas.microsoft.com/office/drawing/2014/main" val="3329860800"/>
                    </a:ext>
                  </a:extLst>
                </a:gridCol>
              </a:tblGrid>
              <a:tr h="7777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en-US" sz="1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047" marR="87869" marT="20299" marB="15224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</a:rPr>
                        <a:t>Recall </a:t>
                      </a:r>
                      <a:endParaRPr lang="en-US" sz="1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047" marR="87869" marT="20299" marB="15224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</a:rPr>
                        <a:t>F1-Score</a:t>
                      </a:r>
                      <a:endParaRPr lang="en-US" sz="1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047" marR="87869" marT="20299" marB="15224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</a:rPr>
                        <a:t>Average IoU</a:t>
                      </a:r>
                      <a:endParaRPr lang="en-US" sz="1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047" marR="87869" marT="20299" marB="15224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mAP</a:t>
                      </a:r>
                      <a:endParaRPr lang="en-US" sz="18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047" marR="87869" marT="20299" marB="15224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152598"/>
                  </a:ext>
                </a:extLst>
              </a:tr>
              <a:tr h="4194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cap="none" spc="0">
                          <a:solidFill>
                            <a:schemeClr val="tx1"/>
                          </a:solidFill>
                          <a:effectLst/>
                        </a:rPr>
                        <a:t>0.94</a:t>
                      </a:r>
                      <a:endParaRPr lang="en-US" sz="1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047" marR="87869" marT="20299" marB="152243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0.96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047" marR="87869" marT="20299" marB="1522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0.95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047" marR="87869" marT="20299" marB="1522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 dirty="0">
                          <a:solidFill>
                            <a:schemeClr val="tx1"/>
                          </a:solidFill>
                          <a:effectLst/>
                        </a:rPr>
                        <a:t>73.93%</a:t>
                      </a:r>
                      <a:endParaRPr lang="en-US" sz="13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047" marR="87869" marT="20299" marB="1522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 dirty="0">
                          <a:solidFill>
                            <a:schemeClr val="tx1"/>
                          </a:solidFill>
                          <a:effectLst/>
                        </a:rPr>
                        <a:t>98.70 %</a:t>
                      </a:r>
                      <a:endParaRPr lang="en-US" sz="13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047" marR="87869" marT="20299" marB="1522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433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091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638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Office Theme</vt:lpstr>
      <vt:lpstr>Architecture used in the paper</vt:lpstr>
      <vt:lpstr>Dataset details</vt:lpstr>
      <vt:lpstr>Implementation details</vt:lpstr>
      <vt:lpstr>Implementation details</vt:lpstr>
      <vt:lpstr>Implementation details</vt:lpstr>
      <vt:lpstr>Results and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used in the paper</dc:title>
  <dc:creator>Dalia Elsayes</dc:creator>
  <cp:lastModifiedBy>Mustafa Abdulnasser</cp:lastModifiedBy>
  <cp:revision>8</cp:revision>
  <dcterms:created xsi:type="dcterms:W3CDTF">2022-05-22T05:01:27Z</dcterms:created>
  <dcterms:modified xsi:type="dcterms:W3CDTF">2023-05-03T19:10:43Z</dcterms:modified>
</cp:coreProperties>
</file>