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4" r:id="rId5"/>
    <p:sldId id="265" r:id="rId6"/>
    <p:sldId id="266" r:id="rId7"/>
    <p:sldId id="267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2"/>
    <p:restoredTop sz="96654"/>
  </p:normalViewPr>
  <p:slideViewPr>
    <p:cSldViewPr snapToGrid="0" snapToObjects="1">
      <p:cViewPr>
        <p:scale>
          <a:sx n="110" d="100"/>
          <a:sy n="110" d="100"/>
        </p:scale>
        <p:origin x="73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10/21/21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9466E-9C5F-6E40-B262-DF8F82365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800" dirty="0"/>
              <a:t>King County House Prices Prediction 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671BA-904C-6A40-AEA7-5AEF9BBD9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484284"/>
          </a:xfrm>
        </p:spPr>
        <p:txBody>
          <a:bodyPr>
            <a:normAutofit/>
          </a:bodyPr>
          <a:lstStyle/>
          <a:p>
            <a:r>
              <a:rPr lang="en-US" dirty="0"/>
              <a:t>By : Mustafa Al Hussain</a:t>
            </a:r>
          </a:p>
          <a:p>
            <a:r>
              <a:rPr lang="en-US" dirty="0"/>
              <a:t>SDAIA Bootcamp</a:t>
            </a:r>
          </a:p>
        </p:txBody>
      </p:sp>
    </p:spTree>
    <p:extLst>
      <p:ext uri="{BB962C8B-B14F-4D97-AF65-F5344CB8AC3E}">
        <p14:creationId xmlns:p14="http://schemas.microsoft.com/office/powerpoint/2010/main" val="3901179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DF1FDA2B-3A70-C442-A25C-F487B0C2B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00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1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C0D572-3A48-264A-A949-F53F2CB0F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4D27B-9E07-4946-9E9D-F74800DFC08D}"/>
              </a:ext>
            </a:extLst>
          </p:cNvPr>
          <p:cNvSpPr txBox="1"/>
          <p:nvPr/>
        </p:nvSpPr>
        <p:spPr>
          <a:xfrm>
            <a:off x="818712" y="2413000"/>
            <a:ext cx="4921687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 Determine and predict the housing prices of Seattle in U.S.A for new sellers and for buyers to estimate the profit of the deal</a:t>
            </a:r>
          </a:p>
        </p:txBody>
      </p:sp>
    </p:spTree>
    <p:extLst>
      <p:ext uri="{BB962C8B-B14F-4D97-AF65-F5344CB8AC3E}">
        <p14:creationId xmlns:p14="http://schemas.microsoft.com/office/powerpoint/2010/main" val="1502977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86D60-9030-C242-9414-89852ADB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5CAC6-A836-E146-B0EC-E0FB297E6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pPr fontAlgn="base"/>
            <a:r>
              <a:rPr lang="en-US" sz="1600" dirty="0">
                <a:solidFill>
                  <a:srgbClr val="FFFFFF"/>
                </a:solidFill>
              </a:rPr>
              <a:t>The dataset is taken from Kaggle. This dataset contains houses prices sold between May 2014 and May 2015.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It contains 21 Attributes and 21,600 instances.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Target Variable : Sales Price</a:t>
            </a:r>
          </a:p>
          <a:p>
            <a:r>
              <a:rPr lang="en-US" sz="1600" dirty="0">
                <a:solidFill>
                  <a:srgbClr val="FFFFFF"/>
                </a:solidFill>
              </a:rPr>
              <a:t>Attributes like # bedrooms, # bathrooms , Area size ,  house condition and </a:t>
            </a:r>
            <a:r>
              <a:rPr lang="en-US" sz="1600" dirty="0" err="1">
                <a:solidFill>
                  <a:srgbClr val="FFFFFF"/>
                </a:solidFill>
              </a:rPr>
              <a:t>etc</a:t>
            </a:r>
            <a:r>
              <a:rPr lang="en-US" sz="1600" dirty="0">
                <a:solidFill>
                  <a:srgbClr val="FFFFFF"/>
                </a:solidFill>
              </a:rPr>
              <a:t> …</a:t>
            </a:r>
            <a:br>
              <a:rPr lang="en-US" sz="1600" dirty="0">
                <a:solidFill>
                  <a:srgbClr val="FFFFFF"/>
                </a:solidFill>
              </a:rPr>
            </a:br>
            <a:endParaRPr lang="en-US" sz="1600" dirty="0">
              <a:solidFill>
                <a:srgbClr val="FFFFFF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2CF499-21E1-DC48-91F5-1143A00EE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087914"/>
              </p:ext>
            </p:extLst>
          </p:nvPr>
        </p:nvGraphicFramePr>
        <p:xfrm>
          <a:off x="5459520" y="1789889"/>
          <a:ext cx="5909964" cy="2776611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</a:tblPr>
              <a:tblGrid>
                <a:gridCol w="1142024">
                  <a:extLst>
                    <a:ext uri="{9D8B030D-6E8A-4147-A177-3AD203B41FA5}">
                      <a16:colId xmlns:a16="http://schemas.microsoft.com/office/drawing/2014/main" val="3507134920"/>
                    </a:ext>
                  </a:extLst>
                </a:gridCol>
                <a:gridCol w="644807">
                  <a:extLst>
                    <a:ext uri="{9D8B030D-6E8A-4147-A177-3AD203B41FA5}">
                      <a16:colId xmlns:a16="http://schemas.microsoft.com/office/drawing/2014/main" val="2415893198"/>
                    </a:ext>
                  </a:extLst>
                </a:gridCol>
                <a:gridCol w="908816">
                  <a:extLst>
                    <a:ext uri="{9D8B030D-6E8A-4147-A177-3AD203B41FA5}">
                      <a16:colId xmlns:a16="http://schemas.microsoft.com/office/drawing/2014/main" val="925373809"/>
                    </a:ext>
                  </a:extLst>
                </a:gridCol>
                <a:gridCol w="968952">
                  <a:extLst>
                    <a:ext uri="{9D8B030D-6E8A-4147-A177-3AD203B41FA5}">
                      <a16:colId xmlns:a16="http://schemas.microsoft.com/office/drawing/2014/main" val="3910931542"/>
                    </a:ext>
                  </a:extLst>
                </a:gridCol>
                <a:gridCol w="923483">
                  <a:extLst>
                    <a:ext uri="{9D8B030D-6E8A-4147-A177-3AD203B41FA5}">
                      <a16:colId xmlns:a16="http://schemas.microsoft.com/office/drawing/2014/main" val="3972705666"/>
                    </a:ext>
                  </a:extLst>
                </a:gridCol>
                <a:gridCol w="734277">
                  <a:extLst>
                    <a:ext uri="{9D8B030D-6E8A-4147-A177-3AD203B41FA5}">
                      <a16:colId xmlns:a16="http://schemas.microsoft.com/office/drawing/2014/main" val="2732324728"/>
                    </a:ext>
                  </a:extLst>
                </a:gridCol>
                <a:gridCol w="587605">
                  <a:extLst>
                    <a:ext uri="{9D8B030D-6E8A-4147-A177-3AD203B41FA5}">
                      <a16:colId xmlns:a16="http://schemas.microsoft.com/office/drawing/2014/main" val="539851035"/>
                    </a:ext>
                  </a:extLst>
                </a:gridCol>
              </a:tblGrid>
              <a:tr h="399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57445" marR="8548" marT="16412" marB="12309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57445" marR="8548" marT="16412" marB="12309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bedrooms</a:t>
                      </a:r>
                    </a:p>
                  </a:txBody>
                  <a:tcPr marL="57445" marR="8548" marT="16412" marB="12309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bathrooms</a:t>
                      </a:r>
                    </a:p>
                  </a:txBody>
                  <a:tcPr marL="57445" marR="8548" marT="16412" marB="12309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sqft_living</a:t>
                      </a:r>
                    </a:p>
                  </a:txBody>
                  <a:tcPr marL="57445" marR="8548" marT="16412" marB="12309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sqft_lot</a:t>
                      </a:r>
                    </a:p>
                  </a:txBody>
                  <a:tcPr marL="57445" marR="8548" marT="16412" marB="12309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floors</a:t>
                      </a:r>
                    </a:p>
                  </a:txBody>
                  <a:tcPr marL="57445" marR="8548" marT="16412" marB="12309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49036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20141013T000000</a:t>
                      </a:r>
                    </a:p>
                  </a:txBody>
                  <a:tcPr marL="57445" marR="8548" marT="16412" marB="123096" anchor="b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221900</a:t>
                      </a:r>
                    </a:p>
                  </a:txBody>
                  <a:tcPr marL="57445" marR="8548" marT="16412" marB="1230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7445" marR="8548" marT="16412" marB="1230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445" marR="8548" marT="16412" marB="1230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1180</a:t>
                      </a:r>
                    </a:p>
                  </a:txBody>
                  <a:tcPr marL="57445" marR="8548" marT="16412" marB="1230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5650</a:t>
                      </a:r>
                    </a:p>
                  </a:txBody>
                  <a:tcPr marL="57445" marR="8548" marT="16412" marB="1230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445" marR="8548" marT="16412" marB="1230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499071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20141209T000000</a:t>
                      </a:r>
                    </a:p>
                  </a:txBody>
                  <a:tcPr marL="57445" marR="8548" marT="16412" marB="123096" anchor="b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538000</a:t>
                      </a:r>
                    </a:p>
                  </a:txBody>
                  <a:tcPr marL="57445" marR="8548" marT="16412" marB="1230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7445" marR="8548" marT="16412" marB="1230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2.25</a:t>
                      </a:r>
                    </a:p>
                  </a:txBody>
                  <a:tcPr marL="57445" marR="8548" marT="16412" marB="1230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2570</a:t>
                      </a:r>
                    </a:p>
                  </a:txBody>
                  <a:tcPr marL="57445" marR="8548" marT="16412" marB="1230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7242</a:t>
                      </a:r>
                    </a:p>
                  </a:txBody>
                  <a:tcPr marL="57445" marR="8548" marT="16412" marB="1230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7445" marR="8548" marT="16412" marB="1230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876429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20150225T000000</a:t>
                      </a:r>
                    </a:p>
                  </a:txBody>
                  <a:tcPr marL="57445" marR="8548" marT="16412" marB="123096" anchor="b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180000</a:t>
                      </a:r>
                    </a:p>
                  </a:txBody>
                  <a:tcPr marL="57445" marR="8548" marT="16412" marB="1230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7445" marR="8548" marT="16412" marB="1230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445" marR="8548" marT="16412" marB="1230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770</a:t>
                      </a:r>
                    </a:p>
                  </a:txBody>
                  <a:tcPr marL="57445" marR="8548" marT="16412" marB="1230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57445" marR="8548" marT="16412" marB="1230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445" marR="8548" marT="16412" marB="1230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30888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20141209T000000</a:t>
                      </a:r>
                    </a:p>
                  </a:txBody>
                  <a:tcPr marL="57445" marR="8548" marT="16412" marB="123096" anchor="b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604000</a:t>
                      </a:r>
                    </a:p>
                  </a:txBody>
                  <a:tcPr marL="57445" marR="8548" marT="16412" marB="1230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7445" marR="8548" marT="16412" marB="1230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7445" marR="8548" marT="16412" marB="1230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1960</a:t>
                      </a:r>
                    </a:p>
                  </a:txBody>
                  <a:tcPr marL="57445" marR="8548" marT="16412" marB="1230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57445" marR="8548" marT="16412" marB="1230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445" marR="8548" marT="16412" marB="1230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802138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20150218T000000</a:t>
                      </a:r>
                    </a:p>
                  </a:txBody>
                  <a:tcPr marL="57445" marR="8548" marT="16412" marB="123096" anchor="b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510000</a:t>
                      </a:r>
                    </a:p>
                  </a:txBody>
                  <a:tcPr marL="57445" marR="8548" marT="16412" marB="1230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7445" marR="8548" marT="16412" marB="1230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7445" marR="8548" marT="16412" marB="1230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1680</a:t>
                      </a:r>
                    </a:p>
                  </a:txBody>
                  <a:tcPr marL="57445" marR="8548" marT="16412" marB="1230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8080</a:t>
                      </a:r>
                    </a:p>
                  </a:txBody>
                  <a:tcPr marL="57445" marR="8548" marT="16412" marB="1230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445" marR="8548" marT="16412" marB="1230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983725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20140512T000000</a:t>
                      </a:r>
                    </a:p>
                  </a:txBody>
                  <a:tcPr marL="57445" marR="8548" marT="16412" marB="123096" anchor="b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1.23E+06</a:t>
                      </a:r>
                    </a:p>
                  </a:txBody>
                  <a:tcPr marL="57445" marR="8548" marT="16412" marB="1230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7445" marR="8548" marT="16412" marB="1230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57445" marR="8548" marT="16412" marB="1230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5420</a:t>
                      </a:r>
                    </a:p>
                  </a:txBody>
                  <a:tcPr marL="57445" marR="8548" marT="16412" marB="1230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101930</a:t>
                      </a:r>
                    </a:p>
                  </a:txBody>
                  <a:tcPr marL="57445" marR="8548" marT="16412" marB="1230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445" marR="8548" marT="16412" marB="1230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495510"/>
                  </a:ext>
                </a:extLst>
              </a:tr>
              <a:tr h="3396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20140627T000000</a:t>
                      </a:r>
                    </a:p>
                  </a:txBody>
                  <a:tcPr marL="57445" marR="8548" marT="16412" marB="123096" anchor="b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257500</a:t>
                      </a:r>
                    </a:p>
                  </a:txBody>
                  <a:tcPr marL="57445" marR="8548" marT="16412" marB="1230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7445" marR="8548" marT="16412" marB="1230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2.25</a:t>
                      </a:r>
                    </a:p>
                  </a:txBody>
                  <a:tcPr marL="57445" marR="8548" marT="16412" marB="1230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1715</a:t>
                      </a:r>
                    </a:p>
                  </a:txBody>
                  <a:tcPr marL="57445" marR="8548" marT="16412" marB="1230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6819</a:t>
                      </a:r>
                    </a:p>
                  </a:txBody>
                  <a:tcPr marL="57445" marR="8548" marT="16412" marB="1230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7445" marR="8548" marT="16412" marB="12309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424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172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611655D-86DD-44E5-9999-B2135809D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id="{11443580-A880-4C5F-9EB1-FC254EC65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05F29-0C11-3445-A58A-0FB69E52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5151992"/>
            <a:ext cx="10930487" cy="673446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Methodology</a:t>
            </a:r>
          </a:p>
        </p:txBody>
      </p:sp>
      <p:pic>
        <p:nvPicPr>
          <p:cNvPr id="4098" name="Picture 2" descr="How to ace Exploratory Data Analysis | by Rahul Pandey | Medium | Analytics  Vidhya">
            <a:extLst>
              <a:ext uri="{FF2B5EF4-FFF2-40B4-BE49-F238E27FC236}">
                <a16:creationId xmlns:a16="http://schemas.microsoft.com/office/drawing/2014/main" id="{5B032E44-B7D4-094C-9CC4-CEFE8557C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514" y="447675"/>
            <a:ext cx="8762735" cy="4074672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12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30" name="Title 1">
            <a:extLst>
              <a:ext uri="{FF2B5EF4-FFF2-40B4-BE49-F238E27FC236}">
                <a16:creationId xmlns:a16="http://schemas.microsoft.com/office/drawing/2014/main" id="{70FB2457-3E5D-124F-A6EA-9BD87DDF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Data Cleaning</a:t>
            </a:r>
          </a:p>
        </p:txBody>
      </p:sp>
      <p:pic>
        <p:nvPicPr>
          <p:cNvPr id="5122" name="Picture 2" descr="ML | Overview of Data Cleaning - GeeksforGeeks">
            <a:extLst>
              <a:ext uri="{FF2B5EF4-FFF2-40B4-BE49-F238E27FC236}">
                <a16:creationId xmlns:a16="http://schemas.microsoft.com/office/drawing/2014/main" id="{4FDFD68D-C76C-0549-9C7E-C10F8878D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6228" y="823614"/>
            <a:ext cx="5816548" cy="5014449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389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611655D-86DD-44E5-9999-B2135809D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id="{11443580-A880-4C5F-9EB1-FC254EC65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6232B-0228-6A4B-9B78-56DFB0ABF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5151992"/>
            <a:ext cx="10930487" cy="673446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Feature Engineering</a:t>
            </a:r>
          </a:p>
        </p:txBody>
      </p:sp>
      <p:pic>
        <p:nvPicPr>
          <p:cNvPr id="6146" name="Picture 2" descr="Feature engineering in machine learning - iSmile Technologies">
            <a:extLst>
              <a:ext uri="{FF2B5EF4-FFF2-40B4-BE49-F238E27FC236}">
                <a16:creationId xmlns:a16="http://schemas.microsoft.com/office/drawing/2014/main" id="{46E8AB9A-04B5-E346-B67C-52FC45575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514" y="447675"/>
            <a:ext cx="8149347" cy="4074672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597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73" name="Rectangle 72">
            <a:extLst>
              <a:ext uri="{FF2B5EF4-FFF2-40B4-BE49-F238E27FC236}">
                <a16:creationId xmlns:a16="http://schemas.microsoft.com/office/drawing/2014/main" id="{F611655D-86DD-44E5-9999-B2135809D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id="{11443580-A880-4C5F-9EB1-FC254EC65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D0A84-F575-A84B-A8BB-62BF881BA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5151992"/>
            <a:ext cx="10930487" cy="673446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Web Scrapping with Bing API</a:t>
            </a:r>
          </a:p>
        </p:txBody>
      </p:sp>
      <p:pic>
        <p:nvPicPr>
          <p:cNvPr id="7170" name="Picture 2" descr="Web Scraper – نزّل هذا الامتداد لمتصفّح ‎🦊 Firefox ‏(ar)">
            <a:extLst>
              <a:ext uri="{FF2B5EF4-FFF2-40B4-BE49-F238E27FC236}">
                <a16:creationId xmlns:a16="http://schemas.microsoft.com/office/drawing/2014/main" id="{5670DD84-D4C6-0F4F-B5AB-212F0F439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514" y="447675"/>
            <a:ext cx="6365975" cy="4074672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168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ounded Rectangle 16">
            <a:extLst>
              <a:ext uri="{FF2B5EF4-FFF2-40B4-BE49-F238E27FC236}">
                <a16:creationId xmlns:a16="http://schemas.microsoft.com/office/drawing/2014/main" id="{27C8FC7F-7C7F-491C-9FCA-6BCC885DA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306" y="643464"/>
            <a:ext cx="10927614" cy="3599352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9B70B65-7AC7-4119-A404-399617955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9E640CB9-C074-4CF1-8C84-2FF061892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F830C1C5-9405-4A50-936E-51636AF68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20769181-A18E-4E2F-AD82-752B9A03D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EE9D45-744B-5440-BF0C-2737854F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Training-Testing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8A72F-17DD-364D-8F01-A237DBD36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5594110"/>
            <a:ext cx="10572000" cy="4349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Fine Tuning the Hyperparameters using Grid Search </a:t>
            </a:r>
          </a:p>
        </p:txBody>
      </p:sp>
      <p:pic>
        <p:nvPicPr>
          <p:cNvPr id="8194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630C9A01-BBA3-1A44-96F2-92DB9F801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0035" y="895961"/>
            <a:ext cx="4517885" cy="309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2A30425-EB4F-3A45-B0E6-86628ACC5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790" y="1379371"/>
            <a:ext cx="5129359" cy="212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961472-0BE5-452F-B0D3-1243FF510F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8EB01B-BB84-B048-8EAA-58D34141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5382E7-E204-024A-ACAD-9FB0ED846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5280847"/>
            <a:ext cx="10572000" cy="4349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Any Question</a:t>
            </a:r>
          </a:p>
        </p:txBody>
      </p:sp>
    </p:spTree>
    <p:extLst>
      <p:ext uri="{BB962C8B-B14F-4D97-AF65-F5344CB8AC3E}">
        <p14:creationId xmlns:p14="http://schemas.microsoft.com/office/powerpoint/2010/main" val="1229952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181</Words>
  <Application>Microsoft Macintosh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2</vt:lpstr>
      <vt:lpstr>Quotable</vt:lpstr>
      <vt:lpstr>King County House Prices Prediction  </vt:lpstr>
      <vt:lpstr>Problem Statement</vt:lpstr>
      <vt:lpstr>Dataset Description</vt:lpstr>
      <vt:lpstr>Methodology</vt:lpstr>
      <vt:lpstr>Data Cleaning</vt:lpstr>
      <vt:lpstr>Feature Engineering</vt:lpstr>
      <vt:lpstr>Web Scrapping with Bing API</vt:lpstr>
      <vt:lpstr>Training-Testing Models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 Prediction (ICS502)</dc:title>
  <dc:creator>MUSTAFA MAHDI AL HUSSAIN</dc:creator>
  <cp:lastModifiedBy>MUSTAFA MAHDI AL HUSSAIN</cp:lastModifiedBy>
  <cp:revision>6</cp:revision>
  <dcterms:created xsi:type="dcterms:W3CDTF">2020-11-14T12:30:00Z</dcterms:created>
  <dcterms:modified xsi:type="dcterms:W3CDTF">2021-10-21T05:33:44Z</dcterms:modified>
</cp:coreProperties>
</file>