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8" r:id="rId3"/>
    <p:sldId id="257" r:id="rId4"/>
    <p:sldId id="259" r:id="rId5"/>
    <p:sldId id="274" r:id="rId6"/>
    <p:sldId id="273" r:id="rId7"/>
    <p:sldId id="275" r:id="rId8"/>
    <p:sldId id="264" r:id="rId9"/>
    <p:sldId id="276" r:id="rId10"/>
    <p:sldId id="277" r:id="rId11"/>
    <p:sldId id="265" r:id="rId12"/>
    <p:sldId id="278"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01D327-8E6E-410C-B904-58246D56C394}">
          <p14:sldIdLst>
            <p14:sldId id="256"/>
            <p14:sldId id="258"/>
            <p14:sldId id="257"/>
            <p14:sldId id="259"/>
            <p14:sldId id="274"/>
            <p14:sldId id="273"/>
            <p14:sldId id="275"/>
            <p14:sldId id="264"/>
            <p14:sldId id="276"/>
            <p14:sldId id="277"/>
            <p14:sldId id="265"/>
            <p14:sldId id="278"/>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RsH%20V\Sessions\Resources%20One%20Task\New_Dataset%20-%20Data%20Analyst%20Vacanc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RsH%20V\Sessions\Resources%20One%20Task\New_Dataset%20-%20Data%20Analyst%20Vacanc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RsH%20V\Sessions\Resources%20One%20Task\New_Dataset%20-%20Data%20Analyst%20Vacanc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[New_Dataset - Data Analyst Vacancy.xlsx]Pivot Tables!PivotTable44</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baseline="0" dirty="0" smtClean="0">
                <a:solidFill>
                  <a:sysClr val="windowText" lastClr="000000"/>
                </a:solidFill>
                <a:effectLst/>
              </a:rPr>
              <a:t>Overall </a:t>
            </a:r>
            <a:r>
              <a:rPr lang="en-US" sz="1200" b="1" i="0" baseline="0" dirty="0">
                <a:solidFill>
                  <a:sysClr val="windowText" lastClr="000000"/>
                </a:solidFill>
                <a:effectLst/>
              </a:rPr>
              <a:t>Exp. by Courteous Ratings</a:t>
            </a:r>
            <a:endParaRPr lang="en-US" sz="1200" dirty="0">
              <a:solidFill>
                <a:sysClr val="windowText" lastClr="000000"/>
              </a:solidFill>
              <a:effectLst/>
            </a:endParaRPr>
          </a:p>
        </c:rich>
      </c:tx>
      <c:layout>
        <c:manualLayout>
          <c:xMode val="edge"/>
          <c:yMode val="edge"/>
          <c:x val="4.382947358736683E-2"/>
          <c:y val="2.90784645349582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manualLayout>
          <c:layoutTarget val="inner"/>
          <c:xMode val="edge"/>
          <c:yMode val="edge"/>
          <c:x val="0.17037201926956078"/>
          <c:y val="0.16290084014629291"/>
          <c:w val="0.79269518467191147"/>
          <c:h val="0.66724887196927607"/>
        </c:manualLayout>
      </c:layout>
      <c:barChart>
        <c:barDir val="col"/>
        <c:grouping val="stacked"/>
        <c:varyColors val="0"/>
        <c:ser>
          <c:idx val="0"/>
          <c:order val="0"/>
          <c:tx>
            <c:strRef>
              <c:f>'Pivot Tables'!$B$64:$B$65</c:f>
              <c:strCache>
                <c:ptCount val="1"/>
                <c:pt idx="0">
                  <c:v>2</c:v>
                </c:pt>
              </c:strCache>
            </c:strRef>
          </c:tx>
          <c:spPr>
            <a:solidFill>
              <a:schemeClr val="accent1"/>
            </a:solidFill>
            <a:ln>
              <a:noFill/>
            </a:ln>
            <a:effectLst/>
          </c:spPr>
          <c:invertIfNegative val="0"/>
          <c:cat>
            <c:strRef>
              <c:f>'Pivot Tables'!$A$66:$A$71</c:f>
              <c:strCache>
                <c:ptCount val="5"/>
                <c:pt idx="0">
                  <c:v>1</c:v>
                </c:pt>
                <c:pt idx="1">
                  <c:v>2</c:v>
                </c:pt>
                <c:pt idx="2">
                  <c:v>3</c:v>
                </c:pt>
                <c:pt idx="3">
                  <c:v>4</c:v>
                </c:pt>
                <c:pt idx="4">
                  <c:v>5</c:v>
                </c:pt>
              </c:strCache>
            </c:strRef>
          </c:cat>
          <c:val>
            <c:numRef>
              <c:f>'Pivot Tables'!$B$66:$B$71</c:f>
              <c:numCache>
                <c:formatCode>General</c:formatCode>
                <c:ptCount val="5"/>
                <c:pt idx="0">
                  <c:v>4</c:v>
                </c:pt>
                <c:pt idx="1">
                  <c:v>2</c:v>
                </c:pt>
                <c:pt idx="2">
                  <c:v>4</c:v>
                </c:pt>
              </c:numCache>
            </c:numRef>
          </c:val>
        </c:ser>
        <c:ser>
          <c:idx val="1"/>
          <c:order val="1"/>
          <c:tx>
            <c:strRef>
              <c:f>'Pivot Tables'!$C$64:$C$65</c:f>
              <c:strCache>
                <c:ptCount val="1"/>
                <c:pt idx="0">
                  <c:v>3</c:v>
                </c:pt>
              </c:strCache>
            </c:strRef>
          </c:tx>
          <c:spPr>
            <a:solidFill>
              <a:schemeClr val="accent2"/>
            </a:solidFill>
            <a:ln>
              <a:noFill/>
            </a:ln>
            <a:effectLst/>
          </c:spPr>
          <c:invertIfNegative val="0"/>
          <c:cat>
            <c:strRef>
              <c:f>'Pivot Tables'!$A$66:$A$71</c:f>
              <c:strCache>
                <c:ptCount val="5"/>
                <c:pt idx="0">
                  <c:v>1</c:v>
                </c:pt>
                <c:pt idx="1">
                  <c:v>2</c:v>
                </c:pt>
                <c:pt idx="2">
                  <c:v>3</c:v>
                </c:pt>
                <c:pt idx="3">
                  <c:v>4</c:v>
                </c:pt>
                <c:pt idx="4">
                  <c:v>5</c:v>
                </c:pt>
              </c:strCache>
            </c:strRef>
          </c:cat>
          <c:val>
            <c:numRef>
              <c:f>'Pivot Tables'!$C$66:$C$71</c:f>
              <c:numCache>
                <c:formatCode>General</c:formatCode>
                <c:ptCount val="5"/>
                <c:pt idx="1">
                  <c:v>9</c:v>
                </c:pt>
                <c:pt idx="2">
                  <c:v>69</c:v>
                </c:pt>
                <c:pt idx="3">
                  <c:v>6</c:v>
                </c:pt>
                <c:pt idx="4">
                  <c:v>12</c:v>
                </c:pt>
              </c:numCache>
            </c:numRef>
          </c:val>
        </c:ser>
        <c:ser>
          <c:idx val="2"/>
          <c:order val="2"/>
          <c:tx>
            <c:strRef>
              <c:f>'Pivot Tables'!$D$64:$D$65</c:f>
              <c:strCache>
                <c:ptCount val="1"/>
                <c:pt idx="0">
                  <c:v>4</c:v>
                </c:pt>
              </c:strCache>
            </c:strRef>
          </c:tx>
          <c:spPr>
            <a:solidFill>
              <a:schemeClr val="accent3"/>
            </a:solidFill>
            <a:ln>
              <a:noFill/>
            </a:ln>
            <a:effectLst/>
          </c:spPr>
          <c:invertIfNegative val="0"/>
          <c:cat>
            <c:strRef>
              <c:f>'Pivot Tables'!$A$66:$A$71</c:f>
              <c:strCache>
                <c:ptCount val="5"/>
                <c:pt idx="0">
                  <c:v>1</c:v>
                </c:pt>
                <c:pt idx="1">
                  <c:v>2</c:v>
                </c:pt>
                <c:pt idx="2">
                  <c:v>3</c:v>
                </c:pt>
                <c:pt idx="3">
                  <c:v>4</c:v>
                </c:pt>
                <c:pt idx="4">
                  <c:v>5</c:v>
                </c:pt>
              </c:strCache>
            </c:strRef>
          </c:cat>
          <c:val>
            <c:numRef>
              <c:f>'Pivot Tables'!$D$66:$D$71</c:f>
              <c:numCache>
                <c:formatCode>General</c:formatCode>
                <c:ptCount val="5"/>
                <c:pt idx="0">
                  <c:v>4</c:v>
                </c:pt>
                <c:pt idx="1">
                  <c:v>8</c:v>
                </c:pt>
                <c:pt idx="2">
                  <c:v>4</c:v>
                </c:pt>
                <c:pt idx="3">
                  <c:v>144</c:v>
                </c:pt>
                <c:pt idx="4">
                  <c:v>16</c:v>
                </c:pt>
              </c:numCache>
            </c:numRef>
          </c:val>
        </c:ser>
        <c:ser>
          <c:idx val="3"/>
          <c:order val="3"/>
          <c:tx>
            <c:strRef>
              <c:f>'Pivot Tables'!$E$64:$E$65</c:f>
              <c:strCache>
                <c:ptCount val="1"/>
                <c:pt idx="0">
                  <c:v>5</c:v>
                </c:pt>
              </c:strCache>
            </c:strRef>
          </c:tx>
          <c:spPr>
            <a:solidFill>
              <a:schemeClr val="accent4"/>
            </a:solidFill>
            <a:ln>
              <a:noFill/>
            </a:ln>
            <a:effectLst/>
          </c:spPr>
          <c:invertIfNegative val="0"/>
          <c:cat>
            <c:strRef>
              <c:f>'Pivot Tables'!$A$66:$A$71</c:f>
              <c:strCache>
                <c:ptCount val="5"/>
                <c:pt idx="0">
                  <c:v>1</c:v>
                </c:pt>
                <c:pt idx="1">
                  <c:v>2</c:v>
                </c:pt>
                <c:pt idx="2">
                  <c:v>3</c:v>
                </c:pt>
                <c:pt idx="3">
                  <c:v>4</c:v>
                </c:pt>
                <c:pt idx="4">
                  <c:v>5</c:v>
                </c:pt>
              </c:strCache>
            </c:strRef>
          </c:cat>
          <c:val>
            <c:numRef>
              <c:f>'Pivot Tables'!$E$66:$E$71</c:f>
              <c:numCache>
                <c:formatCode>General</c:formatCode>
                <c:ptCount val="5"/>
                <c:pt idx="1">
                  <c:v>15</c:v>
                </c:pt>
                <c:pt idx="2">
                  <c:v>5</c:v>
                </c:pt>
                <c:pt idx="3">
                  <c:v>30</c:v>
                </c:pt>
                <c:pt idx="4">
                  <c:v>175</c:v>
                </c:pt>
              </c:numCache>
            </c:numRef>
          </c:val>
        </c:ser>
        <c:dLbls>
          <c:showLegendKey val="0"/>
          <c:showVal val="0"/>
          <c:showCatName val="0"/>
          <c:showSerName val="0"/>
          <c:showPercent val="0"/>
          <c:showBubbleSize val="0"/>
        </c:dLbls>
        <c:gapWidth val="150"/>
        <c:overlap val="100"/>
        <c:axId val="-1368385216"/>
        <c:axId val="-1368384672"/>
      </c:barChart>
      <c:catAx>
        <c:axId val="-1368385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solidFill>
                      <a:sysClr val="windowText" lastClr="000000"/>
                    </a:solidFill>
                    <a:effectLst/>
                  </a:rPr>
                  <a:t>Overall Exp. Rating</a:t>
                </a:r>
                <a:endParaRPr lang="en-US" sz="1000" b="1">
                  <a:solidFill>
                    <a:sysClr val="windowText" lastClr="000000"/>
                  </a:solidFill>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384672"/>
        <c:crosses val="autoZero"/>
        <c:auto val="1"/>
        <c:lblAlgn val="ctr"/>
        <c:lblOffset val="100"/>
        <c:noMultiLvlLbl val="0"/>
      </c:catAx>
      <c:valAx>
        <c:axId val="-136838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solidFill>
                      <a:sysClr val="windowText" lastClr="000000"/>
                    </a:solidFill>
                    <a:effectLst/>
                  </a:rPr>
                  <a:t>Calls Count</a:t>
                </a:r>
                <a:endParaRPr lang="en-US" sz="1000" b="1">
                  <a:solidFill>
                    <a:sysClr val="windowText" lastClr="000000"/>
                  </a:solidFill>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385216"/>
        <c:crosses val="autoZero"/>
        <c:crossBetween val="between"/>
      </c:valAx>
      <c:spPr>
        <a:noFill/>
        <a:ln>
          <a:noFill/>
        </a:ln>
        <a:effectLst/>
      </c:spPr>
    </c:plotArea>
    <c:legend>
      <c:legendPos val="t"/>
      <c:layout>
        <c:manualLayout>
          <c:xMode val="edge"/>
          <c:yMode val="edge"/>
          <c:x val="0.70101143515505182"/>
          <c:y val="2.9078464534958267E-2"/>
          <c:w val="0.23590697905590571"/>
          <c:h val="8.051185729724448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[New_Dataset - Data Analyst Vacancy.xlsx]Pivot Tables!OverallexpByQOS</c:name>
    <c:fmtId val="4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smtClean="0">
                <a:solidFill>
                  <a:sysClr val="windowText" lastClr="000000"/>
                </a:solidFill>
              </a:rPr>
              <a:t>Overall</a:t>
            </a:r>
            <a:r>
              <a:rPr lang="en-US" sz="1200" b="1" baseline="0" dirty="0" smtClean="0">
                <a:solidFill>
                  <a:sysClr val="windowText" lastClr="000000"/>
                </a:solidFill>
              </a:rPr>
              <a:t> </a:t>
            </a:r>
            <a:r>
              <a:rPr lang="en-US" sz="1200" b="1" baseline="0" dirty="0">
                <a:solidFill>
                  <a:sysClr val="windowText" lastClr="000000"/>
                </a:solidFill>
              </a:rPr>
              <a:t>Exp. by QOS Ratings</a:t>
            </a:r>
            <a:endParaRPr lang="en-US" sz="1200" b="1" dirty="0">
              <a:solidFill>
                <a:sysClr val="windowText" lastClr="000000"/>
              </a:solidFill>
            </a:endParaRPr>
          </a:p>
        </c:rich>
      </c:tx>
      <c:layout>
        <c:manualLayout>
          <c:xMode val="edge"/>
          <c:yMode val="edge"/>
          <c:x val="2.080228661231294E-2"/>
          <c:y val="3.70909048428455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s>
    <c:plotArea>
      <c:layout>
        <c:manualLayout>
          <c:layoutTarget val="inner"/>
          <c:xMode val="edge"/>
          <c:yMode val="edge"/>
          <c:x val="0.16568918473288238"/>
          <c:y val="0.19004020142288627"/>
          <c:w val="0.78762787026856607"/>
          <c:h val="0.6349597225212813"/>
        </c:manualLayout>
      </c:layout>
      <c:barChart>
        <c:barDir val="col"/>
        <c:grouping val="stacked"/>
        <c:varyColors val="0"/>
        <c:ser>
          <c:idx val="0"/>
          <c:order val="0"/>
          <c:tx>
            <c:strRef>
              <c:f>'Pivot Tables'!$B$42:$B$43</c:f>
              <c:strCache>
                <c:ptCount val="1"/>
                <c:pt idx="0">
                  <c:v>1</c:v>
                </c:pt>
              </c:strCache>
            </c:strRef>
          </c:tx>
          <c:spPr>
            <a:solidFill>
              <a:schemeClr val="accent1"/>
            </a:solidFill>
            <a:ln>
              <a:noFill/>
            </a:ln>
            <a:effectLst/>
          </c:spPr>
          <c:invertIfNegative val="0"/>
          <c:cat>
            <c:strRef>
              <c:f>'Pivot Tables'!$A$44:$A$49</c:f>
              <c:strCache>
                <c:ptCount val="5"/>
                <c:pt idx="0">
                  <c:v>1</c:v>
                </c:pt>
                <c:pt idx="1">
                  <c:v>2</c:v>
                </c:pt>
                <c:pt idx="2">
                  <c:v>3</c:v>
                </c:pt>
                <c:pt idx="3">
                  <c:v>4</c:v>
                </c:pt>
                <c:pt idx="4">
                  <c:v>5</c:v>
                </c:pt>
              </c:strCache>
            </c:strRef>
          </c:cat>
          <c:val>
            <c:numRef>
              <c:f>'Pivot Tables'!$B$44:$B$49</c:f>
              <c:numCache>
                <c:formatCode>General</c:formatCode>
                <c:ptCount val="5"/>
                <c:pt idx="0">
                  <c:v>1</c:v>
                </c:pt>
                <c:pt idx="1">
                  <c:v>4</c:v>
                </c:pt>
              </c:numCache>
            </c:numRef>
          </c:val>
        </c:ser>
        <c:ser>
          <c:idx val="1"/>
          <c:order val="1"/>
          <c:tx>
            <c:strRef>
              <c:f>'Pivot Tables'!$C$42:$C$43</c:f>
              <c:strCache>
                <c:ptCount val="1"/>
                <c:pt idx="0">
                  <c:v>2</c:v>
                </c:pt>
              </c:strCache>
            </c:strRef>
          </c:tx>
          <c:spPr>
            <a:solidFill>
              <a:schemeClr val="accent2"/>
            </a:solidFill>
            <a:ln>
              <a:noFill/>
            </a:ln>
            <a:effectLst/>
          </c:spPr>
          <c:invertIfNegative val="0"/>
          <c:cat>
            <c:strRef>
              <c:f>'Pivot Tables'!$A$44:$A$49</c:f>
              <c:strCache>
                <c:ptCount val="5"/>
                <c:pt idx="0">
                  <c:v>1</c:v>
                </c:pt>
                <c:pt idx="1">
                  <c:v>2</c:v>
                </c:pt>
                <c:pt idx="2">
                  <c:v>3</c:v>
                </c:pt>
                <c:pt idx="3">
                  <c:v>4</c:v>
                </c:pt>
                <c:pt idx="4">
                  <c:v>5</c:v>
                </c:pt>
              </c:strCache>
            </c:strRef>
          </c:cat>
          <c:val>
            <c:numRef>
              <c:f>'Pivot Tables'!$C$44:$C$49</c:f>
              <c:numCache>
                <c:formatCode>General</c:formatCode>
                <c:ptCount val="5"/>
                <c:pt idx="0">
                  <c:v>4</c:v>
                </c:pt>
                <c:pt idx="1">
                  <c:v>2</c:v>
                </c:pt>
                <c:pt idx="2">
                  <c:v>6</c:v>
                </c:pt>
                <c:pt idx="3">
                  <c:v>2</c:v>
                </c:pt>
              </c:numCache>
            </c:numRef>
          </c:val>
        </c:ser>
        <c:ser>
          <c:idx val="2"/>
          <c:order val="2"/>
          <c:tx>
            <c:strRef>
              <c:f>'Pivot Tables'!$D$42:$D$43</c:f>
              <c:strCache>
                <c:ptCount val="1"/>
                <c:pt idx="0">
                  <c:v>3</c:v>
                </c:pt>
              </c:strCache>
            </c:strRef>
          </c:tx>
          <c:spPr>
            <a:solidFill>
              <a:schemeClr val="accent3"/>
            </a:solidFill>
            <a:ln>
              <a:noFill/>
            </a:ln>
            <a:effectLst/>
          </c:spPr>
          <c:invertIfNegative val="0"/>
          <c:cat>
            <c:strRef>
              <c:f>'Pivot Tables'!$A$44:$A$49</c:f>
              <c:strCache>
                <c:ptCount val="5"/>
                <c:pt idx="0">
                  <c:v>1</c:v>
                </c:pt>
                <c:pt idx="1">
                  <c:v>2</c:v>
                </c:pt>
                <c:pt idx="2">
                  <c:v>3</c:v>
                </c:pt>
                <c:pt idx="3">
                  <c:v>4</c:v>
                </c:pt>
                <c:pt idx="4">
                  <c:v>5</c:v>
                </c:pt>
              </c:strCache>
            </c:strRef>
          </c:cat>
          <c:val>
            <c:numRef>
              <c:f>'Pivot Tables'!$D$44:$D$49</c:f>
              <c:numCache>
                <c:formatCode>General</c:formatCode>
                <c:ptCount val="5"/>
                <c:pt idx="1">
                  <c:v>3</c:v>
                </c:pt>
                <c:pt idx="2">
                  <c:v>15</c:v>
                </c:pt>
                <c:pt idx="3">
                  <c:v>33</c:v>
                </c:pt>
                <c:pt idx="4">
                  <c:v>30</c:v>
                </c:pt>
              </c:numCache>
            </c:numRef>
          </c:val>
        </c:ser>
        <c:ser>
          <c:idx val="3"/>
          <c:order val="3"/>
          <c:tx>
            <c:strRef>
              <c:f>'Pivot Tables'!$E$42:$E$43</c:f>
              <c:strCache>
                <c:ptCount val="1"/>
                <c:pt idx="0">
                  <c:v>4</c:v>
                </c:pt>
              </c:strCache>
            </c:strRef>
          </c:tx>
          <c:spPr>
            <a:solidFill>
              <a:schemeClr val="accent4"/>
            </a:solidFill>
            <a:ln>
              <a:noFill/>
            </a:ln>
            <a:effectLst/>
          </c:spPr>
          <c:invertIfNegative val="0"/>
          <c:cat>
            <c:strRef>
              <c:f>'Pivot Tables'!$A$44:$A$49</c:f>
              <c:strCache>
                <c:ptCount val="5"/>
                <c:pt idx="0">
                  <c:v>1</c:v>
                </c:pt>
                <c:pt idx="1">
                  <c:v>2</c:v>
                </c:pt>
                <c:pt idx="2">
                  <c:v>3</c:v>
                </c:pt>
                <c:pt idx="3">
                  <c:v>4</c:v>
                </c:pt>
                <c:pt idx="4">
                  <c:v>5</c:v>
                </c:pt>
              </c:strCache>
            </c:strRef>
          </c:cat>
          <c:val>
            <c:numRef>
              <c:f>'Pivot Tables'!$E$44:$E$49</c:f>
              <c:numCache>
                <c:formatCode>General</c:formatCode>
                <c:ptCount val="5"/>
                <c:pt idx="1">
                  <c:v>12</c:v>
                </c:pt>
                <c:pt idx="2">
                  <c:v>40</c:v>
                </c:pt>
                <c:pt idx="3">
                  <c:v>48</c:v>
                </c:pt>
                <c:pt idx="4">
                  <c:v>72</c:v>
                </c:pt>
              </c:numCache>
            </c:numRef>
          </c:val>
        </c:ser>
        <c:ser>
          <c:idx val="4"/>
          <c:order val="4"/>
          <c:tx>
            <c:strRef>
              <c:f>'Pivot Tables'!$F$42:$F$43</c:f>
              <c:strCache>
                <c:ptCount val="1"/>
                <c:pt idx="0">
                  <c:v>5</c:v>
                </c:pt>
              </c:strCache>
            </c:strRef>
          </c:tx>
          <c:spPr>
            <a:solidFill>
              <a:schemeClr val="accent5"/>
            </a:solidFill>
            <a:ln>
              <a:noFill/>
            </a:ln>
            <a:effectLst/>
          </c:spPr>
          <c:invertIfNegative val="0"/>
          <c:cat>
            <c:strRef>
              <c:f>'Pivot Tables'!$A$44:$A$49</c:f>
              <c:strCache>
                <c:ptCount val="5"/>
                <c:pt idx="0">
                  <c:v>1</c:v>
                </c:pt>
                <c:pt idx="1">
                  <c:v>2</c:v>
                </c:pt>
                <c:pt idx="2">
                  <c:v>3</c:v>
                </c:pt>
                <c:pt idx="3">
                  <c:v>4</c:v>
                </c:pt>
                <c:pt idx="4">
                  <c:v>5</c:v>
                </c:pt>
              </c:strCache>
            </c:strRef>
          </c:cat>
          <c:val>
            <c:numRef>
              <c:f>'Pivot Tables'!$F$44:$F$49</c:f>
              <c:numCache>
                <c:formatCode>General</c:formatCode>
                <c:ptCount val="5"/>
                <c:pt idx="2">
                  <c:v>45</c:v>
                </c:pt>
                <c:pt idx="3">
                  <c:v>100</c:v>
                </c:pt>
                <c:pt idx="4">
                  <c:v>75</c:v>
                </c:pt>
              </c:numCache>
            </c:numRef>
          </c:val>
        </c:ser>
        <c:dLbls>
          <c:showLegendKey val="0"/>
          <c:showVal val="0"/>
          <c:showCatName val="0"/>
          <c:showSerName val="0"/>
          <c:showPercent val="0"/>
          <c:showBubbleSize val="0"/>
        </c:dLbls>
        <c:gapWidth val="150"/>
        <c:overlap val="100"/>
        <c:axId val="-1213080688"/>
        <c:axId val="-1213077424"/>
      </c:barChart>
      <c:catAx>
        <c:axId val="-1213080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ysClr val="windowText" lastClr="000000"/>
                    </a:solidFill>
                  </a:rPr>
                  <a:t>Overall Exp. Rating</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3077424"/>
        <c:crosses val="autoZero"/>
        <c:auto val="1"/>
        <c:lblAlgn val="ctr"/>
        <c:lblOffset val="100"/>
        <c:noMultiLvlLbl val="0"/>
      </c:catAx>
      <c:valAx>
        <c:axId val="-121307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ysClr val="windowText" lastClr="000000"/>
                    </a:solidFill>
                  </a:rPr>
                  <a:t>Calls 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3080688"/>
        <c:crosses val="autoZero"/>
        <c:crossBetween val="between"/>
      </c:valAx>
      <c:spPr>
        <a:noFill/>
        <a:ln>
          <a:noFill/>
        </a:ln>
        <a:effectLst/>
      </c:spPr>
    </c:plotArea>
    <c:legend>
      <c:legendPos val="t"/>
      <c:layout>
        <c:manualLayout>
          <c:xMode val="edge"/>
          <c:yMode val="edge"/>
          <c:x val="0.64684569317040241"/>
          <c:y val="9.7700308245838155E-2"/>
          <c:w val="0.29254390865300639"/>
          <c:h val="6.846435865834117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[New_Dataset - Data Analyst Vacancy.xlsx]Pivot Tables!OverallexpByResolveIssue</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baseline="0" dirty="0" err="1">
                <a:solidFill>
                  <a:sysClr val="windowText" lastClr="000000"/>
                </a:solidFill>
                <a:effectLst/>
              </a:rPr>
              <a:t>Ovr</a:t>
            </a:r>
            <a:r>
              <a:rPr lang="en-US" sz="1200" b="1" i="0" baseline="0" dirty="0">
                <a:solidFill>
                  <a:sysClr val="windowText" lastClr="000000"/>
                </a:solidFill>
                <a:effectLst/>
              </a:rPr>
              <a:t> Exp. by Resolving Issue Ratings</a:t>
            </a:r>
            <a:endParaRPr lang="en-US" sz="1200" dirty="0">
              <a:solidFill>
                <a:sysClr val="windowText" lastClr="000000"/>
              </a:solidFill>
              <a:effectLst/>
            </a:endParaRPr>
          </a:p>
        </c:rich>
      </c:tx>
      <c:layout>
        <c:manualLayout>
          <c:xMode val="edge"/>
          <c:yMode val="edge"/>
          <c:x val="9.9378878514653803E-3"/>
          <c:y val="2.44604261121789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s>
    <c:plotArea>
      <c:layout>
        <c:manualLayout>
          <c:layoutTarget val="inner"/>
          <c:xMode val="edge"/>
          <c:yMode val="edge"/>
          <c:x val="0.18525290624773685"/>
          <c:y val="0.17534491878762365"/>
          <c:w val="0.74797502547804495"/>
          <c:h val="0.61810137283677813"/>
        </c:manualLayout>
      </c:layout>
      <c:barChart>
        <c:barDir val="col"/>
        <c:grouping val="stacked"/>
        <c:varyColors val="0"/>
        <c:ser>
          <c:idx val="0"/>
          <c:order val="0"/>
          <c:tx>
            <c:strRef>
              <c:f>'Pivot Tables'!$B$53:$B$54</c:f>
              <c:strCache>
                <c:ptCount val="1"/>
                <c:pt idx="0">
                  <c:v>1</c:v>
                </c:pt>
              </c:strCache>
            </c:strRef>
          </c:tx>
          <c:spPr>
            <a:solidFill>
              <a:schemeClr val="accent1"/>
            </a:solidFill>
            <a:ln>
              <a:noFill/>
            </a:ln>
            <a:effectLst/>
          </c:spPr>
          <c:invertIfNegative val="0"/>
          <c:cat>
            <c:strRef>
              <c:f>'Pivot Tables'!$A$55:$A$60</c:f>
              <c:strCache>
                <c:ptCount val="5"/>
                <c:pt idx="0">
                  <c:v>1</c:v>
                </c:pt>
                <c:pt idx="1">
                  <c:v>2</c:v>
                </c:pt>
                <c:pt idx="2">
                  <c:v>3</c:v>
                </c:pt>
                <c:pt idx="3">
                  <c:v>4</c:v>
                </c:pt>
                <c:pt idx="4">
                  <c:v>5</c:v>
                </c:pt>
              </c:strCache>
            </c:strRef>
          </c:cat>
          <c:val>
            <c:numRef>
              <c:f>'Pivot Tables'!$B$55:$B$60</c:f>
              <c:numCache>
                <c:formatCode>General</c:formatCode>
                <c:ptCount val="5"/>
                <c:pt idx="0">
                  <c:v>3</c:v>
                </c:pt>
                <c:pt idx="1">
                  <c:v>1</c:v>
                </c:pt>
                <c:pt idx="2">
                  <c:v>2</c:v>
                </c:pt>
              </c:numCache>
            </c:numRef>
          </c:val>
        </c:ser>
        <c:ser>
          <c:idx val="1"/>
          <c:order val="1"/>
          <c:tx>
            <c:strRef>
              <c:f>'Pivot Tables'!$C$53:$C$54</c:f>
              <c:strCache>
                <c:ptCount val="1"/>
                <c:pt idx="0">
                  <c:v>2</c:v>
                </c:pt>
              </c:strCache>
            </c:strRef>
          </c:tx>
          <c:spPr>
            <a:solidFill>
              <a:schemeClr val="accent2"/>
            </a:solidFill>
            <a:ln>
              <a:noFill/>
            </a:ln>
            <a:effectLst/>
          </c:spPr>
          <c:invertIfNegative val="0"/>
          <c:cat>
            <c:strRef>
              <c:f>'Pivot Tables'!$A$55:$A$60</c:f>
              <c:strCache>
                <c:ptCount val="5"/>
                <c:pt idx="0">
                  <c:v>1</c:v>
                </c:pt>
                <c:pt idx="1">
                  <c:v>2</c:v>
                </c:pt>
                <c:pt idx="2">
                  <c:v>3</c:v>
                </c:pt>
                <c:pt idx="3">
                  <c:v>4</c:v>
                </c:pt>
                <c:pt idx="4">
                  <c:v>5</c:v>
                </c:pt>
              </c:strCache>
            </c:strRef>
          </c:cat>
          <c:val>
            <c:numRef>
              <c:f>'Pivot Tables'!$C$55:$C$60</c:f>
              <c:numCache>
                <c:formatCode>General</c:formatCode>
                <c:ptCount val="5"/>
                <c:pt idx="1">
                  <c:v>10</c:v>
                </c:pt>
                <c:pt idx="2">
                  <c:v>2</c:v>
                </c:pt>
                <c:pt idx="3">
                  <c:v>4</c:v>
                </c:pt>
              </c:numCache>
            </c:numRef>
          </c:val>
        </c:ser>
        <c:ser>
          <c:idx val="2"/>
          <c:order val="2"/>
          <c:tx>
            <c:strRef>
              <c:f>'Pivot Tables'!$D$53:$D$54</c:f>
              <c:strCache>
                <c:ptCount val="1"/>
                <c:pt idx="0">
                  <c:v>3</c:v>
                </c:pt>
              </c:strCache>
            </c:strRef>
          </c:tx>
          <c:spPr>
            <a:solidFill>
              <a:schemeClr val="accent3"/>
            </a:solidFill>
            <a:ln>
              <a:noFill/>
            </a:ln>
            <a:effectLst/>
          </c:spPr>
          <c:invertIfNegative val="0"/>
          <c:cat>
            <c:strRef>
              <c:f>'Pivot Tables'!$A$55:$A$60</c:f>
              <c:strCache>
                <c:ptCount val="5"/>
                <c:pt idx="0">
                  <c:v>1</c:v>
                </c:pt>
                <c:pt idx="1">
                  <c:v>2</c:v>
                </c:pt>
                <c:pt idx="2">
                  <c:v>3</c:v>
                </c:pt>
                <c:pt idx="3">
                  <c:v>4</c:v>
                </c:pt>
                <c:pt idx="4">
                  <c:v>5</c:v>
                </c:pt>
              </c:strCache>
            </c:strRef>
          </c:cat>
          <c:val>
            <c:numRef>
              <c:f>'Pivot Tables'!$D$55:$D$60</c:f>
              <c:numCache>
                <c:formatCode>General</c:formatCode>
                <c:ptCount val="5"/>
                <c:pt idx="1">
                  <c:v>9</c:v>
                </c:pt>
                <c:pt idx="2">
                  <c:v>15</c:v>
                </c:pt>
                <c:pt idx="3">
                  <c:v>39</c:v>
                </c:pt>
                <c:pt idx="4">
                  <c:v>21</c:v>
                </c:pt>
              </c:numCache>
            </c:numRef>
          </c:val>
        </c:ser>
        <c:ser>
          <c:idx val="3"/>
          <c:order val="3"/>
          <c:tx>
            <c:strRef>
              <c:f>'Pivot Tables'!$E$53:$E$54</c:f>
              <c:strCache>
                <c:ptCount val="1"/>
                <c:pt idx="0">
                  <c:v>4</c:v>
                </c:pt>
              </c:strCache>
            </c:strRef>
          </c:tx>
          <c:spPr>
            <a:solidFill>
              <a:schemeClr val="accent4"/>
            </a:solidFill>
            <a:ln>
              <a:noFill/>
            </a:ln>
            <a:effectLst/>
          </c:spPr>
          <c:invertIfNegative val="0"/>
          <c:cat>
            <c:strRef>
              <c:f>'Pivot Tables'!$A$55:$A$60</c:f>
              <c:strCache>
                <c:ptCount val="5"/>
                <c:pt idx="0">
                  <c:v>1</c:v>
                </c:pt>
                <c:pt idx="1">
                  <c:v>2</c:v>
                </c:pt>
                <c:pt idx="2">
                  <c:v>3</c:v>
                </c:pt>
                <c:pt idx="3">
                  <c:v>4</c:v>
                </c:pt>
                <c:pt idx="4">
                  <c:v>5</c:v>
                </c:pt>
              </c:strCache>
            </c:strRef>
          </c:cat>
          <c:val>
            <c:numRef>
              <c:f>'Pivot Tables'!$E$55:$E$60</c:f>
              <c:numCache>
                <c:formatCode>General</c:formatCode>
                <c:ptCount val="5"/>
                <c:pt idx="2">
                  <c:v>40</c:v>
                </c:pt>
                <c:pt idx="3">
                  <c:v>40</c:v>
                </c:pt>
                <c:pt idx="4">
                  <c:v>88</c:v>
                </c:pt>
              </c:numCache>
            </c:numRef>
          </c:val>
        </c:ser>
        <c:ser>
          <c:idx val="4"/>
          <c:order val="4"/>
          <c:tx>
            <c:strRef>
              <c:f>'Pivot Tables'!$F$53:$F$54</c:f>
              <c:strCache>
                <c:ptCount val="1"/>
                <c:pt idx="0">
                  <c:v>5</c:v>
                </c:pt>
              </c:strCache>
            </c:strRef>
          </c:tx>
          <c:spPr>
            <a:solidFill>
              <a:schemeClr val="accent5"/>
            </a:solidFill>
            <a:ln>
              <a:noFill/>
            </a:ln>
            <a:effectLst/>
          </c:spPr>
          <c:invertIfNegative val="0"/>
          <c:cat>
            <c:strRef>
              <c:f>'Pivot Tables'!$A$55:$A$60</c:f>
              <c:strCache>
                <c:ptCount val="5"/>
                <c:pt idx="0">
                  <c:v>1</c:v>
                </c:pt>
                <c:pt idx="1">
                  <c:v>2</c:v>
                </c:pt>
                <c:pt idx="2">
                  <c:v>3</c:v>
                </c:pt>
                <c:pt idx="3">
                  <c:v>4</c:v>
                </c:pt>
                <c:pt idx="4">
                  <c:v>5</c:v>
                </c:pt>
              </c:strCache>
            </c:strRef>
          </c:cat>
          <c:val>
            <c:numRef>
              <c:f>'Pivot Tables'!$F$55:$F$60</c:f>
              <c:numCache>
                <c:formatCode>General</c:formatCode>
                <c:ptCount val="5"/>
                <c:pt idx="2">
                  <c:v>45</c:v>
                </c:pt>
                <c:pt idx="3">
                  <c:v>95</c:v>
                </c:pt>
                <c:pt idx="4">
                  <c:v>70</c:v>
                </c:pt>
              </c:numCache>
            </c:numRef>
          </c:val>
        </c:ser>
        <c:dLbls>
          <c:showLegendKey val="0"/>
          <c:showVal val="0"/>
          <c:showCatName val="0"/>
          <c:showSerName val="0"/>
          <c:showPercent val="0"/>
          <c:showBubbleSize val="0"/>
        </c:dLbls>
        <c:gapWidth val="150"/>
        <c:overlap val="100"/>
        <c:axId val="-1203236672"/>
        <c:axId val="-1203236128"/>
      </c:barChart>
      <c:catAx>
        <c:axId val="-1203236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solidFill>
                      <a:sysClr val="windowText" lastClr="000000"/>
                    </a:solidFill>
                    <a:effectLst/>
                  </a:rPr>
                  <a:t>Overall Exp. Rating</a:t>
                </a:r>
                <a:endParaRPr lang="en-US" sz="1000">
                  <a:solidFill>
                    <a:sysClr val="windowText" lastClr="000000"/>
                  </a:solidFill>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236128"/>
        <c:crosses val="autoZero"/>
        <c:auto val="1"/>
        <c:lblAlgn val="ctr"/>
        <c:lblOffset val="100"/>
        <c:noMultiLvlLbl val="0"/>
      </c:catAx>
      <c:valAx>
        <c:axId val="-1203236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solidFill>
                      <a:sysClr val="windowText" lastClr="000000"/>
                    </a:solidFill>
                    <a:effectLst/>
                  </a:rPr>
                  <a:t>Calls Count</a:t>
                </a:r>
                <a:endParaRPr lang="en-US" sz="1000">
                  <a:solidFill>
                    <a:sysClr val="windowText" lastClr="000000"/>
                  </a:solidFill>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236672"/>
        <c:crosses val="autoZero"/>
        <c:crossBetween val="between"/>
      </c:valAx>
      <c:spPr>
        <a:noFill/>
        <a:ln>
          <a:noFill/>
        </a:ln>
        <a:effectLst/>
      </c:spPr>
    </c:plotArea>
    <c:legend>
      <c:legendPos val="t"/>
      <c:layout>
        <c:manualLayout>
          <c:xMode val="edge"/>
          <c:yMode val="edge"/>
          <c:x val="0.62527854545005224"/>
          <c:y val="8.7777213872778134E-2"/>
          <c:w val="0.31183614268936072"/>
          <c:h val="6.8464358658341176E-2"/>
        </c:manualLayout>
      </c:layout>
      <c:overlay val="0"/>
      <c:spPr>
        <a:noFill/>
        <a:ln>
          <a:noFill/>
        </a:ln>
        <a:effectLst/>
      </c:spPr>
      <c:txPr>
        <a:bodyPr rot="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[New_Dataset - Data Analyst Vacancy.xlsx]Pivot Tables!OverallexpByKnowledge</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baseline="0" dirty="0" smtClean="0">
                <a:solidFill>
                  <a:sysClr val="windowText" lastClr="000000"/>
                </a:solidFill>
                <a:effectLst/>
              </a:rPr>
              <a:t>Overall </a:t>
            </a:r>
            <a:r>
              <a:rPr lang="en-US" sz="1200" b="1" i="0" baseline="0" dirty="0">
                <a:solidFill>
                  <a:sysClr val="windowText" lastClr="000000"/>
                </a:solidFill>
                <a:effectLst/>
              </a:rPr>
              <a:t>Exp. by </a:t>
            </a:r>
            <a:r>
              <a:rPr lang="en-US" sz="1200" b="1" i="0" baseline="0" dirty="0" smtClean="0">
                <a:solidFill>
                  <a:sysClr val="windowText" lastClr="000000"/>
                </a:solidFill>
                <a:effectLst/>
              </a:rPr>
              <a:t>Knowledge </a:t>
            </a:r>
            <a:r>
              <a:rPr lang="en-US" sz="1200" b="1" i="0" baseline="0" dirty="0">
                <a:solidFill>
                  <a:sysClr val="windowText" lastClr="000000"/>
                </a:solidFill>
                <a:effectLst/>
              </a:rPr>
              <a:t>Ratings</a:t>
            </a:r>
            <a:endParaRPr lang="en-US" sz="1200" dirty="0">
              <a:solidFill>
                <a:sysClr val="windowText" lastClr="000000"/>
              </a:solidFill>
              <a:effectLst/>
            </a:endParaRPr>
          </a:p>
        </c:rich>
      </c:tx>
      <c:layout>
        <c:manualLayout>
          <c:xMode val="edge"/>
          <c:yMode val="edge"/>
          <c:x val="1.8435094476783355E-2"/>
          <c:y val="4.14038891933608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s>
    <c:plotArea>
      <c:layout>
        <c:manualLayout>
          <c:layoutTarget val="inner"/>
          <c:xMode val="edge"/>
          <c:yMode val="edge"/>
          <c:x val="0.19629273946271455"/>
          <c:y val="0.22768378409010034"/>
          <c:w val="0.76197780303516838"/>
          <c:h val="0.61906933258729124"/>
        </c:manualLayout>
      </c:layout>
      <c:barChart>
        <c:barDir val="col"/>
        <c:grouping val="stacked"/>
        <c:varyColors val="0"/>
        <c:ser>
          <c:idx val="0"/>
          <c:order val="0"/>
          <c:tx>
            <c:strRef>
              <c:f>'Pivot Tables'!$B$75:$B$76</c:f>
              <c:strCache>
                <c:ptCount val="1"/>
                <c:pt idx="0">
                  <c:v>1</c:v>
                </c:pt>
              </c:strCache>
            </c:strRef>
          </c:tx>
          <c:spPr>
            <a:solidFill>
              <a:schemeClr val="accent1"/>
            </a:solidFill>
            <a:ln>
              <a:noFill/>
            </a:ln>
            <a:effectLst/>
          </c:spPr>
          <c:invertIfNegative val="0"/>
          <c:cat>
            <c:strRef>
              <c:f>'Pivot Tables'!$A$77:$A$82</c:f>
              <c:strCache>
                <c:ptCount val="5"/>
                <c:pt idx="0">
                  <c:v>1</c:v>
                </c:pt>
                <c:pt idx="1">
                  <c:v>2</c:v>
                </c:pt>
                <c:pt idx="2">
                  <c:v>3</c:v>
                </c:pt>
                <c:pt idx="3">
                  <c:v>4</c:v>
                </c:pt>
                <c:pt idx="4">
                  <c:v>5</c:v>
                </c:pt>
              </c:strCache>
            </c:strRef>
          </c:cat>
          <c:val>
            <c:numRef>
              <c:f>'Pivot Tables'!$B$77:$B$82</c:f>
              <c:numCache>
                <c:formatCode>General</c:formatCode>
                <c:ptCount val="5"/>
                <c:pt idx="1">
                  <c:v>2</c:v>
                </c:pt>
                <c:pt idx="2">
                  <c:v>1</c:v>
                </c:pt>
              </c:numCache>
            </c:numRef>
          </c:val>
        </c:ser>
        <c:ser>
          <c:idx val="1"/>
          <c:order val="1"/>
          <c:tx>
            <c:strRef>
              <c:f>'Pivot Tables'!$C$75:$C$76</c:f>
              <c:strCache>
                <c:ptCount val="1"/>
                <c:pt idx="0">
                  <c:v>2</c:v>
                </c:pt>
              </c:strCache>
            </c:strRef>
          </c:tx>
          <c:spPr>
            <a:solidFill>
              <a:schemeClr val="accent2"/>
            </a:solidFill>
            <a:ln>
              <a:noFill/>
            </a:ln>
            <a:effectLst/>
          </c:spPr>
          <c:invertIfNegative val="0"/>
          <c:cat>
            <c:strRef>
              <c:f>'Pivot Tables'!$A$77:$A$82</c:f>
              <c:strCache>
                <c:ptCount val="5"/>
                <c:pt idx="0">
                  <c:v>1</c:v>
                </c:pt>
                <c:pt idx="1">
                  <c:v>2</c:v>
                </c:pt>
                <c:pt idx="2">
                  <c:v>3</c:v>
                </c:pt>
                <c:pt idx="3">
                  <c:v>4</c:v>
                </c:pt>
                <c:pt idx="4">
                  <c:v>5</c:v>
                </c:pt>
              </c:strCache>
            </c:strRef>
          </c:cat>
          <c:val>
            <c:numRef>
              <c:f>'Pivot Tables'!$C$77:$C$82</c:f>
              <c:numCache>
                <c:formatCode>General</c:formatCode>
                <c:ptCount val="5"/>
                <c:pt idx="0">
                  <c:v>4</c:v>
                </c:pt>
                <c:pt idx="1">
                  <c:v>6</c:v>
                </c:pt>
              </c:numCache>
            </c:numRef>
          </c:val>
        </c:ser>
        <c:ser>
          <c:idx val="2"/>
          <c:order val="2"/>
          <c:tx>
            <c:strRef>
              <c:f>'Pivot Tables'!$D$75:$D$76</c:f>
              <c:strCache>
                <c:ptCount val="1"/>
                <c:pt idx="0">
                  <c:v>3</c:v>
                </c:pt>
              </c:strCache>
            </c:strRef>
          </c:tx>
          <c:spPr>
            <a:solidFill>
              <a:schemeClr val="accent3"/>
            </a:solidFill>
            <a:ln>
              <a:noFill/>
            </a:ln>
            <a:effectLst/>
          </c:spPr>
          <c:invertIfNegative val="0"/>
          <c:cat>
            <c:strRef>
              <c:f>'Pivot Tables'!$A$77:$A$82</c:f>
              <c:strCache>
                <c:ptCount val="5"/>
                <c:pt idx="0">
                  <c:v>1</c:v>
                </c:pt>
                <c:pt idx="1">
                  <c:v>2</c:v>
                </c:pt>
                <c:pt idx="2">
                  <c:v>3</c:v>
                </c:pt>
                <c:pt idx="3">
                  <c:v>4</c:v>
                </c:pt>
                <c:pt idx="4">
                  <c:v>5</c:v>
                </c:pt>
              </c:strCache>
            </c:strRef>
          </c:cat>
          <c:val>
            <c:numRef>
              <c:f>'Pivot Tables'!$D$77:$D$82</c:f>
              <c:numCache>
                <c:formatCode>General</c:formatCode>
                <c:ptCount val="5"/>
                <c:pt idx="0">
                  <c:v>3</c:v>
                </c:pt>
                <c:pt idx="1">
                  <c:v>3</c:v>
                </c:pt>
                <c:pt idx="2">
                  <c:v>21</c:v>
                </c:pt>
                <c:pt idx="3">
                  <c:v>30</c:v>
                </c:pt>
                <c:pt idx="4">
                  <c:v>24</c:v>
                </c:pt>
              </c:numCache>
            </c:numRef>
          </c:val>
        </c:ser>
        <c:ser>
          <c:idx val="3"/>
          <c:order val="3"/>
          <c:tx>
            <c:strRef>
              <c:f>'Pivot Tables'!$E$75:$E$76</c:f>
              <c:strCache>
                <c:ptCount val="1"/>
                <c:pt idx="0">
                  <c:v>4</c:v>
                </c:pt>
              </c:strCache>
            </c:strRef>
          </c:tx>
          <c:spPr>
            <a:solidFill>
              <a:schemeClr val="accent4"/>
            </a:solidFill>
            <a:ln>
              <a:noFill/>
            </a:ln>
            <a:effectLst/>
          </c:spPr>
          <c:invertIfNegative val="0"/>
          <c:cat>
            <c:strRef>
              <c:f>'Pivot Tables'!$A$77:$A$82</c:f>
              <c:strCache>
                <c:ptCount val="5"/>
                <c:pt idx="0">
                  <c:v>1</c:v>
                </c:pt>
                <c:pt idx="1">
                  <c:v>2</c:v>
                </c:pt>
                <c:pt idx="2">
                  <c:v>3</c:v>
                </c:pt>
                <c:pt idx="3">
                  <c:v>4</c:v>
                </c:pt>
                <c:pt idx="4">
                  <c:v>5</c:v>
                </c:pt>
              </c:strCache>
            </c:strRef>
          </c:cat>
          <c:val>
            <c:numRef>
              <c:f>'Pivot Tables'!$E$77:$E$82</c:f>
              <c:numCache>
                <c:formatCode>General</c:formatCode>
                <c:ptCount val="5"/>
                <c:pt idx="1">
                  <c:v>12</c:v>
                </c:pt>
                <c:pt idx="2">
                  <c:v>40</c:v>
                </c:pt>
                <c:pt idx="3">
                  <c:v>64</c:v>
                </c:pt>
                <c:pt idx="4">
                  <c:v>56</c:v>
                </c:pt>
              </c:numCache>
            </c:numRef>
          </c:val>
        </c:ser>
        <c:ser>
          <c:idx val="4"/>
          <c:order val="4"/>
          <c:tx>
            <c:strRef>
              <c:f>'Pivot Tables'!$F$75:$F$76</c:f>
              <c:strCache>
                <c:ptCount val="1"/>
                <c:pt idx="0">
                  <c:v>5</c:v>
                </c:pt>
              </c:strCache>
            </c:strRef>
          </c:tx>
          <c:spPr>
            <a:solidFill>
              <a:schemeClr val="accent5"/>
            </a:solidFill>
            <a:ln>
              <a:noFill/>
            </a:ln>
            <a:effectLst/>
          </c:spPr>
          <c:invertIfNegative val="0"/>
          <c:cat>
            <c:strRef>
              <c:f>'Pivot Tables'!$A$77:$A$82</c:f>
              <c:strCache>
                <c:ptCount val="5"/>
                <c:pt idx="0">
                  <c:v>1</c:v>
                </c:pt>
                <c:pt idx="1">
                  <c:v>2</c:v>
                </c:pt>
                <c:pt idx="2">
                  <c:v>3</c:v>
                </c:pt>
                <c:pt idx="3">
                  <c:v>4</c:v>
                </c:pt>
                <c:pt idx="4">
                  <c:v>5</c:v>
                </c:pt>
              </c:strCache>
            </c:strRef>
          </c:cat>
          <c:val>
            <c:numRef>
              <c:f>'Pivot Tables'!$F$77:$F$82</c:f>
              <c:numCache>
                <c:formatCode>General</c:formatCode>
                <c:ptCount val="5"/>
                <c:pt idx="2">
                  <c:v>45</c:v>
                </c:pt>
                <c:pt idx="3">
                  <c:v>90</c:v>
                </c:pt>
                <c:pt idx="4">
                  <c:v>105</c:v>
                </c:pt>
              </c:numCache>
            </c:numRef>
          </c:val>
        </c:ser>
        <c:dLbls>
          <c:showLegendKey val="0"/>
          <c:showVal val="0"/>
          <c:showCatName val="0"/>
          <c:showSerName val="0"/>
          <c:showPercent val="0"/>
          <c:showBubbleSize val="0"/>
        </c:dLbls>
        <c:gapWidth val="150"/>
        <c:overlap val="100"/>
        <c:axId val="-1321737616"/>
        <c:axId val="-1321737072"/>
      </c:barChart>
      <c:catAx>
        <c:axId val="-1321737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solidFill>
                      <a:sysClr val="windowText" lastClr="000000"/>
                    </a:solidFill>
                    <a:effectLst/>
                  </a:rPr>
                  <a:t>Overall Exp. Rating</a:t>
                </a:r>
                <a:endParaRPr lang="en-US" sz="1000">
                  <a:solidFill>
                    <a:sysClr val="windowText" lastClr="000000"/>
                  </a:solidFill>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737072"/>
        <c:crosses val="autoZero"/>
        <c:auto val="1"/>
        <c:lblAlgn val="ctr"/>
        <c:lblOffset val="100"/>
        <c:noMultiLvlLbl val="0"/>
      </c:catAx>
      <c:valAx>
        <c:axId val="-1321737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solidFill>
                      <a:sysClr val="windowText" lastClr="000000"/>
                    </a:solidFill>
                    <a:effectLst/>
                  </a:rPr>
                  <a:t>Calls Count</a:t>
                </a:r>
                <a:endParaRPr lang="en-US" sz="1000" b="1">
                  <a:solidFill>
                    <a:sysClr val="windowText" lastClr="000000"/>
                  </a:solidFill>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737616"/>
        <c:crosses val="autoZero"/>
        <c:crossBetween val="between"/>
      </c:valAx>
      <c:spPr>
        <a:noFill/>
        <a:ln>
          <a:noFill/>
        </a:ln>
        <a:effectLst/>
      </c:spPr>
    </c:plotArea>
    <c:legend>
      <c:legendPos val="t"/>
      <c:layout>
        <c:manualLayout>
          <c:xMode val="edge"/>
          <c:yMode val="edge"/>
          <c:x val="0.66630431536675583"/>
          <c:y val="0.11954997998714509"/>
          <c:w val="0.31129986249256575"/>
          <c:h val="7.94418089060404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[New_Dataset - Data Analyst Vacancy.xlsx]Pivot Tables!CallreasonPivot</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ysClr val="windowText" lastClr="000000"/>
                </a:solidFill>
              </a:rPr>
              <a:t>Overall Exp. Ratings by Call Reasons Type</a:t>
            </a:r>
          </a:p>
        </c:rich>
      </c:tx>
      <c:layout>
        <c:manualLayout>
          <c:xMode val="edge"/>
          <c:yMode val="edge"/>
          <c:x val="0.2311795323997114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s>
    <c:plotArea>
      <c:layout>
        <c:manualLayout>
          <c:layoutTarget val="inner"/>
          <c:xMode val="edge"/>
          <c:yMode val="edge"/>
          <c:x val="0.11053201844915017"/>
          <c:y val="0.26288480151280402"/>
          <c:w val="0.86837931843885363"/>
          <c:h val="0.61324766695829691"/>
        </c:manualLayout>
      </c:layout>
      <c:barChart>
        <c:barDir val="col"/>
        <c:grouping val="clustered"/>
        <c:varyColors val="0"/>
        <c:ser>
          <c:idx val="0"/>
          <c:order val="0"/>
          <c:tx>
            <c:strRef>
              <c:f>'Pivot Tables'!$B$13:$B$14</c:f>
              <c:strCache>
                <c:ptCount val="1"/>
                <c:pt idx="0">
                  <c:v>Add Services</c:v>
                </c:pt>
              </c:strCache>
            </c:strRef>
          </c:tx>
          <c:spPr>
            <a:solidFill>
              <a:schemeClr val="accent1"/>
            </a:solidFill>
            <a:ln>
              <a:noFill/>
            </a:ln>
            <a:effectLst/>
          </c:spPr>
          <c:invertIfNegative val="0"/>
          <c:cat>
            <c:strRef>
              <c:f>'Pivot Tables'!$A$15:$A$20</c:f>
              <c:strCache>
                <c:ptCount val="5"/>
                <c:pt idx="0">
                  <c:v>1</c:v>
                </c:pt>
                <c:pt idx="1">
                  <c:v>2</c:v>
                </c:pt>
                <c:pt idx="2">
                  <c:v>3</c:v>
                </c:pt>
                <c:pt idx="3">
                  <c:v>4</c:v>
                </c:pt>
                <c:pt idx="4">
                  <c:v>5</c:v>
                </c:pt>
              </c:strCache>
            </c:strRef>
          </c:cat>
          <c:val>
            <c:numRef>
              <c:f>'Pivot Tables'!$B$15:$B$20</c:f>
              <c:numCache>
                <c:formatCode>General</c:formatCode>
                <c:ptCount val="5"/>
                <c:pt idx="0">
                  <c:v>3</c:v>
                </c:pt>
                <c:pt idx="1">
                  <c:v>6</c:v>
                </c:pt>
                <c:pt idx="2">
                  <c:v>6</c:v>
                </c:pt>
                <c:pt idx="3">
                  <c:v>16</c:v>
                </c:pt>
                <c:pt idx="4">
                  <c:v>11</c:v>
                </c:pt>
              </c:numCache>
            </c:numRef>
          </c:val>
        </c:ser>
        <c:ser>
          <c:idx val="1"/>
          <c:order val="1"/>
          <c:tx>
            <c:strRef>
              <c:f>'Pivot Tables'!$C$13:$C$14</c:f>
              <c:strCache>
                <c:ptCount val="1"/>
                <c:pt idx="0">
                  <c:v>Billing Dispute</c:v>
                </c:pt>
              </c:strCache>
            </c:strRef>
          </c:tx>
          <c:spPr>
            <a:solidFill>
              <a:schemeClr val="accent2"/>
            </a:solidFill>
            <a:ln>
              <a:noFill/>
            </a:ln>
            <a:effectLst/>
          </c:spPr>
          <c:invertIfNegative val="0"/>
          <c:cat>
            <c:strRef>
              <c:f>'Pivot Tables'!$A$15:$A$20</c:f>
              <c:strCache>
                <c:ptCount val="5"/>
                <c:pt idx="0">
                  <c:v>1</c:v>
                </c:pt>
                <c:pt idx="1">
                  <c:v>2</c:v>
                </c:pt>
                <c:pt idx="2">
                  <c:v>3</c:v>
                </c:pt>
                <c:pt idx="3">
                  <c:v>4</c:v>
                </c:pt>
                <c:pt idx="4">
                  <c:v>5</c:v>
                </c:pt>
              </c:strCache>
            </c:strRef>
          </c:cat>
          <c:val>
            <c:numRef>
              <c:f>'Pivot Tables'!$C$15:$C$20</c:f>
              <c:numCache>
                <c:formatCode>General</c:formatCode>
                <c:ptCount val="5"/>
                <c:pt idx="2">
                  <c:v>3</c:v>
                </c:pt>
                <c:pt idx="3">
                  <c:v>6</c:v>
                </c:pt>
                <c:pt idx="4">
                  <c:v>5</c:v>
                </c:pt>
              </c:numCache>
            </c:numRef>
          </c:val>
        </c:ser>
        <c:ser>
          <c:idx val="2"/>
          <c:order val="2"/>
          <c:tx>
            <c:strRef>
              <c:f>'Pivot Tables'!$D$13:$D$14</c:f>
              <c:strCache>
                <c:ptCount val="1"/>
                <c:pt idx="0">
                  <c:v>Billing Question</c:v>
                </c:pt>
              </c:strCache>
            </c:strRef>
          </c:tx>
          <c:spPr>
            <a:solidFill>
              <a:schemeClr val="accent3"/>
            </a:solidFill>
            <a:ln>
              <a:noFill/>
            </a:ln>
            <a:effectLst/>
          </c:spPr>
          <c:invertIfNegative val="0"/>
          <c:cat>
            <c:strRef>
              <c:f>'Pivot Tables'!$A$15:$A$20</c:f>
              <c:strCache>
                <c:ptCount val="5"/>
                <c:pt idx="0">
                  <c:v>1</c:v>
                </c:pt>
                <c:pt idx="1">
                  <c:v>2</c:v>
                </c:pt>
                <c:pt idx="2">
                  <c:v>3</c:v>
                </c:pt>
                <c:pt idx="3">
                  <c:v>4</c:v>
                </c:pt>
                <c:pt idx="4">
                  <c:v>5</c:v>
                </c:pt>
              </c:strCache>
            </c:strRef>
          </c:cat>
          <c:val>
            <c:numRef>
              <c:f>'Pivot Tables'!$D$15:$D$20</c:f>
              <c:numCache>
                <c:formatCode>General</c:formatCode>
                <c:ptCount val="5"/>
                <c:pt idx="2">
                  <c:v>3</c:v>
                </c:pt>
                <c:pt idx="3">
                  <c:v>1</c:v>
                </c:pt>
                <c:pt idx="4">
                  <c:v>5</c:v>
                </c:pt>
              </c:numCache>
            </c:numRef>
          </c:val>
        </c:ser>
        <c:ser>
          <c:idx val="3"/>
          <c:order val="3"/>
          <c:tx>
            <c:strRef>
              <c:f>'Pivot Tables'!$E$13:$E$14</c:f>
              <c:strCache>
                <c:ptCount val="1"/>
                <c:pt idx="0">
                  <c:v>Cancel Service</c:v>
                </c:pt>
              </c:strCache>
            </c:strRef>
          </c:tx>
          <c:spPr>
            <a:solidFill>
              <a:schemeClr val="accent4"/>
            </a:solidFill>
            <a:ln>
              <a:noFill/>
            </a:ln>
            <a:effectLst/>
          </c:spPr>
          <c:invertIfNegative val="0"/>
          <c:cat>
            <c:strRef>
              <c:f>'Pivot Tables'!$A$15:$A$20</c:f>
              <c:strCache>
                <c:ptCount val="5"/>
                <c:pt idx="0">
                  <c:v>1</c:v>
                </c:pt>
                <c:pt idx="1">
                  <c:v>2</c:v>
                </c:pt>
                <c:pt idx="2">
                  <c:v>3</c:v>
                </c:pt>
                <c:pt idx="3">
                  <c:v>4</c:v>
                </c:pt>
                <c:pt idx="4">
                  <c:v>5</c:v>
                </c:pt>
              </c:strCache>
            </c:strRef>
          </c:cat>
          <c:val>
            <c:numRef>
              <c:f>'Pivot Tables'!$E$15:$E$20</c:f>
              <c:numCache>
                <c:formatCode>General</c:formatCode>
                <c:ptCount val="5"/>
                <c:pt idx="2">
                  <c:v>3</c:v>
                </c:pt>
                <c:pt idx="3">
                  <c:v>3</c:v>
                </c:pt>
                <c:pt idx="4">
                  <c:v>5</c:v>
                </c:pt>
              </c:numCache>
            </c:numRef>
          </c:val>
        </c:ser>
        <c:ser>
          <c:idx val="4"/>
          <c:order val="4"/>
          <c:tx>
            <c:strRef>
              <c:f>'Pivot Tables'!$F$13:$F$14</c:f>
              <c:strCache>
                <c:ptCount val="1"/>
                <c:pt idx="0">
                  <c:v>Change Plan</c:v>
                </c:pt>
              </c:strCache>
            </c:strRef>
          </c:tx>
          <c:spPr>
            <a:solidFill>
              <a:schemeClr val="accent5"/>
            </a:solidFill>
            <a:ln>
              <a:noFill/>
            </a:ln>
            <a:effectLst/>
          </c:spPr>
          <c:invertIfNegative val="0"/>
          <c:cat>
            <c:strRef>
              <c:f>'Pivot Tables'!$A$15:$A$20</c:f>
              <c:strCache>
                <c:ptCount val="5"/>
                <c:pt idx="0">
                  <c:v>1</c:v>
                </c:pt>
                <c:pt idx="1">
                  <c:v>2</c:v>
                </c:pt>
                <c:pt idx="2">
                  <c:v>3</c:v>
                </c:pt>
                <c:pt idx="3">
                  <c:v>4</c:v>
                </c:pt>
                <c:pt idx="4">
                  <c:v>5</c:v>
                </c:pt>
              </c:strCache>
            </c:strRef>
          </c:cat>
          <c:val>
            <c:numRef>
              <c:f>'Pivot Tables'!$F$15:$F$20</c:f>
              <c:numCache>
                <c:formatCode>General</c:formatCode>
                <c:ptCount val="5"/>
                <c:pt idx="2">
                  <c:v>2</c:v>
                </c:pt>
                <c:pt idx="3">
                  <c:v>4</c:v>
                </c:pt>
                <c:pt idx="4">
                  <c:v>4</c:v>
                </c:pt>
              </c:numCache>
            </c:numRef>
          </c:val>
        </c:ser>
        <c:ser>
          <c:idx val="5"/>
          <c:order val="5"/>
          <c:tx>
            <c:strRef>
              <c:f>'Pivot Tables'!$G$13:$G$14</c:f>
              <c:strCache>
                <c:ptCount val="1"/>
                <c:pt idx="0">
                  <c:v>Handset Question</c:v>
                </c:pt>
              </c:strCache>
            </c:strRef>
          </c:tx>
          <c:spPr>
            <a:solidFill>
              <a:schemeClr val="accent6"/>
            </a:solidFill>
            <a:ln>
              <a:noFill/>
            </a:ln>
            <a:effectLst/>
          </c:spPr>
          <c:invertIfNegative val="0"/>
          <c:cat>
            <c:strRef>
              <c:f>'Pivot Tables'!$A$15:$A$20</c:f>
              <c:strCache>
                <c:ptCount val="5"/>
                <c:pt idx="0">
                  <c:v>1</c:v>
                </c:pt>
                <c:pt idx="1">
                  <c:v>2</c:v>
                </c:pt>
                <c:pt idx="2">
                  <c:v>3</c:v>
                </c:pt>
                <c:pt idx="3">
                  <c:v>4</c:v>
                </c:pt>
                <c:pt idx="4">
                  <c:v>5</c:v>
                </c:pt>
              </c:strCache>
            </c:strRef>
          </c:cat>
          <c:val>
            <c:numRef>
              <c:f>'Pivot Tables'!$G$15:$G$20</c:f>
              <c:numCache>
                <c:formatCode>General</c:formatCode>
                <c:ptCount val="5"/>
                <c:pt idx="1">
                  <c:v>1</c:v>
                </c:pt>
                <c:pt idx="2">
                  <c:v>2</c:v>
                </c:pt>
                <c:pt idx="3">
                  <c:v>2</c:v>
                </c:pt>
                <c:pt idx="4">
                  <c:v>2</c:v>
                </c:pt>
              </c:numCache>
            </c:numRef>
          </c:val>
        </c:ser>
        <c:ser>
          <c:idx val="6"/>
          <c:order val="6"/>
          <c:tx>
            <c:strRef>
              <c:f>'Pivot Tables'!$H$13:$H$14</c:f>
              <c:strCache>
                <c:ptCount val="1"/>
                <c:pt idx="0">
                  <c:v>Make Payment</c:v>
                </c:pt>
              </c:strCache>
            </c:strRef>
          </c:tx>
          <c:spPr>
            <a:solidFill>
              <a:schemeClr val="accent1">
                <a:lumMod val="60000"/>
              </a:schemeClr>
            </a:solidFill>
            <a:ln>
              <a:noFill/>
            </a:ln>
            <a:effectLst/>
          </c:spPr>
          <c:invertIfNegative val="0"/>
          <c:cat>
            <c:strRef>
              <c:f>'Pivot Tables'!$A$15:$A$20</c:f>
              <c:strCache>
                <c:ptCount val="5"/>
                <c:pt idx="0">
                  <c:v>1</c:v>
                </c:pt>
                <c:pt idx="1">
                  <c:v>2</c:v>
                </c:pt>
                <c:pt idx="2">
                  <c:v>3</c:v>
                </c:pt>
                <c:pt idx="3">
                  <c:v>4</c:v>
                </c:pt>
                <c:pt idx="4">
                  <c:v>5</c:v>
                </c:pt>
              </c:strCache>
            </c:strRef>
          </c:cat>
          <c:val>
            <c:numRef>
              <c:f>'Pivot Tables'!$H$15:$H$20</c:f>
              <c:numCache>
                <c:formatCode>General</c:formatCode>
                <c:ptCount val="5"/>
                <c:pt idx="1">
                  <c:v>2</c:v>
                </c:pt>
                <c:pt idx="2">
                  <c:v>5</c:v>
                </c:pt>
                <c:pt idx="3">
                  <c:v>8</c:v>
                </c:pt>
                <c:pt idx="4">
                  <c:v>7</c:v>
                </c:pt>
              </c:numCache>
            </c:numRef>
          </c:val>
        </c:ser>
        <c:ser>
          <c:idx val="7"/>
          <c:order val="7"/>
          <c:tx>
            <c:strRef>
              <c:f>'Pivot Tables'!$I$13:$I$14</c:f>
              <c:strCache>
                <c:ptCount val="1"/>
                <c:pt idx="0">
                  <c:v>Service Question</c:v>
                </c:pt>
              </c:strCache>
            </c:strRef>
          </c:tx>
          <c:spPr>
            <a:solidFill>
              <a:schemeClr val="accent2">
                <a:lumMod val="60000"/>
              </a:schemeClr>
            </a:solidFill>
            <a:ln>
              <a:noFill/>
            </a:ln>
            <a:effectLst/>
          </c:spPr>
          <c:invertIfNegative val="0"/>
          <c:cat>
            <c:strRef>
              <c:f>'Pivot Tables'!$A$15:$A$20</c:f>
              <c:strCache>
                <c:ptCount val="5"/>
                <c:pt idx="0">
                  <c:v>1</c:v>
                </c:pt>
                <c:pt idx="1">
                  <c:v>2</c:v>
                </c:pt>
                <c:pt idx="2">
                  <c:v>3</c:v>
                </c:pt>
                <c:pt idx="3">
                  <c:v>4</c:v>
                </c:pt>
                <c:pt idx="4">
                  <c:v>5</c:v>
                </c:pt>
              </c:strCache>
            </c:strRef>
          </c:cat>
          <c:val>
            <c:numRef>
              <c:f>'Pivot Tables'!$I$15:$I$20</c:f>
              <c:numCache>
                <c:formatCode>General</c:formatCode>
                <c:ptCount val="5"/>
                <c:pt idx="2">
                  <c:v>3</c:v>
                </c:pt>
                <c:pt idx="3">
                  <c:v>4</c:v>
                </c:pt>
                <c:pt idx="4">
                  <c:v>4</c:v>
                </c:pt>
              </c:numCache>
            </c:numRef>
          </c:val>
        </c:ser>
        <c:dLbls>
          <c:showLegendKey val="0"/>
          <c:showVal val="0"/>
          <c:showCatName val="0"/>
          <c:showSerName val="0"/>
          <c:showPercent val="0"/>
          <c:showBubbleSize val="0"/>
        </c:dLbls>
        <c:gapWidth val="219"/>
        <c:overlap val="-27"/>
        <c:axId val="-1321738704"/>
        <c:axId val="-1321738160"/>
      </c:barChart>
      <c:catAx>
        <c:axId val="-1321738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Exp. Ratings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738160"/>
        <c:crosses val="autoZero"/>
        <c:auto val="1"/>
        <c:lblAlgn val="ctr"/>
        <c:lblOffset val="100"/>
        <c:noMultiLvlLbl val="0"/>
      </c:catAx>
      <c:valAx>
        <c:axId val="-1321738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a:t>
                </a:r>
                <a:r>
                  <a:rPr lang="en-US" baseline="0"/>
                  <a:t> Reasons Count</a:t>
                </a:r>
                <a:endParaRPr lang="en-US"/>
              </a:p>
            </c:rich>
          </c:tx>
          <c:layout>
            <c:manualLayout>
              <c:xMode val="edge"/>
              <c:yMode val="edge"/>
              <c:x val="1.428820426572892E-2"/>
              <c:y val="0.3675954789821372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738704"/>
        <c:crosses val="autoZero"/>
        <c:crossBetween val="between"/>
      </c:valAx>
      <c:spPr>
        <a:noFill/>
        <a:ln>
          <a:noFill/>
        </a:ln>
        <a:effectLst/>
      </c:spPr>
    </c:plotArea>
    <c:legend>
      <c:legendPos val="t"/>
      <c:layout>
        <c:manualLayout>
          <c:xMode val="edge"/>
          <c:yMode val="edge"/>
          <c:x val="8.6156295715819176E-2"/>
          <c:y val="4.340182611518658E-2"/>
          <c:w val="0.88314510814444602"/>
          <c:h val="0.199327118224349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[New_Dataset - Data Analyst Vacancy.xlsx]Pivot Tables!CallResolutionPivot</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solidFill>
                  <a:sysClr val="windowText" lastClr="000000"/>
                </a:solidFill>
                <a:effectLst/>
              </a:rPr>
              <a:t>Overall Exp. Ratings by Call Resolution Type</a:t>
            </a:r>
            <a:endParaRPr lang="en-US" sz="1400" dirty="0">
              <a:solidFill>
                <a:sysClr val="windowText" lastClr="000000"/>
              </a:solidFill>
              <a:effectLst/>
            </a:endParaRPr>
          </a:p>
        </c:rich>
      </c:tx>
      <c:layout>
        <c:manualLayout>
          <c:xMode val="edge"/>
          <c:yMode val="edge"/>
          <c:x val="0.1725312171898731"/>
          <c:y val="5.5602322907523146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s>
    <c:plotArea>
      <c:layout>
        <c:manualLayout>
          <c:layoutTarget val="inner"/>
          <c:xMode val="edge"/>
          <c:yMode val="edge"/>
          <c:x val="8.9953548908988532E-2"/>
          <c:y val="0.2786893352829512"/>
          <c:w val="0.89482667220139489"/>
          <c:h val="0.60685173968638539"/>
        </c:manualLayout>
      </c:layout>
      <c:barChart>
        <c:barDir val="col"/>
        <c:grouping val="clustered"/>
        <c:varyColors val="0"/>
        <c:ser>
          <c:idx val="0"/>
          <c:order val="0"/>
          <c:tx>
            <c:strRef>
              <c:f>'Pivot Tables'!$B$25:$B$26</c:f>
              <c:strCache>
                <c:ptCount val="1"/>
                <c:pt idx="0">
                  <c:v>Activate Handset</c:v>
                </c:pt>
              </c:strCache>
            </c:strRef>
          </c:tx>
          <c:spPr>
            <a:solidFill>
              <a:schemeClr val="accent1"/>
            </a:solidFill>
            <a:ln>
              <a:noFill/>
            </a:ln>
            <a:effectLst/>
          </c:spPr>
          <c:invertIfNegative val="0"/>
          <c:cat>
            <c:strRef>
              <c:f>'Pivot Tables'!$A$27:$A$32</c:f>
              <c:strCache>
                <c:ptCount val="5"/>
                <c:pt idx="0">
                  <c:v>1</c:v>
                </c:pt>
                <c:pt idx="1">
                  <c:v>2</c:v>
                </c:pt>
                <c:pt idx="2">
                  <c:v>3</c:v>
                </c:pt>
                <c:pt idx="3">
                  <c:v>4</c:v>
                </c:pt>
                <c:pt idx="4">
                  <c:v>5</c:v>
                </c:pt>
              </c:strCache>
            </c:strRef>
          </c:cat>
          <c:val>
            <c:numRef>
              <c:f>'Pivot Tables'!$B$27:$B$32</c:f>
              <c:numCache>
                <c:formatCode>General</c:formatCode>
                <c:ptCount val="5"/>
                <c:pt idx="1">
                  <c:v>1</c:v>
                </c:pt>
                <c:pt idx="2">
                  <c:v>1</c:v>
                </c:pt>
                <c:pt idx="4">
                  <c:v>2</c:v>
                </c:pt>
              </c:numCache>
            </c:numRef>
          </c:val>
        </c:ser>
        <c:ser>
          <c:idx val="1"/>
          <c:order val="1"/>
          <c:tx>
            <c:strRef>
              <c:f>'Pivot Tables'!$C$25:$C$26</c:f>
              <c:strCache>
                <c:ptCount val="1"/>
                <c:pt idx="0">
                  <c:v>Add Minutes</c:v>
                </c:pt>
              </c:strCache>
            </c:strRef>
          </c:tx>
          <c:spPr>
            <a:solidFill>
              <a:schemeClr val="accent2"/>
            </a:solidFill>
            <a:ln>
              <a:noFill/>
            </a:ln>
            <a:effectLst/>
          </c:spPr>
          <c:invertIfNegative val="0"/>
          <c:cat>
            <c:strRef>
              <c:f>'Pivot Tables'!$A$27:$A$32</c:f>
              <c:strCache>
                <c:ptCount val="5"/>
                <c:pt idx="0">
                  <c:v>1</c:v>
                </c:pt>
                <c:pt idx="1">
                  <c:v>2</c:v>
                </c:pt>
                <c:pt idx="2">
                  <c:v>3</c:v>
                </c:pt>
                <c:pt idx="3">
                  <c:v>4</c:v>
                </c:pt>
                <c:pt idx="4">
                  <c:v>5</c:v>
                </c:pt>
              </c:strCache>
            </c:strRef>
          </c:cat>
          <c:val>
            <c:numRef>
              <c:f>'Pivot Tables'!$C$27:$C$32</c:f>
              <c:numCache>
                <c:formatCode>General</c:formatCode>
                <c:ptCount val="5"/>
                <c:pt idx="2">
                  <c:v>2</c:v>
                </c:pt>
                <c:pt idx="3">
                  <c:v>9</c:v>
                </c:pt>
                <c:pt idx="4">
                  <c:v>8</c:v>
                </c:pt>
              </c:numCache>
            </c:numRef>
          </c:val>
        </c:ser>
        <c:ser>
          <c:idx val="2"/>
          <c:order val="2"/>
          <c:tx>
            <c:strRef>
              <c:f>'Pivot Tables'!$D$25:$D$26</c:f>
              <c:strCache>
                <c:ptCount val="1"/>
                <c:pt idx="0">
                  <c:v>Add Text</c:v>
                </c:pt>
              </c:strCache>
            </c:strRef>
          </c:tx>
          <c:spPr>
            <a:solidFill>
              <a:schemeClr val="accent3"/>
            </a:solidFill>
            <a:ln>
              <a:noFill/>
            </a:ln>
            <a:effectLst/>
          </c:spPr>
          <c:invertIfNegative val="0"/>
          <c:cat>
            <c:strRef>
              <c:f>'Pivot Tables'!$A$27:$A$32</c:f>
              <c:strCache>
                <c:ptCount val="5"/>
                <c:pt idx="0">
                  <c:v>1</c:v>
                </c:pt>
                <c:pt idx="1">
                  <c:v>2</c:v>
                </c:pt>
                <c:pt idx="2">
                  <c:v>3</c:v>
                </c:pt>
                <c:pt idx="3">
                  <c:v>4</c:v>
                </c:pt>
                <c:pt idx="4">
                  <c:v>5</c:v>
                </c:pt>
              </c:strCache>
            </c:strRef>
          </c:cat>
          <c:val>
            <c:numRef>
              <c:f>'Pivot Tables'!$D$27:$D$32</c:f>
              <c:numCache>
                <c:formatCode>General</c:formatCode>
                <c:ptCount val="5"/>
                <c:pt idx="2">
                  <c:v>3</c:v>
                </c:pt>
                <c:pt idx="3">
                  <c:v>8</c:v>
                </c:pt>
                <c:pt idx="4">
                  <c:v>6</c:v>
                </c:pt>
              </c:numCache>
            </c:numRef>
          </c:val>
        </c:ser>
        <c:ser>
          <c:idx val="3"/>
          <c:order val="3"/>
          <c:tx>
            <c:strRef>
              <c:f>'Pivot Tables'!$E$25:$E$26</c:f>
              <c:strCache>
                <c:ptCount val="1"/>
                <c:pt idx="0">
                  <c:v>Cancel Service</c:v>
                </c:pt>
              </c:strCache>
            </c:strRef>
          </c:tx>
          <c:spPr>
            <a:solidFill>
              <a:schemeClr val="accent4"/>
            </a:solidFill>
            <a:ln>
              <a:noFill/>
            </a:ln>
            <a:effectLst/>
          </c:spPr>
          <c:invertIfNegative val="0"/>
          <c:cat>
            <c:strRef>
              <c:f>'Pivot Tables'!$A$27:$A$32</c:f>
              <c:strCache>
                <c:ptCount val="5"/>
                <c:pt idx="0">
                  <c:v>1</c:v>
                </c:pt>
                <c:pt idx="1">
                  <c:v>2</c:v>
                </c:pt>
                <c:pt idx="2">
                  <c:v>3</c:v>
                </c:pt>
                <c:pt idx="3">
                  <c:v>4</c:v>
                </c:pt>
                <c:pt idx="4">
                  <c:v>5</c:v>
                </c:pt>
              </c:strCache>
            </c:strRef>
          </c:cat>
          <c:val>
            <c:numRef>
              <c:f>'Pivot Tables'!$E$27:$E$32</c:f>
              <c:numCache>
                <c:formatCode>General</c:formatCode>
                <c:ptCount val="5"/>
                <c:pt idx="2">
                  <c:v>3</c:v>
                </c:pt>
                <c:pt idx="3">
                  <c:v>3</c:v>
                </c:pt>
                <c:pt idx="4">
                  <c:v>1</c:v>
                </c:pt>
              </c:numCache>
            </c:numRef>
          </c:val>
        </c:ser>
        <c:ser>
          <c:idx val="4"/>
          <c:order val="4"/>
          <c:tx>
            <c:strRef>
              <c:f>'Pivot Tables'!$F$25:$F$26</c:f>
              <c:strCache>
                <c:ptCount val="1"/>
                <c:pt idx="0">
                  <c:v>Change Plan</c:v>
                </c:pt>
              </c:strCache>
            </c:strRef>
          </c:tx>
          <c:spPr>
            <a:solidFill>
              <a:schemeClr val="accent5"/>
            </a:solidFill>
            <a:ln>
              <a:noFill/>
            </a:ln>
            <a:effectLst/>
          </c:spPr>
          <c:invertIfNegative val="0"/>
          <c:cat>
            <c:strRef>
              <c:f>'Pivot Tables'!$A$27:$A$32</c:f>
              <c:strCache>
                <c:ptCount val="5"/>
                <c:pt idx="0">
                  <c:v>1</c:v>
                </c:pt>
                <c:pt idx="1">
                  <c:v>2</c:v>
                </c:pt>
                <c:pt idx="2">
                  <c:v>3</c:v>
                </c:pt>
                <c:pt idx="3">
                  <c:v>4</c:v>
                </c:pt>
                <c:pt idx="4">
                  <c:v>5</c:v>
                </c:pt>
              </c:strCache>
            </c:strRef>
          </c:cat>
          <c:val>
            <c:numRef>
              <c:f>'Pivot Tables'!$F$27:$F$32</c:f>
              <c:numCache>
                <c:formatCode>General</c:formatCode>
                <c:ptCount val="5"/>
                <c:pt idx="2">
                  <c:v>2</c:v>
                </c:pt>
                <c:pt idx="3">
                  <c:v>4</c:v>
                </c:pt>
                <c:pt idx="4">
                  <c:v>4</c:v>
                </c:pt>
              </c:numCache>
            </c:numRef>
          </c:val>
        </c:ser>
        <c:ser>
          <c:idx val="5"/>
          <c:order val="5"/>
          <c:tx>
            <c:strRef>
              <c:f>'Pivot Tables'!$G$25:$G$26</c:f>
              <c:strCache>
                <c:ptCount val="1"/>
                <c:pt idx="0">
                  <c:v>Credit Account</c:v>
                </c:pt>
              </c:strCache>
            </c:strRef>
          </c:tx>
          <c:spPr>
            <a:solidFill>
              <a:schemeClr val="accent6"/>
            </a:solidFill>
            <a:ln>
              <a:noFill/>
            </a:ln>
            <a:effectLst/>
          </c:spPr>
          <c:invertIfNegative val="0"/>
          <c:cat>
            <c:strRef>
              <c:f>'Pivot Tables'!$A$27:$A$32</c:f>
              <c:strCache>
                <c:ptCount val="5"/>
                <c:pt idx="0">
                  <c:v>1</c:v>
                </c:pt>
                <c:pt idx="1">
                  <c:v>2</c:v>
                </c:pt>
                <c:pt idx="2">
                  <c:v>3</c:v>
                </c:pt>
                <c:pt idx="3">
                  <c:v>4</c:v>
                </c:pt>
                <c:pt idx="4">
                  <c:v>5</c:v>
                </c:pt>
              </c:strCache>
            </c:strRef>
          </c:cat>
          <c:val>
            <c:numRef>
              <c:f>'Pivot Tables'!$G$27:$G$32</c:f>
              <c:numCache>
                <c:formatCode>General</c:formatCode>
                <c:ptCount val="5"/>
                <c:pt idx="2">
                  <c:v>3</c:v>
                </c:pt>
                <c:pt idx="3">
                  <c:v>6</c:v>
                </c:pt>
                <c:pt idx="4">
                  <c:v>8</c:v>
                </c:pt>
              </c:numCache>
            </c:numRef>
          </c:val>
        </c:ser>
        <c:ser>
          <c:idx val="6"/>
          <c:order val="6"/>
          <c:tx>
            <c:strRef>
              <c:f>'Pivot Tables'!$H$25:$H$26</c:f>
              <c:strCache>
                <c:ptCount val="1"/>
                <c:pt idx="0">
                  <c:v>Explain Bill (no changes made)</c:v>
                </c:pt>
              </c:strCache>
            </c:strRef>
          </c:tx>
          <c:spPr>
            <a:solidFill>
              <a:schemeClr val="accent1">
                <a:lumMod val="60000"/>
              </a:schemeClr>
            </a:solidFill>
            <a:ln>
              <a:noFill/>
            </a:ln>
            <a:effectLst/>
          </c:spPr>
          <c:invertIfNegative val="0"/>
          <c:cat>
            <c:strRef>
              <c:f>'Pivot Tables'!$A$27:$A$32</c:f>
              <c:strCache>
                <c:ptCount val="5"/>
                <c:pt idx="0">
                  <c:v>1</c:v>
                </c:pt>
                <c:pt idx="1">
                  <c:v>2</c:v>
                </c:pt>
                <c:pt idx="2">
                  <c:v>3</c:v>
                </c:pt>
                <c:pt idx="3">
                  <c:v>4</c:v>
                </c:pt>
                <c:pt idx="4">
                  <c:v>5</c:v>
                </c:pt>
              </c:strCache>
            </c:strRef>
          </c:cat>
          <c:val>
            <c:numRef>
              <c:f>'Pivot Tables'!$H$27:$H$32</c:f>
              <c:numCache>
                <c:formatCode>General</c:formatCode>
                <c:ptCount val="5"/>
                <c:pt idx="2">
                  <c:v>3</c:v>
                </c:pt>
                <c:pt idx="3">
                  <c:v>5</c:v>
                </c:pt>
                <c:pt idx="4">
                  <c:v>7</c:v>
                </c:pt>
              </c:numCache>
            </c:numRef>
          </c:val>
        </c:ser>
        <c:ser>
          <c:idx val="7"/>
          <c:order val="7"/>
          <c:tx>
            <c:strRef>
              <c:f>'Pivot Tables'!$I$25:$I$26</c:f>
              <c:strCache>
                <c:ptCount val="1"/>
                <c:pt idx="0">
                  <c:v>Phone Disconnect</c:v>
                </c:pt>
              </c:strCache>
            </c:strRef>
          </c:tx>
          <c:spPr>
            <a:solidFill>
              <a:schemeClr val="accent2">
                <a:lumMod val="60000"/>
              </a:schemeClr>
            </a:solidFill>
            <a:ln>
              <a:noFill/>
            </a:ln>
            <a:effectLst/>
          </c:spPr>
          <c:invertIfNegative val="0"/>
          <c:cat>
            <c:strRef>
              <c:f>'Pivot Tables'!$A$27:$A$32</c:f>
              <c:strCache>
                <c:ptCount val="5"/>
                <c:pt idx="0">
                  <c:v>1</c:v>
                </c:pt>
                <c:pt idx="1">
                  <c:v>2</c:v>
                </c:pt>
                <c:pt idx="2">
                  <c:v>3</c:v>
                </c:pt>
                <c:pt idx="3">
                  <c:v>4</c:v>
                </c:pt>
                <c:pt idx="4">
                  <c:v>5</c:v>
                </c:pt>
              </c:strCache>
            </c:strRef>
          </c:cat>
          <c:val>
            <c:numRef>
              <c:f>'Pivot Tables'!$I$27:$I$32</c:f>
              <c:numCache>
                <c:formatCode>General</c:formatCode>
                <c:ptCount val="5"/>
                <c:pt idx="1">
                  <c:v>1</c:v>
                </c:pt>
                <c:pt idx="2">
                  <c:v>2</c:v>
                </c:pt>
                <c:pt idx="4">
                  <c:v>1</c:v>
                </c:pt>
              </c:numCache>
            </c:numRef>
          </c:val>
        </c:ser>
        <c:ser>
          <c:idx val="8"/>
          <c:order val="8"/>
          <c:tx>
            <c:strRef>
              <c:f>'Pivot Tables'!$J$25:$J$26</c:f>
              <c:strCache>
                <c:ptCount val="1"/>
                <c:pt idx="0">
                  <c:v>Process Payment</c:v>
                </c:pt>
              </c:strCache>
            </c:strRef>
          </c:tx>
          <c:spPr>
            <a:solidFill>
              <a:schemeClr val="accent3">
                <a:lumMod val="60000"/>
              </a:schemeClr>
            </a:solidFill>
            <a:ln>
              <a:noFill/>
            </a:ln>
            <a:effectLst/>
          </c:spPr>
          <c:invertIfNegative val="0"/>
          <c:cat>
            <c:strRef>
              <c:f>'Pivot Tables'!$A$27:$A$32</c:f>
              <c:strCache>
                <c:ptCount val="5"/>
                <c:pt idx="0">
                  <c:v>1</c:v>
                </c:pt>
                <c:pt idx="1">
                  <c:v>2</c:v>
                </c:pt>
                <c:pt idx="2">
                  <c:v>3</c:v>
                </c:pt>
                <c:pt idx="3">
                  <c:v>4</c:v>
                </c:pt>
                <c:pt idx="4">
                  <c:v>5</c:v>
                </c:pt>
              </c:strCache>
            </c:strRef>
          </c:cat>
          <c:val>
            <c:numRef>
              <c:f>'Pivot Tables'!$J$27:$J$32</c:f>
              <c:numCache>
                <c:formatCode>General</c:formatCode>
                <c:ptCount val="5"/>
                <c:pt idx="1">
                  <c:v>1</c:v>
                </c:pt>
                <c:pt idx="2">
                  <c:v>2</c:v>
                </c:pt>
                <c:pt idx="3">
                  <c:v>5</c:v>
                </c:pt>
                <c:pt idx="4">
                  <c:v>4</c:v>
                </c:pt>
              </c:numCache>
            </c:numRef>
          </c:val>
        </c:ser>
        <c:ser>
          <c:idx val="9"/>
          <c:order val="9"/>
          <c:tx>
            <c:strRef>
              <c:f>'Pivot Tables'!$K$25:$K$26</c:f>
              <c:strCache>
                <c:ptCount val="1"/>
                <c:pt idx="0">
                  <c:v>Transfer (Other Dept)</c:v>
                </c:pt>
              </c:strCache>
            </c:strRef>
          </c:tx>
          <c:spPr>
            <a:solidFill>
              <a:schemeClr val="accent4">
                <a:lumMod val="60000"/>
              </a:schemeClr>
            </a:solidFill>
            <a:ln>
              <a:noFill/>
            </a:ln>
            <a:effectLst/>
          </c:spPr>
          <c:invertIfNegative val="0"/>
          <c:cat>
            <c:strRef>
              <c:f>'Pivot Tables'!$A$27:$A$32</c:f>
              <c:strCache>
                <c:ptCount val="5"/>
                <c:pt idx="0">
                  <c:v>1</c:v>
                </c:pt>
                <c:pt idx="1">
                  <c:v>2</c:v>
                </c:pt>
                <c:pt idx="2">
                  <c:v>3</c:v>
                </c:pt>
                <c:pt idx="3">
                  <c:v>4</c:v>
                </c:pt>
                <c:pt idx="4">
                  <c:v>5</c:v>
                </c:pt>
              </c:strCache>
            </c:strRef>
          </c:cat>
          <c:val>
            <c:numRef>
              <c:f>'Pivot Tables'!$K$27:$K$32</c:f>
              <c:numCache>
                <c:formatCode>General</c:formatCode>
                <c:ptCount val="5"/>
                <c:pt idx="0">
                  <c:v>3</c:v>
                </c:pt>
                <c:pt idx="1">
                  <c:v>6</c:v>
                </c:pt>
                <c:pt idx="2">
                  <c:v>6</c:v>
                </c:pt>
                <c:pt idx="3">
                  <c:v>4</c:v>
                </c:pt>
                <c:pt idx="4">
                  <c:v>2</c:v>
                </c:pt>
              </c:numCache>
            </c:numRef>
          </c:val>
        </c:ser>
        <c:dLbls>
          <c:showLegendKey val="0"/>
          <c:showVal val="0"/>
          <c:showCatName val="0"/>
          <c:showSerName val="0"/>
          <c:showPercent val="0"/>
          <c:showBubbleSize val="0"/>
        </c:dLbls>
        <c:gapWidth val="219"/>
        <c:overlap val="-27"/>
        <c:axId val="-1197271744"/>
        <c:axId val="-1197268480"/>
      </c:barChart>
      <c:catAx>
        <c:axId val="-1197271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a:t>
                </a:r>
                <a:r>
                  <a:rPr lang="en-US" baseline="0"/>
                  <a:t> Exp. Ratings</a:t>
                </a:r>
                <a:endParaRPr lang="en-US"/>
              </a:p>
            </c:rich>
          </c:tx>
          <c:layout>
            <c:manualLayout>
              <c:xMode val="edge"/>
              <c:yMode val="edge"/>
              <c:x val="0.40206860468635819"/>
              <c:y val="0.9319092805706978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268480"/>
        <c:crosses val="autoZero"/>
        <c:auto val="1"/>
        <c:lblAlgn val="ctr"/>
        <c:lblOffset val="100"/>
        <c:noMultiLvlLbl val="0"/>
      </c:catAx>
      <c:valAx>
        <c:axId val="-1197268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a:t>
                </a:r>
                <a:r>
                  <a:rPr lang="en-US" baseline="0"/>
                  <a:t> Reslotion Count</a:t>
                </a:r>
                <a:endParaRPr lang="en-US"/>
              </a:p>
            </c:rich>
          </c:tx>
          <c:layout>
            <c:manualLayout>
              <c:xMode val="edge"/>
              <c:yMode val="edge"/>
              <c:x val="1.3827826711117453E-2"/>
              <c:y val="0.3161935527289857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271744"/>
        <c:crosses val="autoZero"/>
        <c:crossBetween val="between"/>
      </c:valAx>
      <c:spPr>
        <a:noFill/>
        <a:ln>
          <a:noFill/>
        </a:ln>
        <a:effectLst/>
      </c:spPr>
    </c:plotArea>
    <c:legend>
      <c:legendPos val="t"/>
      <c:layout>
        <c:manualLayout>
          <c:xMode val="edge"/>
          <c:yMode val="edge"/>
          <c:x val="3.2592343462386368E-2"/>
          <c:y val="7.1334210736310438E-2"/>
          <c:w val="0.94251064067872781"/>
          <c:h val="0.19849810440361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solidFill>
                  <a:schemeClr val="tx1"/>
                </a:solidFill>
              </a:rPr>
              <a:t>Customer Satis. Rating by Agent </a:t>
            </a:r>
          </a:p>
        </c:rich>
      </c:tx>
      <c:layout>
        <c:manualLayout>
          <c:xMode val="edge"/>
          <c:yMode val="edge"/>
          <c:x val="3.3088162830220938E-2"/>
          <c:y val="6.9444595287658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569260136189272E-2"/>
          <c:y val="0.26025627004957713"/>
          <c:w val="0.92609731475873203"/>
          <c:h val="0.59530730533683296"/>
        </c:manualLayout>
      </c:layout>
      <c:barChart>
        <c:barDir val="col"/>
        <c:grouping val="clustered"/>
        <c:varyColors val="0"/>
        <c:ser>
          <c:idx val="0"/>
          <c:order val="0"/>
          <c:tx>
            <c:strRef>
              <c:f>'Agent Information'!$E$1</c:f>
              <c:strCache>
                <c:ptCount val="1"/>
                <c:pt idx="0">
                  <c:v>Agent Overall exp.  Average</c:v>
                </c:pt>
              </c:strCache>
            </c:strRef>
          </c:tx>
          <c:spPr>
            <a:solidFill>
              <a:schemeClr val="accent1"/>
            </a:solidFill>
            <a:ln>
              <a:noFill/>
            </a:ln>
            <a:effectLst/>
          </c:spPr>
          <c:invertIfNegative val="0"/>
          <c:val>
            <c:numRef>
              <c:f>'Agent Information'!$E$2:$E$11</c:f>
              <c:numCache>
                <c:formatCode>General</c:formatCode>
                <c:ptCount val="10"/>
                <c:pt idx="0">
                  <c:v>3.6363636363636362</c:v>
                </c:pt>
                <c:pt idx="1">
                  <c:v>4.2307692307692308</c:v>
                </c:pt>
                <c:pt idx="2">
                  <c:v>4.1538461538461542</c:v>
                </c:pt>
                <c:pt idx="3">
                  <c:v>3.5</c:v>
                </c:pt>
                <c:pt idx="4">
                  <c:v>3.4545454545454546</c:v>
                </c:pt>
                <c:pt idx="5">
                  <c:v>4.0714285714285712</c:v>
                </c:pt>
                <c:pt idx="6">
                  <c:v>4.2142857142857144</c:v>
                </c:pt>
                <c:pt idx="7">
                  <c:v>4.384615384615385</c:v>
                </c:pt>
                <c:pt idx="8">
                  <c:v>4.2142857142857144</c:v>
                </c:pt>
                <c:pt idx="9">
                  <c:v>2.9090909090909092</c:v>
                </c:pt>
              </c:numCache>
            </c:numRef>
          </c:val>
        </c:ser>
        <c:ser>
          <c:idx val="1"/>
          <c:order val="1"/>
          <c:tx>
            <c:strRef>
              <c:f>'Agent Information'!$F$1</c:f>
              <c:strCache>
                <c:ptCount val="1"/>
                <c:pt idx="0">
                  <c:v>Agent QOS Average</c:v>
                </c:pt>
              </c:strCache>
            </c:strRef>
          </c:tx>
          <c:spPr>
            <a:solidFill>
              <a:schemeClr val="accent2"/>
            </a:solidFill>
            <a:ln>
              <a:noFill/>
            </a:ln>
            <a:effectLst/>
          </c:spPr>
          <c:invertIfNegative val="0"/>
          <c:val>
            <c:numRef>
              <c:f>'Agent Information'!$F$2:$F$11</c:f>
              <c:numCache>
                <c:formatCode>General</c:formatCode>
                <c:ptCount val="10"/>
                <c:pt idx="0">
                  <c:v>3.8181818181818183</c:v>
                </c:pt>
                <c:pt idx="1">
                  <c:v>4.2307692307692308</c:v>
                </c:pt>
                <c:pt idx="2">
                  <c:v>4</c:v>
                </c:pt>
                <c:pt idx="3">
                  <c:v>3.25</c:v>
                </c:pt>
                <c:pt idx="4">
                  <c:v>3.6363636363636362</c:v>
                </c:pt>
                <c:pt idx="5">
                  <c:v>4.1428571428571432</c:v>
                </c:pt>
                <c:pt idx="6">
                  <c:v>3.8571428571428572</c:v>
                </c:pt>
                <c:pt idx="7">
                  <c:v>4.1538461538461542</c:v>
                </c:pt>
                <c:pt idx="8">
                  <c:v>4.1428571428571432</c:v>
                </c:pt>
                <c:pt idx="9">
                  <c:v>3.6363636363636362</c:v>
                </c:pt>
              </c:numCache>
            </c:numRef>
          </c:val>
        </c:ser>
        <c:ser>
          <c:idx val="2"/>
          <c:order val="2"/>
          <c:tx>
            <c:strRef>
              <c:f>'Agent Information'!$G$1</c:f>
              <c:strCache>
                <c:ptCount val="1"/>
                <c:pt idx="0">
                  <c:v>Agent Resolution Average</c:v>
                </c:pt>
              </c:strCache>
            </c:strRef>
          </c:tx>
          <c:spPr>
            <a:solidFill>
              <a:schemeClr val="accent3"/>
            </a:solidFill>
            <a:ln>
              <a:noFill/>
            </a:ln>
            <a:effectLst/>
          </c:spPr>
          <c:invertIfNegative val="0"/>
          <c:val>
            <c:numRef>
              <c:f>'Agent Information'!$G$2:$G$11</c:f>
              <c:numCache>
                <c:formatCode>General</c:formatCode>
                <c:ptCount val="10"/>
                <c:pt idx="0">
                  <c:v>3.3636363636363638</c:v>
                </c:pt>
                <c:pt idx="1">
                  <c:v>3.9230769230769229</c:v>
                </c:pt>
                <c:pt idx="2">
                  <c:v>4.384615384615385</c:v>
                </c:pt>
                <c:pt idx="3">
                  <c:v>3.5</c:v>
                </c:pt>
                <c:pt idx="4">
                  <c:v>3.6363636363636362</c:v>
                </c:pt>
                <c:pt idx="5">
                  <c:v>3.9285714285714284</c:v>
                </c:pt>
                <c:pt idx="6">
                  <c:v>4</c:v>
                </c:pt>
                <c:pt idx="7">
                  <c:v>4.1538461538461542</c:v>
                </c:pt>
                <c:pt idx="8">
                  <c:v>4.2142857142857144</c:v>
                </c:pt>
                <c:pt idx="9">
                  <c:v>3</c:v>
                </c:pt>
              </c:numCache>
            </c:numRef>
          </c:val>
        </c:ser>
        <c:ser>
          <c:idx val="3"/>
          <c:order val="3"/>
          <c:tx>
            <c:strRef>
              <c:f>'Agent Information'!$H$1</c:f>
              <c:strCache>
                <c:ptCount val="1"/>
                <c:pt idx="0">
                  <c:v>Agent Knowledge Average</c:v>
                </c:pt>
              </c:strCache>
            </c:strRef>
          </c:tx>
          <c:spPr>
            <a:solidFill>
              <a:schemeClr val="accent4"/>
            </a:solidFill>
            <a:ln>
              <a:noFill/>
            </a:ln>
            <a:effectLst/>
          </c:spPr>
          <c:invertIfNegative val="0"/>
          <c:val>
            <c:numRef>
              <c:f>'Agent Information'!$H$2:$H$11</c:f>
              <c:numCache>
                <c:formatCode>General</c:formatCode>
                <c:ptCount val="10"/>
                <c:pt idx="0">
                  <c:v>4</c:v>
                </c:pt>
                <c:pt idx="1">
                  <c:v>4.1538461538461542</c:v>
                </c:pt>
                <c:pt idx="2">
                  <c:v>4.0769230769230766</c:v>
                </c:pt>
                <c:pt idx="3">
                  <c:v>3.75</c:v>
                </c:pt>
                <c:pt idx="4">
                  <c:v>3.7272727272727271</c:v>
                </c:pt>
                <c:pt idx="5">
                  <c:v>4</c:v>
                </c:pt>
                <c:pt idx="6">
                  <c:v>4.0714285714285712</c:v>
                </c:pt>
                <c:pt idx="7">
                  <c:v>4.2307692307692308</c:v>
                </c:pt>
                <c:pt idx="8">
                  <c:v>4.2857142857142856</c:v>
                </c:pt>
                <c:pt idx="9">
                  <c:v>3.8181818181818183</c:v>
                </c:pt>
              </c:numCache>
            </c:numRef>
          </c:val>
        </c:ser>
        <c:ser>
          <c:idx val="4"/>
          <c:order val="4"/>
          <c:tx>
            <c:strRef>
              <c:f>'Agent Information'!$I$1</c:f>
              <c:strCache>
                <c:ptCount val="1"/>
                <c:pt idx="0">
                  <c:v>Agent Courteous Average</c:v>
                </c:pt>
              </c:strCache>
            </c:strRef>
          </c:tx>
          <c:spPr>
            <a:solidFill>
              <a:schemeClr val="accent5"/>
            </a:solidFill>
            <a:ln>
              <a:noFill/>
            </a:ln>
            <a:effectLst/>
          </c:spPr>
          <c:invertIfNegative val="0"/>
          <c:val>
            <c:numRef>
              <c:f>'Agent Information'!$I$2:$I$11</c:f>
              <c:numCache>
                <c:formatCode>General</c:formatCode>
                <c:ptCount val="10"/>
                <c:pt idx="0">
                  <c:v>3.4545454545454546</c:v>
                </c:pt>
                <c:pt idx="1">
                  <c:v>4.4615384615384617</c:v>
                </c:pt>
                <c:pt idx="2">
                  <c:v>4.3076923076923075</c:v>
                </c:pt>
                <c:pt idx="3">
                  <c:v>3.75</c:v>
                </c:pt>
                <c:pt idx="4">
                  <c:v>3.8181818181818183</c:v>
                </c:pt>
                <c:pt idx="5">
                  <c:v>4.3571428571428568</c:v>
                </c:pt>
                <c:pt idx="6">
                  <c:v>3.9285714285714284</c:v>
                </c:pt>
                <c:pt idx="7">
                  <c:v>4.3076923076923075</c:v>
                </c:pt>
                <c:pt idx="8">
                  <c:v>3.8571428571428572</c:v>
                </c:pt>
                <c:pt idx="9">
                  <c:v>3.7272727272727271</c:v>
                </c:pt>
              </c:numCache>
            </c:numRef>
          </c:val>
        </c:ser>
        <c:dLbls>
          <c:showLegendKey val="0"/>
          <c:showVal val="0"/>
          <c:showCatName val="0"/>
          <c:showSerName val="0"/>
          <c:showPercent val="0"/>
          <c:showBubbleSize val="0"/>
        </c:dLbls>
        <c:gapWidth val="219"/>
        <c:overlap val="-27"/>
        <c:axId val="-1197270112"/>
        <c:axId val="-1197271200"/>
      </c:barChart>
      <c:catAx>
        <c:axId val="-1197270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Agent ID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271200"/>
        <c:crosses val="autoZero"/>
        <c:auto val="1"/>
        <c:lblAlgn val="ctr"/>
        <c:lblOffset val="100"/>
        <c:noMultiLvlLbl val="0"/>
      </c:catAx>
      <c:valAx>
        <c:axId val="-1197271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270112"/>
        <c:crosses val="autoZero"/>
        <c:crossBetween val="between"/>
      </c:valAx>
      <c:spPr>
        <a:noFill/>
        <a:ln>
          <a:noFill/>
        </a:ln>
        <a:effectLst/>
      </c:spPr>
    </c:plotArea>
    <c:legend>
      <c:legendPos val="t"/>
      <c:layout>
        <c:manualLayout>
          <c:xMode val="edge"/>
          <c:yMode val="edge"/>
          <c:x val="0.37988106381807163"/>
          <c:y val="1.3761000463177395E-2"/>
          <c:w val="0.61712204724409447"/>
          <c:h val="0.227432195975503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ECFC241-127E-478D-B430-3E95A405306B}" type="datetimeFigureOut">
              <a:rPr lang="en-US" smtClean="0"/>
              <a:t>5/25/2021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18ED18C-583F-477E-8F5E-ECF510A8DC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2469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FC241-127E-478D-B430-3E95A405306B}"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415791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FC241-127E-478D-B430-3E95A405306B}"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224679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FC241-127E-478D-B430-3E95A405306B}"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273137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FC241-127E-478D-B430-3E95A405306B}"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D18C-583F-477E-8F5E-ECF510A8DC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08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CFC241-127E-478D-B430-3E95A405306B}"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6758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CFC241-127E-478D-B430-3E95A405306B}"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52400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CFC241-127E-478D-B430-3E95A405306B}"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321005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FC241-127E-478D-B430-3E95A405306B}"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962331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FC241-127E-478D-B430-3E95A405306B}"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12560110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FC241-127E-478D-B430-3E95A405306B}"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D18C-583F-477E-8F5E-ECF510A8DCDF}" type="slidenum">
              <a:rPr lang="en-US" smtClean="0"/>
              <a:t>‹#›</a:t>
            </a:fld>
            <a:endParaRPr lang="en-US"/>
          </a:p>
        </p:txBody>
      </p:sp>
    </p:spTree>
    <p:extLst>
      <p:ext uri="{BB962C8B-B14F-4D97-AF65-F5344CB8AC3E}">
        <p14:creationId xmlns:p14="http://schemas.microsoft.com/office/powerpoint/2010/main" val="43072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ECFC241-127E-478D-B430-3E95A405306B}" type="datetimeFigureOut">
              <a:rPr lang="en-US" smtClean="0"/>
              <a:t>5/25/2021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18ED18C-583F-477E-8F5E-ECF510A8DCDF}" type="slidenum">
              <a:rPr lang="en-US" smtClean="0"/>
              <a:t>‹#›</a:t>
            </a:fld>
            <a:endParaRPr lang="en-US"/>
          </a:p>
        </p:txBody>
      </p:sp>
    </p:spTree>
    <p:extLst>
      <p:ext uri="{BB962C8B-B14F-4D97-AF65-F5344CB8AC3E}">
        <p14:creationId xmlns:p14="http://schemas.microsoft.com/office/powerpoint/2010/main" val="357329725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Transfering-calls-to-other-department-upsets-many-customers-for-a-reason,-The-company-should-revise-the-transfering-protocols-to-avoid-wasting-the-customer's-time-without-any-need-or-misunderstanding-from-the-agent-which-also-increases-the-call-duration-and-would-make-the-customer-consider-this-as-a-bad-experience."/><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 Task</a:t>
            </a:r>
            <a:endParaRPr lang="en-US" dirty="0"/>
          </a:p>
        </p:txBody>
      </p:sp>
      <p:sp>
        <p:nvSpPr>
          <p:cNvPr id="3" name="Subtitle 2"/>
          <p:cNvSpPr>
            <a:spLocks noGrp="1"/>
          </p:cNvSpPr>
          <p:nvPr>
            <p:ph type="subTitle" idx="1"/>
          </p:nvPr>
        </p:nvSpPr>
        <p:spPr/>
        <p:txBody>
          <a:bodyPr>
            <a:normAutofit fontScale="92500" lnSpcReduction="20000"/>
          </a:bodyPr>
          <a:lstStyle/>
          <a:p>
            <a:r>
              <a:rPr lang="en-US" b="1" dirty="0" smtClean="0"/>
              <a:t>Customer Satisfaction Investigation</a:t>
            </a:r>
          </a:p>
          <a:p>
            <a:endParaRPr lang="en-US" b="1" dirty="0"/>
          </a:p>
          <a:p>
            <a:r>
              <a:rPr lang="en-US" b="1" dirty="0" smtClean="0"/>
              <a:t/>
            </a:r>
            <a:br>
              <a:rPr lang="en-US" b="1" dirty="0" smtClean="0"/>
            </a:br>
            <a:endParaRPr lang="en-US" dirty="0"/>
          </a:p>
        </p:txBody>
      </p:sp>
    </p:spTree>
    <p:extLst>
      <p:ext uri="{BB962C8B-B14F-4D97-AF65-F5344CB8AC3E}">
        <p14:creationId xmlns:p14="http://schemas.microsoft.com/office/powerpoint/2010/main" val="23823617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ysClr val="windowText" lastClr="000000"/>
                </a:solidFill>
              </a:rPr>
              <a:t>Overall Exp. Ratings by Call Resolution Type</a:t>
            </a:r>
            <a:r>
              <a:rPr lang="en-US" dirty="0">
                <a:solidFill>
                  <a:sysClr val="windowText" lastClr="000000"/>
                </a:solidFill>
              </a:rPr>
              <a:t/>
            </a:r>
            <a:br>
              <a:rPr lang="en-US" dirty="0">
                <a:solidFill>
                  <a:sysClr val="windowText" lastClr="00000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6613535"/>
              </p:ext>
            </p:extLst>
          </p:nvPr>
        </p:nvGraphicFramePr>
        <p:xfrm>
          <a:off x="5718220" y="2057399"/>
          <a:ext cx="5297443" cy="40858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2318197"/>
            <a:ext cx="4356279" cy="2462213"/>
          </a:xfrm>
          <a:prstGeom prst="rect">
            <a:avLst/>
          </a:prstGeom>
          <a:noFill/>
        </p:spPr>
        <p:txBody>
          <a:bodyPr wrap="square" rtlCol="0">
            <a:spAutoFit/>
          </a:bodyPr>
          <a:lstStyle/>
          <a:p>
            <a:r>
              <a:rPr lang="en-US" sz="2200" dirty="0"/>
              <a:t>As we can see all poor(1) Overall exp. calls ended by Transfer, Rated fair(2) are mostly also about Transfer and with smaller values (Phone </a:t>
            </a:r>
            <a:r>
              <a:rPr lang="en-US" sz="2200" dirty="0" smtClean="0"/>
              <a:t>disconnect, </a:t>
            </a:r>
            <a:r>
              <a:rPr lang="en-US" sz="2200" dirty="0"/>
              <a:t>Add Text and Activate Handset)</a:t>
            </a:r>
          </a:p>
          <a:p>
            <a:endParaRPr lang="en-US" sz="2200" dirty="0"/>
          </a:p>
        </p:txBody>
      </p:sp>
    </p:spTree>
    <p:extLst>
      <p:ext uri="{BB962C8B-B14F-4D97-AF65-F5344CB8AC3E}">
        <p14:creationId xmlns:p14="http://schemas.microsoft.com/office/powerpoint/2010/main" val="151707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Agents Overall Experience Rating Average</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352501" y="2392622"/>
            <a:ext cx="4776288" cy="33408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55594" y="2579427"/>
            <a:ext cx="4825166" cy="2400657"/>
          </a:xfrm>
          <a:prstGeom prst="rect">
            <a:avLst/>
          </a:prstGeom>
          <a:noFill/>
        </p:spPr>
        <p:txBody>
          <a:bodyPr wrap="square" rtlCol="0">
            <a:spAutoFit/>
          </a:bodyPr>
          <a:lstStyle/>
          <a:p>
            <a:r>
              <a:rPr lang="en-US" sz="2200" dirty="0"/>
              <a:t>We can see here some agents rating mean is quit low especially agent 10, Agents 1,4 and 5 also need improvement to </a:t>
            </a:r>
            <a:r>
              <a:rPr lang="en-US" sz="2200" dirty="0" smtClean="0"/>
              <a:t>at least </a:t>
            </a:r>
            <a:r>
              <a:rPr lang="en-US" sz="2200" dirty="0"/>
              <a:t>have an average of rating = 4 to ensure customer </a:t>
            </a:r>
            <a:r>
              <a:rPr lang="en-US" sz="2200" dirty="0" smtClean="0"/>
              <a:t>satisfaction.</a:t>
            </a:r>
            <a:endParaRPr lang="en-US" sz="2200" dirty="0"/>
          </a:p>
          <a:p>
            <a:endParaRPr lang="en-US" dirty="0"/>
          </a:p>
        </p:txBody>
      </p:sp>
    </p:spTree>
    <p:extLst>
      <p:ext uri="{BB962C8B-B14F-4D97-AF65-F5344CB8AC3E}">
        <p14:creationId xmlns:p14="http://schemas.microsoft.com/office/powerpoint/2010/main" val="355726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0231707"/>
              </p:ext>
            </p:extLst>
          </p:nvPr>
        </p:nvGraphicFramePr>
        <p:xfrm>
          <a:off x="5100034" y="2057400"/>
          <a:ext cx="5915629" cy="420173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2202287"/>
            <a:ext cx="3763851" cy="2123658"/>
          </a:xfrm>
          <a:prstGeom prst="rect">
            <a:avLst/>
          </a:prstGeom>
          <a:noFill/>
        </p:spPr>
        <p:txBody>
          <a:bodyPr wrap="square" rtlCol="0">
            <a:spAutoFit/>
          </a:bodyPr>
          <a:lstStyle/>
          <a:p>
            <a:r>
              <a:rPr lang="en-US" sz="2200" dirty="0" smtClean="0"/>
              <a:t>As we observe agents ratings average, Agent 1,4,5 and 10 needs to perform better to increase customer’s satisfaction results as they are below their teammates.</a:t>
            </a:r>
            <a:endParaRPr lang="en-US" sz="2200" dirty="0"/>
          </a:p>
        </p:txBody>
      </p:sp>
    </p:spTree>
    <p:extLst>
      <p:ext uri="{BB962C8B-B14F-4D97-AF65-F5344CB8AC3E}">
        <p14:creationId xmlns:p14="http://schemas.microsoft.com/office/powerpoint/2010/main" val="132973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Agents Tenure Observation</a:t>
            </a:r>
            <a:endParaRPr lang="en-US"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3517" y="2125639"/>
            <a:ext cx="4363688" cy="4038600"/>
          </a:xfrm>
        </p:spPr>
      </p:pic>
      <p:sp>
        <p:nvSpPr>
          <p:cNvPr id="5" name="TextBox 4"/>
          <p:cNvSpPr txBox="1"/>
          <p:nvPr/>
        </p:nvSpPr>
        <p:spPr>
          <a:xfrm>
            <a:off x="1143000" y="2333767"/>
            <a:ext cx="5620517" cy="1446550"/>
          </a:xfrm>
          <a:prstGeom prst="rect">
            <a:avLst/>
          </a:prstGeom>
          <a:noFill/>
        </p:spPr>
        <p:txBody>
          <a:bodyPr wrap="square" rtlCol="0">
            <a:spAutoFit/>
          </a:bodyPr>
          <a:lstStyle/>
          <a:p>
            <a:r>
              <a:rPr lang="en-US" sz="2200" dirty="0"/>
              <a:t>This plot is to observe any common trait between the four agents, it's more obvious now, Those agents are hired recently and lacked of experience.</a:t>
            </a:r>
          </a:p>
        </p:txBody>
      </p:sp>
    </p:spTree>
    <p:extLst>
      <p:ext uri="{BB962C8B-B14F-4D97-AF65-F5344CB8AC3E}">
        <p14:creationId xmlns:p14="http://schemas.microsoft.com/office/powerpoint/2010/main" val="130356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Conclusions</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marL="45720" indent="0">
              <a:buNone/>
            </a:pPr>
            <a:r>
              <a:rPr lang="en-US" dirty="0">
                <a:solidFill>
                  <a:schemeClr val="tx1"/>
                </a:solidFill>
              </a:rPr>
              <a:t>Some potential drivers of the decreased customer satisfaction and increased call volume :</a:t>
            </a:r>
          </a:p>
          <a:p>
            <a:pPr marL="45720" indent="0">
              <a:buNone/>
            </a:pPr>
            <a:r>
              <a:rPr lang="en-US" dirty="0">
                <a:solidFill>
                  <a:schemeClr val="tx1"/>
                </a:solidFill>
              </a:rPr>
              <a:t>According to </a:t>
            </a:r>
            <a:r>
              <a:rPr lang="en-US" dirty="0" smtClean="0">
                <a:solidFill>
                  <a:schemeClr val="tx1"/>
                </a:solidFill>
              </a:rPr>
              <a:t>these </a:t>
            </a:r>
            <a:r>
              <a:rPr lang="en-US" dirty="0">
                <a:solidFill>
                  <a:schemeClr val="tx1"/>
                </a:solidFill>
              </a:rPr>
              <a:t>findings :</a:t>
            </a:r>
          </a:p>
          <a:p>
            <a:r>
              <a:rPr lang="en-US" dirty="0">
                <a:solidFill>
                  <a:schemeClr val="tx1"/>
                </a:solidFill>
              </a:rPr>
              <a:t>(A) Lacking in agent's </a:t>
            </a:r>
            <a:r>
              <a:rPr lang="en-US" dirty="0" smtClean="0">
                <a:solidFill>
                  <a:schemeClr val="tx1"/>
                </a:solidFill>
              </a:rPr>
              <a:t>(Knowledge, </a:t>
            </a:r>
            <a:r>
              <a:rPr lang="en-US" dirty="0">
                <a:solidFill>
                  <a:schemeClr val="tx1"/>
                </a:solidFill>
              </a:rPr>
              <a:t>Service quality, Issue resolving leads to less customer satisfaction and increased call volume.</a:t>
            </a:r>
          </a:p>
          <a:p>
            <a:r>
              <a:rPr lang="en-US" dirty="0">
                <a:solidFill>
                  <a:schemeClr val="tx1"/>
                </a:solidFill>
              </a:rPr>
              <a:t>(B) Courteous is the most important feature here in affecting customer's satisfaction, It has a strong relation with customer's overall experience.</a:t>
            </a:r>
          </a:p>
          <a:p>
            <a:r>
              <a:rPr lang="en-US" dirty="0">
                <a:solidFill>
                  <a:schemeClr val="tx1"/>
                </a:solidFill>
              </a:rPr>
              <a:t>(C) Nearly all Poor and Fair ratings related to customers who request Adding </a:t>
            </a:r>
            <a:r>
              <a:rPr lang="en-US" dirty="0" smtClean="0">
                <a:solidFill>
                  <a:schemeClr val="tx1"/>
                </a:solidFill>
              </a:rPr>
              <a:t>services </a:t>
            </a:r>
            <a:r>
              <a:rPr lang="en-US" dirty="0">
                <a:solidFill>
                  <a:schemeClr val="tx1"/>
                </a:solidFill>
              </a:rPr>
              <a:t>and the agent fails to satisfy them.</a:t>
            </a:r>
          </a:p>
          <a:p>
            <a:r>
              <a:rPr lang="en-US" dirty="0">
                <a:solidFill>
                  <a:schemeClr val="tx1"/>
                </a:solidFill>
              </a:rPr>
              <a:t>(D) Nearly all poor and fair ratings related to </a:t>
            </a:r>
            <a:r>
              <a:rPr lang="en-US" dirty="0" smtClean="0">
                <a:solidFill>
                  <a:schemeClr val="tx1"/>
                </a:solidFill>
              </a:rPr>
              <a:t>transferring </a:t>
            </a:r>
            <a:r>
              <a:rPr lang="en-US" dirty="0">
                <a:solidFill>
                  <a:schemeClr val="tx1"/>
                </a:solidFill>
              </a:rPr>
              <a:t>the call to other dep. or call </a:t>
            </a:r>
            <a:r>
              <a:rPr lang="en-US" dirty="0" smtClean="0">
                <a:solidFill>
                  <a:schemeClr val="tx1"/>
                </a:solidFill>
              </a:rPr>
              <a:t>disconnecting.</a:t>
            </a:r>
            <a:endParaRPr lang="en-US" dirty="0">
              <a:solidFill>
                <a:schemeClr val="tx1"/>
              </a:solidFill>
            </a:endParaRPr>
          </a:p>
          <a:p>
            <a:endParaRPr lang="en-US" dirty="0"/>
          </a:p>
        </p:txBody>
      </p:sp>
    </p:spTree>
    <p:extLst>
      <p:ext uri="{BB962C8B-B14F-4D97-AF65-F5344CB8AC3E}">
        <p14:creationId xmlns:p14="http://schemas.microsoft.com/office/powerpoint/2010/main" val="177716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Conclusions</a:t>
            </a:r>
            <a:r>
              <a:rPr lang="en-US" b="1" dirty="0"/>
              <a:t/>
            </a:r>
            <a:br>
              <a:rPr lang="en-US" b="1" dirty="0"/>
            </a:br>
            <a:endParaRPr lang="en-US" dirty="0"/>
          </a:p>
        </p:txBody>
      </p:sp>
      <p:sp>
        <p:nvSpPr>
          <p:cNvPr id="3" name="Content Placeholder 2"/>
          <p:cNvSpPr>
            <a:spLocks noGrp="1"/>
          </p:cNvSpPr>
          <p:nvPr>
            <p:ph idx="1"/>
          </p:nvPr>
        </p:nvSpPr>
        <p:spPr/>
        <p:txBody>
          <a:bodyPr/>
          <a:lstStyle/>
          <a:p>
            <a:pPr marL="45720" indent="0">
              <a:buNone/>
            </a:pPr>
            <a:r>
              <a:rPr lang="en-US" dirty="0">
                <a:solidFill>
                  <a:schemeClr val="tx1"/>
                </a:solidFill>
              </a:rPr>
              <a:t>Some potential recommendations to improve these issues :</a:t>
            </a:r>
          </a:p>
          <a:p>
            <a:r>
              <a:rPr lang="en-US" dirty="0">
                <a:solidFill>
                  <a:schemeClr val="tx1"/>
                </a:solidFill>
              </a:rPr>
              <a:t>(A) Demanding agents with average less than 4 in Knowledge feature to revise and enhance their knowledge.</a:t>
            </a:r>
          </a:p>
          <a:p>
            <a:r>
              <a:rPr lang="en-US" dirty="0">
                <a:solidFill>
                  <a:schemeClr val="tx1"/>
                </a:solidFill>
              </a:rPr>
              <a:t>(B) Emphasize the importance of Courteous with customers.</a:t>
            </a:r>
          </a:p>
          <a:p>
            <a:r>
              <a:rPr lang="en-US" dirty="0">
                <a:solidFill>
                  <a:schemeClr val="tx1"/>
                </a:solidFill>
              </a:rPr>
              <a:t>(C) Agents with service quality or issue resolving average less than 4 need to improve to achieve high customer satisfaction.</a:t>
            </a:r>
          </a:p>
          <a:p>
            <a:r>
              <a:rPr lang="en-US" dirty="0">
                <a:solidFill>
                  <a:schemeClr val="tx1"/>
                </a:solidFill>
              </a:rPr>
              <a:t>(D) If it's possible to reduce amount of calls about 'Adding service' to recently hired agents would be a good approach.</a:t>
            </a:r>
          </a:p>
          <a:p>
            <a:r>
              <a:rPr lang="en-US" dirty="0">
                <a:solidFill>
                  <a:schemeClr val="tx1"/>
                </a:solidFill>
              </a:rPr>
              <a:t>(E) The company should consider revising the call </a:t>
            </a:r>
            <a:r>
              <a:rPr lang="en-US" dirty="0" smtClean="0">
                <a:solidFill>
                  <a:schemeClr val="tx1"/>
                </a:solidFill>
              </a:rPr>
              <a:t>transferring </a:t>
            </a:r>
            <a:r>
              <a:rPr lang="en-US" dirty="0">
                <a:solidFill>
                  <a:schemeClr val="tx1"/>
                </a:solidFill>
              </a:rPr>
              <a:t>protocols or increase observing </a:t>
            </a:r>
            <a:r>
              <a:rPr lang="en-US" dirty="0" smtClean="0">
                <a:solidFill>
                  <a:schemeClr val="tx1"/>
                </a:solidFill>
              </a:rPr>
              <a:t>transferring </a:t>
            </a:r>
            <a:r>
              <a:rPr lang="en-US" dirty="0">
                <a:solidFill>
                  <a:schemeClr val="tx1"/>
                </a:solidFill>
              </a:rPr>
              <a:t>calls reasons.</a:t>
            </a:r>
          </a:p>
          <a:p>
            <a:endParaRPr lang="en-US" dirty="0">
              <a:solidFill>
                <a:schemeClr val="tx1"/>
              </a:solidFill>
            </a:endParaRPr>
          </a:p>
        </p:txBody>
      </p:sp>
    </p:spTree>
    <p:extLst>
      <p:ext uri="{BB962C8B-B14F-4D97-AF65-F5344CB8AC3E}">
        <p14:creationId xmlns:p14="http://schemas.microsoft.com/office/powerpoint/2010/main" val="99397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Conclusions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a:solidFill>
                  <a:schemeClr val="tx1"/>
                </a:solidFill>
              </a:rPr>
              <a:t>Benefits of implementing these recommendations :</a:t>
            </a:r>
          </a:p>
          <a:p>
            <a:r>
              <a:rPr lang="en-US" dirty="0">
                <a:solidFill>
                  <a:schemeClr val="tx1"/>
                </a:solidFill>
              </a:rPr>
              <a:t>(A) Mainly lacking in knowledge would </a:t>
            </a:r>
            <a:r>
              <a:rPr lang="en-US" dirty="0" smtClean="0">
                <a:solidFill>
                  <a:schemeClr val="tx1"/>
                </a:solidFill>
              </a:rPr>
              <a:t>increases </a:t>
            </a:r>
            <a:r>
              <a:rPr lang="en-US" dirty="0">
                <a:solidFill>
                  <a:schemeClr val="tx1"/>
                </a:solidFill>
              </a:rPr>
              <a:t>the call volume and cause less customer's satisfaction, So improvement from agents is needed.</a:t>
            </a:r>
          </a:p>
          <a:p>
            <a:r>
              <a:rPr lang="en-US" dirty="0">
                <a:solidFill>
                  <a:schemeClr val="tx1"/>
                </a:solidFill>
              </a:rPr>
              <a:t>(B)Courteous is greatly affecting customers overall experience, Emphasize the importance of </a:t>
            </a:r>
            <a:r>
              <a:rPr lang="en-US" dirty="0" smtClean="0">
                <a:solidFill>
                  <a:schemeClr val="tx1"/>
                </a:solidFill>
              </a:rPr>
              <a:t>it is </a:t>
            </a:r>
            <a:r>
              <a:rPr lang="en-US" dirty="0">
                <a:solidFill>
                  <a:schemeClr val="tx1"/>
                </a:solidFill>
              </a:rPr>
              <a:t>important and causes customer's satisfaction to increase.</a:t>
            </a:r>
          </a:p>
          <a:p>
            <a:r>
              <a:rPr lang="en-US" dirty="0">
                <a:solidFill>
                  <a:schemeClr val="tx1"/>
                </a:solidFill>
              </a:rPr>
              <a:t>(C)The more service quality and problem solving from the agent the more the customer gets satisfied and the less call duration.</a:t>
            </a:r>
          </a:p>
          <a:p>
            <a:r>
              <a:rPr lang="en-US" dirty="0">
                <a:solidFill>
                  <a:schemeClr val="tx1"/>
                </a:solidFill>
              </a:rPr>
              <a:t>(D)Reducing amount of calls about 'Adding service' to recently hired agents to let them gain experience with less harm to Customer's satisfaction as all poor rated calls are about 'Adding Service'</a:t>
            </a:r>
          </a:p>
          <a:p>
            <a:r>
              <a:rPr lang="en-US" dirty="0">
                <a:solidFill>
                  <a:schemeClr val="tx1"/>
                </a:solidFill>
              </a:rPr>
              <a:t>(</a:t>
            </a:r>
            <a:r>
              <a:rPr lang="en-US" dirty="0" smtClean="0">
                <a:solidFill>
                  <a:schemeClr val="tx1"/>
                </a:solidFill>
              </a:rPr>
              <a:t>E)Transferring </a:t>
            </a:r>
            <a:r>
              <a:rPr lang="en-US" dirty="0">
                <a:solidFill>
                  <a:schemeClr val="tx1"/>
                </a:solidFill>
              </a:rPr>
              <a:t>calls to other department upsets many customers for a reason, The company should revise the </a:t>
            </a:r>
            <a:r>
              <a:rPr lang="en-US" dirty="0" smtClean="0">
                <a:solidFill>
                  <a:schemeClr val="tx1"/>
                </a:solidFill>
              </a:rPr>
              <a:t>transferring </a:t>
            </a:r>
            <a:r>
              <a:rPr lang="en-US" dirty="0">
                <a:solidFill>
                  <a:schemeClr val="tx1"/>
                </a:solidFill>
              </a:rPr>
              <a:t>protocols to avoid wasting the customer's time without any need or misunderstanding from the agent which also increases the call duration and would make the customer consider this as a bad experience.</a:t>
            </a:r>
            <a:r>
              <a:rPr lang="en-US" dirty="0">
                <a:solidFill>
                  <a:schemeClr val="tx1"/>
                </a:solidFill>
                <a:hlinkClick r:id="rId2" action="ppaction://hlinkfile"/>
              </a:rPr>
              <a: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1092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818866"/>
            <a:ext cx="9872871" cy="5277134"/>
          </a:xfrm>
        </p:spPr>
        <p:txBody>
          <a:bodyPr/>
          <a:lstStyle/>
          <a:p>
            <a:pPr marL="45720" indent="0" algn="ctr">
              <a:buNone/>
            </a:pPr>
            <a:endParaRPr lang="en-US" dirty="0" smtClean="0"/>
          </a:p>
          <a:p>
            <a:pPr marL="45720" indent="0" algn="ctr">
              <a:buNone/>
            </a:pPr>
            <a:endParaRPr lang="en-US" dirty="0"/>
          </a:p>
          <a:p>
            <a:pPr marL="45720" indent="0" algn="ctr">
              <a:buNone/>
            </a:pPr>
            <a:endParaRPr lang="en-US" dirty="0" smtClean="0"/>
          </a:p>
          <a:p>
            <a:pPr marL="45720" indent="0" algn="ctr">
              <a:buNone/>
            </a:pPr>
            <a:r>
              <a:rPr lang="en-US" sz="8000" b="1" dirty="0" smtClean="0">
                <a:solidFill>
                  <a:schemeClr val="tx1"/>
                </a:solidFill>
              </a:rPr>
              <a:t>End of Slides</a:t>
            </a:r>
            <a:endParaRPr lang="en-US" sz="8000" b="1" dirty="0">
              <a:solidFill>
                <a:schemeClr val="tx1"/>
              </a:solidFill>
            </a:endParaRPr>
          </a:p>
        </p:txBody>
      </p:sp>
    </p:spTree>
    <p:extLst>
      <p:ext uri="{BB962C8B-B14F-4D97-AF65-F5344CB8AC3E}">
        <p14:creationId xmlns:p14="http://schemas.microsoft.com/office/powerpoint/2010/main" val="236606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rPr>
              <a:t>Overview</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The Chief Operating Officer of a wireless phone company, </a:t>
            </a:r>
            <a:r>
              <a:rPr lang="en-US" dirty="0" err="1">
                <a:solidFill>
                  <a:schemeClr val="tx1"/>
                </a:solidFill>
              </a:rPr>
              <a:t>TelCo</a:t>
            </a:r>
            <a:r>
              <a:rPr lang="en-US" dirty="0">
                <a:solidFill>
                  <a:schemeClr val="tx1"/>
                </a:solidFill>
              </a:rPr>
              <a:t> Inc., has noticed that the company’s customer satisfaction scores have been dropping. Additionally, the call volume in their customer service center has been increasing, which is driving increased operating costs. </a:t>
            </a:r>
            <a:r>
              <a:rPr lang="en-US" dirty="0" smtClean="0">
                <a:solidFill>
                  <a:schemeClr val="tx1"/>
                </a:solidFill>
              </a:rPr>
              <a:t>After analyzing the data </a:t>
            </a:r>
            <a:r>
              <a:rPr lang="en-US" dirty="0">
                <a:solidFill>
                  <a:schemeClr val="tx1"/>
                </a:solidFill>
              </a:rPr>
              <a:t>to try to understand the reasons behind this </a:t>
            </a:r>
            <a:r>
              <a:rPr lang="en-US" dirty="0" smtClean="0">
                <a:solidFill>
                  <a:schemeClr val="tx1"/>
                </a:solidFill>
              </a:rPr>
              <a:t>we will present recommendations based on our analysis to enhance customer’s satisfaction score.</a:t>
            </a:r>
            <a:endParaRPr lang="en-US" dirty="0">
              <a:solidFill>
                <a:schemeClr val="tx1"/>
              </a:solidFill>
            </a:endParaRPr>
          </a:p>
        </p:txBody>
      </p:sp>
    </p:spTree>
    <p:extLst>
      <p:ext uri="{BB962C8B-B14F-4D97-AF65-F5344CB8AC3E}">
        <p14:creationId xmlns:p14="http://schemas.microsoft.com/office/powerpoint/2010/main" val="3008508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41779"/>
          </a:xfrm>
        </p:spPr>
        <p:txBody>
          <a:bodyPr>
            <a:normAutofit/>
          </a:bodyPr>
          <a:lstStyle/>
          <a:p>
            <a:r>
              <a:rPr lang="en-US" b="1" dirty="0" smtClean="0">
                <a:solidFill>
                  <a:schemeClr val="tx1"/>
                </a:solidFill>
              </a:rPr>
              <a:t>Correlation Matrix</a:t>
            </a:r>
            <a:endParaRPr lang="en-US" b="1" dirty="0">
              <a:solidFill>
                <a:schemeClr val="tx1"/>
              </a:solidFill>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955849" y="2548719"/>
            <a:ext cx="4470343" cy="4038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3081" y="2975212"/>
            <a:ext cx="6164279" cy="2462213"/>
          </a:xfrm>
          <a:prstGeom prst="rect">
            <a:avLst/>
          </a:prstGeom>
          <a:noFill/>
        </p:spPr>
        <p:txBody>
          <a:bodyPr wrap="square" rtlCol="0">
            <a:spAutoFit/>
          </a:bodyPr>
          <a:lstStyle/>
          <a:p>
            <a:r>
              <a:rPr lang="en-US" sz="2200" dirty="0"/>
              <a:t>We start this with the correlation Matrix, It tells us the </a:t>
            </a:r>
            <a:r>
              <a:rPr lang="en-US" sz="2200" dirty="0" smtClean="0"/>
              <a:t>strength </a:t>
            </a:r>
            <a:r>
              <a:rPr lang="en-US" sz="2200" dirty="0"/>
              <a:t>of correlation between features, The darker the color the stronger the correlation, This visual tells us that Overall Experience is has a </a:t>
            </a:r>
            <a:r>
              <a:rPr lang="en-US" sz="2200" dirty="0" smtClean="0"/>
              <a:t>moderated </a:t>
            </a:r>
            <a:r>
              <a:rPr lang="en-US" sz="2200" dirty="0"/>
              <a:t>correlation with (Agent Quality of </a:t>
            </a:r>
            <a:r>
              <a:rPr lang="en-US" sz="2200" dirty="0" smtClean="0"/>
              <a:t>service, </a:t>
            </a:r>
            <a:r>
              <a:rPr lang="en-US" sz="2200" dirty="0"/>
              <a:t>Resolve Issue and Knowledge), Also a strong Correlation with (Courteous</a:t>
            </a:r>
            <a:r>
              <a:rPr lang="en-US" sz="2200" dirty="0" smtClean="0"/>
              <a:t>).</a:t>
            </a:r>
            <a:endParaRPr lang="en-US" sz="2200" dirty="0"/>
          </a:p>
        </p:txBody>
      </p:sp>
    </p:spTree>
    <p:extLst>
      <p:ext uri="{BB962C8B-B14F-4D97-AF65-F5344CB8AC3E}">
        <p14:creationId xmlns:p14="http://schemas.microsoft.com/office/powerpoint/2010/main" val="280047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ysClr val="windowText" lastClr="000000"/>
                </a:solidFill>
              </a:rPr>
              <a:t>Overall </a:t>
            </a:r>
            <a:r>
              <a:rPr lang="en-US" b="1" dirty="0">
                <a:solidFill>
                  <a:sysClr val="windowText" lastClr="000000"/>
                </a:solidFill>
              </a:rPr>
              <a:t>Exp. by Courteous Ratings</a:t>
            </a:r>
            <a:r>
              <a:rPr lang="en-US" dirty="0">
                <a:solidFill>
                  <a:sysClr val="windowText" lastClr="000000"/>
                </a:solidFill>
              </a:rPr>
              <a:t/>
            </a:r>
            <a:br>
              <a:rPr lang="en-US" dirty="0">
                <a:solidFill>
                  <a:sysClr val="windowText" lastClr="00000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5281354"/>
              </p:ext>
            </p:extLst>
          </p:nvPr>
        </p:nvGraphicFramePr>
        <p:xfrm>
          <a:off x="6155140" y="2057400"/>
          <a:ext cx="4860523" cy="40567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037230" y="2306472"/>
            <a:ext cx="4940489" cy="2400657"/>
          </a:xfrm>
          <a:prstGeom prst="rect">
            <a:avLst/>
          </a:prstGeom>
          <a:noFill/>
        </p:spPr>
        <p:txBody>
          <a:bodyPr wrap="square" rtlCol="0">
            <a:spAutoFit/>
          </a:bodyPr>
          <a:lstStyle/>
          <a:p>
            <a:r>
              <a:rPr lang="en-US" sz="2200" dirty="0"/>
              <a:t>As we see the more Courteous </a:t>
            </a:r>
            <a:r>
              <a:rPr lang="en-US" sz="2200" dirty="0" smtClean="0"/>
              <a:t>rating the </a:t>
            </a:r>
            <a:r>
              <a:rPr lang="en-US" sz="2200" dirty="0"/>
              <a:t>more possibility the customer would be </a:t>
            </a:r>
            <a:r>
              <a:rPr lang="en-US" sz="2200" dirty="0" smtClean="0"/>
              <a:t>satisfied, In this graph as we notice if courteous is rated 5 it’s more likely the customer’s overall experience rating will be 5.</a:t>
            </a:r>
            <a:endParaRPr lang="en-US" sz="2200" dirty="0"/>
          </a:p>
          <a:p>
            <a:endParaRPr lang="en-US" dirty="0"/>
          </a:p>
        </p:txBody>
      </p:sp>
    </p:spTree>
    <p:extLst>
      <p:ext uri="{BB962C8B-B14F-4D97-AF65-F5344CB8AC3E}">
        <p14:creationId xmlns:p14="http://schemas.microsoft.com/office/powerpoint/2010/main" val="314046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ysClr val="windowText" lastClr="000000"/>
                </a:solidFill>
              </a:rPr>
              <a:t>Overall </a:t>
            </a:r>
            <a:r>
              <a:rPr lang="en-US" b="1" dirty="0">
                <a:solidFill>
                  <a:sysClr val="windowText" lastClr="000000"/>
                </a:solidFill>
              </a:rPr>
              <a:t>Exp. by QOS Ratings</a:t>
            </a:r>
            <a:br>
              <a:rPr lang="en-US" b="1" dirty="0">
                <a:solidFill>
                  <a:sysClr val="windowText" lastClr="00000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1721599"/>
              </p:ext>
            </p:extLst>
          </p:nvPr>
        </p:nvGraphicFramePr>
        <p:xfrm>
          <a:off x="6065949" y="2057400"/>
          <a:ext cx="4949714" cy="35964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2331076"/>
            <a:ext cx="4858555" cy="2462213"/>
          </a:xfrm>
          <a:prstGeom prst="rect">
            <a:avLst/>
          </a:prstGeom>
          <a:noFill/>
        </p:spPr>
        <p:txBody>
          <a:bodyPr wrap="square" rtlCol="0">
            <a:spAutoFit/>
          </a:bodyPr>
          <a:lstStyle/>
          <a:p>
            <a:r>
              <a:rPr lang="en-US" sz="2200" dirty="0"/>
              <a:t>As we see also the more Quality of Service from the agent the more possibility the customer would be satisfied, Most of high rated Overall exp. had a high quality service, Rated 1 and 2 </a:t>
            </a:r>
            <a:r>
              <a:rPr lang="en-US" sz="2200" dirty="0" smtClean="0"/>
              <a:t>have </a:t>
            </a:r>
            <a:r>
              <a:rPr lang="en-US" sz="2200" dirty="0"/>
              <a:t>a relatively low quality of service.</a:t>
            </a:r>
          </a:p>
          <a:p>
            <a:endParaRPr lang="en-US" sz="2200" dirty="0"/>
          </a:p>
        </p:txBody>
      </p:sp>
    </p:spTree>
    <p:extLst>
      <p:ext uri="{BB962C8B-B14F-4D97-AF65-F5344CB8AC3E}">
        <p14:creationId xmlns:p14="http://schemas.microsoft.com/office/powerpoint/2010/main" val="333857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ysClr val="windowText" lastClr="000000"/>
                </a:solidFill>
              </a:rPr>
              <a:t>Ovr</a:t>
            </a:r>
            <a:r>
              <a:rPr lang="en-US" b="1" dirty="0">
                <a:solidFill>
                  <a:sysClr val="windowText" lastClr="000000"/>
                </a:solidFill>
              </a:rPr>
              <a:t> Exp. by Resolving Issue Ratings</a:t>
            </a:r>
            <a:r>
              <a:rPr lang="en-US" dirty="0">
                <a:solidFill>
                  <a:sysClr val="windowText" lastClr="000000"/>
                </a:solidFill>
              </a:rPr>
              <a:t/>
            </a:r>
            <a:br>
              <a:rPr lang="en-US" dirty="0">
                <a:solidFill>
                  <a:sysClr val="windowText" lastClr="00000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2573309"/>
              </p:ext>
            </p:extLst>
          </p:nvPr>
        </p:nvGraphicFramePr>
        <p:xfrm>
          <a:off x="6349285" y="2057400"/>
          <a:ext cx="4666378" cy="36736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2472744"/>
            <a:ext cx="5103254" cy="2123658"/>
          </a:xfrm>
          <a:prstGeom prst="rect">
            <a:avLst/>
          </a:prstGeom>
          <a:noFill/>
        </p:spPr>
        <p:txBody>
          <a:bodyPr wrap="square" rtlCol="0">
            <a:spAutoFit/>
          </a:bodyPr>
          <a:lstStyle/>
          <a:p>
            <a:r>
              <a:rPr lang="en-US" sz="2200" dirty="0"/>
              <a:t>Again we see also the more Resolve Issue quality from the agent the more possibility the customer would be satisfied, Most of high rated Overall exp. had a Resolve Issue ratings , Rated 1 and 2 </a:t>
            </a:r>
            <a:r>
              <a:rPr lang="en-US" sz="2200" dirty="0" err="1"/>
              <a:t>hae</a:t>
            </a:r>
            <a:r>
              <a:rPr lang="en-US" sz="2200" dirty="0"/>
              <a:t> a relatively low quality of Resolving Issue.</a:t>
            </a:r>
          </a:p>
        </p:txBody>
      </p:sp>
    </p:spTree>
    <p:extLst>
      <p:ext uri="{BB962C8B-B14F-4D97-AF65-F5344CB8AC3E}">
        <p14:creationId xmlns:p14="http://schemas.microsoft.com/office/powerpoint/2010/main" val="118293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ysClr val="windowText" lastClr="000000"/>
                </a:solidFill>
              </a:rPr>
              <a:t>Ovrall</a:t>
            </a:r>
            <a:r>
              <a:rPr lang="en-US" b="1" dirty="0">
                <a:solidFill>
                  <a:sysClr val="windowText" lastClr="000000"/>
                </a:solidFill>
              </a:rPr>
              <a:t> Exp. by </a:t>
            </a:r>
            <a:r>
              <a:rPr lang="en-US" b="1" dirty="0" smtClean="0">
                <a:solidFill>
                  <a:sysClr val="windowText" lastClr="000000"/>
                </a:solidFill>
              </a:rPr>
              <a:t>Knowledge </a:t>
            </a:r>
            <a:r>
              <a:rPr lang="en-US" b="1" dirty="0">
                <a:solidFill>
                  <a:sysClr val="windowText" lastClr="000000"/>
                </a:solidFill>
              </a:rPr>
              <a:t>Ratings</a:t>
            </a:r>
            <a:r>
              <a:rPr lang="en-US" dirty="0">
                <a:solidFill>
                  <a:sysClr val="windowText" lastClr="000000"/>
                </a:solidFill>
              </a:rPr>
              <a:t/>
            </a:r>
            <a:br>
              <a:rPr lang="en-US" dirty="0">
                <a:solidFill>
                  <a:sysClr val="windowText" lastClr="00000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5158645"/>
              </p:ext>
            </p:extLst>
          </p:nvPr>
        </p:nvGraphicFramePr>
        <p:xfrm>
          <a:off x="6748530" y="2057400"/>
          <a:ext cx="4267133" cy="403430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2305318"/>
            <a:ext cx="5360831" cy="2123658"/>
          </a:xfrm>
          <a:prstGeom prst="rect">
            <a:avLst/>
          </a:prstGeom>
          <a:noFill/>
        </p:spPr>
        <p:txBody>
          <a:bodyPr wrap="square" rtlCol="0">
            <a:spAutoFit/>
          </a:bodyPr>
          <a:lstStyle/>
          <a:p>
            <a:r>
              <a:rPr lang="en-US" sz="2200" dirty="0"/>
              <a:t>As we see also the more Knowledge from the agent the more possibility the customer would be satisfied, Most of high rated Overall exp. had a high quality service, Rated 1 and 2 </a:t>
            </a:r>
            <a:r>
              <a:rPr lang="en-US" sz="2200" dirty="0" smtClean="0"/>
              <a:t>have </a:t>
            </a:r>
            <a:r>
              <a:rPr lang="en-US" sz="2200" dirty="0"/>
              <a:t>a relatively low quality of service.</a:t>
            </a:r>
          </a:p>
        </p:txBody>
      </p:sp>
    </p:spTree>
    <p:extLst>
      <p:ext uri="{BB962C8B-B14F-4D97-AF65-F5344CB8AC3E}">
        <p14:creationId xmlns:p14="http://schemas.microsoft.com/office/powerpoint/2010/main" val="36048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 indent="0">
              <a:buNone/>
            </a:pPr>
            <a:r>
              <a:rPr lang="en-US" sz="3600" dirty="0">
                <a:solidFill>
                  <a:schemeClr val="tx1"/>
                </a:solidFill>
              </a:rPr>
              <a:t>We notice from the previous plots that ratings from 3-5 nearly all of them requires an average of 4 or higher rating in the other 4 features, Agents being rated 4 or above in other features will </a:t>
            </a:r>
            <a:r>
              <a:rPr lang="en-US" sz="3600" dirty="0" smtClean="0">
                <a:solidFill>
                  <a:schemeClr val="tx1"/>
                </a:solidFill>
              </a:rPr>
              <a:t>have high probability of gaining </a:t>
            </a:r>
            <a:r>
              <a:rPr lang="en-US" sz="3600" dirty="0">
                <a:solidFill>
                  <a:schemeClr val="tx1"/>
                </a:solidFill>
              </a:rPr>
              <a:t>a </a:t>
            </a:r>
            <a:r>
              <a:rPr lang="en-US" sz="3600" dirty="0" smtClean="0">
                <a:solidFill>
                  <a:schemeClr val="tx1"/>
                </a:solidFill>
              </a:rPr>
              <a:t>pleased </a:t>
            </a:r>
            <a:r>
              <a:rPr lang="en-US" sz="3600" dirty="0">
                <a:solidFill>
                  <a:schemeClr val="tx1"/>
                </a:solidFill>
              </a:rPr>
              <a:t>customer </a:t>
            </a:r>
            <a:r>
              <a:rPr lang="en-US" sz="3600" dirty="0" smtClean="0">
                <a:solidFill>
                  <a:schemeClr val="tx1"/>
                </a:solidFill>
              </a:rPr>
              <a:t>satisfaction.</a:t>
            </a:r>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47561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ysClr val="windowText" lastClr="000000"/>
                </a:solidFill>
              </a:rPr>
              <a:t>Overall Exp. Ratings by Call Reasons Type</a:t>
            </a:r>
            <a:br>
              <a:rPr lang="en-US" b="1" dirty="0">
                <a:solidFill>
                  <a:sysClr val="windowText" lastClr="000000"/>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856408"/>
              </p:ext>
            </p:extLst>
          </p:nvPr>
        </p:nvGraphicFramePr>
        <p:xfrm>
          <a:off x="5215944" y="2057400"/>
          <a:ext cx="5799719" cy="41244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43000" y="2343955"/>
            <a:ext cx="3905518" cy="2462213"/>
          </a:xfrm>
          <a:prstGeom prst="rect">
            <a:avLst/>
          </a:prstGeom>
          <a:noFill/>
        </p:spPr>
        <p:txBody>
          <a:bodyPr wrap="square" rtlCol="0">
            <a:spAutoFit/>
          </a:bodyPr>
          <a:lstStyle/>
          <a:p>
            <a:r>
              <a:rPr lang="en-US" sz="2200" dirty="0"/>
              <a:t>We can see all poor(1) Overall exp. calls were about add service, Rated fair(2) are mostly also about add service and with smaller values (Make payment and Handset Questions</a:t>
            </a:r>
            <a:r>
              <a:rPr lang="en-US" sz="2200" dirty="0" smtClean="0"/>
              <a:t>)</a:t>
            </a:r>
            <a:endParaRPr lang="en-US" sz="2200" dirty="0"/>
          </a:p>
          <a:p>
            <a:endParaRPr lang="en-US" sz="2200" dirty="0"/>
          </a:p>
        </p:txBody>
      </p:sp>
    </p:spTree>
    <p:extLst>
      <p:ext uri="{BB962C8B-B14F-4D97-AF65-F5344CB8AC3E}">
        <p14:creationId xmlns:p14="http://schemas.microsoft.com/office/powerpoint/2010/main" val="18623334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504</TotalTime>
  <Words>1053</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Corbel</vt:lpstr>
      <vt:lpstr>Basis</vt:lpstr>
      <vt:lpstr>Data Analytics Task</vt:lpstr>
      <vt:lpstr>Overview </vt:lpstr>
      <vt:lpstr>Correlation Matrix</vt:lpstr>
      <vt:lpstr>Overall Exp. by Courteous Ratings </vt:lpstr>
      <vt:lpstr>Overall Exp. by QOS Ratings </vt:lpstr>
      <vt:lpstr>Ovr Exp. by Resolving Issue Ratings </vt:lpstr>
      <vt:lpstr>Ovrall Exp. by Knowledge Ratings </vt:lpstr>
      <vt:lpstr>PowerPoint Presentation</vt:lpstr>
      <vt:lpstr>Overall Exp. Ratings by Call Reasons Type </vt:lpstr>
      <vt:lpstr>Overall Exp. Ratings by Call Resolution Type </vt:lpstr>
      <vt:lpstr>Agents Overall Experience Rating Average</vt:lpstr>
      <vt:lpstr>PowerPoint Presentation</vt:lpstr>
      <vt:lpstr>Agents Tenure Observation</vt:lpstr>
      <vt:lpstr>Conclusions </vt:lpstr>
      <vt:lpstr>Conclusions </vt:lpstr>
      <vt:lpstr>Conclusions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Task</dc:title>
  <dc:creator>DaRsH V</dc:creator>
  <cp:lastModifiedBy>DaRsH V</cp:lastModifiedBy>
  <cp:revision>11</cp:revision>
  <dcterms:created xsi:type="dcterms:W3CDTF">2021-05-24T17:52:22Z</dcterms:created>
  <dcterms:modified xsi:type="dcterms:W3CDTF">2021-05-25T07:38:45Z</dcterms:modified>
</cp:coreProperties>
</file>