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3779500"/>
  <p:notesSz cx="6858000" cy="9144000"/>
  <p:embeddedFontLst>
    <p:embeddedFont>
      <p:font typeface="Cardo" charset="1" panose="02020600000000000000"/>
      <p:regular r:id="rId13"/>
    </p:embeddedFont>
    <p:embeddedFont>
      <p:font typeface="Didact Gothic" charset="1" panose="00000500000000000000"/>
      <p:regular r:id="rId14"/>
    </p:embeddedFont>
    <p:embeddedFont>
      <p:font typeface="Open Sans Bold" charset="1" panose="020B0806030504020204"/>
      <p:regular r:id="rId15"/>
    </p:embeddedFont>
    <p:embeddedFont>
      <p:font typeface="Open Sans" charset="1" panose="020B0606030504020204"/>
      <p:regular r:id="rId16"/>
    </p:embeddedFont>
    <p:embeddedFont>
      <p:font typeface="Canva Sans Bold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1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13898" y="4070723"/>
            <a:ext cx="10260205" cy="5641228"/>
            <a:chOff x="0" y="0"/>
            <a:chExt cx="13680273" cy="752163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491486"/>
              <a:ext cx="13680273" cy="45582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716"/>
                </a:lnSpc>
              </a:pPr>
              <a:r>
                <a:rPr lang="en-US" sz="10800" spc="-270">
                  <a:solidFill>
                    <a:srgbClr val="000000"/>
                  </a:solidFill>
                  <a:latin typeface="Cardo"/>
                  <a:ea typeface="Cardo"/>
                  <a:cs typeface="Cardo"/>
                  <a:sym typeface="Cardo"/>
                </a:rPr>
                <a:t>Anomalous Login Detection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446043" y="-38100"/>
              <a:ext cx="10788187" cy="4936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217"/>
                </a:lnSpc>
                <a:spcBef>
                  <a:spcPct val="0"/>
                </a:spcBef>
              </a:pPr>
              <a:r>
                <a:rPr lang="en-US" sz="2298" spc="183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Group P06</a:t>
              </a:r>
            </a:p>
          </p:txBody>
        </p:sp>
        <p:sp>
          <p:nvSpPr>
            <p:cNvPr name="AutoShape 5" id="5"/>
            <p:cNvSpPr/>
            <p:nvPr/>
          </p:nvSpPr>
          <p:spPr>
            <a:xfrm rot="0">
              <a:off x="197061" y="821853"/>
              <a:ext cx="13286151" cy="11833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197061" y="6426111"/>
              <a:ext cx="13286151" cy="11833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446043" y="7134161"/>
              <a:ext cx="10788187" cy="3874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488"/>
                </a:lnSpc>
                <a:spcBef>
                  <a:spcPct val="0"/>
                </a:spcBef>
              </a:pPr>
              <a:r>
                <a:rPr lang="en-US" sz="1777" spc="71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Aaffan Niazi, Mustafa Hussain, Muhammad Mustafa, Shehroz Faryad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1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9361" y="3294277"/>
            <a:ext cx="14084886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5675" y="4808817"/>
            <a:ext cx="16752258" cy="6254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8779" indent="-359389" lvl="1">
              <a:lnSpc>
                <a:spcPts val="499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2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</a:t>
            </a:r>
            <a:r>
              <a:rPr lang="en-US" b="true" sz="332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ective:</a:t>
            </a:r>
            <a:r>
              <a:rPr lang="en-US" sz="332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Detect suspicious or unusual login activities in real-time using the ELK Stack (Elasticsearch, Logstash, Kibana) integrated with Wazuh.</a:t>
            </a:r>
          </a:p>
          <a:p>
            <a:pPr algn="l" marL="718779" indent="-359389" lvl="1">
              <a:lnSpc>
                <a:spcPts val="499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2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Function: </a:t>
            </a:r>
            <a:r>
              <a:rPr lang="en-US" sz="332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Collects authentication logs, detects patterns like multiple failed attempts or logins from abnormal locations.</a:t>
            </a:r>
          </a:p>
          <a:p>
            <a:pPr algn="l" marL="718779" indent="-359389" lvl="1">
              <a:lnSpc>
                <a:spcPts val="499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2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Users:</a:t>
            </a:r>
            <a:r>
              <a:rPr lang="en-US" sz="332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System administrators and security engineers.</a:t>
            </a:r>
          </a:p>
          <a:p>
            <a:pPr algn="l" marL="718779" indent="-359389" lvl="1">
              <a:lnSpc>
                <a:spcPts val="499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2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Benefit:</a:t>
            </a:r>
          </a:p>
          <a:p>
            <a:pPr algn="l" marL="718779" indent="-359389" lvl="1">
              <a:lnSpc>
                <a:spcPts val="4993"/>
              </a:lnSpc>
              <a:spcBef>
                <a:spcPct val="0"/>
              </a:spcBef>
              <a:buFont typeface="Arial"/>
              <a:buChar char="•"/>
            </a:pPr>
            <a:r>
              <a:rPr lang="en-US" sz="332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Real-time alerts for abnormal logins.</a:t>
            </a:r>
          </a:p>
          <a:p>
            <a:pPr algn="l" marL="718779" indent="-359389" lvl="1">
              <a:lnSpc>
                <a:spcPts val="4993"/>
              </a:lnSpc>
              <a:spcBef>
                <a:spcPct val="0"/>
              </a:spcBef>
              <a:buFont typeface="Arial"/>
              <a:buChar char="•"/>
            </a:pPr>
            <a:r>
              <a:rPr lang="en-US" sz="332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Faster detection and response to security threats.</a:t>
            </a:r>
          </a:p>
          <a:p>
            <a:pPr algn="l" marL="718779" indent="-359389" lvl="1">
              <a:lnSpc>
                <a:spcPts val="4993"/>
              </a:lnSpc>
              <a:spcBef>
                <a:spcPct val="0"/>
              </a:spcBef>
              <a:buFont typeface="Arial"/>
              <a:buChar char="•"/>
            </a:pPr>
            <a:r>
              <a:rPr lang="en-US" sz="332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Centralized dashboard for visualization and monitoring.</a:t>
            </a:r>
          </a:p>
          <a:p>
            <a:pPr algn="l" marL="0" indent="0" lvl="0">
              <a:lnSpc>
                <a:spcPts val="499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20872" y="1150620"/>
            <a:ext cx="10446256" cy="12510486"/>
          </a:xfrm>
          <a:custGeom>
            <a:avLst/>
            <a:gdLst/>
            <a:ahLst/>
            <a:cxnLst/>
            <a:rect r="r" b="b" t="t" l="l"/>
            <a:pathLst>
              <a:path h="12510486" w="10446256">
                <a:moveTo>
                  <a:pt x="0" y="0"/>
                </a:moveTo>
                <a:lnTo>
                  <a:pt x="10446256" y="0"/>
                </a:lnTo>
                <a:lnTo>
                  <a:pt x="10446256" y="12510486"/>
                </a:lnTo>
                <a:lnTo>
                  <a:pt x="0" y="125104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55801" y="145415"/>
            <a:ext cx="7376398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Architecture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1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166938"/>
            <a:ext cx="14084886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System Architecture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7871" y="3682949"/>
            <a:ext cx="16752258" cy="8769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8779" indent="-359389" lvl="1">
              <a:lnSpc>
                <a:spcPts val="499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2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Core Components:</a:t>
            </a:r>
          </a:p>
          <a:p>
            <a:pPr algn="l" marL="718779" indent="-359389" lvl="1">
              <a:lnSpc>
                <a:spcPts val="4993"/>
              </a:lnSpc>
              <a:spcBef>
                <a:spcPct val="0"/>
              </a:spcBef>
              <a:buFont typeface="Arial"/>
              <a:buChar char="•"/>
            </a:pPr>
            <a:r>
              <a:rPr lang="en-US" sz="332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 Sources (Identity &amp; Apps): Generate authentication/security logs from servers and web apps.</a:t>
            </a:r>
          </a:p>
          <a:p>
            <a:pPr algn="l" marL="718779" indent="-359389" lvl="1">
              <a:lnSpc>
                <a:spcPts val="4993"/>
              </a:lnSpc>
              <a:spcBef>
                <a:spcPct val="0"/>
              </a:spcBef>
              <a:buFont typeface="Arial"/>
              <a:buChar char="•"/>
            </a:pPr>
            <a:r>
              <a:rPr lang="en-US" sz="332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Wazuh Agent: Collects and forwards logs securely.</a:t>
            </a:r>
          </a:p>
          <a:p>
            <a:pPr algn="l" marL="718779" indent="-359389" lvl="1">
              <a:lnSpc>
                <a:spcPts val="4993"/>
              </a:lnSpc>
              <a:spcBef>
                <a:spcPct val="0"/>
              </a:spcBef>
              <a:buFont typeface="Arial"/>
              <a:buChar char="•"/>
            </a:pPr>
            <a:r>
              <a:rPr lang="en-US" sz="332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Wazuh Manager + Logstash: Normalize and enrich logs; apply detection rules.</a:t>
            </a:r>
          </a:p>
          <a:p>
            <a:pPr algn="l" marL="718779" indent="-359389" lvl="1">
              <a:lnSpc>
                <a:spcPts val="4993"/>
              </a:lnSpc>
              <a:spcBef>
                <a:spcPct val="0"/>
              </a:spcBef>
              <a:buFont typeface="Arial"/>
              <a:buChar char="•"/>
            </a:pPr>
            <a:r>
              <a:rPr lang="en-US" sz="332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Elasticsearch Cluster: Stores and indexes events for fast search.</a:t>
            </a:r>
          </a:p>
          <a:p>
            <a:pPr algn="l" marL="718779" indent="-359389" lvl="1">
              <a:lnSpc>
                <a:spcPts val="4993"/>
              </a:lnSpc>
              <a:spcBef>
                <a:spcPct val="0"/>
              </a:spcBef>
              <a:buFont typeface="Arial"/>
              <a:buChar char="•"/>
            </a:pPr>
            <a:r>
              <a:rPr lang="en-US" sz="332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Kibana: Provides dashboards for analysis and visualization.</a:t>
            </a:r>
          </a:p>
          <a:p>
            <a:pPr algn="l" marL="718779" indent="-359389" lvl="1">
              <a:lnSpc>
                <a:spcPts val="4993"/>
              </a:lnSpc>
              <a:spcBef>
                <a:spcPct val="0"/>
              </a:spcBef>
              <a:buFont typeface="Arial"/>
              <a:buChar char="•"/>
            </a:pPr>
            <a:r>
              <a:rPr lang="en-US" sz="332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Alerting &amp; Notification System: Sends alerts via Email, SMS, or ChatOps tools.</a:t>
            </a:r>
          </a:p>
          <a:p>
            <a:pPr algn="l" marL="718779" indent="-359389" lvl="1">
              <a:lnSpc>
                <a:spcPts val="499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2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Architecture Features:</a:t>
            </a:r>
          </a:p>
          <a:p>
            <a:pPr algn="l" marL="718779" indent="-359389" lvl="1">
              <a:lnSpc>
                <a:spcPts val="4993"/>
              </a:lnSpc>
              <a:spcBef>
                <a:spcPct val="0"/>
              </a:spcBef>
              <a:buFont typeface="Arial"/>
              <a:buChar char="•"/>
            </a:pPr>
            <a:r>
              <a:rPr lang="en-US" sz="332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Modular and scalable design (collection, processing, storage, and visualization layers).</a:t>
            </a:r>
          </a:p>
          <a:p>
            <a:pPr algn="l" marL="718779" indent="-359389" lvl="1">
              <a:lnSpc>
                <a:spcPts val="4993"/>
              </a:lnSpc>
              <a:spcBef>
                <a:spcPct val="0"/>
              </a:spcBef>
              <a:buFont typeface="Arial"/>
              <a:buChar char="•"/>
            </a:pPr>
            <a:r>
              <a:rPr lang="en-US" sz="332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Real-time data processing pipeline.</a:t>
            </a:r>
          </a:p>
          <a:p>
            <a:pPr algn="l" marL="718779" indent="-359389" lvl="1">
              <a:lnSpc>
                <a:spcPts val="4993"/>
              </a:lnSpc>
              <a:spcBef>
                <a:spcPct val="0"/>
              </a:spcBef>
              <a:buFont typeface="Arial"/>
              <a:buChar char="•"/>
            </a:pPr>
            <a:r>
              <a:rPr lang="en-US" sz="332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Fault-tolerant and easily extendable structure.</a:t>
            </a:r>
          </a:p>
          <a:p>
            <a:pPr algn="l" marL="0" indent="0" lvl="0">
              <a:lnSpc>
                <a:spcPts val="499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1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243140"/>
            <a:ext cx="14089277" cy="7511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4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1. </a:t>
            </a:r>
            <a:r>
              <a:rPr lang="en-US" b="true" sz="309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Performance – Process 10,000 log entries per second</a:t>
            </a:r>
          </a:p>
          <a:p>
            <a:pPr algn="l" marL="669288" indent="-334644" lvl="1">
              <a:lnSpc>
                <a:spcPts val="464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Parallel ingestion from multiple Wazuh Agents.</a:t>
            </a:r>
          </a:p>
          <a:p>
            <a:pPr algn="l" marL="669288" indent="-334644" lvl="1">
              <a:lnSpc>
                <a:spcPts val="464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Optimized Logstash enrichment and time-based Elasticsearch indices.</a:t>
            </a:r>
          </a:p>
          <a:p>
            <a:pPr algn="l" marL="669288" indent="-334644" lvl="1">
              <a:lnSpc>
                <a:spcPts val="464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Horizontal scalability across ingestion tiers.</a:t>
            </a:r>
          </a:p>
          <a:p>
            <a:pPr algn="l" marL="0" indent="0" lvl="0">
              <a:lnSpc>
                <a:spcPts val="4649"/>
              </a:lnSpc>
              <a:spcBef>
                <a:spcPct val="0"/>
              </a:spcBef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lang="en-US" b="true" sz="309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Reliability – Recovery within 5 minutes after failure</a:t>
            </a:r>
          </a:p>
          <a:p>
            <a:pPr algn="l" marL="669288" indent="-334644" lvl="1">
              <a:lnSpc>
                <a:spcPts val="464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Fault isolation between collection, processing, and storage tiers.</a:t>
            </a:r>
          </a:p>
          <a:p>
            <a:pPr algn="l" marL="669288" indent="-334644" lvl="1">
              <a:lnSpc>
                <a:spcPts val="464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Stateless components enable quick restart and auto-recovery.</a:t>
            </a:r>
          </a:p>
          <a:p>
            <a:pPr algn="l" marL="669288" indent="-334644" lvl="1">
              <a:lnSpc>
                <a:spcPts val="464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Health monitoring dashboards in Kibana.</a:t>
            </a:r>
          </a:p>
          <a:p>
            <a:pPr algn="l" marL="0" indent="0" lvl="0">
              <a:lnSpc>
                <a:spcPts val="4649"/>
              </a:lnSpc>
              <a:spcBef>
                <a:spcPct val="0"/>
              </a:spcBef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3. </a:t>
            </a:r>
            <a:r>
              <a:rPr lang="en-US" b="true" sz="309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Efficiency – Memory usage under 1 GB</a:t>
            </a:r>
          </a:p>
          <a:p>
            <a:pPr algn="l" marL="669288" indent="-334644" lvl="1">
              <a:lnSpc>
                <a:spcPts val="464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Lightweight event forwarding at the edge.</a:t>
            </a:r>
          </a:p>
          <a:p>
            <a:pPr algn="l" marL="669288" indent="-334644" lvl="1">
              <a:lnSpc>
                <a:spcPts val="464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Compact data indices in Elasticsearch.</a:t>
            </a:r>
          </a:p>
          <a:p>
            <a:pPr algn="l" marL="669288" indent="-334644" lvl="1">
              <a:lnSpc>
                <a:spcPts val="464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Minimal enrichment to reduce processing load.</a:t>
            </a:r>
          </a:p>
          <a:p>
            <a:pPr algn="l" marL="0" indent="0" lvl="0">
              <a:lnSpc>
                <a:spcPts val="464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69529"/>
            <a:ext cx="16438973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Architecture Supports Non-Functional Requirements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1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942397"/>
            <a:ext cx="14089277" cy="8092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4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1. </a:t>
            </a: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</a:t>
            </a:r>
            <a:r>
              <a:rPr lang="en-US" b="true" sz="309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roken Access Control</a:t>
            </a:r>
          </a:p>
          <a:p>
            <a:pPr algn="l" marL="669288" indent="-334644" lvl="1">
              <a:lnSpc>
                <a:spcPts val="464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bana i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 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only u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r-fa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 entry p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t.</a:t>
            </a:r>
          </a:p>
          <a:p>
            <a:pPr algn="l" marL="669288" indent="-334644" lvl="1">
              <a:lnSpc>
                <a:spcPts val="464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Role-based access: read-only for analysts, edit rights for engineers.</a:t>
            </a:r>
          </a:p>
          <a:p>
            <a:pPr algn="l" marL="669288" indent="-334644" lvl="1">
              <a:lnSpc>
                <a:spcPts val="464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Priva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 network isolation for backend components (Wazuh, Logstash, Elasticsearch).</a:t>
            </a:r>
          </a:p>
          <a:p>
            <a:pPr algn="l">
              <a:lnSpc>
                <a:spcPts val="4649"/>
              </a:lnSpc>
              <a:spcBef>
                <a:spcPct val="0"/>
              </a:spcBef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lang="en-US" b="true" sz="309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b="true" sz="309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nput Manipulation Attack</a:t>
            </a:r>
          </a:p>
          <a:p>
            <a:pPr algn="l" marL="669288" indent="-334644" lvl="1">
              <a:lnSpc>
                <a:spcPts val="464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ly v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 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ization by Wazuh Agent and Manager.</a:t>
            </a:r>
          </a:p>
          <a:p>
            <a:pPr algn="l" marL="669288" indent="-334644" lvl="1">
              <a:lnSpc>
                <a:spcPts val="464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Strict schema enforcement—reject malformed logs.</a:t>
            </a:r>
          </a:p>
          <a:p>
            <a:pPr algn="l" marL="669288" indent="-334644" lvl="1">
              <a:lnSpc>
                <a:spcPts val="464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Alert triggers for suspicious log patterns or volume spikes.</a:t>
            </a:r>
          </a:p>
          <a:p>
            <a:pPr algn="l" marL="0" indent="0" lvl="0">
              <a:lnSpc>
                <a:spcPts val="4649"/>
              </a:lnSpc>
              <a:spcBef>
                <a:spcPct val="0"/>
              </a:spcBef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3. </a:t>
            </a:r>
            <a:r>
              <a:rPr lang="en-US" b="true" sz="309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</a:t>
            </a:r>
            <a:r>
              <a:rPr lang="en-US" b="true" sz="3099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ata Poisoning Attack</a:t>
            </a:r>
          </a:p>
          <a:p>
            <a:pPr algn="l" marL="669288" indent="-334644" lvl="1">
              <a:lnSpc>
                <a:spcPts val="464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Pre-processing and 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lt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logs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tor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 marL="669288" indent="-334644" lvl="1">
              <a:lnSpc>
                <a:spcPts val="464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ation of recent and archival data to limit contamination.</a:t>
            </a:r>
          </a:p>
          <a:p>
            <a:pPr algn="l" marL="669288" indent="-334644" lvl="1">
              <a:lnSpc>
                <a:spcPts val="464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</a:t>
            </a:r>
            <a:r>
              <a:rPr lang="en-US" sz="30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inuous performance reviews in Kibana to refine detection rules.</a:t>
            </a:r>
          </a:p>
          <a:p>
            <a:pPr algn="l" marL="0" indent="0" lvl="0">
              <a:lnSpc>
                <a:spcPts val="464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019961"/>
            <a:ext cx="16438973" cy="1837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</a:t>
            </a:r>
            <a:r>
              <a:rPr lang="en-US" b="true" sz="52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Architecture Supports Security Requirements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1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4331" y="6258877"/>
            <a:ext cx="10777483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60"/>
              </a:lnSpc>
            </a:pPr>
            <a:r>
              <a:rPr lang="en-US" b="true" sz="96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DAG1XsmsUV8</dc:identifier>
  <dcterms:modified xsi:type="dcterms:W3CDTF">2011-08-01T06:04:30Z</dcterms:modified>
  <cp:revision>1</cp:revision>
  <dc:title>Group PA_06</dc:title>
</cp:coreProperties>
</file>