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Bree Serif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2309425"/>
            <a:ext cx="8222100" cy="163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Maze Solving</a:t>
            </a:r>
            <a:br>
              <a:rPr lang="en"/>
            </a:br>
            <a:r>
              <a:rPr lang="en"/>
              <a:t>       </a:t>
            </a:r>
            <a:r>
              <a:rPr lang="en" sz="2500"/>
              <a:t>U</a:t>
            </a:r>
            <a:r>
              <a:rPr lang="en" sz="2500"/>
              <a:t>sing BFS&amp;DFS</a:t>
            </a:r>
            <a:br>
              <a:rPr lang="en"/>
            </a:br>
            <a:r>
              <a:rPr lang="en" sz="2000"/>
              <a:t>             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-851400" y="139950"/>
            <a:ext cx="55866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           </a:t>
            </a:r>
            <a:r>
              <a:rPr lang="en" sz="1900"/>
              <a:t>Zagazig University </a:t>
            </a:r>
            <a:br>
              <a:rPr lang="en" sz="1900"/>
            </a:br>
            <a:r>
              <a:rPr lang="en" sz="1900"/>
              <a:t>                Faculty of engineering</a:t>
            </a:r>
            <a:br>
              <a:rPr lang="en" sz="1900"/>
            </a:br>
            <a:r>
              <a:rPr lang="en" sz="1900"/>
              <a:t>                Computer and systems engineering Dept.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Finally the coding!!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Project mates: </a:t>
            </a:r>
            <a:br>
              <a:rPr lang="en"/>
            </a:br>
            <a:r>
              <a:rPr lang="en"/>
              <a:t> </a:t>
            </a:r>
            <a:r>
              <a:rPr lang="en" sz="3000"/>
              <a:t>Ahmed Mahmoud Ali</a:t>
            </a:r>
            <a:br>
              <a:rPr lang="en" sz="3000"/>
            </a:br>
            <a:r>
              <a:rPr lang="en" sz="3000"/>
              <a:t> Anas Ahmed Fouad</a:t>
            </a:r>
            <a:br>
              <a:rPr lang="en" sz="3000"/>
            </a:br>
            <a:r>
              <a:rPr lang="en" sz="3000"/>
              <a:t> </a:t>
            </a:r>
            <a:r>
              <a:rPr lang="en" sz="3000"/>
              <a:t>Mahmoud</a:t>
            </a:r>
            <a:r>
              <a:rPr lang="en" sz="3000"/>
              <a:t> El-sayed Hussien</a:t>
            </a:r>
            <a:br>
              <a:rPr lang="en" sz="3000"/>
            </a:br>
            <a:r>
              <a:rPr lang="en" sz="3000"/>
              <a:t> Menna-Allah Ashraff</a:t>
            </a:r>
            <a:br>
              <a:rPr lang="en" sz="3000"/>
            </a:br>
            <a:r>
              <a:rPr lang="en" sz="3000"/>
              <a:t> Mustafa Kamel El-sayed</a:t>
            </a:r>
            <a:br>
              <a:rPr lang="en" sz="3000"/>
            </a:br>
            <a:r>
              <a:rPr lang="en" sz="3000"/>
              <a:t> Sultan Ibrahim </a:t>
            </a:r>
            <a:br>
              <a:rPr lang="en" sz="3000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Program’s two main parts: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   </a:t>
            </a:r>
            <a:r>
              <a:rPr lang="en" sz="2500"/>
              <a:t>  </a:t>
            </a:r>
            <a:br>
              <a:rPr lang="en" sz="2500"/>
            </a:br>
            <a:r>
              <a:rPr lang="en" sz="3000">
                <a:solidFill>
                  <a:schemeClr val="accent4"/>
                </a:solidFill>
              </a:rPr>
              <a:t>1.</a:t>
            </a:r>
            <a:r>
              <a:rPr lang="en" sz="3000">
                <a:solidFill>
                  <a:schemeClr val="accent4"/>
                </a:solidFill>
              </a:rPr>
              <a:t>GUI Coding.                  2.BFS&amp;DFS Coding.</a:t>
            </a:r>
            <a:br>
              <a:rPr lang="en">
                <a:solidFill>
                  <a:schemeClr val="accent4"/>
                </a:solidFill>
              </a:rPr>
            </a:br>
            <a:br>
              <a:rPr lang="en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00400" y="526350"/>
            <a:ext cx="5308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>
                <a:latin typeface="Bree Serif"/>
                <a:ea typeface="Bree Serif"/>
                <a:cs typeface="Bree Serif"/>
                <a:sym typeface="Bree Serif"/>
              </a:rPr>
              <a:t>First let’s see the </a:t>
            </a:r>
            <a:r>
              <a:rPr lang="en" sz="5000">
                <a:latin typeface="Bree Serif"/>
                <a:ea typeface="Bree Serif"/>
                <a:cs typeface="Bree Serif"/>
                <a:sym typeface="Bree Serif"/>
              </a:rPr>
              <a:t>GUI Layout: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GUI consists of: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</a:rPr>
              <a:t>Five buttons:</a:t>
            </a:r>
            <a:br>
              <a:rPr lang="en" sz="2000"/>
            </a:br>
            <a:r>
              <a:rPr lang="en" sz="2000"/>
              <a:t>               1. Solve DFS</a:t>
            </a:r>
            <a:br>
              <a:rPr lang="en" sz="2000"/>
            </a:br>
            <a:r>
              <a:rPr lang="en" sz="2000"/>
              <a:t>               2. Solve BFS</a:t>
            </a:r>
            <a:br>
              <a:rPr lang="en" sz="2000"/>
            </a:br>
            <a:r>
              <a:rPr lang="en" sz="2000"/>
              <a:t>               3. Close</a:t>
            </a:r>
            <a:br>
              <a:rPr lang="en" sz="2000"/>
            </a:br>
            <a:r>
              <a:rPr lang="en" sz="2000"/>
              <a:t>               4. Exit </a:t>
            </a:r>
            <a:br>
              <a:rPr lang="en" sz="2000"/>
            </a:br>
            <a:r>
              <a:rPr lang="en" sz="2000"/>
              <a:t>               5. Generate random maze</a:t>
            </a:r>
            <a:br>
              <a:rPr lang="en" sz="2000"/>
            </a:br>
            <a:r>
              <a:rPr lang="en" sz="2000">
                <a:solidFill>
                  <a:schemeClr val="accent4"/>
                </a:solidFill>
              </a:rPr>
              <a:t>Two text box:</a:t>
            </a:r>
            <a:br>
              <a:rPr lang="en" sz="2000"/>
            </a:br>
            <a:r>
              <a:rPr lang="en" sz="2000"/>
              <a:t>           Elapsed time for both dfs &amp; bfs.</a:t>
            </a:r>
            <a:br>
              <a:rPr lang="en" sz="2000"/>
            </a:br>
          </a:p>
          <a:p>
            <a:pPr lvl="0">
              <a:spcBef>
                <a:spcPts val="0"/>
              </a:spcBef>
              <a:buNone/>
            </a:pPr>
            <a:br>
              <a:rPr lang="en" sz="2000"/>
            </a:br>
            <a:r>
              <a:rPr lang="en" sz="2000"/>
              <a:t>         </a:t>
            </a:r>
          </a:p>
        </p:txBody>
      </p:sp>
      <p:pic>
        <p:nvPicPr>
          <p:cNvPr descr="Capture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00" y="110300"/>
            <a:ext cx="4595300" cy="36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65075"/>
            <a:ext cx="3012300" cy="9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Cont.</a:t>
            </a:r>
            <a:r>
              <a:rPr lang="en"/>
              <a:t>The GUI consists of: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679500"/>
            <a:ext cx="3012300" cy="304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FFFF00"/>
                </a:solidFill>
              </a:rPr>
              <a:t>Yellow</a:t>
            </a:r>
            <a:r>
              <a:rPr lang="en" sz="1800"/>
              <a:t>: initial position.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FF0000"/>
                </a:solidFill>
              </a:rPr>
              <a:t>Red</a:t>
            </a:r>
            <a:r>
              <a:rPr lang="en" sz="1800"/>
              <a:t>: goal.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00FF00"/>
                </a:solidFill>
              </a:rPr>
              <a:t>Green</a:t>
            </a:r>
            <a:r>
              <a:rPr lang="en" sz="1800"/>
              <a:t>: explored nodes.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lt2"/>
                </a:solidFill>
              </a:rPr>
              <a:t>White</a:t>
            </a:r>
            <a:r>
              <a:rPr lang="en" sz="1800"/>
              <a:t>: Permitted moves.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000000"/>
                </a:solidFill>
              </a:rPr>
              <a:t>black</a:t>
            </a:r>
            <a:r>
              <a:rPr lang="en" sz="1800"/>
              <a:t> : not permitted moves.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descr="Captur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00" y="110300"/>
            <a:ext cx="4595300" cy="36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3012300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try to solve using DFS: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692625"/>
            <a:ext cx="3012300" cy="28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YOU GOT IT!</a:t>
            </a:r>
            <a:r>
              <a:rPr lang="en"/>
              <a:t> : means you successfully solve the maze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Elapsed time: </a:t>
            </a:r>
            <a:r>
              <a:rPr lang="en">
                <a:solidFill>
                  <a:srgbClr val="FF0000"/>
                </a:solidFill>
              </a:rPr>
              <a:t>0.380</a:t>
            </a:r>
          </a:p>
        </p:txBody>
      </p:sp>
      <p:pic>
        <p:nvPicPr>
          <p:cNvPr descr="kk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025" y="104975"/>
            <a:ext cx="5819975" cy="2309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l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025" y="2682549"/>
            <a:ext cx="5819974" cy="22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0800" y="410100"/>
            <a:ext cx="2965800" cy="9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 solve Using BFS: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29600"/>
            <a:ext cx="3024000" cy="32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1800"/>
              <a:t>Same as previous, just tap the SOLVE BFS button and let the algorithm solve it!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800"/>
              <a:t>Elapsed time: </a:t>
            </a:r>
            <a:r>
              <a:rPr lang="en" sz="1800">
                <a:solidFill>
                  <a:srgbClr val="FF0000"/>
                </a:solidFill>
              </a:rPr>
              <a:t>0.077</a:t>
            </a:r>
          </a:p>
          <a:p>
            <a:pPr indent="-228600" lvl="0" marL="457200">
              <a:spcBef>
                <a:spcPts val="0"/>
              </a:spcBef>
            </a:pPr>
            <a:r>
              <a:rPr lang="en" sz="1800"/>
              <a:t>Notice that BFS is </a:t>
            </a:r>
            <a:r>
              <a:rPr lang="en" sz="1800">
                <a:solidFill>
                  <a:srgbClr val="FF0000"/>
                </a:solidFill>
              </a:rPr>
              <a:t>FASTER</a:t>
            </a:r>
            <a:r>
              <a:rPr lang="en" sz="1800"/>
              <a:t> th</a:t>
            </a:r>
            <a:r>
              <a:rPr lang="en"/>
              <a:t>an</a:t>
            </a:r>
            <a:r>
              <a:rPr lang="en" sz="1800"/>
              <a:t> DFS!</a:t>
            </a:r>
            <a:r>
              <a:rPr lang="en"/>
              <a:t>!</a:t>
            </a:r>
            <a:r>
              <a:rPr lang="en" sz="1500"/>
              <a:t> (in this specific maze)</a:t>
            </a:r>
          </a:p>
        </p:txBody>
      </p:sp>
      <p:pic>
        <p:nvPicPr>
          <p:cNvPr descr="aaa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00" y="152400"/>
            <a:ext cx="5808300" cy="244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q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00" y="2670900"/>
            <a:ext cx="5808299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75550"/>
            <a:ext cx="3093900" cy="9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Then, solve random maze: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653275"/>
            <a:ext cx="3093900" cy="29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Tap generate random maze button!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Then a maze is generated which </a:t>
            </a:r>
            <a:r>
              <a:rPr lang="en" sz="1800">
                <a:solidFill>
                  <a:srgbClr val="FF0000"/>
                </a:solidFill>
              </a:rPr>
              <a:t>may or may not</a:t>
            </a:r>
            <a:r>
              <a:rPr lang="en" sz="1800"/>
              <a:t> be solvable 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Obviously this maze can’t be solved nither by BFS nor by DFS!!</a:t>
            </a:r>
            <a:br>
              <a:rPr lang="en" sz="1800"/>
            </a:br>
            <a:br>
              <a:rPr lang="en" sz="1800"/>
            </a:br>
          </a:p>
        </p:txBody>
      </p:sp>
      <p:pic>
        <p:nvPicPr>
          <p:cNvPr descr="eee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00" y="2507599"/>
            <a:ext cx="5568899" cy="2373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o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37" y="0"/>
            <a:ext cx="5645024" cy="24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