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E028-905A-4CC3-87E3-74E989B2A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39401-AB92-46E7-8F36-B85ABB84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70CF-1E71-4541-A80C-F172D97C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D855-2E83-459D-89B3-693DE755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BC05-27FA-4E8A-8743-8642B73A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6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32E2-0493-4201-8FB9-9977B329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B59E-CB2C-4283-9C50-AF08E739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1FEF-ACD7-46F0-960C-DBB59251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F28F-E676-405D-9D51-F955288E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90A9-D753-41BE-A501-F1FEA432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1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1849-8F98-4164-8C50-76550237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E85F7-B3F7-4A6C-BD37-1A3088CE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2BB8-45B9-46D5-A767-0083F0AE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0C0-8AA8-4A2F-B760-7E2BEFBC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3C26-D1D2-4113-BBDE-D98099AC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57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1A58-0D8E-4D2C-91E5-7B8C53C8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AE3B-0B7B-45BB-899C-0BFC9915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57EB-9AE4-487F-B528-446A39073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55876-0F6B-401A-9AF6-9F454A85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4ABC-CA1A-4C94-AB09-34C21458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0D195-83D1-493C-BE69-E75F7CD8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4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9F1B-EBD7-43EC-838C-234DB161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9FF2-5A50-4C32-B70F-7A127326D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B6865-542B-42D6-B548-BFCF8A50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936C6-3BD1-4A0B-86EF-3F9F6039D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0E84D-CF70-4D61-867A-8AF3AAF9F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3A855-A5E7-4477-A521-934FE16F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AA201-D7E9-48E2-9F20-F1058177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B8AE5-9DAF-4443-86B4-205EDA7B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68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D73-07BB-4759-961E-425BCF8A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6B0D0-839F-49AE-AE24-1E9CAF78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92DBB-05F9-451A-BFC8-DDA61361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16426-3D9A-4FC7-BB31-29646F41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CBC70-7891-4278-9DCB-14276482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A535B-7C1E-4CBE-898A-073EB3D7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D2FD-1411-4D65-B71E-6D4EFFC7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57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C322-6F4F-4969-9FEE-CB558393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9A8C-16B4-41F4-A937-F74DD9D7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8D685-829D-4B17-859D-B2C71BAF8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A7C8-AF17-4FD6-A3FB-74D95DA4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E908-AD30-4942-8110-4B107F09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72CAF-4AEE-4367-BF81-A98EF79F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1FAB-C186-47F4-9F7E-2C20A0EC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60626-4A1A-45A1-A539-70AEFE11E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7FF78-A135-4CF5-A67B-43380473B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E8C71-58B6-407A-8F49-60036316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E4CDC-667D-4040-968D-5B6A0099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3C1E5-6C81-4E31-9188-FB93DB90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71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94D7-AD35-4317-97D2-EE6BE043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0AC61-EF41-4B5D-9EE4-1C5B27D1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4B8F-C748-413D-A249-9B7E06CC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E1BC-FC0C-48EB-8877-5EBAF270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20FE-07EA-429D-BE26-E8015D14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7EAA1-5845-4298-8507-A3472AC68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7342C-7919-447D-968F-F909FE696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8692-CFE6-4CFC-A7C0-05EAC6A1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58F0-88FE-46EF-80B3-A739A33E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57AB1-FE84-4CCE-A951-DE2F6C25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3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094E5-09A4-4630-B6D8-459553FD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4E59-1529-43A3-B5C8-FE927AC63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A944-C3E4-41DE-9C12-3BED120EA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9267491-72DC-4040-89C1-870DE4B7986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400"/>
              <a:t>9/1/2024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DDB5-C96B-4747-9460-56C3836C2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0925-05EA-4C8D-A26F-F0DE02D88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DADEEF-594C-4E3E-BF9D-68855B87BEE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40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4F7D-8B63-62FF-2BAF-AA594E5C0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968643"/>
            <a:ext cx="8637073" cy="2920713"/>
          </a:xfrm>
        </p:spPr>
        <p:txBody>
          <a:bodyPr>
            <a:normAutofit fontScale="90000"/>
          </a:bodyPr>
          <a:lstStyle/>
          <a:p>
            <a:r>
              <a:rPr lang="en-US" altLang="en-US" sz="6600" b="1" dirty="0">
                <a:solidFill>
                  <a:schemeClr val="tx1"/>
                </a:solidFill>
              </a:rPr>
              <a:t>“IN THE NAME OF ALLAH THE MOST BENEFICENT THE MOST MERCIFUL”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7ECC-1E5F-C9C8-26CD-59230CFB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202" y="1339702"/>
            <a:ext cx="9797668" cy="3508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Light" panose="020B0502040204020203" pitchFamily="34" charset="0"/>
              </a:rPr>
              <a:t>  This project is also Helps analyze purchase histories/website visits.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Light" panose="020B0502040204020203" pitchFamily="34" charset="0"/>
              </a:rPr>
              <a:t>  This project also Facilitates in creating personalized emails with product recommendations.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Light" panose="020B0502040204020203" pitchFamily="34" charset="0"/>
              </a:rPr>
              <a:t> Helps consumers receive content they want to </a:t>
            </a:r>
            <a:r>
              <a:rPr lang="en-US" dirty="0" err="1">
                <a:latin typeface="Bahnschrift Light" panose="020B0502040204020203" pitchFamily="34" charset="0"/>
              </a:rPr>
              <a:t>read.Helps</a:t>
            </a:r>
            <a:r>
              <a:rPr lang="en-US" dirty="0">
                <a:latin typeface="Bahnschrift Light" panose="020B0502040204020203" pitchFamily="34" charset="0"/>
              </a:rPr>
              <a:t> gain insights and apparently set the future campaign</a:t>
            </a:r>
          </a:p>
        </p:txBody>
      </p:sp>
    </p:spTree>
    <p:extLst>
      <p:ext uri="{BB962C8B-B14F-4D97-AF65-F5344CB8AC3E}">
        <p14:creationId xmlns:p14="http://schemas.microsoft.com/office/powerpoint/2010/main" val="2071795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A762-F5B6-F73B-D665-D59D84A4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496" y="113403"/>
            <a:ext cx="9291215" cy="1049235"/>
          </a:xfrm>
        </p:spPr>
        <p:txBody>
          <a:bodyPr>
            <a:normAutofit/>
          </a:bodyPr>
          <a:lstStyle/>
          <a:p>
            <a:r>
              <a:rPr lang="en-US" sz="3600" b="1" dirty="0"/>
              <a:t>HACKATHON TEAM  MEMBERS </a:t>
            </a:r>
            <a:endParaRPr lang="en-US" sz="36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DF193A4-5279-8E83-CAB3-D3044E67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120" y="1265491"/>
            <a:ext cx="1868991" cy="1868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C8D69-009C-65EA-1B74-76FBBEDCB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75187"/>
            <a:ext cx="1791651" cy="1791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9D8EE-2A47-9654-520A-244AF263C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4" y="1407545"/>
            <a:ext cx="1726937" cy="1726937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255C55D7-4DE3-952F-E78A-185F7528C410}"/>
              </a:ext>
            </a:extLst>
          </p:cNvPr>
          <p:cNvSpPr txBox="1"/>
          <p:nvPr/>
        </p:nvSpPr>
        <p:spPr>
          <a:xfrm>
            <a:off x="442000" y="3237335"/>
            <a:ext cx="2905492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0" indent="6350">
              <a:spcBef>
                <a:spcPts val="100"/>
              </a:spcBef>
              <a:buFontTx/>
              <a:buNone/>
              <a:defRPr/>
            </a:pPr>
            <a:r>
              <a:rPr lang="en-US" altLang="en-US" dirty="0"/>
              <a:t>Mustafa Shoukat </a:t>
            </a:r>
          </a:p>
          <a:p>
            <a:pPr marL="158750" indent="6350">
              <a:spcBef>
                <a:spcPts val="100"/>
              </a:spcBef>
              <a:buNone/>
              <a:defRPr/>
            </a:pPr>
            <a:endParaRPr lang="en-US" altLang="en-US" sz="900" dirty="0"/>
          </a:p>
          <a:p>
            <a:pPr marL="158750" indent="6350">
              <a:spcBef>
                <a:spcPts val="100"/>
              </a:spcBef>
              <a:buNone/>
              <a:defRPr/>
            </a:pPr>
            <a:r>
              <a:rPr lang="en-US" altLang="en-US" b="1" dirty="0"/>
              <a:t>Generative AI Engineer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33ED5B6E-D768-4E01-5EA0-21558A7997C4}"/>
              </a:ext>
            </a:extLst>
          </p:cNvPr>
          <p:cNvSpPr txBox="1"/>
          <p:nvPr/>
        </p:nvSpPr>
        <p:spPr>
          <a:xfrm>
            <a:off x="4700151" y="3264384"/>
            <a:ext cx="2734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 Faisal Rasheed</a:t>
            </a:r>
          </a:p>
          <a:p>
            <a:r>
              <a:rPr lang="en-US" dirty="0"/>
              <a:t> 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Mechatronics Engineer | </a:t>
            </a:r>
            <a:r>
              <a:rPr lang="en-US" altLang="en-US" b="1" dirty="0"/>
              <a:t>Technical writer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CB920-ABD4-9FC8-8DEE-C92555F7779F}"/>
              </a:ext>
            </a:extLst>
          </p:cNvPr>
          <p:cNvSpPr txBox="1"/>
          <p:nvPr/>
        </p:nvSpPr>
        <p:spPr>
          <a:xfrm>
            <a:off x="9331842" y="3264384"/>
            <a:ext cx="2609544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indent="6350">
              <a:spcBef>
                <a:spcPts val="100"/>
              </a:spcBef>
              <a:buFontTx/>
              <a:buNone/>
              <a:defRPr/>
            </a:pPr>
            <a:r>
              <a:rPr lang="en-US" altLang="en-US" dirty="0"/>
              <a:t> Aamir Javed</a:t>
            </a:r>
          </a:p>
          <a:p>
            <a:pPr marL="158750" indent="6350">
              <a:spcBef>
                <a:spcPts val="100"/>
              </a:spcBef>
              <a:buFontTx/>
              <a:buNone/>
              <a:defRPr/>
            </a:pPr>
            <a:endParaRPr lang="en-US" altLang="en-US" sz="1000" dirty="0"/>
          </a:p>
          <a:p>
            <a:pPr marL="158750" indent="6350">
              <a:spcBef>
                <a:spcPts val="100"/>
              </a:spcBef>
              <a:buNone/>
              <a:defRPr/>
            </a:pPr>
            <a:r>
              <a:rPr lang="en-US" altLang="en-US" b="1" dirty="0"/>
              <a:t>Technical writer</a:t>
            </a: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717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A762-F5B6-F73B-D665-D59D84A4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496" y="113403"/>
            <a:ext cx="9291215" cy="1049235"/>
          </a:xfrm>
        </p:spPr>
        <p:txBody>
          <a:bodyPr>
            <a:normAutofit/>
          </a:bodyPr>
          <a:lstStyle/>
          <a:p>
            <a:r>
              <a:rPr lang="en-US" sz="3600" b="1" dirty="0"/>
              <a:t>HACKATHON TEAM  MEMBERS 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88A062-B35D-AACC-42A5-B7B44C91D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43359" y="1704408"/>
            <a:ext cx="1868991" cy="186899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291B7EF-0DAC-0148-6AE5-D466481A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21018" y="1481369"/>
            <a:ext cx="1868991" cy="1868991"/>
          </a:xfrm>
          <a:prstGeom prst="rect">
            <a:avLst/>
          </a:prstGeom>
        </p:spPr>
      </p:pic>
      <p:sp>
        <p:nvSpPr>
          <p:cNvPr id="3" name="TextBox 14">
            <a:extLst>
              <a:ext uri="{FF2B5EF4-FFF2-40B4-BE49-F238E27FC236}">
                <a16:creationId xmlns:a16="http://schemas.microsoft.com/office/drawing/2014/main" id="{FF8E812E-0002-86C0-A704-44FED963561A}"/>
              </a:ext>
            </a:extLst>
          </p:cNvPr>
          <p:cNvSpPr txBox="1"/>
          <p:nvPr/>
        </p:nvSpPr>
        <p:spPr>
          <a:xfrm>
            <a:off x="1543359" y="3776292"/>
            <a:ext cx="3330054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0" indent="6350">
              <a:spcBef>
                <a:spcPts val="100"/>
              </a:spcBef>
              <a:buFontTx/>
              <a:buNone/>
              <a:defRPr/>
            </a:pPr>
            <a:r>
              <a:rPr lang="en-US" altLang="en-US" dirty="0"/>
              <a:t> Gule Noor</a:t>
            </a:r>
          </a:p>
          <a:p>
            <a:pPr marL="158750" indent="6350">
              <a:spcBef>
                <a:spcPts val="100"/>
              </a:spcBef>
              <a:buFontTx/>
              <a:buNone/>
              <a:defRPr/>
            </a:pPr>
            <a:endParaRPr lang="en-US" altLang="en-US" sz="900" dirty="0"/>
          </a:p>
          <a:p>
            <a:pPr marL="158750" indent="6350">
              <a:spcBef>
                <a:spcPts val="100"/>
              </a:spcBef>
              <a:buNone/>
              <a:defRPr/>
            </a:pPr>
            <a:r>
              <a:rPr lang="en-US" altLang="en-US" dirty="0">
                <a:sym typeface="Wingdings" panose="05000000000000000000" pitchFamily="2" charset="2"/>
              </a:rPr>
              <a:t>Civil Engineer | Python developer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29F55624-CE48-8F04-AE8D-CB1819C8239F}"/>
              </a:ext>
            </a:extLst>
          </p:cNvPr>
          <p:cNvSpPr txBox="1"/>
          <p:nvPr/>
        </p:nvSpPr>
        <p:spPr>
          <a:xfrm>
            <a:off x="7121018" y="3669092"/>
            <a:ext cx="2713353" cy="65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0" indent="6350">
              <a:spcBef>
                <a:spcPts val="100"/>
              </a:spcBef>
              <a:buFontTx/>
              <a:buNone/>
              <a:defRPr/>
            </a:pPr>
            <a:r>
              <a:rPr lang="en-US" altLang="en-US" dirty="0"/>
              <a:t>Name: Amina </a:t>
            </a:r>
            <a:endParaRPr lang="en-US" altLang="en-US" b="1" dirty="0"/>
          </a:p>
          <a:p>
            <a:pPr marL="158750" indent="6350">
              <a:spcBef>
                <a:spcPts val="100"/>
              </a:spcBef>
              <a:buNone/>
              <a:defRPr/>
            </a:pPr>
            <a:r>
              <a:rPr lang="en-US" altLang="en-US" b="1" dirty="0"/>
              <a:t>Frontend Developer</a:t>
            </a: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48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405DB-6863-4BE6-ACD2-83BCF8C30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535" y="315376"/>
            <a:ext cx="5515853" cy="56883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en-US" sz="5300" b="1" dirty="0">
                <a:solidFill>
                  <a:schemeClr val="bg1"/>
                </a:solidFill>
                <a:latin typeface="Bell MT" panose="02020503060305020303" pitchFamily="18" charset="0"/>
              </a:rPr>
              <a:t>Personalized Email Autonomous Agentic System</a:t>
            </a: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en-US" sz="3600" b="1" dirty="0">
                <a:solidFill>
                  <a:schemeClr val="bg1"/>
                </a:solidFill>
                <a:latin typeface="Bell MT" panose="02020503060305020303" pitchFamily="18" charset="0"/>
              </a:rPr>
              <a:t>Email Personalization Outreach Campaign Agent</a:t>
            </a: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endParaRPr lang="en-US" sz="5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8044" cy="2253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53802"/>
            <a:ext cx="3324551" cy="3902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746" y="2253803"/>
            <a:ext cx="2118995" cy="1803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746" y="4056846"/>
            <a:ext cx="1282972" cy="1120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7746" y="5257367"/>
            <a:ext cx="99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srgbClr val="FF0000"/>
                </a:solidFill>
              </a:rPr>
              <a:t>Gen-AI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2893" y="4105670"/>
            <a:ext cx="73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B0F0"/>
                </a:solidFill>
              </a:rPr>
              <a:t>Gen-AI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0389" y="2447438"/>
            <a:ext cx="77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7030A0"/>
                </a:solidFill>
              </a:rPr>
              <a:t>Gen-AI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56101"/>
            <a:ext cx="2593140" cy="7018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16240" y="6141059"/>
            <a:ext cx="99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srgbClr val="0070C0"/>
                </a:solidFill>
              </a:rPr>
              <a:t>Gen-AI</a:t>
            </a:r>
          </a:p>
        </p:txBody>
      </p:sp>
    </p:spTree>
    <p:extLst>
      <p:ext uri="{BB962C8B-B14F-4D97-AF65-F5344CB8AC3E}">
        <p14:creationId xmlns:p14="http://schemas.microsoft.com/office/powerpoint/2010/main" val="292077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42ED-F4D8-4F8F-31EE-605E1F66E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476" y="616689"/>
            <a:ext cx="9613047" cy="1122195"/>
          </a:xfrm>
        </p:spPr>
        <p:txBody>
          <a:bodyPr>
            <a:norm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773A-7CCC-B3A2-66AD-4136C7CE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4" y="2118557"/>
            <a:ext cx="11366204" cy="1624103"/>
          </a:xfrm>
        </p:spPr>
        <p:txBody>
          <a:bodyPr>
            <a:noAutofit/>
          </a:bodyPr>
          <a:lstStyle/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Lack of Proper</a:t>
            </a:r>
            <a:r>
              <a:rPr lang="en-US" dirty="0">
                <a:latin typeface="Bahnschrift Light" panose="020B0502040204020203" pitchFamily="34" charset="0"/>
              </a:rPr>
              <a:t> Engagement due to heavy workload.</a:t>
            </a:r>
            <a:endParaRPr lang="en-US" altLang="en-US" dirty="0"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Not Delivered customized contents on the emails.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Marketers and suppliers reads the email with the subject’s name, then ignore the email body.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Not enough time for searching the company decision making concerns.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Not enough time to reach the companies, supplier and need to be identify their needs.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7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57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42ED-F4D8-4F8F-31EE-605E1F66E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476" y="204446"/>
            <a:ext cx="9613047" cy="1122195"/>
          </a:xfrm>
        </p:spPr>
        <p:txBody>
          <a:bodyPr>
            <a:normAutofit/>
          </a:bodyPr>
          <a:lstStyle/>
          <a:p>
            <a:r>
              <a:rPr lang="en-US" sz="6000" b="1" dirty="0"/>
              <a:t>PROJECT Flow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773A-7CCC-B3A2-66AD-4136C7CE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263" y="1475497"/>
            <a:ext cx="11665689" cy="449757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Our mission is to develop and deploy multiple AI agents using Crew AI for top-tier email content personalization.</a:t>
            </a:r>
          </a:p>
          <a:p>
            <a:pPr algn="l"/>
            <a:endParaRPr lang="en-US" sz="1200" b="1" dirty="0">
              <a:latin typeface="Bahnschrift Light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Bahnschrift Light" panose="020B0502040204020203" pitchFamily="34" charset="0"/>
              </a:rPr>
              <a:t>Searching Agent</a:t>
            </a:r>
            <a:r>
              <a:rPr lang="en-US" b="1" dirty="0">
                <a:latin typeface="Bahnschrift Light" panose="020B0502040204020203" pitchFamily="34" charset="0"/>
              </a:rPr>
              <a:t>🌐:    </a:t>
            </a:r>
            <a:r>
              <a:rPr lang="en-US" sz="1600" dirty="0">
                <a:latin typeface="Bahnschrift" panose="020B0502040204020203" pitchFamily="34" charset="0"/>
              </a:rPr>
              <a:t>Real-time internet search to explore websites, like (COMET Estimating LLC)                            (Any name like Mustafa Shoukat ) and other platforms</a:t>
            </a:r>
            <a:r>
              <a:rPr lang="en-US" sz="1600" dirty="0">
                <a:latin typeface="Bahnschrift Light" panose="020B0502040204020203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Bahnschrift Light" panose="020B0502040204020203" pitchFamily="34" charset="0"/>
              </a:rPr>
              <a:t>NER Agent:    </a:t>
            </a:r>
            <a:r>
              <a:rPr lang="en-US" sz="1600" dirty="0">
                <a:latin typeface="Bahnschrift Light" panose="020B0502040204020203" pitchFamily="34" charset="0"/>
              </a:rPr>
              <a:t>Named Entity Recognition for extracting important information.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Bahnschrift Light" panose="020B0502040204020203" pitchFamily="34" charset="0"/>
              </a:rPr>
              <a:t>Sales Agent 3</a:t>
            </a:r>
            <a:r>
              <a:rPr lang="en-US" sz="1600" dirty="0">
                <a:latin typeface="Bahnschrift Light" panose="020B0502040204020203" pitchFamily="34" charset="0"/>
              </a:rPr>
              <a:t>💼:  Expert on our company and its offerings.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Bahnschrift Light" panose="020B0502040204020203" pitchFamily="34" charset="0"/>
              </a:rPr>
              <a:t>Lead Sales Agent</a:t>
            </a:r>
            <a:r>
              <a:rPr lang="en-US" sz="1600" dirty="0">
                <a:latin typeface="Bahnschrift Light" panose="020B0502040204020203" pitchFamily="34" charset="0"/>
              </a:rPr>
              <a:t>🎯:  Converts leads into actionable customers, HR, or decision-makers.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600" dirty="0">
              <a:latin typeface="Bahnschrift Light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Bahnschrift Light" panose="020B0502040204020203" pitchFamily="34" charset="0"/>
              </a:rPr>
              <a:t>Email Writer Agent</a:t>
            </a:r>
            <a:r>
              <a:rPr lang="en-US" sz="1600" dirty="0">
                <a:latin typeface="Bahnschrift Light" panose="020B0502040204020203" pitchFamily="34" charset="0"/>
              </a:rPr>
              <a:t>✉️:  Transforms lead data into a personalized, actionable email for HR or decision-makers</a:t>
            </a:r>
            <a:r>
              <a:rPr lang="en-US" dirty="0">
                <a:latin typeface="Bahnschrift Light" panose="020B0502040204020203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05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97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10C5-E03E-C8A0-0449-7927D85D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74" y="464277"/>
            <a:ext cx="11642651" cy="1049235"/>
          </a:xfrm>
        </p:spPr>
        <p:txBody>
          <a:bodyPr>
            <a:noAutofit/>
          </a:bodyPr>
          <a:lstStyle/>
          <a:p>
            <a:r>
              <a:rPr lang="en-US" sz="4400" b="1" dirty="0"/>
              <a:t>Methodology Used in Project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364C-B315-1981-3303-E70A07A89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5" y="1930671"/>
            <a:ext cx="11917326" cy="41724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Front-End Tools and Frameworks: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</a:t>
            </a:r>
            <a:r>
              <a:rPr lang="en-US" sz="1800" dirty="0">
                <a:latin typeface="Bahnschrift Light" panose="020B0502040204020203" pitchFamily="34" charset="0"/>
              </a:rPr>
              <a:t>User Input: Defined through a sleek GUI.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Back-End Tools and Frameworks: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dirty="0">
                <a:latin typeface="Bahnschrift Light" panose="020B0502040204020203" pitchFamily="34" charset="0"/>
              </a:rPr>
              <a:t>Version Control: Git and VS Code for smooth collaboration.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                                        Backend: Flask to power the engine.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                                        LLMs Configuration: Get those AI brains in gear.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                                       AI Agents: Crew AI to lead the charge.</a:t>
            </a:r>
          </a:p>
          <a:p>
            <a:pPr marL="0" indent="0">
              <a:buNone/>
            </a:pPr>
            <a:endParaRPr lang="en-US" sz="500" dirty="0">
              <a:latin typeface="Bahnschrift" panose="020B0502040204020203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604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138F-62E1-94DB-7C74-CE02CE0A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B064-AC6C-0A98-ACB1-28D43728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+mj-lt"/>
              </a:rPr>
              <a:t>Outcomes &amp; Output:</a:t>
            </a:r>
          </a:p>
          <a:p>
            <a:r>
              <a:rPr lang="en-US" sz="2000" b="1" dirty="0">
                <a:latin typeface="Bahnschrift Light" panose="020B0502040204020203" pitchFamily="34" charset="0"/>
              </a:rPr>
              <a:t>Lead Profiles: </a:t>
            </a:r>
            <a:r>
              <a:rPr lang="en-US" sz="2000" dirty="0">
                <a:latin typeface="Bahnschrift Light" panose="020B0502040204020203" pitchFamily="34" charset="0"/>
              </a:rPr>
              <a:t>Detailed profiles highlighting needs and key decision-makers.</a:t>
            </a:r>
          </a:p>
          <a:p>
            <a:r>
              <a:rPr lang="en-US" sz="2000" b="1" dirty="0">
                <a:latin typeface="Bahnschrift Light" panose="020B0502040204020203" pitchFamily="34" charset="0"/>
              </a:rPr>
              <a:t>Custom Emails: </a:t>
            </a:r>
            <a:r>
              <a:rPr lang="en-US" sz="2000" dirty="0">
                <a:latin typeface="Bahnschrift Light" panose="020B0502040204020203" pitchFamily="34" charset="0"/>
              </a:rPr>
              <a:t>Tailor-made email drafts for targeted outreach.</a:t>
            </a:r>
          </a:p>
          <a:p>
            <a:r>
              <a:rPr lang="en-US" sz="2000" b="1" dirty="0">
                <a:latin typeface="Bahnschrift Light" panose="020B0502040204020203" pitchFamily="34" charset="0"/>
              </a:rPr>
              <a:t>Increased Conversions: </a:t>
            </a:r>
            <a:r>
              <a:rPr lang="en-US" sz="2000" dirty="0">
                <a:latin typeface="Bahnschrift Light" panose="020B0502040204020203" pitchFamily="34" charset="0"/>
              </a:rPr>
              <a:t>More leads turning into satisfied clients.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631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D1AE-87BE-E1B9-7470-2DD396D1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072" y="432379"/>
            <a:ext cx="10382458" cy="1049235"/>
          </a:xfrm>
        </p:spPr>
        <p:txBody>
          <a:bodyPr>
            <a:normAutofit/>
          </a:bodyPr>
          <a:lstStyle/>
          <a:p>
            <a:r>
              <a:rPr lang="en-US" sz="4400" b="1" dirty="0"/>
              <a:t>Goal and Aim of the Project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7ECC-1E5F-C9C8-26CD-59230CFB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Light" panose="020B0502040204020203" pitchFamily="34" charset="0"/>
              </a:rPr>
              <a:t> AI agents will identify leads, analyze their needs, and craft personalized outreach campaigns to turn interest into action.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Light" panose="020B0502040204020203" pitchFamily="34" charset="0"/>
              </a:rPr>
              <a:t> A series of personalized email drafts crafted for each lead (Client or Recruiter), addressing their unique needs and aligning with their company culture.</a:t>
            </a:r>
          </a:p>
        </p:txBody>
      </p:sp>
    </p:spTree>
    <p:extLst>
      <p:ext uri="{BB962C8B-B14F-4D97-AF65-F5344CB8AC3E}">
        <p14:creationId xmlns:p14="http://schemas.microsoft.com/office/powerpoint/2010/main" val="2418305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2AFF-D424-59CB-ACF3-881EBE48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3" y="26920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/>
              <a:t>Block Diagram</a:t>
            </a:r>
            <a:endParaRPr lang="en-US" sz="4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7BE6AD-B549-44B8-B6B7-2DAC93DD32BC}"/>
              </a:ext>
            </a:extLst>
          </p:cNvPr>
          <p:cNvGrpSpPr/>
          <p:nvPr/>
        </p:nvGrpSpPr>
        <p:grpSpPr>
          <a:xfrm>
            <a:off x="236615" y="829098"/>
            <a:ext cx="11617415" cy="5150681"/>
            <a:chOff x="1374093" y="2111600"/>
            <a:chExt cx="9821847" cy="38005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1DE7FA-A4FB-4F32-8098-CCC9B71908FB}"/>
                </a:ext>
              </a:extLst>
            </p:cNvPr>
            <p:cNvGrpSpPr/>
            <p:nvPr/>
          </p:nvGrpSpPr>
          <p:grpSpPr>
            <a:xfrm>
              <a:off x="9251834" y="3729507"/>
              <a:ext cx="1944106" cy="635875"/>
              <a:chOff x="6792916" y="4920958"/>
              <a:chExt cx="1944106" cy="635875"/>
            </a:xfrm>
          </p:grpSpPr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089CE120-18CC-4AA6-8A95-A1ED0C64BF2D}"/>
                  </a:ext>
                </a:extLst>
              </p:cNvPr>
              <p:cNvSpPr/>
              <p:nvPr/>
            </p:nvSpPr>
            <p:spPr>
              <a:xfrm>
                <a:off x="6811240" y="4936864"/>
                <a:ext cx="1925782" cy="594071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B65568-8BE3-4DAF-A505-3E59ED2A4CC2}"/>
                  </a:ext>
                </a:extLst>
              </p:cNvPr>
              <p:cNvSpPr txBox="1"/>
              <p:nvPr/>
            </p:nvSpPr>
            <p:spPr>
              <a:xfrm>
                <a:off x="6792916" y="4920958"/>
                <a:ext cx="1889452" cy="63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 </a:t>
                </a:r>
                <a:r>
                  <a:rPr lang="en-US" sz="1600" b="1" dirty="0"/>
                  <a:t>Agent Lead to client</a:t>
                </a:r>
              </a:p>
              <a:p>
                <a:pPr algn="ctr"/>
                <a:r>
                  <a:rPr lang="en-US" sz="1600" b="1" dirty="0">
                    <a:latin typeface="Bell MT" panose="02020503060305020303" pitchFamily="18" charset="0"/>
                  </a:rPr>
                  <a:t>or decision maker writer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D4F956-0C45-4970-8F80-944F01E7CF96}"/>
                </a:ext>
              </a:extLst>
            </p:cNvPr>
            <p:cNvGrpSpPr/>
            <p:nvPr/>
          </p:nvGrpSpPr>
          <p:grpSpPr>
            <a:xfrm>
              <a:off x="1374093" y="2111600"/>
              <a:ext cx="9141369" cy="3800518"/>
              <a:chOff x="1374093" y="2111600"/>
              <a:chExt cx="9141369" cy="380051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938B86-16FD-45ED-8254-7C58A941DEA0}"/>
                  </a:ext>
                </a:extLst>
              </p:cNvPr>
              <p:cNvSpPr txBox="1"/>
              <p:nvPr/>
            </p:nvSpPr>
            <p:spPr>
              <a:xfrm>
                <a:off x="1374093" y="2456494"/>
                <a:ext cx="2324100" cy="5125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Bell MT" panose="02020503060305020303" pitchFamily="18" charset="0"/>
                  </a:rPr>
                  <a:t>Outreach </a:t>
                </a:r>
              </a:p>
              <a:p>
                <a:pPr algn="ctr"/>
                <a:r>
                  <a:rPr lang="en-US" sz="1400" b="1" dirty="0">
                    <a:latin typeface="Bell MT" panose="02020503060305020303" pitchFamily="18" charset="0"/>
                  </a:rPr>
                  <a:t>(Personalized Email </a:t>
                </a:r>
                <a:r>
                  <a:rPr lang="en-US" sz="1400" b="1" dirty="0" err="1">
                    <a:latin typeface="Bell MT" panose="02020503060305020303" pitchFamily="18" charset="0"/>
                  </a:rPr>
                  <a:t>Chatbot</a:t>
                </a:r>
                <a:r>
                  <a:rPr lang="en-US" sz="1400" b="1" dirty="0">
                    <a:latin typeface="Bell MT" panose="02020503060305020303" pitchFamily="18" charset="0"/>
                  </a:rPr>
                  <a:t>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BDBB01-0859-4B09-94B0-6C03EC9A2FD2}"/>
                  </a:ext>
                </a:extLst>
              </p:cNvPr>
              <p:cNvSpPr txBox="1"/>
              <p:nvPr/>
            </p:nvSpPr>
            <p:spPr>
              <a:xfrm>
                <a:off x="4389542" y="5356634"/>
                <a:ext cx="1895475" cy="5223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Manager Agent </a:t>
                </a:r>
              </a:p>
              <a:p>
                <a:pPr algn="ctr"/>
                <a:r>
                  <a:rPr lang="en-US" sz="2000" b="1" dirty="0">
                    <a:latin typeface="Bell MT" panose="02020503060305020303" pitchFamily="18" charset="0"/>
                  </a:rPr>
                  <a:t>Work Analysis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07AFDF-21E6-4F04-B4B3-F0CC64CA7FA7}"/>
                  </a:ext>
                </a:extLst>
              </p:cNvPr>
              <p:cNvSpPr txBox="1"/>
              <p:nvPr/>
            </p:nvSpPr>
            <p:spPr>
              <a:xfrm>
                <a:off x="7271052" y="5250670"/>
                <a:ext cx="1690966" cy="6614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LLMs Configuration</a:t>
                </a:r>
                <a:endParaRPr lang="en-US" sz="2000" b="1" dirty="0">
                  <a:latin typeface="Bell MT" panose="02020503060305020303" pitchFamily="18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98D7CA0-6A02-45C9-BF6B-CEA49BFCC5D0}"/>
                  </a:ext>
                </a:extLst>
              </p:cNvPr>
              <p:cNvGrpSpPr/>
              <p:nvPr/>
            </p:nvGrpSpPr>
            <p:grpSpPr>
              <a:xfrm>
                <a:off x="4996970" y="3745414"/>
                <a:ext cx="1925782" cy="517039"/>
                <a:chOff x="3451513" y="4950798"/>
                <a:chExt cx="1925782" cy="517039"/>
              </a:xfrm>
            </p:grpSpPr>
            <p:sp>
              <p:nvSpPr>
                <p:cNvPr id="25" name="Parallelogram 24">
                  <a:extLst>
                    <a:ext uri="{FF2B5EF4-FFF2-40B4-BE49-F238E27FC236}">
                      <a16:creationId xmlns:a16="http://schemas.microsoft.com/office/drawing/2014/main" id="{42B2F293-DB37-40AD-A2AE-8301663124F8}"/>
                    </a:ext>
                  </a:extLst>
                </p:cNvPr>
                <p:cNvSpPr/>
                <p:nvPr/>
              </p:nvSpPr>
              <p:spPr>
                <a:xfrm>
                  <a:off x="3451513" y="4950798"/>
                  <a:ext cx="1925782" cy="503305"/>
                </a:xfrm>
                <a:prstGeom prst="parallelogram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362C518-5E1A-424F-BE72-00BE0219ED3C}"/>
                    </a:ext>
                  </a:extLst>
                </p:cNvPr>
                <p:cNvSpPr txBox="1"/>
                <p:nvPr/>
              </p:nvSpPr>
              <p:spPr>
                <a:xfrm>
                  <a:off x="3629025" y="4990931"/>
                  <a:ext cx="1717963" cy="476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Bell MT" panose="02020503060305020303" pitchFamily="18" charset="0"/>
                    </a:rPr>
                    <a:t>Agent Real Time </a:t>
                  </a:r>
                </a:p>
                <a:p>
                  <a:r>
                    <a:rPr lang="en-US" b="1" dirty="0">
                      <a:latin typeface="Bell MT" panose="02020503060305020303" pitchFamily="18" charset="0"/>
                    </a:rPr>
                    <a:t>Internet Search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728A2E-FC85-418A-AE03-207EFE4F8EA7}"/>
                  </a:ext>
                </a:extLst>
              </p:cNvPr>
              <p:cNvSpPr txBox="1"/>
              <p:nvPr/>
            </p:nvSpPr>
            <p:spPr>
              <a:xfrm>
                <a:off x="7454190" y="2111600"/>
                <a:ext cx="1352550" cy="6039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Version Control</a:t>
                </a:r>
                <a:endParaRPr lang="en-US" b="1" dirty="0">
                  <a:latin typeface="Bell MT" panose="02020503060305020303" pitchFamily="18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BCC8A-3655-4951-B01B-6FC887EF7D50}"/>
                  </a:ext>
                </a:extLst>
              </p:cNvPr>
              <p:cNvGrpSpPr/>
              <p:nvPr/>
            </p:nvGrpSpPr>
            <p:grpSpPr>
              <a:xfrm>
                <a:off x="7133564" y="3745415"/>
                <a:ext cx="2136595" cy="503305"/>
                <a:chOff x="7133563" y="3347870"/>
                <a:chExt cx="2136595" cy="503305"/>
              </a:xfrm>
            </p:grpSpPr>
            <p:sp>
              <p:nvSpPr>
                <p:cNvPr id="23" name="Parallelogram 22">
                  <a:extLst>
                    <a:ext uri="{FF2B5EF4-FFF2-40B4-BE49-F238E27FC236}">
                      <a16:creationId xmlns:a16="http://schemas.microsoft.com/office/drawing/2014/main" id="{9784D6D7-17F7-41E8-B0AC-7C6A9453A31E}"/>
                    </a:ext>
                  </a:extLst>
                </p:cNvPr>
                <p:cNvSpPr/>
                <p:nvPr/>
              </p:nvSpPr>
              <p:spPr>
                <a:xfrm>
                  <a:off x="7133563" y="3347870"/>
                  <a:ext cx="1925782" cy="503305"/>
                </a:xfrm>
                <a:prstGeom prst="parallelogram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8810BC8-9AEA-48C1-9AB6-14DF514FB7D9}"/>
                    </a:ext>
                  </a:extLst>
                </p:cNvPr>
                <p:cNvSpPr txBox="1"/>
                <p:nvPr/>
              </p:nvSpPr>
              <p:spPr>
                <a:xfrm>
                  <a:off x="7239904" y="3387965"/>
                  <a:ext cx="2030254" cy="386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         Agent Sale Representative Writer </a:t>
                  </a:r>
                  <a:endParaRPr lang="en-US" sz="1400" b="1" dirty="0">
                    <a:latin typeface="Bell MT" panose="02020503060305020303" pitchFamily="18" charset="0"/>
                  </a:endParaRPr>
                </a:p>
              </p:txBody>
            </p:sp>
          </p:grpSp>
          <p:sp>
            <p:nvSpPr>
              <p:cNvPr id="15" name="Arrow: Bent-Up 38">
                <a:extLst>
                  <a:ext uri="{FF2B5EF4-FFF2-40B4-BE49-F238E27FC236}">
                    <a16:creationId xmlns:a16="http://schemas.microsoft.com/office/drawing/2014/main" id="{9FCF3497-5DF8-4E0F-8E69-48DC2D96D26A}"/>
                  </a:ext>
                </a:extLst>
              </p:cNvPr>
              <p:cNvSpPr/>
              <p:nvPr/>
            </p:nvSpPr>
            <p:spPr>
              <a:xfrm rot="16200000">
                <a:off x="9075620" y="2225182"/>
                <a:ext cx="1301804" cy="1577881"/>
              </a:xfrm>
              <a:prstGeom prst="bentUpArrow">
                <a:avLst>
                  <a:gd name="adj1" fmla="val 8637"/>
                  <a:gd name="adj2" fmla="val 13365"/>
                  <a:gd name="adj3" fmla="val 27129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6" name="Arrow: Bent-Up 39">
                <a:extLst>
                  <a:ext uri="{FF2B5EF4-FFF2-40B4-BE49-F238E27FC236}">
                    <a16:creationId xmlns:a16="http://schemas.microsoft.com/office/drawing/2014/main" id="{16B3EDDE-96F7-4AB2-AF75-3585DFC98023}"/>
                  </a:ext>
                </a:extLst>
              </p:cNvPr>
              <p:cNvSpPr/>
              <p:nvPr/>
            </p:nvSpPr>
            <p:spPr>
              <a:xfrm rot="16200000" flipV="1">
                <a:off x="5900923" y="2266722"/>
                <a:ext cx="1252186" cy="1536947"/>
              </a:xfrm>
              <a:prstGeom prst="bentUpArrow">
                <a:avLst>
                  <a:gd name="adj1" fmla="val 8637"/>
                  <a:gd name="adj2" fmla="val 13897"/>
                  <a:gd name="adj3" fmla="val 25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7" name="Arrow: Up 40">
                <a:extLst>
                  <a:ext uri="{FF2B5EF4-FFF2-40B4-BE49-F238E27FC236}">
                    <a16:creationId xmlns:a16="http://schemas.microsoft.com/office/drawing/2014/main" id="{68B869FF-96CE-4572-A680-D8A9F30F4DF8}"/>
                  </a:ext>
                </a:extLst>
              </p:cNvPr>
              <p:cNvSpPr/>
              <p:nvPr/>
            </p:nvSpPr>
            <p:spPr>
              <a:xfrm>
                <a:off x="7968007" y="2814176"/>
                <a:ext cx="297057" cy="850443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8" name="Arrow: Up 41">
                <a:extLst>
                  <a:ext uri="{FF2B5EF4-FFF2-40B4-BE49-F238E27FC236}">
                    <a16:creationId xmlns:a16="http://schemas.microsoft.com/office/drawing/2014/main" id="{024A54FB-47CE-4C53-BB17-83598DD85339}"/>
                  </a:ext>
                </a:extLst>
              </p:cNvPr>
              <p:cNvSpPr/>
              <p:nvPr/>
            </p:nvSpPr>
            <p:spPr>
              <a:xfrm>
                <a:off x="7957975" y="4307871"/>
                <a:ext cx="297057" cy="808267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9" name="Arrow: Up 42">
                <a:extLst>
                  <a:ext uri="{FF2B5EF4-FFF2-40B4-BE49-F238E27FC236}">
                    <a16:creationId xmlns:a16="http://schemas.microsoft.com/office/drawing/2014/main" id="{11621E5C-6670-4D8F-9AF6-17B2BCEA0C97}"/>
                  </a:ext>
                </a:extLst>
              </p:cNvPr>
              <p:cNvSpPr/>
              <p:nvPr/>
            </p:nvSpPr>
            <p:spPr>
              <a:xfrm rot="2148087">
                <a:off x="9321869" y="4351018"/>
                <a:ext cx="297057" cy="1062563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0" name="Arrow: Up 43">
                <a:extLst>
                  <a:ext uri="{FF2B5EF4-FFF2-40B4-BE49-F238E27FC236}">
                    <a16:creationId xmlns:a16="http://schemas.microsoft.com/office/drawing/2014/main" id="{91E23FD6-368C-45EA-8A35-E17E4D14D221}"/>
                  </a:ext>
                </a:extLst>
              </p:cNvPr>
              <p:cNvSpPr/>
              <p:nvPr/>
            </p:nvSpPr>
            <p:spPr>
              <a:xfrm rot="19070295">
                <a:off x="6614259" y="4235994"/>
                <a:ext cx="297057" cy="1101419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1" name="Arrow: Bent-Up 44">
                <a:extLst>
                  <a:ext uri="{FF2B5EF4-FFF2-40B4-BE49-F238E27FC236}">
                    <a16:creationId xmlns:a16="http://schemas.microsoft.com/office/drawing/2014/main" id="{21CED460-6F3E-4EB8-9CD1-A49D3D975C84}"/>
                  </a:ext>
                </a:extLst>
              </p:cNvPr>
              <p:cNvSpPr/>
              <p:nvPr/>
            </p:nvSpPr>
            <p:spPr>
              <a:xfrm rot="5400000">
                <a:off x="2912763" y="4379608"/>
                <a:ext cx="830941" cy="1954053"/>
              </a:xfrm>
              <a:prstGeom prst="bentUpArrow">
                <a:avLst>
                  <a:gd name="adj1" fmla="val 15952"/>
                  <a:gd name="adj2" fmla="val 15779"/>
                  <a:gd name="adj3" fmla="val 28739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2" name="Arrow: Up 45">
                <a:extLst>
                  <a:ext uri="{FF2B5EF4-FFF2-40B4-BE49-F238E27FC236}">
                    <a16:creationId xmlns:a16="http://schemas.microsoft.com/office/drawing/2014/main" id="{63DE90D8-045A-4730-A330-5208D0EE8CCF}"/>
                  </a:ext>
                </a:extLst>
              </p:cNvPr>
              <p:cNvSpPr/>
              <p:nvPr/>
            </p:nvSpPr>
            <p:spPr>
              <a:xfrm rot="10800000">
                <a:off x="2328822" y="3189911"/>
                <a:ext cx="297056" cy="1191198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B938B86-16FD-45ED-8254-7C58A941DEA0}"/>
              </a:ext>
            </a:extLst>
          </p:cNvPr>
          <p:cNvSpPr txBox="1"/>
          <p:nvPr/>
        </p:nvSpPr>
        <p:spPr>
          <a:xfrm>
            <a:off x="497593" y="4122409"/>
            <a:ext cx="236089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anose="02020503060305020303" pitchFamily="18" charset="0"/>
              </a:rPr>
              <a:t>User GUI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938B86-16FD-45ED-8254-7C58A941DEA0}"/>
              </a:ext>
            </a:extLst>
          </p:cNvPr>
          <p:cNvSpPr txBox="1"/>
          <p:nvPr/>
        </p:nvSpPr>
        <p:spPr>
          <a:xfrm>
            <a:off x="3015803" y="4130683"/>
            <a:ext cx="236089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anose="02020503060305020303" pitchFamily="18" charset="0"/>
              </a:rPr>
              <a:t>Output / Response</a:t>
            </a:r>
          </a:p>
        </p:txBody>
      </p:sp>
      <p:sp>
        <p:nvSpPr>
          <p:cNvPr id="31" name="Arrow: Up 45">
            <a:extLst>
              <a:ext uri="{FF2B5EF4-FFF2-40B4-BE49-F238E27FC236}">
                <a16:creationId xmlns:a16="http://schemas.microsoft.com/office/drawing/2014/main" id="{63DE90D8-045A-4730-A330-5208D0EE8CCF}"/>
              </a:ext>
            </a:extLst>
          </p:cNvPr>
          <p:cNvSpPr/>
          <p:nvPr/>
        </p:nvSpPr>
        <p:spPr>
          <a:xfrm rot="19655039">
            <a:off x="4266890" y="4571147"/>
            <a:ext cx="313618" cy="56096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2" name="Arrow: Up 43">
            <a:extLst>
              <a:ext uri="{FF2B5EF4-FFF2-40B4-BE49-F238E27FC236}">
                <a16:creationId xmlns:a16="http://schemas.microsoft.com/office/drawing/2014/main" id="{91E23FD6-368C-45EA-8A35-E17E4D14D221}"/>
              </a:ext>
            </a:extLst>
          </p:cNvPr>
          <p:cNvSpPr/>
          <p:nvPr/>
        </p:nvSpPr>
        <p:spPr>
          <a:xfrm rot="5400000">
            <a:off x="6498479" y="4923762"/>
            <a:ext cx="351363" cy="91675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3" name="Arrow: Up 45">
            <a:extLst>
              <a:ext uri="{FF2B5EF4-FFF2-40B4-BE49-F238E27FC236}">
                <a16:creationId xmlns:a16="http://schemas.microsoft.com/office/drawing/2014/main" id="{63DE90D8-045A-4730-A330-5208D0EE8CCF}"/>
              </a:ext>
            </a:extLst>
          </p:cNvPr>
          <p:cNvSpPr/>
          <p:nvPr/>
        </p:nvSpPr>
        <p:spPr>
          <a:xfrm rot="16200000">
            <a:off x="6469224" y="5271526"/>
            <a:ext cx="369784" cy="95684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Arrow: Up 45">
            <a:extLst>
              <a:ext uri="{FF2B5EF4-FFF2-40B4-BE49-F238E27FC236}">
                <a16:creationId xmlns:a16="http://schemas.microsoft.com/office/drawing/2014/main" id="{63DE90D8-045A-4730-A330-5208D0EE8CCF}"/>
              </a:ext>
            </a:extLst>
          </p:cNvPr>
          <p:cNvSpPr/>
          <p:nvPr/>
        </p:nvSpPr>
        <p:spPr>
          <a:xfrm rot="10800000">
            <a:off x="7679396" y="1801075"/>
            <a:ext cx="354848" cy="1106052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6" name="Arrow: Up 45">
            <a:extLst>
              <a:ext uri="{FF2B5EF4-FFF2-40B4-BE49-F238E27FC236}">
                <a16:creationId xmlns:a16="http://schemas.microsoft.com/office/drawing/2014/main" id="{63DE90D8-045A-4730-A330-5208D0EE8CCF}"/>
              </a:ext>
            </a:extLst>
          </p:cNvPr>
          <p:cNvSpPr/>
          <p:nvPr/>
        </p:nvSpPr>
        <p:spPr>
          <a:xfrm rot="10800000">
            <a:off x="7621620" y="3844341"/>
            <a:ext cx="354848" cy="1106052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92383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D1AE-87BE-E1B9-7470-2DD396D1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072" y="432379"/>
            <a:ext cx="10382458" cy="1049235"/>
          </a:xfrm>
        </p:spPr>
        <p:txBody>
          <a:bodyPr>
            <a:normAutofit/>
          </a:bodyPr>
          <a:lstStyle/>
          <a:p>
            <a:r>
              <a:rPr lang="en-US" sz="4400" b="1" dirty="0"/>
              <a:t>Benefits of project 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7ECC-1E5F-C9C8-26CD-59230CFB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467" y="1648047"/>
            <a:ext cx="9797668" cy="41998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Light" panose="020B0502040204020203" pitchFamily="34" charset="0"/>
              </a:rPr>
              <a:t>  This project email personalization chatbot can help you engage customers, boost ROI, and create more meaningful relationships.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Light" panose="020B0502040204020203" pitchFamily="34" charset="0"/>
              </a:rPr>
              <a:t>  Personalized email chatbot make life easier for marketers either; customers respond more positively.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Light" panose="020B0502040204020203" pitchFamily="34" charset="0"/>
              </a:rPr>
              <a:t>  This technique puts full  impact  on your business, consider Amazon: they generate as much as 35% of their revenue from personalized product recommendations!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Light" panose="020B0502040204020203" pitchFamily="34" charset="0"/>
              </a:rPr>
              <a:t> This project is a powerful tool for businesses to reach their target audience. Allows brands to deliver relevant messages and also provides invaluable insights into what customers respond to best.</a:t>
            </a:r>
          </a:p>
        </p:txBody>
      </p:sp>
    </p:spTree>
    <p:extLst>
      <p:ext uri="{BB962C8B-B14F-4D97-AF65-F5344CB8AC3E}">
        <p14:creationId xmlns:p14="http://schemas.microsoft.com/office/powerpoint/2010/main" val="1361699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208</TotalTime>
  <Words>588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</vt:lpstr>
      <vt:lpstr>Bahnschrift Light</vt:lpstr>
      <vt:lpstr>Bell MT</vt:lpstr>
      <vt:lpstr>Calibri</vt:lpstr>
      <vt:lpstr>Calibri Light</vt:lpstr>
      <vt:lpstr>Rockwell</vt:lpstr>
      <vt:lpstr>Wingdings</vt:lpstr>
      <vt:lpstr>Gallery</vt:lpstr>
      <vt:lpstr>Office Theme</vt:lpstr>
      <vt:lpstr>“IN THE NAME OF ALLAH THE MOST BENEFICENT THE MOST MERCIFUL”</vt:lpstr>
      <vt:lpstr>    Personalized Email Autonomous Agentic System   Email Personalization Outreach Campaign Agent </vt:lpstr>
      <vt:lpstr>Overview</vt:lpstr>
      <vt:lpstr>PROJECT Flow</vt:lpstr>
      <vt:lpstr>Methodology Used in Project</vt:lpstr>
      <vt:lpstr>PowerPoint Presentation</vt:lpstr>
      <vt:lpstr>Goal and Aim of the Project</vt:lpstr>
      <vt:lpstr>Block Diagram</vt:lpstr>
      <vt:lpstr>Benefits of project </vt:lpstr>
      <vt:lpstr>PowerPoint Presentation</vt:lpstr>
      <vt:lpstr>HACKATHON TEAM  MEMBERS </vt:lpstr>
      <vt:lpstr>HACKATHON TEAM  MEMBERS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 THE NAME OF ALLAH THE MOST BENEFICENT THE MOST MERCIFUL”</dc:title>
  <dc:creator>GIFT</dc:creator>
  <cp:lastModifiedBy>GIFT</cp:lastModifiedBy>
  <cp:revision>38</cp:revision>
  <dcterms:created xsi:type="dcterms:W3CDTF">2024-08-31T17:48:29Z</dcterms:created>
  <dcterms:modified xsi:type="dcterms:W3CDTF">2024-09-01T16:29:56Z</dcterms:modified>
</cp:coreProperties>
</file>