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7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117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E028-905A-4CC3-87E3-74E989B2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39401-AB92-46E7-8F36-B85ABB84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70CF-1E71-4541-A80C-F172D97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D855-2E83-459D-89B3-693DE755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BC05-27FA-4E8A-8743-8642B73A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94D7-AD35-4317-97D2-EE6BE043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0AC61-EF41-4B5D-9EE4-1C5B27D1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4B8F-C748-413D-A249-9B7E06CC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E1BC-FC0C-48EB-8877-5EBAF270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20FE-07EA-429D-BE26-E8015D14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7EAA1-5845-4298-8507-A3472AC6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7342C-7919-447D-968F-F909FE69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8692-CFE6-4CFC-A7C0-05EAC6A1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58F0-88FE-46EF-80B3-A739A33E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57AB1-FE84-4CCE-A951-DE2F6C25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" altLang="" sz="2400">
              <a:solidFill>
                <a:srgbClr val="000000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854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3C612-8045-42A4-952B-D2BD53335D1F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5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82EB2-B506-4316-8931-B27CB076333E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6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435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000" y="1295400"/>
            <a:ext cx="5435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DD8E1-A178-46ED-BFD7-586162D55286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8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AB48-DA9D-4371-A1FA-76AAEF62BF7A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77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BDD72-F637-4734-8AF2-72DD78D4C7F7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22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BDE4B-7226-4696-A30A-877D3E2BE97D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73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A566-529F-47E0-B700-0133D71EB190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5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32E2-0493-4201-8FB9-9977B329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B59E-CB2C-4283-9C50-AF08E739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1FEF-ACD7-46F0-960C-DBB59251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F28F-E676-405D-9D51-F955288E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90A9-D753-41BE-A501-F1FEA432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9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748CD-1F04-48EF-AE52-1ED9FC6AA401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61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31F2-AF99-498E-A995-6F31C3522403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7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9000" y="0"/>
            <a:ext cx="27686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102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5C422-D579-4C42-83C4-727A3A67B4C7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83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" altLang="" sz="2400">
              <a:solidFill>
                <a:srgbClr val="000000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089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C480E-D9C8-445F-97B7-53C6858F2208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4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8EF89-99C0-461A-8835-9BD036DAE01F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00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435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000" y="1295400"/>
            <a:ext cx="5435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23684-37C6-455C-A01D-88FEC191DAEE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79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B256E-4800-400E-A2CE-573B9F4C9C82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98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C6F14-C4F4-4412-90D9-D6F21054822E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62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D6271-B15B-4093-A81B-AC220D0D8D77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1849-8F98-4164-8C50-76550237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85F7-B3F7-4A6C-BD37-1A3088CE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2BB8-45B9-46D5-A767-0083F0AE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0C0-8AA8-4A2F-B760-7E2BEFBC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3C26-D1D2-4113-BBDE-D98099AC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1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12978-7240-4016-936E-31126D1D6A49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09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FB32-E173-42BB-A094-2037361B040C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824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97ACD-1ABB-4CF6-AA51-0916801FF5DA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22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9000" y="0"/>
            <a:ext cx="27686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102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A75DC-0883-4C94-ABC7-95F33A2682CB}" type="slidenum">
              <a:rPr lang="en-US" altLang="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6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1A58-0D8E-4D2C-91E5-7B8C53C8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AE3B-0B7B-45BB-899C-0BFC9915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57EB-9AE4-487F-B528-446A39073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55876-0F6B-401A-9AF6-9F454A85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4ABC-CA1A-4C94-AB09-34C21458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D195-83D1-493C-BE69-E75F7CD8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9F1B-EBD7-43EC-838C-234DB161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9FF2-5A50-4C32-B70F-7A127326D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6865-542B-42D6-B548-BFCF8A50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936C6-3BD1-4A0B-86EF-3F9F6039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0E84D-CF70-4D61-867A-8AF3AAF9F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3A855-A5E7-4477-A521-934FE16F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AA201-D7E9-48E2-9F20-F105817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B8AE5-9DAF-4443-86B4-205EDA7B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D73-07BB-4759-961E-425BCF8A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6B0D0-839F-49AE-AE24-1E9CAF78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92DBB-05F9-451A-BFC8-DDA61361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16426-3D9A-4FC7-BB31-29646F41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CBC70-7891-4278-9DCB-14276482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A535B-7C1E-4CBE-898A-073EB3D7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D2FD-1411-4D65-B71E-6D4EFFC7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C322-6F4F-4969-9FEE-CB558393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9A8C-16B4-41F4-A937-F74DD9D7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8D685-829D-4B17-859D-B2C71BAF8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A7C8-AF17-4FD6-A3FB-74D95DA4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E908-AD30-4942-8110-4B107F09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72CAF-4AEE-4367-BF81-A98EF79F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1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1FAB-C186-47F4-9F7E-2C20A0EC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60626-4A1A-45A1-A539-70AEFE11E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7FF78-A135-4CF5-A67B-43380473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E8C71-58B6-407A-8F49-60036316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4CDC-667D-4040-968D-5B6A0099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3C1E5-6C81-4E31-9188-FB93DB90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094E5-09A4-4630-B6D8-459553FD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4E59-1529-43A3-B5C8-FE927AC6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A944-C3E4-41DE-9C12-3BED120EA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7491-72DC-4040-89C1-870DE4B7986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DDB5-C96B-4747-9460-56C3836C2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0925-05EA-4C8D-A26F-F0DE02D88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DEEF-594C-4E3E-BF9D-68855B87B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" altLang="" sz="2400">
              <a:solidFill>
                <a:srgbClr val="00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07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3BC577-EFA8-429E-B259-557C903C5D09}" type="slidenum">
              <a:rPr lang="en-US" altLang="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" altLang="" sz="2400">
              <a:solidFill>
                <a:srgbClr val="00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07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03F27-EC76-4929-8741-85D87FA58C48}" type="slidenum">
              <a:rPr lang="en-US" altLang="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447800"/>
            <a:ext cx="7924800" cy="4343400"/>
          </a:xfrm>
        </p:spPr>
        <p:txBody>
          <a:bodyPr/>
          <a:lstStyle/>
          <a:p>
            <a:pPr eaLnBrk="1" hangingPunct="1"/>
            <a:r>
              <a:rPr lang="en-US" altLang="en-US" sz="4400" b="1">
                <a:solidFill>
                  <a:srgbClr val="CC3300"/>
                </a:solidFill>
              </a:rPr>
              <a:t>“IN THE NAME OF ALLAH THE MOST BENEFICENT THE MOST MERCIFUL”</a:t>
            </a:r>
            <a:endParaRPr lang="en-US" altLang="en-US" sz="8000" b="1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2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Group Members Introductions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6747"/>
            <a:ext cx="12192000" cy="5642811"/>
          </a:xfrm>
        </p:spPr>
        <p:txBody>
          <a:bodyPr/>
          <a:lstStyle/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Member 5:      Name: Muhammad Faisal Rasheed</a:t>
            </a:r>
          </a:p>
          <a:p>
            <a:pPr marL="158750" indent="6350">
              <a:spcBef>
                <a:spcPts val="100"/>
              </a:spcBef>
              <a:buFontTx/>
              <a:buNone/>
              <a:defRPr/>
            </a:pPr>
            <a:endParaRPr lang="en-US" altLang="en-US" sz="1200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b="1" dirty="0"/>
              <a:t>Qualification: </a:t>
            </a:r>
            <a:r>
              <a:rPr lang="en-US" altLang="en-US" dirty="0">
                <a:sym typeface="Wingdings" panose="05000000000000000000" pitchFamily="2" charset="2"/>
              </a:rPr>
              <a:t>Mechatronics Engineer | </a:t>
            </a:r>
            <a:r>
              <a:rPr lang="en-US" altLang="en-US" b="1" dirty="0"/>
              <a:t>Technical writer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37606" y="1263315"/>
            <a:ext cx="457201" cy="264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341" y="2454442"/>
            <a:ext cx="2964659" cy="3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2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405DB-6863-4BE6-ACD2-83BCF8C30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535" y="315376"/>
            <a:ext cx="5515853" cy="56883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en-US" sz="6700" b="1" dirty="0">
                <a:solidFill>
                  <a:schemeClr val="bg1"/>
                </a:solidFill>
                <a:latin typeface="Bell MT" panose="02020503060305020303" pitchFamily="18" charset="0"/>
              </a:rPr>
              <a:t>Personalized Email </a:t>
            </a:r>
            <a:r>
              <a:rPr lang="en-US" sz="67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Chatbot</a:t>
            </a: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Bell MT" panose="02020503060305020303" pitchFamily="18" charset="0"/>
              </a:rPr>
              <a:t>Email Personalization Outreach Campaign Agent</a:t>
            </a:r>
            <a:br>
              <a:rPr lang="en-US" sz="56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endParaRPr lang="en-US" sz="5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8044" cy="2253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53802"/>
            <a:ext cx="3324551" cy="3902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746" y="2253803"/>
            <a:ext cx="2118995" cy="1803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746" y="4056846"/>
            <a:ext cx="1282972" cy="1120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7746" y="5257367"/>
            <a:ext cx="99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Gen-AI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2893" y="4105670"/>
            <a:ext cx="73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Gen-AI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0389" y="2447438"/>
            <a:ext cx="77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Gen-AI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56101"/>
            <a:ext cx="2593140" cy="7018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16240" y="6141059"/>
            <a:ext cx="99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Gen-AI</a:t>
            </a:r>
          </a:p>
        </p:txBody>
      </p:sp>
    </p:spTree>
    <p:extLst>
      <p:ext uri="{BB962C8B-B14F-4D97-AF65-F5344CB8AC3E}">
        <p14:creationId xmlns:p14="http://schemas.microsoft.com/office/powerpoint/2010/main" val="43911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4400" b="1" dirty="0">
                <a:latin typeface="Bell MT" panose="02020503060305020303" pitchFamily="18" charset="0"/>
              </a:rPr>
              <a:t>Problem Statement</a:t>
            </a:r>
            <a:endParaRPr lang="en-US" altLang="en-US" sz="48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17" y="1066800"/>
            <a:ext cx="11815010" cy="579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cs typeface="Times New Roman" panose="02020603050405020304" pitchFamily="18" charset="0"/>
                <a:sym typeface="Wingdings" panose="05000000000000000000" pitchFamily="2" charset="2"/>
              </a:rPr>
              <a:t>Problem 1:    </a:t>
            </a:r>
            <a:r>
              <a:rPr lang="en-US" altLang="en-US" sz="2400" dirty="0">
                <a:sym typeface="Wingdings" panose="05000000000000000000" pitchFamily="2" charset="2"/>
              </a:rPr>
              <a:t>Lack of Proper</a:t>
            </a:r>
            <a:r>
              <a:rPr lang="en-US" sz="2400" dirty="0"/>
              <a:t> Engagement due to heavy workload.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cs typeface="Times New Roman" panose="02020603050405020304" pitchFamily="18" charset="0"/>
                <a:sym typeface="Wingdings" panose="05000000000000000000" pitchFamily="2" charset="2"/>
              </a:rPr>
              <a:t>Problem 2:    </a:t>
            </a:r>
            <a:r>
              <a:rPr lang="en-US" altLang="en-US" sz="2400" dirty="0">
                <a:sym typeface="Wingdings" panose="05000000000000000000" pitchFamily="2" charset="2"/>
              </a:rPr>
              <a:t>Not Delivered customized contents on the emails.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cs typeface="Times New Roman" panose="02020603050405020304" pitchFamily="18" charset="0"/>
                <a:sym typeface="Wingdings" panose="05000000000000000000" pitchFamily="2" charset="2"/>
              </a:rPr>
              <a:t>Problem 3:  </a:t>
            </a:r>
            <a:r>
              <a:rPr lang="en-US" altLang="en-US" sz="2400" dirty="0">
                <a:sym typeface="Wingdings" panose="05000000000000000000" pitchFamily="2" charset="2"/>
              </a:rPr>
              <a:t>Marketers and suppliers reads the email with the subject’s name, then ignore the email body.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cs typeface="Times New Roman" panose="02020603050405020304" pitchFamily="18" charset="0"/>
                <a:sym typeface="Wingdings" panose="05000000000000000000" pitchFamily="2" charset="2"/>
              </a:rPr>
              <a:t>Problem 4:  </a:t>
            </a:r>
            <a:r>
              <a:rPr lang="en-US" altLang="en-US" sz="2400" dirty="0">
                <a:sym typeface="Wingdings" panose="05000000000000000000" pitchFamily="2" charset="2"/>
              </a:rPr>
              <a:t>Not enough time for searching the company decision making concerns.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cs typeface="Times New Roman" panose="02020603050405020304" pitchFamily="18" charset="0"/>
                <a:sym typeface="Wingdings" panose="05000000000000000000" pitchFamily="2" charset="2"/>
              </a:rPr>
              <a:t>Problem 5:    </a:t>
            </a:r>
            <a:r>
              <a:rPr lang="en-US" altLang="en-US" sz="2400" dirty="0">
                <a:sym typeface="Wingdings" panose="05000000000000000000" pitchFamily="2" charset="2"/>
              </a:rPr>
              <a:t>Not enough time to reach the companies, supplier and need to be identify their needs.</a:t>
            </a:r>
          </a:p>
        </p:txBody>
      </p:sp>
    </p:spTree>
    <p:extLst>
      <p:ext uri="{BB962C8B-B14F-4D97-AF65-F5344CB8AC3E}">
        <p14:creationId xmlns:p14="http://schemas.microsoft.com/office/powerpoint/2010/main" val="344656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4" y="0"/>
            <a:ext cx="10352505" cy="1143000"/>
          </a:xfrm>
        </p:spPr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   </a:t>
            </a:r>
            <a:r>
              <a:rPr lang="en-US" sz="4400" b="1" dirty="0"/>
              <a:t>Project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43000"/>
            <a:ext cx="11983453" cy="5257800"/>
          </a:xfrm>
        </p:spPr>
        <p:txBody>
          <a:bodyPr/>
          <a:lstStyle/>
          <a:p>
            <a:r>
              <a:rPr lang="en-US" sz="2400" dirty="0"/>
              <a:t>Our mission is to develop and deploy multiple AI agents using Crew AI or </a:t>
            </a:r>
            <a:r>
              <a:rPr lang="en-US" sz="2400" dirty="0" err="1"/>
              <a:t>AutoGen</a:t>
            </a:r>
            <a:r>
              <a:rPr lang="en-US" sz="2400" dirty="0"/>
              <a:t> for top-tier email content personalization.</a:t>
            </a:r>
          </a:p>
          <a:p>
            <a:endParaRPr lang="en-US" sz="1400" dirty="0"/>
          </a:p>
          <a:p>
            <a:r>
              <a:rPr lang="en-US" sz="2400" b="1" dirty="0"/>
              <a:t>Searching Agent</a:t>
            </a:r>
            <a:r>
              <a:rPr lang="en-US" sz="2400" dirty="0"/>
              <a:t>: 🌐 Real-time internet search to explore websites, like (COMET Estimating LLC) (Any name like Mustafa </a:t>
            </a:r>
            <a:r>
              <a:rPr lang="en-US" sz="2400" dirty="0" err="1"/>
              <a:t>Shoukat</a:t>
            </a:r>
            <a:r>
              <a:rPr lang="en-US" sz="2400" dirty="0"/>
              <a:t>) and other platforms.</a:t>
            </a:r>
          </a:p>
          <a:p>
            <a:endParaRPr lang="en-US" sz="1050" dirty="0"/>
          </a:p>
          <a:p>
            <a:r>
              <a:rPr lang="en-US" sz="2400" b="1" dirty="0"/>
              <a:t>NER Agent</a:t>
            </a:r>
            <a:r>
              <a:rPr lang="en-US" sz="2400" dirty="0"/>
              <a:t>: Named Entity Recognition for extracting important information.</a:t>
            </a:r>
          </a:p>
          <a:p>
            <a:endParaRPr lang="en-US" sz="1200" dirty="0"/>
          </a:p>
          <a:p>
            <a:r>
              <a:rPr lang="en-US" sz="2800" b="1" dirty="0"/>
              <a:t>Sales Agent 3</a:t>
            </a:r>
            <a:r>
              <a:rPr lang="en-US" sz="2800" dirty="0"/>
              <a:t>: </a:t>
            </a:r>
            <a:r>
              <a:rPr lang="en-US" sz="2400" dirty="0"/>
              <a:t>💼 Expert on our company and its offerings.</a:t>
            </a:r>
          </a:p>
          <a:p>
            <a:endParaRPr lang="en-US" sz="1200" dirty="0"/>
          </a:p>
          <a:p>
            <a:r>
              <a:rPr lang="en-US" sz="2800" b="1" dirty="0"/>
              <a:t>Lead Sales Agent</a:t>
            </a:r>
            <a:r>
              <a:rPr lang="en-US" sz="2800" dirty="0"/>
              <a:t>: </a:t>
            </a:r>
            <a:r>
              <a:rPr lang="en-US" sz="2400" dirty="0"/>
              <a:t>🎯 Converts leads into actionable customers, HR, or decision-makers.</a:t>
            </a:r>
          </a:p>
          <a:p>
            <a:endParaRPr lang="en-US" sz="1050" dirty="0"/>
          </a:p>
          <a:p>
            <a:r>
              <a:rPr lang="en-US" sz="2800" b="1" dirty="0"/>
              <a:t>Email Writer Agent</a:t>
            </a:r>
            <a:r>
              <a:rPr lang="en-US" sz="2400" dirty="0"/>
              <a:t>: ✉️ Transforms lead data into a personalized, actionable email for HR or decision-makers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Methodology Used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1" y="1142999"/>
            <a:ext cx="11983453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2800" b="1" dirty="0"/>
              <a:t>Front-End Tools and Frameworks:</a:t>
            </a:r>
          </a:p>
          <a:p>
            <a:r>
              <a:rPr lang="en-US" sz="2400" dirty="0"/>
              <a:t>User Input: Defined through a sleek GUI.</a:t>
            </a:r>
          </a:p>
          <a:p>
            <a:endParaRPr lang="en-US" sz="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2800" b="1" dirty="0"/>
              <a:t>Back-End Tools and Frameworks:</a:t>
            </a:r>
          </a:p>
          <a:p>
            <a:r>
              <a:rPr lang="en-US" sz="2400" b="1" dirty="0"/>
              <a:t>Version Control</a:t>
            </a:r>
            <a:r>
              <a:rPr lang="en-US" sz="2400" dirty="0"/>
              <a:t>: </a:t>
            </a:r>
            <a:r>
              <a:rPr lang="en-US" sz="2400" dirty="0" err="1"/>
              <a:t>Git</a:t>
            </a:r>
            <a:r>
              <a:rPr lang="en-US" sz="2400" dirty="0"/>
              <a:t> and VS Code for smooth collaboration.</a:t>
            </a:r>
          </a:p>
          <a:p>
            <a:r>
              <a:rPr lang="en-US" sz="2400" b="1" dirty="0"/>
              <a:t>Backend</a:t>
            </a:r>
            <a:r>
              <a:rPr lang="en-US" sz="2400" dirty="0"/>
              <a:t>: Flask to power the engine.</a:t>
            </a:r>
          </a:p>
          <a:p>
            <a:r>
              <a:rPr lang="en-US" sz="2400" b="1" dirty="0"/>
              <a:t>LLMs Configuration</a:t>
            </a:r>
            <a:r>
              <a:rPr lang="en-US" sz="2400" dirty="0"/>
              <a:t>: Get those AI brains in gear.</a:t>
            </a:r>
          </a:p>
          <a:p>
            <a:r>
              <a:rPr lang="en-US" sz="2400" b="1" dirty="0"/>
              <a:t>AI Agents: </a:t>
            </a:r>
            <a:r>
              <a:rPr lang="en-US" sz="2400" dirty="0"/>
              <a:t>Crew AI or </a:t>
            </a:r>
            <a:r>
              <a:rPr lang="en-US" sz="2400" dirty="0" err="1"/>
              <a:t>AutoGen</a:t>
            </a:r>
            <a:r>
              <a:rPr lang="en-US" sz="2400" dirty="0"/>
              <a:t> to lead the charge.</a:t>
            </a:r>
          </a:p>
          <a:p>
            <a:endParaRPr lang="en-US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Outcomes &amp; Output:</a:t>
            </a:r>
          </a:p>
          <a:p>
            <a:r>
              <a:rPr lang="en-US" sz="2400" b="1" dirty="0"/>
              <a:t>Lead Profiles: </a:t>
            </a:r>
            <a:r>
              <a:rPr lang="en-US" sz="2400" dirty="0"/>
              <a:t>Detailed profiles highlighting needs and key decision-makers.</a:t>
            </a:r>
          </a:p>
          <a:p>
            <a:r>
              <a:rPr lang="en-US" sz="2400" b="1" dirty="0"/>
              <a:t>Custom Emails: </a:t>
            </a:r>
            <a:r>
              <a:rPr lang="en-US" sz="2400" dirty="0"/>
              <a:t>Tailor-made email drafts for targeted outreach.</a:t>
            </a:r>
          </a:p>
          <a:p>
            <a:r>
              <a:rPr lang="en-US" sz="2400" b="1" dirty="0"/>
              <a:t>Increased Conversions: </a:t>
            </a:r>
            <a:r>
              <a:rPr lang="en-US" sz="2400" dirty="0"/>
              <a:t>More leads turning into satisfied clients.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2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Goal and Aim of the Project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11277600" cy="4953000"/>
          </a:xfrm>
        </p:spPr>
        <p:txBody>
          <a:bodyPr/>
          <a:lstStyle/>
          <a:p>
            <a:r>
              <a:rPr lang="en-US" dirty="0"/>
              <a:t>AI agents will identify leads, analyze their needs, and craft personalized outreach campaigns to turn interest into action.</a:t>
            </a:r>
          </a:p>
          <a:p>
            <a:endParaRPr lang="en-US" sz="1800" dirty="0"/>
          </a:p>
          <a:p>
            <a:r>
              <a:rPr lang="en-US" dirty="0"/>
              <a:t>A series of personalized email drafts crafted for each lead (Client or Recruiter), addressing their unique needs and aligning with their company culture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06" y="4004644"/>
            <a:ext cx="2599570" cy="2572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537" y="4210671"/>
            <a:ext cx="4928687" cy="2408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55" y="4306804"/>
            <a:ext cx="3314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6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Block Diagram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7BE6AD-B549-44B8-B6B7-2DAC93DD32BC}"/>
              </a:ext>
            </a:extLst>
          </p:cNvPr>
          <p:cNvGrpSpPr/>
          <p:nvPr/>
        </p:nvGrpSpPr>
        <p:grpSpPr>
          <a:xfrm>
            <a:off x="1000952" y="2585028"/>
            <a:ext cx="10342496" cy="4272972"/>
            <a:chOff x="1240970" y="2111600"/>
            <a:chExt cx="9965652" cy="39926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1DE7FA-A4FB-4F32-8098-CCC9B71908FB}"/>
                </a:ext>
              </a:extLst>
            </p:cNvPr>
            <p:cNvGrpSpPr/>
            <p:nvPr/>
          </p:nvGrpSpPr>
          <p:grpSpPr>
            <a:xfrm>
              <a:off x="9205912" y="3656412"/>
              <a:ext cx="2000710" cy="594071"/>
              <a:chOff x="6746994" y="4847863"/>
              <a:chExt cx="2000710" cy="594071"/>
            </a:xfrm>
          </p:grpSpPr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089CE120-18CC-4AA6-8A95-A1ED0C64BF2D}"/>
                  </a:ext>
                </a:extLst>
              </p:cNvPr>
              <p:cNvSpPr/>
              <p:nvPr/>
            </p:nvSpPr>
            <p:spPr>
              <a:xfrm>
                <a:off x="6746994" y="4847863"/>
                <a:ext cx="1925782" cy="594071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B65568-8BE3-4DAF-A505-3E59ED2A4CC2}"/>
                  </a:ext>
                </a:extLst>
              </p:cNvPr>
              <p:cNvSpPr txBox="1"/>
              <p:nvPr/>
            </p:nvSpPr>
            <p:spPr>
              <a:xfrm>
                <a:off x="6858252" y="4908757"/>
                <a:ext cx="1889452" cy="34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</a:rPr>
                  <a:t>Agent Lead to Client or decision maker writer 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D4F956-0C45-4970-8F80-944F01E7CF96}"/>
                </a:ext>
              </a:extLst>
            </p:cNvPr>
            <p:cNvGrpSpPr/>
            <p:nvPr/>
          </p:nvGrpSpPr>
          <p:grpSpPr>
            <a:xfrm>
              <a:off x="1240970" y="2111600"/>
              <a:ext cx="9274492" cy="3992662"/>
              <a:chOff x="1240970" y="2111600"/>
              <a:chExt cx="9274492" cy="399266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938B86-16FD-45ED-8254-7C58A941DEA0}"/>
                  </a:ext>
                </a:extLst>
              </p:cNvPr>
              <p:cNvSpPr txBox="1"/>
              <p:nvPr/>
            </p:nvSpPr>
            <p:spPr>
              <a:xfrm>
                <a:off x="1240970" y="2589605"/>
                <a:ext cx="2324100" cy="949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Bell MT" panose="02020503060305020303" pitchFamily="18" charset="0"/>
                  </a:rPr>
                  <a:t>Outreach (APP name)</a:t>
                </a:r>
              </a:p>
              <a:p>
                <a:pPr algn="ctr"/>
                <a:endParaRPr lang="en-US" sz="2000" b="1" dirty="0">
                  <a:latin typeface="Bell MT" panose="02020503060305020303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BDBB01-0859-4B09-94B0-6C03EC9A2FD2}"/>
                  </a:ext>
                </a:extLst>
              </p:cNvPr>
              <p:cNvSpPr txBox="1"/>
              <p:nvPr/>
            </p:nvSpPr>
            <p:spPr>
              <a:xfrm>
                <a:off x="1529613" y="4611591"/>
                <a:ext cx="1895475" cy="632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Bell MT" panose="02020503060305020303" pitchFamily="18" charset="0"/>
                    <a:ea typeface="+mn-ea"/>
                    <a:cs typeface="+mn-cs"/>
                  </a:rPr>
                  <a:t>User GUI</a:t>
                </a:r>
                <a:endParaRPr lang="en-US" sz="2000" dirty="0">
                  <a:effectLst/>
                </a:endParaRPr>
              </a:p>
              <a:p>
                <a:pPr algn="ctr"/>
                <a:endParaRPr lang="en-US" sz="2000" b="1" dirty="0">
                  <a:latin typeface="Bell MT" panose="020205030603050203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07AFDF-21E6-4F04-B4B3-F0CC64CA7FA7}"/>
                  </a:ext>
                </a:extLst>
              </p:cNvPr>
              <p:cNvSpPr txBox="1"/>
              <p:nvPr/>
            </p:nvSpPr>
            <p:spPr>
              <a:xfrm>
                <a:off x="7284981" y="5462750"/>
                <a:ext cx="1690966" cy="373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User input</a:t>
                </a:r>
                <a:endParaRPr lang="en-US" sz="2000" b="1" dirty="0">
                  <a:latin typeface="Bell MT" panose="02020503060305020303" pitchFamily="18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98D7CA0-6A02-45C9-BF6B-CEA49BFCC5D0}"/>
                  </a:ext>
                </a:extLst>
              </p:cNvPr>
              <p:cNvGrpSpPr/>
              <p:nvPr/>
            </p:nvGrpSpPr>
            <p:grpSpPr>
              <a:xfrm>
                <a:off x="4996970" y="3745414"/>
                <a:ext cx="1925782" cy="503305"/>
                <a:chOff x="3451513" y="4950798"/>
                <a:chExt cx="1925782" cy="503305"/>
              </a:xfrm>
            </p:grpSpPr>
            <p:sp>
              <p:nvSpPr>
                <p:cNvPr id="26" name="Parallelogram 25">
                  <a:extLst>
                    <a:ext uri="{FF2B5EF4-FFF2-40B4-BE49-F238E27FC236}">
                      <a16:creationId xmlns:a16="http://schemas.microsoft.com/office/drawing/2014/main" id="{42B2F293-DB37-40AD-A2AE-8301663124F8}"/>
                    </a:ext>
                  </a:extLst>
                </p:cNvPr>
                <p:cNvSpPr/>
                <p:nvPr/>
              </p:nvSpPr>
              <p:spPr>
                <a:xfrm>
                  <a:off x="3451513" y="4950798"/>
                  <a:ext cx="1925782" cy="503305"/>
                </a:xfrm>
                <a:prstGeom prst="parallelogram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362C518-5E1A-424F-BE72-00BE0219ED3C}"/>
                    </a:ext>
                  </a:extLst>
                </p:cNvPr>
                <p:cNvSpPr txBox="1"/>
                <p:nvPr/>
              </p:nvSpPr>
              <p:spPr>
                <a:xfrm>
                  <a:off x="3629025" y="4990931"/>
                  <a:ext cx="1481240" cy="345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0" dirty="0">
                      <a:solidFill>
                        <a:schemeClr val="tx2"/>
                      </a:solidFill>
                      <a:effectLst/>
                      <a:latin typeface="Courier New" panose="02070309020205020404" pitchFamily="49" charset="0"/>
                    </a:rPr>
                    <a:t>Agent Real time internet </a:t>
                  </a:r>
                  <a:r>
                    <a:rPr lang="en-US" sz="900" b="0" dirty="0" err="1">
                      <a:solidFill>
                        <a:schemeClr val="tx2"/>
                      </a:solidFill>
                      <a:effectLst/>
                      <a:latin typeface="Courier New" panose="02070309020205020404" pitchFamily="49" charset="0"/>
                    </a:rPr>
                    <a:t>searh</a:t>
                  </a:r>
                  <a:endParaRPr lang="en-US" sz="900" b="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728A2E-FC85-418A-AE03-207EFE4F8EA7}"/>
                  </a:ext>
                </a:extLst>
              </p:cNvPr>
              <p:cNvSpPr txBox="1"/>
              <p:nvPr/>
            </p:nvSpPr>
            <p:spPr>
              <a:xfrm>
                <a:off x="7454190" y="2111600"/>
                <a:ext cx="1352550" cy="6039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Version Control</a:t>
                </a:r>
                <a:endParaRPr lang="en-US" b="1" dirty="0">
                  <a:latin typeface="Bell MT" panose="02020503060305020303" pitchFamily="18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BCC8A-3655-4951-B01B-6FC887EF7D50}"/>
                  </a:ext>
                </a:extLst>
              </p:cNvPr>
              <p:cNvGrpSpPr/>
              <p:nvPr/>
            </p:nvGrpSpPr>
            <p:grpSpPr>
              <a:xfrm>
                <a:off x="7133564" y="3745415"/>
                <a:ext cx="2054694" cy="503305"/>
                <a:chOff x="7133563" y="3347870"/>
                <a:chExt cx="2054694" cy="503305"/>
              </a:xfrm>
            </p:grpSpPr>
            <p:sp>
              <p:nvSpPr>
                <p:cNvPr id="24" name="Parallelogram 23">
                  <a:extLst>
                    <a:ext uri="{FF2B5EF4-FFF2-40B4-BE49-F238E27FC236}">
                      <a16:creationId xmlns:a16="http://schemas.microsoft.com/office/drawing/2014/main" id="{9784D6D7-17F7-41E8-B0AC-7C6A9453A31E}"/>
                    </a:ext>
                  </a:extLst>
                </p:cNvPr>
                <p:cNvSpPr/>
                <p:nvPr/>
              </p:nvSpPr>
              <p:spPr>
                <a:xfrm>
                  <a:off x="7133563" y="3347870"/>
                  <a:ext cx="1925782" cy="503305"/>
                </a:xfrm>
                <a:prstGeom prst="parallelogram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810BC8-9AEA-48C1-9AB6-14DF514FB7D9}"/>
                    </a:ext>
                  </a:extLst>
                </p:cNvPr>
                <p:cNvSpPr txBox="1"/>
                <p:nvPr/>
              </p:nvSpPr>
              <p:spPr>
                <a:xfrm>
                  <a:off x="7384235" y="3445969"/>
                  <a:ext cx="1804022" cy="34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0" dirty="0">
                      <a:solidFill>
                        <a:schemeClr val="tx2"/>
                      </a:solidFill>
                      <a:effectLst/>
                      <a:latin typeface="Courier New" panose="02070309020205020404" pitchFamily="49" charset="0"/>
                    </a:rPr>
                    <a:t>Agents Sales Representative writer</a:t>
                  </a:r>
                </a:p>
              </p:txBody>
            </p:sp>
          </p:grpSp>
          <p:sp>
            <p:nvSpPr>
              <p:cNvPr id="15" name="Arrow: Bent-Up 38">
                <a:extLst>
                  <a:ext uri="{FF2B5EF4-FFF2-40B4-BE49-F238E27FC236}">
                    <a16:creationId xmlns:a16="http://schemas.microsoft.com/office/drawing/2014/main" id="{9FCF3497-5DF8-4E0F-8E69-48DC2D96D26A}"/>
                  </a:ext>
                </a:extLst>
              </p:cNvPr>
              <p:cNvSpPr/>
              <p:nvPr/>
            </p:nvSpPr>
            <p:spPr>
              <a:xfrm rot="16200000">
                <a:off x="9075620" y="2225182"/>
                <a:ext cx="1301804" cy="1577881"/>
              </a:xfrm>
              <a:prstGeom prst="bentUpArrow">
                <a:avLst>
                  <a:gd name="adj1" fmla="val 8637"/>
                  <a:gd name="adj2" fmla="val 13365"/>
                  <a:gd name="adj3" fmla="val 27129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6" name="Arrow: Bent-Up 39">
                <a:extLst>
                  <a:ext uri="{FF2B5EF4-FFF2-40B4-BE49-F238E27FC236}">
                    <a16:creationId xmlns:a16="http://schemas.microsoft.com/office/drawing/2014/main" id="{16B3EDDE-96F7-4AB2-AF75-3585DFC98023}"/>
                  </a:ext>
                </a:extLst>
              </p:cNvPr>
              <p:cNvSpPr/>
              <p:nvPr/>
            </p:nvSpPr>
            <p:spPr>
              <a:xfrm rot="16200000" flipV="1">
                <a:off x="5900923" y="2266722"/>
                <a:ext cx="1252186" cy="1536947"/>
              </a:xfrm>
              <a:prstGeom prst="bentUpArrow">
                <a:avLst>
                  <a:gd name="adj1" fmla="val 8637"/>
                  <a:gd name="adj2" fmla="val 13897"/>
                  <a:gd name="adj3" fmla="val 25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7" name="Arrow: Up 40">
                <a:extLst>
                  <a:ext uri="{FF2B5EF4-FFF2-40B4-BE49-F238E27FC236}">
                    <a16:creationId xmlns:a16="http://schemas.microsoft.com/office/drawing/2014/main" id="{68B869FF-96CE-4572-A680-D8A9F30F4DF8}"/>
                  </a:ext>
                </a:extLst>
              </p:cNvPr>
              <p:cNvSpPr/>
              <p:nvPr/>
            </p:nvSpPr>
            <p:spPr>
              <a:xfrm>
                <a:off x="7968007" y="2814176"/>
                <a:ext cx="297057" cy="850443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8" name="Arrow: Up 41">
                <a:extLst>
                  <a:ext uri="{FF2B5EF4-FFF2-40B4-BE49-F238E27FC236}">
                    <a16:creationId xmlns:a16="http://schemas.microsoft.com/office/drawing/2014/main" id="{024A54FB-47CE-4C53-BB17-83598DD85339}"/>
                  </a:ext>
                </a:extLst>
              </p:cNvPr>
              <p:cNvSpPr/>
              <p:nvPr/>
            </p:nvSpPr>
            <p:spPr>
              <a:xfrm>
                <a:off x="7903528" y="3730444"/>
                <a:ext cx="297057" cy="1008558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9" name="Arrow: Up 42">
                <a:extLst>
                  <a:ext uri="{FF2B5EF4-FFF2-40B4-BE49-F238E27FC236}">
                    <a16:creationId xmlns:a16="http://schemas.microsoft.com/office/drawing/2014/main" id="{11621E5C-6670-4D8F-9AF6-17B2BCEA0C97}"/>
                  </a:ext>
                </a:extLst>
              </p:cNvPr>
              <p:cNvSpPr/>
              <p:nvPr/>
            </p:nvSpPr>
            <p:spPr>
              <a:xfrm rot="2148087">
                <a:off x="9903702" y="3724155"/>
                <a:ext cx="297057" cy="1008558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0" name="Arrow: Up 43">
                <a:extLst>
                  <a:ext uri="{FF2B5EF4-FFF2-40B4-BE49-F238E27FC236}">
                    <a16:creationId xmlns:a16="http://schemas.microsoft.com/office/drawing/2014/main" id="{91E23FD6-368C-45EA-8A35-E17E4D14D221}"/>
                  </a:ext>
                </a:extLst>
              </p:cNvPr>
              <p:cNvSpPr/>
              <p:nvPr/>
            </p:nvSpPr>
            <p:spPr>
              <a:xfrm rot="19070295">
                <a:off x="5666830" y="4269525"/>
                <a:ext cx="297057" cy="1008558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1" name="Arrow: Bent-Up 44">
                <a:extLst>
                  <a:ext uri="{FF2B5EF4-FFF2-40B4-BE49-F238E27FC236}">
                    <a16:creationId xmlns:a16="http://schemas.microsoft.com/office/drawing/2014/main" id="{21CED460-6F3E-4EB8-9CD1-A49D3D975C84}"/>
                  </a:ext>
                </a:extLst>
              </p:cNvPr>
              <p:cNvSpPr/>
              <p:nvPr/>
            </p:nvSpPr>
            <p:spPr>
              <a:xfrm rot="5400000">
                <a:off x="4032704" y="3481246"/>
                <a:ext cx="830941" cy="4415092"/>
              </a:xfrm>
              <a:prstGeom prst="bentUpArrow">
                <a:avLst>
                  <a:gd name="adj1" fmla="val 15952"/>
                  <a:gd name="adj2" fmla="val 15779"/>
                  <a:gd name="adj3" fmla="val 28739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2" name="Arrow: Up 45">
                <a:extLst>
                  <a:ext uri="{FF2B5EF4-FFF2-40B4-BE49-F238E27FC236}">
                    <a16:creationId xmlns:a16="http://schemas.microsoft.com/office/drawing/2014/main" id="{63DE90D8-045A-4730-A330-5208D0EE8CCF}"/>
                  </a:ext>
                </a:extLst>
              </p:cNvPr>
              <p:cNvSpPr/>
              <p:nvPr/>
            </p:nvSpPr>
            <p:spPr>
              <a:xfrm rot="10800000">
                <a:off x="2328822" y="3189911"/>
                <a:ext cx="297056" cy="1191198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</p:grpSp>
      <p:sp>
        <p:nvSpPr>
          <p:cNvPr id="30" name="Arrow: Up 45">
            <a:extLst>
              <a:ext uri="{FF2B5EF4-FFF2-40B4-BE49-F238E27FC236}">
                <a16:creationId xmlns:a16="http://schemas.microsoft.com/office/drawing/2014/main" id="{63DE90D8-045A-4730-A330-5208D0EE8CCF}"/>
              </a:ext>
            </a:extLst>
          </p:cNvPr>
          <p:cNvSpPr/>
          <p:nvPr/>
        </p:nvSpPr>
        <p:spPr>
          <a:xfrm rot="10800000">
            <a:off x="7964449" y="2452717"/>
            <a:ext cx="308288" cy="89335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0CBE4-C874-313E-0311-F566C829D724}"/>
              </a:ext>
            </a:extLst>
          </p:cNvPr>
          <p:cNvSpPr txBox="1"/>
          <p:nvPr/>
        </p:nvSpPr>
        <p:spPr>
          <a:xfrm>
            <a:off x="7419849" y="4843953"/>
            <a:ext cx="131854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Manager Agent work </a:t>
            </a:r>
            <a:r>
              <a:rPr lang="en-US" b="1" dirty="0" err="1">
                <a:latin typeface="Bell MT" panose="02020503060305020303" pitchFamily="18" charset="0"/>
              </a:rPr>
              <a:t>Anaysis</a:t>
            </a:r>
            <a:endParaRPr lang="en-US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4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Group Members Introductions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6747"/>
            <a:ext cx="12192000" cy="5642811"/>
          </a:xfrm>
        </p:spPr>
        <p:txBody>
          <a:bodyPr/>
          <a:lstStyle/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Member 1:        Name: Mustafa Shoukat </a:t>
            </a:r>
          </a:p>
          <a:p>
            <a:pPr marL="158750" indent="6350">
              <a:spcBef>
                <a:spcPts val="100"/>
              </a:spcBef>
              <a:buFontTx/>
              <a:buNone/>
              <a:defRPr/>
            </a:pPr>
            <a:endParaRPr lang="en-US" altLang="en-US" sz="1200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b="1" dirty="0"/>
              <a:t>Position :         Generative AI Engineer</a:t>
            </a:r>
          </a:p>
          <a:p>
            <a:pPr marL="158750" indent="6350">
              <a:spcBef>
                <a:spcPts val="100"/>
              </a:spcBef>
              <a:buNone/>
              <a:defRPr/>
            </a:pPr>
            <a:endParaRPr lang="en-US" b="1" dirty="0"/>
          </a:p>
          <a:p>
            <a:pPr marL="158750" indent="6350">
              <a:spcBef>
                <a:spcPts val="100"/>
              </a:spcBef>
              <a:buNone/>
              <a:defRPr/>
            </a:pPr>
            <a:endParaRPr lang="en-US" dirty="0"/>
          </a:p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Member 2:      Name: Gule Noor</a:t>
            </a:r>
          </a:p>
          <a:p>
            <a:pPr marL="158750" indent="6350">
              <a:spcBef>
                <a:spcPts val="100"/>
              </a:spcBef>
              <a:buFontTx/>
              <a:buNone/>
              <a:defRPr/>
            </a:pPr>
            <a:endParaRPr lang="en-US" altLang="en-US" sz="1200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b="1" dirty="0"/>
              <a:t>Position : </a:t>
            </a:r>
            <a:r>
              <a:rPr lang="en-US" altLang="en-US" dirty="0">
                <a:sym typeface="Wingdings" panose="05000000000000000000" pitchFamily="2" charset="2"/>
              </a:rPr>
              <a:t>Civil Engineer | Python developer</a:t>
            </a:r>
          </a:p>
          <a:p>
            <a:pPr marL="158750" indent="6350">
              <a:spcBef>
                <a:spcPts val="100"/>
              </a:spcBef>
              <a:buNone/>
              <a:defRPr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285998" y="1251285"/>
            <a:ext cx="457201" cy="264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161671" y="3429000"/>
            <a:ext cx="457201" cy="264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Group Members Introductions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6747"/>
            <a:ext cx="12192000" cy="5642811"/>
          </a:xfrm>
        </p:spPr>
        <p:txBody>
          <a:bodyPr/>
          <a:lstStyle/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Member 3:       Name: Amina </a:t>
            </a:r>
          </a:p>
          <a:p>
            <a:pPr marL="158750" indent="6350">
              <a:spcBef>
                <a:spcPts val="100"/>
              </a:spcBef>
              <a:buFontTx/>
              <a:buNone/>
              <a:defRPr/>
            </a:pPr>
            <a:endParaRPr lang="en-US" altLang="en-US" sz="1200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b="1" dirty="0"/>
              <a:t>Position:         Frontend Developer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158750" indent="6350">
              <a:spcBef>
                <a:spcPts val="100"/>
              </a:spcBef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158750" indent="6350">
              <a:spcBef>
                <a:spcPts val="100"/>
              </a:spcBef>
              <a:buNone/>
              <a:defRPr/>
            </a:pPr>
            <a:endParaRPr lang="en-US" dirty="0"/>
          </a:p>
          <a:p>
            <a:endParaRPr lang="en-US" dirty="0"/>
          </a:p>
          <a:p>
            <a:pPr marL="158750" indent="6350">
              <a:spcBef>
                <a:spcPts val="100"/>
              </a:spcBef>
              <a:buFontTx/>
              <a:buNone/>
              <a:defRPr/>
            </a:pPr>
            <a:r>
              <a:rPr lang="en-US" altLang="en-US" dirty="0"/>
              <a:t>Member 4:        Name: </a:t>
            </a:r>
            <a:r>
              <a:rPr lang="en-US" altLang="en-US" dirty="0" err="1"/>
              <a:t>Aamir</a:t>
            </a:r>
            <a:r>
              <a:rPr lang="en-US" altLang="en-US" dirty="0"/>
              <a:t> </a:t>
            </a:r>
            <a:r>
              <a:rPr lang="en-US" altLang="en-US" dirty="0" err="1"/>
              <a:t>Javed</a:t>
            </a:r>
            <a:endParaRPr lang="en-US" altLang="en-US" sz="1200" dirty="0"/>
          </a:p>
          <a:p>
            <a:pPr marL="158750" indent="6350">
              <a:spcBef>
                <a:spcPts val="100"/>
              </a:spcBef>
              <a:buNone/>
              <a:defRPr/>
            </a:pPr>
            <a:r>
              <a:rPr lang="en-US" altLang="en-US" b="1" dirty="0"/>
              <a:t>Position:          Technical writer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173702" y="1227221"/>
            <a:ext cx="457201" cy="264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173701" y="3958389"/>
            <a:ext cx="457201" cy="264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812A35-57D2-A75D-78A0-854E126D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49" y="2531568"/>
            <a:ext cx="1323975" cy="1336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E085D0-C9D7-9AA7-CEC1-4F0F1D42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51" y="2156044"/>
            <a:ext cx="4537876" cy="27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1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482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Bell MT</vt:lpstr>
      <vt:lpstr>Calibri</vt:lpstr>
      <vt:lpstr>Calibri Light</vt:lpstr>
      <vt:lpstr>Courier New</vt:lpstr>
      <vt:lpstr>Times New Roman</vt:lpstr>
      <vt:lpstr>Wingdings</vt:lpstr>
      <vt:lpstr>Office Theme</vt:lpstr>
      <vt:lpstr>Default Design</vt:lpstr>
      <vt:lpstr>1_Default Design</vt:lpstr>
      <vt:lpstr>“IN THE NAME OF ALLAH THE MOST BENEFICENT THE MOST MERCIFUL”</vt:lpstr>
      <vt:lpstr>  Personalized Email Chatbot   Email Personalization Outreach Campaign Agent </vt:lpstr>
      <vt:lpstr>Problem Statement</vt:lpstr>
      <vt:lpstr>    Project Overview </vt:lpstr>
      <vt:lpstr>Methodology Used in Project</vt:lpstr>
      <vt:lpstr>Goal and Aim of the Project</vt:lpstr>
      <vt:lpstr>Block Diagram</vt:lpstr>
      <vt:lpstr>Group Members Introductions </vt:lpstr>
      <vt:lpstr>Group Members Introductions </vt:lpstr>
      <vt:lpstr>Group Members Introductions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Mustafa Shoukat</cp:lastModifiedBy>
  <cp:revision>3</cp:revision>
  <dcterms:created xsi:type="dcterms:W3CDTF">2018-10-24T05:16:20Z</dcterms:created>
  <dcterms:modified xsi:type="dcterms:W3CDTF">2024-08-31T15:33:58Z</dcterms:modified>
</cp:coreProperties>
</file>