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9" r:id="rId7"/>
    <p:sldId id="270" r:id="rId8"/>
    <p:sldId id="259" r:id="rId9"/>
    <p:sldId id="261" r:id="rId10"/>
    <p:sldId id="262" r:id="rId11"/>
    <p:sldId id="263" r:id="rId12"/>
    <p:sldId id="271" r:id="rId13"/>
    <p:sldId id="265" r:id="rId14"/>
    <p:sldId id="272" r:id="rId15"/>
    <p:sldId id="273" r:id="rId16"/>
    <p:sldId id="274" r:id="rId17"/>
    <p:sldId id="27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9C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B4844-66D7-4905-BC17-A749B4C994FF}" v="3501" dt="2021-12-25T18:35:0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>
      <p:cViewPr varScale="1">
        <p:scale>
          <a:sx n="92" d="100"/>
          <a:sy n="92" d="100"/>
        </p:scale>
        <p:origin x="114" y="5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12/25/2021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Movie Recommender System:-</a:t>
            </a:r>
            <a:endParaRPr lang="en-US" sz="600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>
                <a:cs typeface="Calibri"/>
              </a:rPr>
              <a:t>25/12/21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CABDAD-751F-4A7B-8F81-DACB4C6A01F3}"/>
              </a:ext>
            </a:extLst>
          </p:cNvPr>
          <p:cNvSpPr txBox="1"/>
          <p:nvPr/>
        </p:nvSpPr>
        <p:spPr>
          <a:xfrm>
            <a:off x="4722812" y="126124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solidFill>
                  <a:srgbClr val="FFFF00"/>
                </a:solidFill>
              </a:rPr>
              <a:t>Process:-</a:t>
            </a:r>
            <a:endParaRPr lang="en-US" sz="5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E44F2-EFB6-4CF0-B342-376AFEB1D951}"/>
              </a:ext>
            </a:extLst>
          </p:cNvPr>
          <p:cNvSpPr txBox="1"/>
          <p:nvPr/>
        </p:nvSpPr>
        <p:spPr>
          <a:xfrm>
            <a:off x="1177835" y="987906"/>
            <a:ext cx="1058225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main objective of the project was to make a content based movie recommender 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 data in the cast and crew columns were converted into lower case string format 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Tags were created for all the movies by merging various columns 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Tags were converted into vectors 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cosine distance between every movie was calculated.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Then the similarity score between two movies were predicted.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Top 5 movies with highest similarity scores were recommended.</a:t>
            </a:r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454A25-8CB8-489D-9A32-BBD80C17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83" y="4997600"/>
            <a:ext cx="6165331" cy="16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6CE204-66B2-47C9-BDD5-48C3356CE4EF}"/>
              </a:ext>
            </a:extLst>
          </p:cNvPr>
          <p:cNvSpPr txBox="1"/>
          <p:nvPr/>
        </p:nvSpPr>
        <p:spPr>
          <a:xfrm>
            <a:off x="4098714" y="182880"/>
            <a:ext cx="398194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500" dirty="0">
                <a:solidFill>
                  <a:srgbClr val="FFFF00"/>
                </a:solidFill>
              </a:rPr>
              <a:t>Conclusion:-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BBF4-1A33-4768-827B-016272106B11}"/>
              </a:ext>
            </a:extLst>
          </p:cNvPr>
          <p:cNvSpPr txBox="1"/>
          <p:nvPr/>
        </p:nvSpPr>
        <p:spPr>
          <a:xfrm>
            <a:off x="931978" y="1016285"/>
            <a:ext cx="1031748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tags were successfully converted into vector format  using the </a:t>
            </a:r>
            <a:r>
              <a:rPr lang="en-US" sz="2800" dirty="0" err="1">
                <a:solidFill>
                  <a:srgbClr val="FF0000"/>
                </a:solidFill>
                <a:cs typeface="Calibri"/>
              </a:rPr>
              <a:t>ast</a:t>
            </a:r>
            <a:r>
              <a:rPr lang="en-US" sz="2800" dirty="0">
                <a:cs typeface="Calibri"/>
              </a:rPr>
              <a:t> library.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 cosine distance between the vectors was calculated using the </a:t>
            </a:r>
            <a:r>
              <a:rPr lang="en-US" sz="2800" dirty="0" err="1">
                <a:solidFill>
                  <a:srgbClr val="FF0000"/>
                </a:solidFill>
                <a:cs typeface="Calibri"/>
              </a:rPr>
              <a:t>nltk</a:t>
            </a:r>
            <a:r>
              <a:rPr lang="en-US" sz="2800" dirty="0">
                <a:cs typeface="Calibri"/>
              </a:rPr>
              <a:t> library.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similarity scores were predicted based on the cosine distance of the movies.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movies with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highest similarity scores</a:t>
            </a:r>
            <a:r>
              <a:rPr lang="en-US" sz="2800" dirty="0">
                <a:cs typeface="Calibri"/>
              </a:rPr>
              <a:t> were recommended.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72BC4114-4395-43F4-9E0F-B7B049A0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39" y="4218447"/>
            <a:ext cx="4359230" cy="23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049D44A-EC7A-4C3C-972D-BD2308AA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95" y="407565"/>
            <a:ext cx="5162993" cy="261859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3220D67-48F7-48DD-994D-EF4E682B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33" y="3342832"/>
            <a:ext cx="6118052" cy="288715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F1964E0-7A56-4AC3-8BB2-638C2FC7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122" y="610092"/>
            <a:ext cx="2484179" cy="1797333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97B270D-874C-40B3-83AE-3FDF4AB4A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019" y="2643384"/>
            <a:ext cx="2492386" cy="1694201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9E6951CE-8AD4-4417-8635-F941C08F2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164" y="4596634"/>
            <a:ext cx="2494094" cy="16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769BA-B8D2-4553-ADE0-95A2AB26F113}"/>
              </a:ext>
            </a:extLst>
          </p:cNvPr>
          <p:cNvSpPr txBox="1"/>
          <p:nvPr/>
        </p:nvSpPr>
        <p:spPr>
          <a:xfrm>
            <a:off x="3484072" y="2916621"/>
            <a:ext cx="522068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cs typeface="Calibri"/>
              </a:rPr>
              <a:t>Thank You...</a:t>
            </a:r>
          </a:p>
        </p:txBody>
      </p:sp>
    </p:spTree>
    <p:extLst>
      <p:ext uri="{BB962C8B-B14F-4D97-AF65-F5344CB8AC3E}">
        <p14:creationId xmlns:p14="http://schemas.microsoft.com/office/powerpoint/2010/main" val="86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5E4B6-4E13-4446-BF39-FB712C1DC61C}"/>
              </a:ext>
            </a:extLst>
          </p:cNvPr>
          <p:cNvSpPr txBox="1"/>
          <p:nvPr/>
        </p:nvSpPr>
        <p:spPr>
          <a:xfrm>
            <a:off x="4722812" y="145043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solidFill>
                  <a:srgbClr val="FFFF00"/>
                </a:solidFill>
                <a:cs typeface="Calibri"/>
              </a:rPr>
              <a:t>Team:-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B9D55-1674-4180-B4A8-0FFD24A8842B}"/>
              </a:ext>
            </a:extLst>
          </p:cNvPr>
          <p:cNvSpPr txBox="1"/>
          <p:nvPr/>
        </p:nvSpPr>
        <p:spPr>
          <a:xfrm>
            <a:off x="1320710" y="1310509"/>
            <a:ext cx="1022292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dirty="0">
                <a:cs typeface="Calibri"/>
              </a:rPr>
              <a:t>Mohammed Mustafa Siddiq                       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1604-19-736-307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cs typeface="Calibri"/>
              </a:rPr>
              <a:t>Mohammed Abdul Jabbar                           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1604-19-736-310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cs typeface="Calibri"/>
              </a:rPr>
              <a:t>Mirza Abdul Wajid Baig                    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         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  1604-20-737-110</a:t>
            </a:r>
            <a:r>
              <a:rPr lang="en-US" sz="2800" dirty="0">
                <a:cs typeface="Calibri"/>
              </a:rPr>
              <a:t>    </a:t>
            </a: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cs typeface="Calibri"/>
              </a:rPr>
              <a:t>Mohammed Asim </a:t>
            </a:r>
            <a:r>
              <a:rPr lang="en-US" sz="2800" dirty="0" err="1">
                <a:cs typeface="Calibri"/>
              </a:rPr>
              <a:t>Alam</a:t>
            </a:r>
            <a:r>
              <a:rPr lang="en-US" sz="2800" dirty="0">
                <a:cs typeface="Calibri"/>
              </a:rPr>
              <a:t>                               </a:t>
            </a:r>
            <a:r>
              <a:rPr lang="en-US" sz="2800" dirty="0">
                <a:solidFill>
                  <a:srgbClr val="FF0000"/>
                </a:solidFill>
                <a:cs typeface="Calibri"/>
              </a:rPr>
              <a:t>1604-20-737-118 </a:t>
            </a:r>
            <a:r>
              <a:rPr lang="en-US" sz="2800" dirty="0">
                <a:cs typeface="Calibri"/>
              </a:rPr>
              <a:t>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Overview:-</a:t>
            </a:r>
            <a:endParaRPr lang="en-US" sz="42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Problem statement</a:t>
            </a:r>
          </a:p>
          <a:p>
            <a:pPr marL="304165" indent="-304165"/>
            <a:r>
              <a:rPr lang="en-US" dirty="0">
                <a:cs typeface="Calibri"/>
              </a:rPr>
              <a:t>Dataset downloading and extraction</a:t>
            </a:r>
          </a:p>
          <a:p>
            <a:pPr marL="304165" indent="-304165"/>
            <a:r>
              <a:rPr lang="en-US" dirty="0">
                <a:cs typeface="Calibri"/>
              </a:rPr>
              <a:t>Exploratory data analysis</a:t>
            </a:r>
          </a:p>
          <a:p>
            <a:pPr marL="304165" indent="-304165"/>
            <a:r>
              <a:rPr lang="en-US" dirty="0">
                <a:cs typeface="Calibri"/>
              </a:rPr>
              <a:t>Data pre-processing</a:t>
            </a:r>
          </a:p>
          <a:p>
            <a:pPr marL="304165" indent="-304165"/>
            <a:r>
              <a:rPr lang="en-US" dirty="0">
                <a:cs typeface="Calibri"/>
              </a:rPr>
              <a:t>Model building [Bag of words]</a:t>
            </a:r>
          </a:p>
          <a:p>
            <a:pPr marL="304165" indent="-304165"/>
            <a:r>
              <a:rPr lang="en-US" dirty="0">
                <a:cs typeface="Calibri"/>
              </a:rPr>
              <a:t>conclusion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0C68A74-A653-47CE-8346-3D8CCBA4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62" y="695445"/>
            <a:ext cx="4642910" cy="56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Libraries used :-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/>
              <a:t>Numpy</a:t>
            </a:r>
            <a:r>
              <a:rPr lang="en-US" dirty="0"/>
              <a:t> – Makes working with array </a:t>
            </a:r>
            <a:r>
              <a:rPr lang="en-US" dirty="0" err="1"/>
              <a:t>dataframes</a:t>
            </a:r>
            <a:r>
              <a:rPr lang="en-US" dirty="0"/>
              <a:t> easy.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Pandas – It is used to interpret the dataset and to make necessary modifications in the data.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/>
              <a:t>Nltk</a:t>
            </a:r>
            <a:r>
              <a:rPr lang="en-US" dirty="0"/>
              <a:t> –To avoid reiteration of similar words.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41968623-3F82-4094-8D0C-EF0061C2D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6856" y="1857605"/>
            <a:ext cx="3662110" cy="2309845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dirty="0">
                <a:solidFill>
                  <a:srgbClr val="FFFF00"/>
                </a:solidFill>
              </a:rPr>
              <a:t>Problem Statement :-</a:t>
            </a:r>
            <a:endParaRPr lang="en-US" sz="4500">
              <a:solidFill>
                <a:srgbClr val="FFFF00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16339"/>
            <a:ext cx="10364598" cy="445586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We were provided with a dataset of various movies, based on which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movie recommender was to be implemented. The idea was to perform a</a:t>
            </a:r>
            <a:r>
              <a:rPr lang="en-US" dirty="0">
                <a:highlight>
                  <a:srgbClr val="000000"/>
                </a:highlight>
                <a:cs typeface="Calibri"/>
              </a:rPr>
              <a:t> </a:t>
            </a:r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Count </a:t>
            </a:r>
            <a:r>
              <a:rPr lang="en-US" sz="3200" dirty="0" err="1">
                <a:solidFill>
                  <a:srgbClr val="FF0000"/>
                </a:solidFill>
                <a:highlight>
                  <a:srgbClr val="000000"/>
                </a:highlight>
                <a:cs typeface="Calibri"/>
              </a:rPr>
              <a:t>vactorization</a:t>
            </a:r>
            <a:r>
              <a:rPr lang="en-US" sz="3200" dirty="0">
                <a:cs typeface="Calibri"/>
              </a:rPr>
              <a:t> </a:t>
            </a:r>
            <a:r>
              <a:rPr lang="en-US" dirty="0">
                <a:cs typeface="Calibri"/>
              </a:rPr>
              <a:t>using the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 module and then finding the cosine distance between each movie vector.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7" y="336858"/>
            <a:ext cx="8938472" cy="103328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cs typeface="Calibri"/>
              </a:rPr>
              <a:t>About the dataset:-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65A6A-DF0D-4D84-8BE6-45A3F54B39FC}"/>
              </a:ext>
            </a:extLst>
          </p:cNvPr>
          <p:cNvSpPr txBox="1"/>
          <p:nvPr/>
        </p:nvSpPr>
        <p:spPr>
          <a:xfrm>
            <a:off x="1205169" y="1365294"/>
            <a:ext cx="935296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It contains a vast amount of data regarding 4500+ movies.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were two datasets provided to use 'Movies' and 'Credits' datasets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We merged the two datasets on the basis of the 'Title' of the movie.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9372493-769E-492F-9CEB-619594B0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48" y="3809689"/>
            <a:ext cx="4898224" cy="5913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309B2B-422B-49EB-9D68-B5FE6BED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62" y="3686318"/>
            <a:ext cx="4813119" cy="715073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726169-00B5-4809-BDD5-CF11316B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372" y="1479757"/>
            <a:ext cx="1712920" cy="16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F84FD8E-6A4C-44F1-B17D-3A27FFBF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59" y="644032"/>
            <a:ext cx="9654607" cy="55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2745BB3-1FDA-4B71-B232-6047DFA7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26" y="1064061"/>
            <a:ext cx="10968996" cy="4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66B47-9BFE-43DB-8E75-19D249FA0E99}"/>
              </a:ext>
            </a:extLst>
          </p:cNvPr>
          <p:cNvSpPr txBox="1"/>
          <p:nvPr/>
        </p:nvSpPr>
        <p:spPr>
          <a:xfrm>
            <a:off x="2850518" y="163962"/>
            <a:ext cx="6478331" cy="1104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600"/>
              </a:spcBef>
            </a:pPr>
            <a:r>
              <a:rPr lang="en-US" sz="4200" dirty="0">
                <a:solidFill>
                  <a:srgbClr val="FFFF00"/>
                </a:solidFill>
                <a:ea typeface="+mn-lt"/>
                <a:cs typeface="+mn-lt"/>
              </a:rPr>
              <a:t>Exploratory data analysis:-</a:t>
            </a:r>
            <a:endParaRPr lang="en-US" sz="4200" dirty="0">
              <a:solidFill>
                <a:srgbClr val="FFFF00"/>
              </a:solidFill>
            </a:endParaRPr>
          </a:p>
          <a:p>
            <a:pPr algn="ctr"/>
            <a:endParaRPr lang="en-US" sz="2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D064E-6836-41B2-ADBB-C097DFF23D75}"/>
              </a:ext>
            </a:extLst>
          </p:cNvPr>
          <p:cNvSpPr txBox="1"/>
          <p:nvPr/>
        </p:nvSpPr>
        <p:spPr>
          <a:xfrm>
            <a:off x="1413201" y="1015300"/>
            <a:ext cx="422779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There were about 20 columns in movies dataset and 4 columns in credit dataset.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Out of which 8 columns from movies dataset were used.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data was checked for any null or missing values and were sorted.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1509E7-2C3B-4066-B208-DCC4D1EF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01" y="1375682"/>
            <a:ext cx="6307173" cy="1098575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495C408-25D6-485A-8E30-6A95D3B3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89" y="2911496"/>
            <a:ext cx="4964416" cy="29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3815" y="268890"/>
            <a:ext cx="7145608" cy="80474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ctr"/>
            <a:r>
              <a:rPr lang="en-US" sz="4200" dirty="0">
                <a:solidFill>
                  <a:srgbClr val="FFFF00"/>
                </a:solidFill>
                <a:cs typeface="Calibri"/>
              </a:rPr>
              <a:t>Data Pre-processing:-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D7AE2B-F679-427F-8F10-F888A550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4952" y="2146617"/>
            <a:ext cx="2566065" cy="28320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37690-8333-49FC-97CB-7C05E7588776}"/>
              </a:ext>
            </a:extLst>
          </p:cNvPr>
          <p:cNvSpPr txBox="1"/>
          <p:nvPr/>
        </p:nvSpPr>
        <p:spPr>
          <a:xfrm>
            <a:off x="1138976" y="1185567"/>
            <a:ext cx="779272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null values were eliminated as there were only a few of them.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The data was scanned for any duplicate entries.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Later on the cast and crew columns were converted into a string using 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'</a:t>
            </a:r>
            <a:r>
              <a:rPr lang="en-US" sz="3000" dirty="0" err="1">
                <a:solidFill>
                  <a:srgbClr val="FF0000"/>
                </a:solidFill>
                <a:cs typeface="Calibri"/>
              </a:rPr>
              <a:t>ast</a:t>
            </a:r>
            <a:r>
              <a:rPr lang="en-US" sz="3000" dirty="0">
                <a:solidFill>
                  <a:srgbClr val="FF0000"/>
                </a:solidFill>
                <a:cs typeface="Calibri"/>
              </a:rPr>
              <a:t>'</a:t>
            </a:r>
            <a:r>
              <a:rPr lang="en-US" sz="2800" dirty="0">
                <a:cs typeface="Calibri"/>
              </a:rPr>
              <a:t> inbuilt library.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B9E0D-A615-4B41-B32A-5DB38AC2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853" y="962452"/>
            <a:ext cx="2881200" cy="875052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C68DE1-87AF-4547-9C4C-66852CE6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3" y="3515098"/>
            <a:ext cx="5200817" cy="201290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165F62E-7E11-40D8-9DD8-6B4D46D78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4" y="5560499"/>
            <a:ext cx="5200818" cy="58963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DBD16B6E-4B75-40E0-AF31-E0A7E271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583" y="3558889"/>
            <a:ext cx="3035386" cy="29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0</TotalTime>
  <Words>116</Words>
  <Application>Microsoft Office PowerPoint</Application>
  <PresentationFormat>Custom</PresentationFormat>
  <Paragraphs>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 16x9</vt:lpstr>
      <vt:lpstr>Movie Recommender System:-</vt:lpstr>
      <vt:lpstr>Overview:-</vt:lpstr>
      <vt:lpstr>Libraries used :-</vt:lpstr>
      <vt:lpstr>Problem Statement :-</vt:lpstr>
      <vt:lpstr>About the dataset:-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530</cp:revision>
  <dcterms:created xsi:type="dcterms:W3CDTF">2021-12-25T16:31:23Z</dcterms:created>
  <dcterms:modified xsi:type="dcterms:W3CDTF">2021-12-25T18:42:49Z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