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76" r:id="rId4"/>
    <p:sldId id="270" r:id="rId5"/>
    <p:sldId id="262" r:id="rId6"/>
    <p:sldId id="273" r:id="rId7"/>
    <p:sldId id="266" r:id="rId8"/>
    <p:sldId id="271" r:id="rId9"/>
    <p:sldId id="272" r:id="rId10"/>
    <p:sldId id="26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0398-B2E8-49FE-860E-4F8734EF0A17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3AA5-097D-46D5-9D06-00AE476C93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27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0398-B2E8-49FE-860E-4F8734EF0A17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3AA5-097D-46D5-9D06-00AE476C9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84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0398-B2E8-49FE-860E-4F8734EF0A17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3AA5-097D-46D5-9D06-00AE476C9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1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0398-B2E8-49FE-860E-4F8734EF0A17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3AA5-097D-46D5-9D06-00AE476C9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346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0398-B2E8-49FE-860E-4F8734EF0A17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3AA5-097D-46D5-9D06-00AE476C93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636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0398-B2E8-49FE-860E-4F8734EF0A17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3AA5-097D-46D5-9D06-00AE476C9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9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0398-B2E8-49FE-860E-4F8734EF0A17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3AA5-097D-46D5-9D06-00AE476C9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68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0398-B2E8-49FE-860E-4F8734EF0A17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3AA5-097D-46D5-9D06-00AE476C9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79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0398-B2E8-49FE-860E-4F8734EF0A17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3AA5-097D-46D5-9D06-00AE476C9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51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F330398-B2E8-49FE-860E-4F8734EF0A17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C83AA5-097D-46D5-9D06-00AE476C9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2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0398-B2E8-49FE-860E-4F8734EF0A17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83AA5-097D-46D5-9D06-00AE476C9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8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F330398-B2E8-49FE-860E-4F8734EF0A17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0C83AA5-097D-46D5-9D06-00AE476C93B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045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102.1315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arxiv.org/abs/2308.11436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1789610"/>
            <a:ext cx="10058400" cy="654449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Understanding Compton Data Space &amp; GRB Analysis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827613"/>
          </a:xfrm>
        </p:spPr>
        <p:txBody>
          <a:bodyPr>
            <a:normAutofit/>
          </a:bodyPr>
          <a:lstStyle/>
          <a:p>
            <a:pPr algn="ctr"/>
            <a:r>
              <a:rPr lang="en-US" sz="1600" b="1" dirty="0" smtClean="0"/>
              <a:t>Gamma Rays, Compton Telescopes, and Practical Work with COSI</a:t>
            </a:r>
          </a:p>
          <a:p>
            <a:pPr algn="ctr"/>
            <a:r>
              <a:rPr lang="en-US" sz="1600" b="1" dirty="0" smtClean="0"/>
              <a:t>Presented by:</a:t>
            </a:r>
            <a:r>
              <a:rPr lang="en-US" sz="1600" dirty="0" smtClean="0"/>
              <a:t> Ghulam Mustafa</a:t>
            </a:r>
          </a:p>
          <a:p>
            <a:pPr algn="ctr"/>
            <a:r>
              <a:rPr lang="en-US" sz="1600" b="1" dirty="0" smtClean="0"/>
              <a:t>Date</a:t>
            </a:r>
            <a:r>
              <a:rPr lang="en-US" sz="1600" b="1" smtClean="0"/>
              <a:t>: </a:t>
            </a:r>
            <a:r>
              <a:rPr lang="en-US" sz="1600" b="1" smtClean="0"/>
              <a:t>17/07/2025</a:t>
            </a:r>
            <a:endParaRPr lang="en-US" sz="1600" b="1" dirty="0" smtClean="0"/>
          </a:p>
          <a:p>
            <a:pPr algn="ctr"/>
            <a:r>
              <a:rPr lang="en-US" sz="1600" b="1" dirty="0" smtClean="0"/>
              <a:t>Meeting: </a:t>
            </a:r>
            <a:r>
              <a:rPr lang="en-US" sz="1600" b="1" dirty="0" smtClean="0"/>
              <a:t>02</a:t>
            </a:r>
            <a:endParaRPr lang="en-US" sz="1600" b="1" dirty="0" smtClean="0"/>
          </a:p>
          <a:p>
            <a:pPr algn="ctr"/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34792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Progress – Ghulam Mustafa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5799909" cy="4023360"/>
          </a:xfrm>
        </p:spPr>
        <p:txBody>
          <a:bodyPr>
            <a:normAutofit/>
          </a:bodyPr>
          <a:lstStyle/>
          <a:p>
            <a:r>
              <a:rPr lang="en-US" b="1" dirty="0"/>
              <a:t>✅ TS Map Notebook</a:t>
            </a:r>
          </a:p>
          <a:p>
            <a:r>
              <a:rPr lang="en-US" dirty="0"/>
              <a:t>GRB </a:t>
            </a:r>
            <a:r>
              <a:rPr lang="en-US" b="1" dirty="0"/>
              <a:t>bn081207680</a:t>
            </a:r>
            <a:r>
              <a:rPr lang="en-US" dirty="0"/>
              <a:t> tested successfully.</a:t>
            </a:r>
          </a:p>
          <a:p>
            <a:r>
              <a:rPr lang="en-US" dirty="0"/>
              <a:t>All files integrated &amp; binning automated.</a:t>
            </a:r>
          </a:p>
          <a:p>
            <a:r>
              <a:rPr lang="en-US" dirty="0"/>
              <a:t>Notebook cleaned; ready for </a:t>
            </a:r>
            <a:r>
              <a:rPr lang="en-US" b="1" dirty="0"/>
              <a:t>Airflow pipeline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CDS </a:t>
            </a:r>
            <a:r>
              <a:rPr lang="en-US" b="1" dirty="0"/>
              <a:t>&amp; ML Work</a:t>
            </a:r>
          </a:p>
          <a:p>
            <a:r>
              <a:rPr lang="en-US" dirty="0"/>
              <a:t>Studying:</a:t>
            </a:r>
          </a:p>
          <a:p>
            <a:pPr lvl="1"/>
            <a:r>
              <a:rPr lang="en-US" b="1" dirty="0"/>
              <a:t>CDS axes &amp; PSF</a:t>
            </a:r>
            <a:endParaRPr lang="en-US" dirty="0"/>
          </a:p>
          <a:p>
            <a:pPr lvl="1"/>
            <a:r>
              <a:rPr lang="en-US" b="1" dirty="0"/>
              <a:t>Response matrix</a:t>
            </a:r>
            <a:endParaRPr lang="en-US" dirty="0"/>
          </a:p>
          <a:p>
            <a:r>
              <a:rPr lang="en-US" dirty="0"/>
              <a:t>Reviewing </a:t>
            </a:r>
            <a:r>
              <a:rPr lang="en-US" b="1" dirty="0"/>
              <a:t>ML/DL</a:t>
            </a:r>
            <a:r>
              <a:rPr lang="en-US" dirty="0"/>
              <a:t> for GRB classification &amp; localization.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088" y="1845734"/>
            <a:ext cx="3859592" cy="385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14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97280" y="2016278"/>
            <a:ext cx="439966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Kierans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Takahashi &amp;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Kanbach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(2022)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Schönfelder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al. (1993)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Zoglauer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(2005), Diehl et al. (1992)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MEGAlib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Cosipy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tools</a:t>
            </a:r>
          </a:p>
        </p:txBody>
      </p:sp>
    </p:spTree>
    <p:extLst>
      <p:ext uri="{BB962C8B-B14F-4D97-AF65-F5344CB8AC3E}">
        <p14:creationId xmlns:p14="http://schemas.microsoft.com/office/powerpoint/2010/main" val="264752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🔭 What is Gamma-Ray Astronomy?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97280" y="2301496"/>
            <a:ext cx="5512526" cy="175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Observes high-energy gamma rays from space.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Gamma rays come from black holes, neutron stars, supernovae, GRBs.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Requires space-based detectors (Earth’s atmosphere blocks gamma rays).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806" y="2165161"/>
            <a:ext cx="4707539" cy="313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90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What is Compton Data Space (CDS)?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97280" y="1891797"/>
            <a:ext cx="527739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algn="just" fontAlgn="base">
              <a:buFont typeface="+mj-lt"/>
              <a:buAutoNum type="arabicPeriod"/>
            </a:pPr>
            <a:r>
              <a:rPr lang="en-US" b="1" dirty="0"/>
              <a:t>Compton Data Space (CDS) </a:t>
            </a:r>
            <a:r>
              <a:rPr lang="en-US" dirty="0"/>
              <a:t>is a </a:t>
            </a:r>
            <a:r>
              <a:rPr lang="en-US" b="1" dirty="0"/>
              <a:t>multi-dimensional space </a:t>
            </a:r>
            <a:r>
              <a:rPr lang="en-US" dirty="0"/>
              <a:t>where each </a:t>
            </a:r>
            <a:r>
              <a:rPr lang="en-US" b="1" dirty="0"/>
              <a:t>detected gamma-ray photon</a:t>
            </a:r>
            <a:r>
              <a:rPr lang="en-US" dirty="0"/>
              <a:t> is represented by a set of physical parameters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557554" y="1891797"/>
            <a:ext cx="5355772" cy="4023360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Calibri" panose="020F0502020204030204" pitchFamily="34" charset="0"/>
              <a:buNone/>
            </a:pPr>
            <a:r>
              <a:rPr lang="en-US" dirty="0" smtClean="0"/>
              <a:t>Each photon is stored in a 5-dimensional histogram: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b="1" dirty="0" smtClean="0"/>
              <a:t>Time – </a:t>
            </a:r>
            <a:r>
              <a:rPr lang="en-US" dirty="0" smtClean="0"/>
              <a:t>When the photon was detected.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b="1" dirty="0" err="1" smtClean="0"/>
              <a:t>Em</a:t>
            </a:r>
            <a:r>
              <a:rPr lang="en-US" b="1" dirty="0" smtClean="0"/>
              <a:t> (Energy) – </a:t>
            </a:r>
            <a:r>
              <a:rPr lang="en-US" dirty="0" smtClean="0"/>
              <a:t>The measured energy of the photon.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b="1" dirty="0" smtClean="0"/>
              <a:t>Phi (ϕ) – </a:t>
            </a:r>
            <a:r>
              <a:rPr lang="en-US" dirty="0" smtClean="0"/>
              <a:t>The Compton scatter angle (between initial and final direction).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b="1" dirty="0" smtClean="0"/>
              <a:t>Psi – </a:t>
            </a:r>
            <a:r>
              <a:rPr lang="en-US" dirty="0" smtClean="0"/>
              <a:t>Sky direction longitude (HEALPix coordinate).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b="1" dirty="0" smtClean="0"/>
              <a:t>Chi – </a:t>
            </a:r>
            <a:r>
              <a:rPr lang="en-US" dirty="0" smtClean="0"/>
              <a:t>Sky direction latitude (HEALPix coordinate).</a:t>
            </a:r>
          </a:p>
          <a:p>
            <a:pPr marL="0" indent="0" fontAlgn="base">
              <a:buFont typeface="Calibri" panose="020F0502020204030204" pitchFamily="34" charset="0"/>
              <a:buNone/>
            </a:pPr>
            <a:r>
              <a:rPr lang="en-US" dirty="0" smtClean="0"/>
              <a:t>👉 Psi and Chi together define the sky location of the scattered photon.</a:t>
            </a:r>
          </a:p>
          <a:p>
            <a:pPr marL="457200" indent="-457200" fontAlgn="base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62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6728" y="470262"/>
            <a:ext cx="10502537" cy="48044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5734594"/>
            <a:ext cx="12135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Useful references </a:t>
            </a:r>
            <a:r>
              <a:rPr lang="en-US" sz="1400" dirty="0" err="1"/>
              <a:t>taht</a:t>
            </a:r>
            <a:r>
              <a:rPr lang="en-US" sz="1400" dirty="0"/>
              <a:t> describes the CDS are e.g. Zoglauer+21(</a:t>
            </a:r>
            <a:r>
              <a:rPr lang="en-US" sz="1400" dirty="0">
                <a:hlinkClick r:id="rId3"/>
              </a:rPr>
              <a:t>https://arxiv.org/pdf/2102.13158</a:t>
            </a:r>
            <a:r>
              <a:rPr lang="en-US" sz="1400" dirty="0"/>
              <a:t>), Martinez-Castellanos+23(</a:t>
            </a:r>
            <a:r>
              <a:rPr lang="en-US" sz="1400" dirty="0">
                <a:hlinkClick r:id="rId4"/>
              </a:rPr>
              <a:t>https://arxiv.org/abs/2308.11436</a:t>
            </a:r>
            <a:r>
              <a:rPr lang="en-US" sz="1400" dirty="0"/>
              <a:t>). </a:t>
            </a:r>
            <a:endParaRPr lang="en-US" sz="1400" dirty="0" smtClean="0"/>
          </a:p>
          <a:p>
            <a:r>
              <a:rPr lang="en-US" sz="1400" dirty="0" smtClean="0"/>
              <a:t>The </a:t>
            </a:r>
            <a:r>
              <a:rPr lang="en-US" sz="1400" dirty="0"/>
              <a:t>tip of the cone for small scattering angles corresponds to the location of the source in the sky.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234" y="87811"/>
            <a:ext cx="3264626" cy="217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22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Needed in GRB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6831874" cy="348865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 4-box diagram for: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Source </a:t>
            </a:r>
            <a:r>
              <a:rPr lang="en-US" b="1" dirty="0"/>
              <a:t>File </a:t>
            </a:r>
            <a:r>
              <a:rPr lang="en-US" dirty="0"/>
              <a:t>– actual GRB photon </a:t>
            </a:r>
            <a:r>
              <a:rPr lang="en-US" dirty="0" smtClean="0"/>
              <a:t>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Orientation </a:t>
            </a:r>
            <a:r>
              <a:rPr lang="en-US" b="1" dirty="0"/>
              <a:t>File </a:t>
            </a:r>
            <a:r>
              <a:rPr lang="en-US" dirty="0"/>
              <a:t>– where the telescope was </a:t>
            </a:r>
            <a:r>
              <a:rPr lang="en-US" dirty="0" smtClean="0"/>
              <a:t>pointing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Background </a:t>
            </a:r>
            <a:r>
              <a:rPr lang="en-US" b="1" dirty="0"/>
              <a:t>File </a:t>
            </a:r>
            <a:r>
              <a:rPr lang="en-US" dirty="0"/>
              <a:t>– noise we want to </a:t>
            </a:r>
            <a:r>
              <a:rPr lang="en-US" dirty="0" smtClean="0"/>
              <a:t>subtract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Response </a:t>
            </a:r>
            <a:r>
              <a:rPr lang="en-US" b="1" dirty="0"/>
              <a:t>File </a:t>
            </a:r>
            <a:r>
              <a:rPr lang="en-US" dirty="0"/>
              <a:t>– how detector sees each photon</a:t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With </a:t>
            </a:r>
            <a:r>
              <a:rPr lang="en-US" dirty="0"/>
              <a:t>everyday analogies (photo, GPS, background noise, glasses).</a:t>
            </a:r>
          </a:p>
          <a:p>
            <a:pPr algn="ctr"/>
            <a:r>
              <a:rPr lang="en-US" b="1" dirty="0"/>
              <a:t>Together they allow TS maps and spectral fits.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154" y="1845734"/>
            <a:ext cx="3921034" cy="408057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79493" y="5792803"/>
            <a:ext cx="5667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Source + Orientation + Response + Background → TS Map</a:t>
            </a:r>
          </a:p>
        </p:txBody>
      </p:sp>
    </p:spTree>
    <p:extLst>
      <p:ext uri="{BB962C8B-B14F-4D97-AF65-F5344CB8AC3E}">
        <p14:creationId xmlns:p14="http://schemas.microsoft.com/office/powerpoint/2010/main" val="320742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are Save in Data01 (Mounted Folder)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747628"/>
            <a:ext cx="10058400" cy="221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05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 </a:t>
            </a:r>
            <a:r>
              <a:rPr lang="en-US" dirty="0" smtClean="0"/>
              <a:t>Map Results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69675"/>
            <a:ext cx="3252651" cy="33056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519" y="3331027"/>
            <a:ext cx="2865120" cy="28395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279" y="2201483"/>
            <a:ext cx="3200401" cy="284201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97280" y="5486399"/>
            <a:ext cx="3409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bn081207680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33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 Map Results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85452"/>
            <a:ext cx="4618688" cy="4022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1885452"/>
            <a:ext cx="3545605" cy="413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676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 Map Results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8073" y="1985925"/>
            <a:ext cx="4596814" cy="390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27151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354</TotalTime>
  <Words>363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Retrospect</vt:lpstr>
      <vt:lpstr>Understanding Compton Data Space &amp; GRB Analysis</vt:lpstr>
      <vt:lpstr>🔭 What is Gamma-Ray Astronomy?</vt:lpstr>
      <vt:lpstr>What is Compton Data Space (CDS)?</vt:lpstr>
      <vt:lpstr>PowerPoint Presentation</vt:lpstr>
      <vt:lpstr>Files Needed in GRB Analysis</vt:lpstr>
      <vt:lpstr>Files are Save in Data01 (Mounted Folder)</vt:lpstr>
      <vt:lpstr>TS Map Results </vt:lpstr>
      <vt:lpstr>TS Map Results </vt:lpstr>
      <vt:lpstr>TS Map Results </vt:lpstr>
      <vt:lpstr>Project Progress – Ghulam Mustafa</vt:lpstr>
      <vt:lpstr>References: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Compton Data Space &amp; GRB Analysis</dc:title>
  <dc:creator>Microsoft account</dc:creator>
  <cp:lastModifiedBy>Microsoft account</cp:lastModifiedBy>
  <cp:revision>33</cp:revision>
  <dcterms:created xsi:type="dcterms:W3CDTF">2025-07-02T10:38:37Z</dcterms:created>
  <dcterms:modified xsi:type="dcterms:W3CDTF">2025-07-16T23:46:05Z</dcterms:modified>
</cp:coreProperties>
</file>