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
  </p:notesMasterIdLst>
  <p:sldIdLst>
    <p:sldId id="256" r:id="rId2"/>
    <p:sldId id="258" r:id="rId3"/>
    <p:sldId id="259" r:id="rId4"/>
    <p:sldId id="261" r:id="rId5"/>
    <p:sldId id="262" r:id="rId6"/>
    <p:sldId id="263" r:id="rId7"/>
    <p:sldId id="267" r:id="rId8"/>
    <p:sldId id="266" r:id="rId9"/>
  </p:sldIdLst>
  <p:sldSz cx="18288000" cy="10287000"/>
  <p:notesSz cx="6858000" cy="9144000"/>
  <p:embeddedFontLst>
    <p:embeddedFont>
      <p:font typeface="Book Antiqua" panose="02040602050305030304" pitchFamily="18" charset="0"/>
      <p:regular r:id="rId11"/>
      <p:bold r:id="rId12"/>
      <p:italic r:id="rId13"/>
      <p:boldItalic r:id="rId14"/>
    </p:embeddedFont>
    <p:embeddedFont>
      <p:font typeface="Calibri" panose="020F0502020204030204" pitchFamily="34" charset="0"/>
      <p:regular r:id="rId15"/>
      <p:bold r:id="rId16"/>
      <p:italic r:id="rId17"/>
      <p:boldItalic r:id="rId18"/>
    </p:embeddedFont>
    <p:embeddedFont>
      <p:font typeface="Clear Sans Regular Bold"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stafa shaikh" initials="ms" lastIdx="1" clrIdx="0">
    <p:extLst>
      <p:ext uri="{19B8F6BF-5375-455C-9EA6-DF929625EA0E}">
        <p15:presenceInfo xmlns:p15="http://schemas.microsoft.com/office/powerpoint/2012/main" userId="cf053fe65463b99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79" autoAdjust="0"/>
    <p:restoredTop sz="73146" autoAdjust="0"/>
  </p:normalViewPr>
  <p:slideViewPr>
    <p:cSldViewPr>
      <p:cViewPr varScale="1">
        <p:scale>
          <a:sx n="42" d="100"/>
          <a:sy n="42" d="100"/>
        </p:scale>
        <p:origin x="754"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03.01.2024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&amp; welcome , today we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a:lnSpc>
                <a:spcPct val="107000"/>
              </a:lnSpc>
              <a:spcAft>
                <a:spcPts val="800"/>
              </a:spcAft>
            </a:pPr>
            <a:r>
              <a:rPr lang="en-IN" sz="2400" u="sng" dirty="0">
                <a:solidFill>
                  <a:srgbClr val="3C4043"/>
                </a:solidFill>
                <a:effectLst/>
                <a:latin typeface="Book Antiqua" panose="02040602050305030304" pitchFamily="18" charset="0"/>
                <a:ea typeface="Calibri" panose="020F0502020204030204" pitchFamily="34" charset="0"/>
                <a:cs typeface="Arial" panose="020B0604020202020204" pitchFamily="34" charset="0"/>
              </a:rPr>
              <a:t>Task: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2400" dirty="0">
                <a:effectLst/>
                <a:latin typeface="Book Antiqua" panose="02040602050305030304" pitchFamily="18" charset="0"/>
                <a:ea typeface="Calibri" panose="020F0502020204030204" pitchFamily="34" charset="0"/>
                <a:cs typeface="Times New Roman" panose="02020603050405020304" pitchFamily="18" charset="0"/>
              </a:rPr>
              <a:t>How is the shopping distribution according to gender?</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2400" dirty="0">
                <a:effectLst/>
                <a:latin typeface="Book Antiqua" panose="02040602050305030304" pitchFamily="18" charset="0"/>
                <a:ea typeface="Calibri" panose="020F0502020204030204" pitchFamily="34" charset="0"/>
                <a:cs typeface="Times New Roman" panose="02020603050405020304" pitchFamily="18" charset="0"/>
              </a:rPr>
              <a:t>Which gender did we sell more products to?</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2400" dirty="0">
                <a:effectLst/>
                <a:latin typeface="Book Antiqua" panose="02040602050305030304" pitchFamily="18" charset="0"/>
                <a:ea typeface="Calibri" panose="020F0502020204030204" pitchFamily="34" charset="0"/>
                <a:cs typeface="Times New Roman" panose="02020603050405020304" pitchFamily="18" charset="0"/>
              </a:rPr>
              <a:t>Which gender generated more revenue?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2400" dirty="0">
                <a:effectLst/>
                <a:latin typeface="Book Antiqua" panose="02040602050305030304" pitchFamily="18" charset="0"/>
                <a:ea typeface="Calibri" panose="020F0502020204030204" pitchFamily="34" charset="0"/>
                <a:cs typeface="Times New Roman" panose="02020603050405020304" pitchFamily="18" charset="0"/>
              </a:rPr>
              <a:t>Distribution of purchase categories relative to other columns?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2400" dirty="0">
                <a:effectLst/>
                <a:latin typeface="Book Antiqua" panose="02040602050305030304" pitchFamily="18" charset="0"/>
                <a:ea typeface="Calibri" panose="020F0502020204030204" pitchFamily="34" charset="0"/>
                <a:cs typeface="Times New Roman" panose="02020603050405020304" pitchFamily="18" charset="0"/>
              </a:rPr>
              <a:t>How is the shopping distribution according to age?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2400" dirty="0">
                <a:effectLst/>
                <a:latin typeface="Book Antiqua" panose="02040602050305030304" pitchFamily="18" charset="0"/>
                <a:ea typeface="Calibri" panose="020F0502020204030204" pitchFamily="34" charset="0"/>
                <a:cs typeface="Times New Roman" panose="02020603050405020304" pitchFamily="18" charset="0"/>
              </a:rPr>
              <a:t>Which age cat did we sell more products to?</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2400" dirty="0">
                <a:effectLst/>
                <a:latin typeface="Book Antiqua" panose="02040602050305030304" pitchFamily="18" charset="0"/>
                <a:ea typeface="Calibri" panose="020F0502020204030204" pitchFamily="34" charset="0"/>
                <a:cs typeface="Times New Roman" panose="02020603050405020304" pitchFamily="18" charset="0"/>
              </a:rPr>
              <a:t>Which age cat generated more revenue?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2400" dirty="0">
                <a:effectLst/>
                <a:latin typeface="Book Antiqua" panose="02040602050305030304" pitchFamily="18" charset="0"/>
                <a:ea typeface="Calibri" panose="020F0502020204030204" pitchFamily="34" charset="0"/>
                <a:cs typeface="Times New Roman" panose="02020603050405020304" pitchFamily="18" charset="0"/>
              </a:rPr>
              <a:t>Does the payment method have a relation with other columns?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US" sz="2400" dirty="0">
                <a:effectLst/>
                <a:latin typeface="Book Antiqua" panose="02040602050305030304" pitchFamily="18" charset="0"/>
                <a:ea typeface="Calibri" panose="020F0502020204030204" pitchFamily="34" charset="0"/>
                <a:cs typeface="Times New Roman" panose="02020603050405020304" pitchFamily="18" charset="0"/>
              </a:rPr>
              <a:t>How is the distribution of the payment method?</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z="2400" dirty="0"/>
              <a:t>Well we approached it in 3</a:t>
            </a:r>
          </a:p>
          <a:p>
            <a:pPr lvl="0"/>
            <a:br>
              <a:rPr lang="en-US" sz="2400" dirty="0"/>
            </a:br>
            <a:r>
              <a:rPr lang="en-US" sz="2400" dirty="0"/>
              <a:t>1. Data understanding - the key to success on any data project is to understand the data in detail. So we took the time to understand the data model and domain of  business.</a:t>
            </a:r>
          </a:p>
          <a:p>
            <a:pPr lvl="0"/>
            <a:br>
              <a:rPr lang="en-US" sz="2400" dirty="0"/>
            </a:br>
            <a:r>
              <a:rPr lang="en-US" sz="2400" dirty="0"/>
              <a:t>2. Data analysis - With our new dataset, we used our analytical expertise to uncover insights from this dataset and to produce visualizations to describe the insights.</a:t>
            </a:r>
          </a:p>
          <a:p>
            <a:pPr lvl="0"/>
            <a:br>
              <a:rPr lang="en-US" sz="2400" dirty="0"/>
            </a:br>
            <a:r>
              <a:rPr lang="en-US" sz="2400" dirty="0"/>
              <a:t>3. And finally we used these insights to unlock business decisions and to make recommendations on next steps.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extLst>
      <p:ext uri="{BB962C8B-B14F-4D97-AF65-F5344CB8AC3E}">
        <p14:creationId xmlns:p14="http://schemas.microsoft.com/office/powerpoint/2010/main" val="784730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z="2400" dirty="0"/>
              <a:t>Thank you very much for listening , please feel free to ask any questions that you may Have </a:t>
            </a:r>
            <a:r>
              <a:rPr lang="en-US" dirty="0"/>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8.svg"/><Relationship Id="rId9" Type="http://schemas.openxmlformats.org/officeDocument/2006/relationships/image" Target="../media/image10.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2.sv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2.sv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Data </a:t>
            </a:r>
            <a:br>
              <a:rPr lang="en-US" sz="10533" spc="-105" dirty="0">
                <a:solidFill>
                  <a:srgbClr val="FFFFFF"/>
                </a:solidFill>
                <a:latin typeface="Graphik Regular" panose="020B0503030202060203" pitchFamily="34" charset="0"/>
              </a:rPr>
            </a:br>
            <a:r>
              <a:rPr lang="en-US" sz="10533" spc="-105" dirty="0">
                <a:solidFill>
                  <a:srgbClr val="FFFFFF"/>
                </a:solidFill>
                <a:latin typeface="Graphik Regular" panose="020B0503030202060203" pitchFamily="34" charset="0"/>
              </a:rPr>
              <a:t>Analysis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512E6D75-40EB-083E-E82E-5810D8676F65}"/>
              </a:ext>
            </a:extLst>
          </p:cNvPr>
          <p:cNvSpPr txBox="1"/>
          <p:nvPr/>
        </p:nvSpPr>
        <p:spPr>
          <a:xfrm>
            <a:off x="8647931" y="2425314"/>
            <a:ext cx="7641248" cy="5786199"/>
          </a:xfrm>
          <a:prstGeom prst="rect">
            <a:avLst/>
          </a:prstGeom>
          <a:noFill/>
        </p:spPr>
        <p:txBody>
          <a:bodyPr wrap="square" rtlCol="0">
            <a:spAutoFit/>
          </a:bodyPr>
          <a:lstStyle/>
          <a:p>
            <a:r>
              <a:rPr lang="en-IN" sz="3200" dirty="0">
                <a:solidFill>
                  <a:srgbClr val="222222"/>
                </a:solidFill>
                <a:effectLst/>
                <a:latin typeface="Book Antiqua" panose="02040602050305030304" pitchFamily="18" charset="0"/>
                <a:ea typeface="Calibri" panose="020F0502020204030204" pitchFamily="34" charset="0"/>
                <a:cs typeface="Calibri" panose="020F0502020204030204" pitchFamily="34" charset="0"/>
              </a:rPr>
              <a:t>This dataset contains shopping information from 10 different shopping malls between 2021 and 2023. We have gathered data from various age groups and genders to provide a comprehensive view of shopping habits in Istanbul. The dataset includes essential information such as invoice numbers, customer IDs, age, gender, payment methods, product categories, quantity, price, order dates, and shopping mall locations. </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213846"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333727" y="1482880"/>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2590575" y="2308953"/>
            <a:ext cx="3886426" cy="1231106"/>
          </a:xfrm>
          <a:prstGeom prst="rect">
            <a:avLst/>
          </a:prstGeom>
        </p:spPr>
        <p:txBody>
          <a:bodyPr wrap="square" lIns="0" tIns="0" rIns="0" bIns="0" rtlCol="0" anchor="t">
            <a:spAutoFit/>
          </a:bodyPr>
          <a:lstStyle/>
          <a:p>
            <a:pPr>
              <a:lnSpc>
                <a:spcPts val="9600"/>
              </a:lnSpc>
            </a:pPr>
            <a:r>
              <a:rPr lang="en-US" sz="8000" b="1" spc="-80" dirty="0">
                <a:solidFill>
                  <a:srgbClr val="FFFFFF"/>
                </a:solidFill>
                <a:latin typeface="Graphik Regular" panose="020B0503030202060203" pitchFamily="34" charset="0"/>
              </a:rPr>
              <a:t>Task</a:t>
            </a:r>
          </a:p>
        </p:txBody>
      </p:sp>
      <p:sp>
        <p:nvSpPr>
          <p:cNvPr id="22" name="TextBox 21">
            <a:extLst>
              <a:ext uri="{FF2B5EF4-FFF2-40B4-BE49-F238E27FC236}">
                <a16:creationId xmlns:a16="http://schemas.microsoft.com/office/drawing/2014/main" id="{5B76F7F8-7E0E-FD4D-6567-ADABD064F41B}"/>
              </a:ext>
            </a:extLst>
          </p:cNvPr>
          <p:cNvSpPr txBox="1"/>
          <p:nvPr/>
        </p:nvSpPr>
        <p:spPr>
          <a:xfrm>
            <a:off x="2438400" y="4961740"/>
            <a:ext cx="7086600" cy="3785652"/>
          </a:xfrm>
          <a:prstGeom prst="rect">
            <a:avLst/>
          </a:prstGeom>
          <a:noFill/>
        </p:spPr>
        <p:txBody>
          <a:bodyPr wrap="square" rtlCol="0">
            <a:spAutoFit/>
          </a:bodyPr>
          <a:lstStyle/>
          <a:p>
            <a:r>
              <a:rPr lang="en-IN" sz="6000" dirty="0">
                <a:solidFill>
                  <a:schemeClr val="bg1"/>
                </a:solidFill>
              </a:rPr>
              <a:t>We have 9 questions to complete this task </a:t>
            </a:r>
            <a:br>
              <a:rPr lang="en-IN" sz="6000" dirty="0">
                <a:solidFill>
                  <a:schemeClr val="bg1"/>
                </a:solidFill>
              </a:rPr>
            </a:br>
            <a:r>
              <a:rPr lang="en-IN" sz="6000" dirty="0">
                <a:solidFill>
                  <a:schemeClr val="bg1"/>
                </a:solidFill>
              </a:rPr>
              <a:t>all the  question are mention below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39085"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10315" y="1028700"/>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4619445" y="3096498"/>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7153237" y="5452914"/>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5434730" y="351208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8" name="TextBox 38"/>
          <p:cNvSpPr txBox="1"/>
          <p:nvPr/>
        </p:nvSpPr>
        <p:spPr>
          <a:xfrm>
            <a:off x="7924236" y="589619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C8D66803-8475-A126-0D8A-DF60E3B75F97}"/>
              </a:ext>
            </a:extLst>
          </p:cNvPr>
          <p:cNvSpPr txBox="1"/>
          <p:nvPr/>
        </p:nvSpPr>
        <p:spPr>
          <a:xfrm>
            <a:off x="3634308" y="1313929"/>
            <a:ext cx="8610600" cy="1015663"/>
          </a:xfrm>
          <a:prstGeom prst="rect">
            <a:avLst/>
          </a:prstGeom>
          <a:noFill/>
        </p:spPr>
        <p:txBody>
          <a:bodyPr wrap="square" rtlCol="0">
            <a:spAutoFit/>
          </a:bodyPr>
          <a:lstStyle/>
          <a:p>
            <a:r>
              <a:rPr lang="en-IN" sz="6000" dirty="0">
                <a:solidFill>
                  <a:schemeClr val="bg1"/>
                </a:solidFill>
              </a:rPr>
              <a:t>Data Understanding</a:t>
            </a:r>
          </a:p>
        </p:txBody>
      </p:sp>
      <p:sp>
        <p:nvSpPr>
          <p:cNvPr id="40" name="TextBox 39">
            <a:extLst>
              <a:ext uri="{FF2B5EF4-FFF2-40B4-BE49-F238E27FC236}">
                <a16:creationId xmlns:a16="http://schemas.microsoft.com/office/drawing/2014/main" id="{153EF18D-6500-45B7-13C4-60C66EF114A7}"/>
              </a:ext>
            </a:extLst>
          </p:cNvPr>
          <p:cNvSpPr txBox="1"/>
          <p:nvPr/>
        </p:nvSpPr>
        <p:spPr>
          <a:xfrm>
            <a:off x="6373714" y="3455373"/>
            <a:ext cx="8610600" cy="1015663"/>
          </a:xfrm>
          <a:prstGeom prst="rect">
            <a:avLst/>
          </a:prstGeom>
          <a:noFill/>
        </p:spPr>
        <p:txBody>
          <a:bodyPr wrap="square" rtlCol="0">
            <a:spAutoFit/>
          </a:bodyPr>
          <a:lstStyle/>
          <a:p>
            <a:r>
              <a:rPr lang="en-IN" sz="6000" dirty="0">
                <a:solidFill>
                  <a:schemeClr val="bg1"/>
                </a:solidFill>
              </a:rPr>
              <a:t>Data Analysis</a:t>
            </a:r>
          </a:p>
        </p:txBody>
      </p:sp>
      <p:sp>
        <p:nvSpPr>
          <p:cNvPr id="41" name="TextBox 40">
            <a:extLst>
              <a:ext uri="{FF2B5EF4-FFF2-40B4-BE49-F238E27FC236}">
                <a16:creationId xmlns:a16="http://schemas.microsoft.com/office/drawing/2014/main" id="{67BF55A3-0C68-E9F0-E1BF-AF031672E715}"/>
              </a:ext>
            </a:extLst>
          </p:cNvPr>
          <p:cNvSpPr txBox="1"/>
          <p:nvPr/>
        </p:nvSpPr>
        <p:spPr>
          <a:xfrm>
            <a:off x="8961161" y="5792049"/>
            <a:ext cx="8610600" cy="1015663"/>
          </a:xfrm>
          <a:prstGeom prst="rect">
            <a:avLst/>
          </a:prstGeom>
          <a:noFill/>
        </p:spPr>
        <p:txBody>
          <a:bodyPr wrap="square" rtlCol="0">
            <a:spAutoFit/>
          </a:bodyPr>
          <a:lstStyle/>
          <a:p>
            <a:r>
              <a:rPr lang="en-IN" sz="6000" dirty="0">
                <a:solidFill>
                  <a:schemeClr val="bg1"/>
                </a:solidFill>
              </a:rPr>
              <a:t>Uncover Insights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19079" y="786363"/>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14" name="TextBox 13">
            <a:extLst>
              <a:ext uri="{FF2B5EF4-FFF2-40B4-BE49-F238E27FC236}">
                <a16:creationId xmlns:a16="http://schemas.microsoft.com/office/drawing/2014/main" id="{C78D306E-C993-7F3B-13E0-18DDFE7911A7}"/>
              </a:ext>
            </a:extLst>
          </p:cNvPr>
          <p:cNvSpPr txBox="1"/>
          <p:nvPr/>
        </p:nvSpPr>
        <p:spPr>
          <a:xfrm>
            <a:off x="1019079" y="2189202"/>
            <a:ext cx="16764000" cy="3323987"/>
          </a:xfrm>
          <a:prstGeom prst="rect">
            <a:avLst/>
          </a:prstGeom>
          <a:noFill/>
        </p:spPr>
        <p:txBody>
          <a:bodyPr wrap="square" rtlCol="0">
            <a:spAutoFit/>
          </a:bodyPr>
          <a:lstStyle/>
          <a:p>
            <a:pPr algn="l">
              <a:buFont typeface="+mj-lt"/>
              <a:buAutoNum type="arabicPeriod"/>
            </a:pPr>
            <a:r>
              <a:rPr lang="en-US" sz="3200" b="1" i="0" dirty="0">
                <a:solidFill>
                  <a:srgbClr val="374151"/>
                </a:solidFill>
                <a:effectLst/>
                <a:latin typeface="Söhne"/>
              </a:rPr>
              <a:t>Top 5 Shopping Categories:</a:t>
            </a:r>
            <a:endParaRPr lang="en-US" sz="3200" b="0" i="0" dirty="0">
              <a:solidFill>
                <a:srgbClr val="374151"/>
              </a:solidFill>
              <a:effectLst/>
              <a:latin typeface="Söhne"/>
            </a:endParaRPr>
          </a:p>
          <a:p>
            <a:pPr marL="742950" lvl="1" indent="-285750" algn="l">
              <a:buFont typeface="+mj-lt"/>
              <a:buAutoNum type="arabicPeriod"/>
            </a:pPr>
            <a:r>
              <a:rPr lang="en-US" sz="3200" b="0" i="0" dirty="0">
                <a:solidFill>
                  <a:srgbClr val="374151"/>
                </a:solidFill>
                <a:effectLst/>
                <a:latin typeface="Söhne"/>
              </a:rPr>
              <a:t>Clothing, shoes, technology, cosmetics, and toys emerge as the most popular categories, indicating diverse consumer preferences.</a:t>
            </a:r>
          </a:p>
          <a:p>
            <a:pPr algn="l">
              <a:buFont typeface="+mj-lt"/>
              <a:buAutoNum type="arabicPeriod"/>
            </a:pPr>
            <a:r>
              <a:rPr lang="en-US" sz="3200" b="1" i="0" dirty="0">
                <a:solidFill>
                  <a:srgbClr val="374151"/>
                </a:solidFill>
                <a:effectLst/>
                <a:latin typeface="Söhne"/>
              </a:rPr>
              <a:t>Gender Disparity in Revenue:</a:t>
            </a:r>
            <a:endParaRPr lang="en-US" sz="3200" b="0" i="0" dirty="0">
              <a:solidFill>
                <a:srgbClr val="374151"/>
              </a:solidFill>
              <a:effectLst/>
              <a:latin typeface="Söhne"/>
            </a:endParaRPr>
          </a:p>
          <a:p>
            <a:pPr marL="742950" lvl="1" indent="-285750" algn="l">
              <a:buFont typeface="+mj-lt"/>
              <a:buAutoNum type="arabicPeriod"/>
            </a:pPr>
            <a:r>
              <a:rPr lang="en-US" sz="3200" b="0" i="0" dirty="0">
                <a:solidFill>
                  <a:srgbClr val="374151"/>
                </a:solidFill>
                <a:effectLst/>
                <a:latin typeface="Söhne"/>
              </a:rPr>
              <a:t>Female customers contribute more to the revenue compared to male customers, emphasizing the significance of targeting and catering to the female demographic.</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7" name="TextBox 26">
            <a:extLst>
              <a:ext uri="{FF2B5EF4-FFF2-40B4-BE49-F238E27FC236}">
                <a16:creationId xmlns:a16="http://schemas.microsoft.com/office/drawing/2014/main" id="{D88CED86-9E46-ECB8-71A2-790EDFD489A2}"/>
              </a:ext>
            </a:extLst>
          </p:cNvPr>
          <p:cNvSpPr txBox="1"/>
          <p:nvPr/>
        </p:nvSpPr>
        <p:spPr>
          <a:xfrm>
            <a:off x="2892619" y="1685151"/>
            <a:ext cx="14772762" cy="7263527"/>
          </a:xfrm>
          <a:prstGeom prst="rect">
            <a:avLst/>
          </a:prstGeom>
          <a:noFill/>
        </p:spPr>
        <p:txBody>
          <a:bodyPr wrap="square" rtlCol="0">
            <a:spAutoFit/>
          </a:bodyPr>
          <a:lstStyle/>
          <a:p>
            <a:pPr algn="l"/>
            <a:r>
              <a:rPr lang="en-US" sz="3200" b="1" dirty="0">
                <a:solidFill>
                  <a:srgbClr val="374151"/>
                </a:solidFill>
                <a:latin typeface="Söhne"/>
              </a:rPr>
              <a:t>3.  </a:t>
            </a:r>
            <a:r>
              <a:rPr lang="en-US" sz="3200" b="1" i="0" dirty="0">
                <a:solidFill>
                  <a:srgbClr val="374151"/>
                </a:solidFill>
                <a:effectLst/>
                <a:latin typeface="Söhne"/>
              </a:rPr>
              <a:t>Age Influence on Shopping Behavior:</a:t>
            </a:r>
            <a:endParaRPr lang="en-US" sz="3200" b="0" i="0" dirty="0">
              <a:solidFill>
                <a:srgbClr val="374151"/>
              </a:solidFill>
              <a:effectLst/>
              <a:latin typeface="Söhne"/>
            </a:endParaRPr>
          </a:p>
          <a:p>
            <a:pPr marL="742950" lvl="1" indent="-285750" algn="l">
              <a:buFont typeface="+mj-lt"/>
              <a:buAutoNum type="arabicPeriod"/>
            </a:pPr>
            <a:r>
              <a:rPr lang="en-US" sz="3200" b="0" i="0" dirty="0">
                <a:solidFill>
                  <a:srgbClr val="374151"/>
                </a:solidFill>
                <a:effectLst/>
                <a:latin typeface="Söhne"/>
              </a:rPr>
              <a:t>Customers in the 59 to 69 age category show a higher inclination for shopping, suggesting potential marketing strategies tailored to this age group.</a:t>
            </a:r>
          </a:p>
          <a:p>
            <a:pPr algn="l"/>
            <a:r>
              <a:rPr lang="en-US" sz="3200" b="1" i="0" dirty="0">
                <a:solidFill>
                  <a:srgbClr val="374151"/>
                </a:solidFill>
                <a:effectLst/>
                <a:latin typeface="Söhne"/>
              </a:rPr>
              <a:t>4.  Payment Method Trends:</a:t>
            </a:r>
            <a:endParaRPr lang="en-US" sz="3200" b="0" i="0" dirty="0">
              <a:solidFill>
                <a:srgbClr val="374151"/>
              </a:solidFill>
              <a:effectLst/>
              <a:latin typeface="Söhne"/>
            </a:endParaRPr>
          </a:p>
          <a:p>
            <a:pPr marL="742950" lvl="1" indent="-285750" algn="l">
              <a:buFont typeface="+mj-lt"/>
              <a:buAutoNum type="arabicPeriod"/>
            </a:pPr>
            <a:r>
              <a:rPr lang="en-US" sz="3200" b="0" i="0" dirty="0">
                <a:solidFill>
                  <a:srgbClr val="374151"/>
                </a:solidFill>
                <a:effectLst/>
                <a:latin typeface="Söhne"/>
              </a:rPr>
              <a:t>A shift is observed in payment methods from predominantly cash transactions in 2021 and 2022 to increased credit card (34%) and debit card (20%) usage in 2023, reflecting changing consumer behaviors.</a:t>
            </a:r>
          </a:p>
          <a:p>
            <a:pPr algn="l"/>
            <a:r>
              <a:rPr lang="en-US" sz="3200" b="1" i="0" dirty="0">
                <a:solidFill>
                  <a:srgbClr val="374151"/>
                </a:solidFill>
                <a:effectLst/>
                <a:latin typeface="Söhne"/>
              </a:rPr>
              <a:t>5.  Top 5 Malls and Revenue:</a:t>
            </a:r>
            <a:endParaRPr lang="en-US" sz="3200" b="0" i="0" dirty="0">
              <a:solidFill>
                <a:srgbClr val="374151"/>
              </a:solidFill>
              <a:effectLst/>
              <a:latin typeface="Söhne"/>
            </a:endParaRPr>
          </a:p>
          <a:p>
            <a:pPr marL="742950" lvl="1" indent="-285750" algn="l">
              <a:buFont typeface="+mj-lt"/>
              <a:buAutoNum type="arabicPeriod"/>
            </a:pPr>
            <a:r>
              <a:rPr lang="en-US" sz="3200" b="0" i="0" dirty="0">
                <a:solidFill>
                  <a:srgbClr val="374151"/>
                </a:solidFill>
                <a:effectLst/>
                <a:latin typeface="Söhne"/>
              </a:rPr>
              <a:t>The ranking of malls based on customer visits and revenue generation:</a:t>
            </a:r>
          </a:p>
          <a:p>
            <a:pPr marL="1143000" lvl="2" indent="-228600" algn="l">
              <a:buFont typeface="+mj-lt"/>
              <a:buAutoNum type="arabicPeriod"/>
            </a:pPr>
            <a:r>
              <a:rPr lang="en-US" sz="3200" b="0" i="0" dirty="0">
                <a:solidFill>
                  <a:srgbClr val="374151"/>
                </a:solidFill>
                <a:effectLst/>
                <a:latin typeface="Söhne"/>
              </a:rPr>
              <a:t>Mall of Istanbul:  50,872,481.68</a:t>
            </a:r>
          </a:p>
          <a:p>
            <a:pPr marL="1143000" lvl="2" indent="-228600" algn="l">
              <a:buFont typeface="+mj-lt"/>
              <a:buAutoNum type="arabicPeriod"/>
            </a:pPr>
            <a:r>
              <a:rPr lang="en-US" sz="3200" b="0" i="0" dirty="0" err="1">
                <a:solidFill>
                  <a:srgbClr val="374151"/>
                </a:solidFill>
                <a:effectLst/>
                <a:latin typeface="Söhne"/>
              </a:rPr>
              <a:t>Kanyon</a:t>
            </a:r>
            <a:r>
              <a:rPr lang="en-US" sz="3200" b="0" i="0" dirty="0">
                <a:solidFill>
                  <a:srgbClr val="374151"/>
                </a:solidFill>
                <a:effectLst/>
                <a:latin typeface="Söhne"/>
              </a:rPr>
              <a:t>:  50,554,231.10</a:t>
            </a:r>
          </a:p>
          <a:p>
            <a:pPr marL="1143000" lvl="2" indent="-228600" algn="l">
              <a:buFont typeface="+mj-lt"/>
              <a:buAutoNum type="arabicPeriod"/>
            </a:pPr>
            <a:r>
              <a:rPr lang="en-US" sz="3200" b="0" i="0" dirty="0" err="1">
                <a:solidFill>
                  <a:srgbClr val="374151"/>
                </a:solidFill>
                <a:effectLst/>
                <a:latin typeface="Söhne"/>
              </a:rPr>
              <a:t>Metrocity</a:t>
            </a:r>
            <a:r>
              <a:rPr lang="en-US" sz="3200" b="0" i="0" dirty="0">
                <a:solidFill>
                  <a:srgbClr val="374151"/>
                </a:solidFill>
                <a:effectLst/>
                <a:latin typeface="Söhne"/>
              </a:rPr>
              <a:t>:  37,302,787.33</a:t>
            </a:r>
          </a:p>
          <a:p>
            <a:pPr marL="1143000" lvl="2" indent="-228600" algn="l">
              <a:buFont typeface="+mj-lt"/>
              <a:buAutoNum type="arabicPeriod"/>
            </a:pPr>
            <a:r>
              <a:rPr lang="en-US" sz="3200" b="0" i="0" dirty="0">
                <a:solidFill>
                  <a:srgbClr val="374151"/>
                </a:solidFill>
                <a:effectLst/>
                <a:latin typeface="Söhne"/>
              </a:rPr>
              <a:t>Metropol AVM:  25,379,913.19</a:t>
            </a:r>
          </a:p>
          <a:p>
            <a:pPr marL="1143000" lvl="2" indent="-228600" algn="l">
              <a:buFont typeface="+mj-lt"/>
              <a:buAutoNum type="arabicPeriod"/>
            </a:pPr>
            <a:r>
              <a:rPr lang="en-US" sz="3200" b="0" i="0" dirty="0" err="1">
                <a:solidFill>
                  <a:srgbClr val="374151"/>
                </a:solidFill>
                <a:effectLst/>
                <a:latin typeface="Söhne"/>
              </a:rPr>
              <a:t>Istinye</a:t>
            </a:r>
            <a:r>
              <a:rPr lang="en-US" sz="3200" b="0" i="0" dirty="0">
                <a:solidFill>
                  <a:srgbClr val="374151"/>
                </a:solidFill>
                <a:effectLst/>
                <a:latin typeface="Söhne"/>
              </a:rPr>
              <a:t> Park:  24,618,827.68</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7" name="TextBox 26">
            <a:extLst>
              <a:ext uri="{FF2B5EF4-FFF2-40B4-BE49-F238E27FC236}">
                <a16:creationId xmlns:a16="http://schemas.microsoft.com/office/drawing/2014/main" id="{853FBEEA-E9C8-85A9-8167-28DDF883E0B4}"/>
              </a:ext>
            </a:extLst>
          </p:cNvPr>
          <p:cNvSpPr txBox="1"/>
          <p:nvPr/>
        </p:nvSpPr>
        <p:spPr>
          <a:xfrm>
            <a:off x="2892618" y="1685151"/>
            <a:ext cx="14557182" cy="2831544"/>
          </a:xfrm>
          <a:prstGeom prst="rect">
            <a:avLst/>
          </a:prstGeom>
          <a:noFill/>
        </p:spPr>
        <p:txBody>
          <a:bodyPr wrap="square" rtlCol="0">
            <a:spAutoFit/>
          </a:bodyPr>
          <a:lstStyle/>
          <a:p>
            <a:r>
              <a:rPr lang="en-US" sz="4000" b="0" i="0" dirty="0">
                <a:solidFill>
                  <a:srgbClr val="374151"/>
                </a:solidFill>
                <a:effectLst/>
                <a:latin typeface="Söhne"/>
              </a:rPr>
              <a:t>These insights provide a comprehensive understanding of consumer behavior, payment preferences, and the performance of key shopping categories and malls, offering valuable information for strategic decision-making.</a:t>
            </a:r>
          </a:p>
          <a:p>
            <a:endParaRPr lang="en-IN" dirty="0"/>
          </a:p>
        </p:txBody>
      </p:sp>
    </p:spTree>
    <p:extLst>
      <p:ext uri="{BB962C8B-B14F-4D97-AF65-F5344CB8AC3E}">
        <p14:creationId xmlns:p14="http://schemas.microsoft.com/office/powerpoint/2010/main" val="2453851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1355</TotalTime>
  <Words>540</Words>
  <Application>Microsoft Office PowerPoint</Application>
  <PresentationFormat>Custom</PresentationFormat>
  <Paragraphs>63</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Calibri</vt:lpstr>
      <vt:lpstr>Arial</vt:lpstr>
      <vt:lpstr>Book Antiqua</vt:lpstr>
      <vt:lpstr>Söhne</vt:lpstr>
      <vt:lpstr>Graphik Regular</vt:lpstr>
      <vt:lpstr>Clear Sans Regular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mustafa shaikh</cp:lastModifiedBy>
  <cp:revision>10</cp:revision>
  <dcterms:created xsi:type="dcterms:W3CDTF">2006-08-16T00:00:00Z</dcterms:created>
  <dcterms:modified xsi:type="dcterms:W3CDTF">2024-01-03T03:21:22Z</dcterms:modified>
  <dc:identifier>DAEhDyfaYKE</dc:identifier>
</cp:coreProperties>
</file>