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259" r:id="rId3"/>
    <p:sldId id="276" r:id="rId4"/>
    <p:sldId id="290" r:id="rId5"/>
    <p:sldId id="261" r:id="rId6"/>
    <p:sldId id="288" r:id="rId7"/>
    <p:sldId id="278" r:id="rId8"/>
    <p:sldId id="292" r:id="rId9"/>
    <p:sldId id="293" r:id="rId10"/>
    <p:sldId id="279" r:id="rId11"/>
    <p:sldId id="280" r:id="rId12"/>
    <p:sldId id="281" r:id="rId13"/>
    <p:sldId id="289" r:id="rId14"/>
    <p:sldId id="282" r:id="rId15"/>
    <p:sldId id="283" r:id="rId16"/>
    <p:sldId id="284" r:id="rId17"/>
    <p:sldId id="285" r:id="rId18"/>
    <p:sldId id="286" r:id="rId19"/>
    <p:sldId id="291"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ammad Gilani" initials="HG" lastIdx="2" clrIdx="0">
    <p:extLst>
      <p:ext uri="{19B8F6BF-5375-455C-9EA6-DF929625EA0E}">
        <p15:presenceInfo xmlns:p15="http://schemas.microsoft.com/office/powerpoint/2012/main" userId="4ce598e85b89f8e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77A9DD-8CAB-4634-A8D4-C8698C0FF1C8}" type="doc">
      <dgm:prSet loTypeId="urn:microsoft.com/office/officeart/2005/8/layout/process1" loCatId="process" qsTypeId="urn:microsoft.com/office/officeart/2005/8/quickstyle/simple1" qsCatId="simple" csTypeId="urn:microsoft.com/office/officeart/2005/8/colors/accent1_2" csCatId="accent1" phldr="1"/>
      <dgm:spPr/>
    </dgm:pt>
    <dgm:pt modelId="{49AA3639-8175-43E5-9573-3BCBBF9C5E93}">
      <dgm:prSet phldrT="[Text]"/>
      <dgm:spPr/>
      <dgm:t>
        <a:bodyPr/>
        <a:lstStyle/>
        <a:p>
          <a:r>
            <a:rPr lang="en-US" dirty="0"/>
            <a:t>Data Collection/ Acquisition</a:t>
          </a:r>
        </a:p>
      </dgm:t>
    </dgm:pt>
    <dgm:pt modelId="{54C90536-0539-436E-B1F9-F85ED0412EE4}" type="parTrans" cxnId="{84490D0E-9832-41BC-A124-C5B38994A86B}">
      <dgm:prSet/>
      <dgm:spPr/>
      <dgm:t>
        <a:bodyPr/>
        <a:lstStyle/>
        <a:p>
          <a:endParaRPr lang="en-US"/>
        </a:p>
      </dgm:t>
    </dgm:pt>
    <dgm:pt modelId="{A1C97172-B62B-4AEB-AB56-1057A89C6B0A}" type="sibTrans" cxnId="{84490D0E-9832-41BC-A124-C5B38994A86B}">
      <dgm:prSet/>
      <dgm:spPr/>
      <dgm:t>
        <a:bodyPr/>
        <a:lstStyle/>
        <a:p>
          <a:endParaRPr lang="en-US"/>
        </a:p>
      </dgm:t>
    </dgm:pt>
    <dgm:pt modelId="{CEC0B7A8-B8B8-400E-9523-7FC9B6EE4D11}">
      <dgm:prSet phldrT="[Text]"/>
      <dgm:spPr/>
      <dgm:t>
        <a:bodyPr/>
        <a:lstStyle/>
        <a:p>
          <a:r>
            <a:rPr lang="en-US" dirty="0"/>
            <a:t>Data Representation and Visualization</a:t>
          </a:r>
        </a:p>
      </dgm:t>
    </dgm:pt>
    <dgm:pt modelId="{B6A04933-FB39-4428-A36E-CD5D2FF4399F}" type="parTrans" cxnId="{8B4BD68F-1DDF-4C48-8CC4-32D62403228C}">
      <dgm:prSet/>
      <dgm:spPr/>
      <dgm:t>
        <a:bodyPr/>
        <a:lstStyle/>
        <a:p>
          <a:endParaRPr lang="en-US"/>
        </a:p>
      </dgm:t>
    </dgm:pt>
    <dgm:pt modelId="{1222D683-5C5B-40EE-89EC-9FBFA2521CAD}" type="sibTrans" cxnId="{8B4BD68F-1DDF-4C48-8CC4-32D62403228C}">
      <dgm:prSet/>
      <dgm:spPr/>
      <dgm:t>
        <a:bodyPr/>
        <a:lstStyle/>
        <a:p>
          <a:endParaRPr lang="en-US"/>
        </a:p>
      </dgm:t>
    </dgm:pt>
    <dgm:pt modelId="{2A8A3D80-B7A2-41CA-9B67-6927D65AD4A2}">
      <dgm:prSet phldrT="[Text]"/>
      <dgm:spPr/>
      <dgm:t>
        <a:bodyPr/>
        <a:lstStyle/>
        <a:p>
          <a:r>
            <a:rPr lang="en-US" dirty="0"/>
            <a:t>Implementation  through Web portal</a:t>
          </a:r>
        </a:p>
      </dgm:t>
    </dgm:pt>
    <dgm:pt modelId="{3798B0A7-101F-425D-B794-5AD3A9D159F4}" type="parTrans" cxnId="{24F5B1A8-62C2-406C-A62A-777770019676}">
      <dgm:prSet/>
      <dgm:spPr/>
      <dgm:t>
        <a:bodyPr/>
        <a:lstStyle/>
        <a:p>
          <a:endParaRPr lang="en-US"/>
        </a:p>
      </dgm:t>
    </dgm:pt>
    <dgm:pt modelId="{2F01EDAE-52B0-4C77-B795-E6FF3E5E2B58}" type="sibTrans" cxnId="{24F5B1A8-62C2-406C-A62A-777770019676}">
      <dgm:prSet/>
      <dgm:spPr/>
      <dgm:t>
        <a:bodyPr/>
        <a:lstStyle/>
        <a:p>
          <a:endParaRPr lang="en-US"/>
        </a:p>
      </dgm:t>
    </dgm:pt>
    <dgm:pt modelId="{293B3B72-BED2-4FF2-8C0A-153F590435EA}" type="pres">
      <dgm:prSet presAssocID="{8777A9DD-8CAB-4634-A8D4-C8698C0FF1C8}" presName="Name0" presStyleCnt="0">
        <dgm:presLayoutVars>
          <dgm:dir/>
          <dgm:resizeHandles val="exact"/>
        </dgm:presLayoutVars>
      </dgm:prSet>
      <dgm:spPr/>
    </dgm:pt>
    <dgm:pt modelId="{E36092B2-FEA6-4587-96D5-39B124834E87}" type="pres">
      <dgm:prSet presAssocID="{49AA3639-8175-43E5-9573-3BCBBF9C5E93}" presName="node" presStyleLbl="node1" presStyleIdx="0" presStyleCnt="3">
        <dgm:presLayoutVars>
          <dgm:bulletEnabled val="1"/>
        </dgm:presLayoutVars>
      </dgm:prSet>
      <dgm:spPr/>
      <dgm:t>
        <a:bodyPr/>
        <a:lstStyle/>
        <a:p>
          <a:endParaRPr lang="en-US"/>
        </a:p>
      </dgm:t>
    </dgm:pt>
    <dgm:pt modelId="{63D575E3-3030-473A-8174-384C12467CC0}" type="pres">
      <dgm:prSet presAssocID="{A1C97172-B62B-4AEB-AB56-1057A89C6B0A}" presName="sibTrans" presStyleLbl="sibTrans2D1" presStyleIdx="0" presStyleCnt="2"/>
      <dgm:spPr/>
      <dgm:t>
        <a:bodyPr/>
        <a:lstStyle/>
        <a:p>
          <a:endParaRPr lang="en-US"/>
        </a:p>
      </dgm:t>
    </dgm:pt>
    <dgm:pt modelId="{5CA94165-7914-460A-903C-098FEB9F851F}" type="pres">
      <dgm:prSet presAssocID="{A1C97172-B62B-4AEB-AB56-1057A89C6B0A}" presName="connectorText" presStyleLbl="sibTrans2D1" presStyleIdx="0" presStyleCnt="2"/>
      <dgm:spPr/>
      <dgm:t>
        <a:bodyPr/>
        <a:lstStyle/>
        <a:p>
          <a:endParaRPr lang="en-US"/>
        </a:p>
      </dgm:t>
    </dgm:pt>
    <dgm:pt modelId="{B90AF6A1-8A53-40C7-89D4-674B2C26BFBD}" type="pres">
      <dgm:prSet presAssocID="{CEC0B7A8-B8B8-400E-9523-7FC9B6EE4D11}" presName="node" presStyleLbl="node1" presStyleIdx="1" presStyleCnt="3">
        <dgm:presLayoutVars>
          <dgm:bulletEnabled val="1"/>
        </dgm:presLayoutVars>
      </dgm:prSet>
      <dgm:spPr/>
      <dgm:t>
        <a:bodyPr/>
        <a:lstStyle/>
        <a:p>
          <a:endParaRPr lang="en-US"/>
        </a:p>
      </dgm:t>
    </dgm:pt>
    <dgm:pt modelId="{5063E22E-452C-4F8A-B5BD-26EDA80EC24A}" type="pres">
      <dgm:prSet presAssocID="{1222D683-5C5B-40EE-89EC-9FBFA2521CAD}" presName="sibTrans" presStyleLbl="sibTrans2D1" presStyleIdx="1" presStyleCnt="2"/>
      <dgm:spPr/>
      <dgm:t>
        <a:bodyPr/>
        <a:lstStyle/>
        <a:p>
          <a:endParaRPr lang="en-US"/>
        </a:p>
      </dgm:t>
    </dgm:pt>
    <dgm:pt modelId="{D5663921-3105-45B3-AF9B-68E06FF09215}" type="pres">
      <dgm:prSet presAssocID="{1222D683-5C5B-40EE-89EC-9FBFA2521CAD}" presName="connectorText" presStyleLbl="sibTrans2D1" presStyleIdx="1" presStyleCnt="2"/>
      <dgm:spPr/>
      <dgm:t>
        <a:bodyPr/>
        <a:lstStyle/>
        <a:p>
          <a:endParaRPr lang="en-US"/>
        </a:p>
      </dgm:t>
    </dgm:pt>
    <dgm:pt modelId="{43C19C30-C111-48E6-8D56-6E09C222B14F}" type="pres">
      <dgm:prSet presAssocID="{2A8A3D80-B7A2-41CA-9B67-6927D65AD4A2}" presName="node" presStyleLbl="node1" presStyleIdx="2" presStyleCnt="3">
        <dgm:presLayoutVars>
          <dgm:bulletEnabled val="1"/>
        </dgm:presLayoutVars>
      </dgm:prSet>
      <dgm:spPr/>
      <dgm:t>
        <a:bodyPr/>
        <a:lstStyle/>
        <a:p>
          <a:endParaRPr lang="en-US"/>
        </a:p>
      </dgm:t>
    </dgm:pt>
  </dgm:ptLst>
  <dgm:cxnLst>
    <dgm:cxn modelId="{D6E42F3C-64D1-4853-A496-BCA829BB8B24}" type="presOf" srcId="{2A8A3D80-B7A2-41CA-9B67-6927D65AD4A2}" destId="{43C19C30-C111-48E6-8D56-6E09C222B14F}" srcOrd="0" destOrd="0" presId="urn:microsoft.com/office/officeart/2005/8/layout/process1"/>
    <dgm:cxn modelId="{AEDF9F99-2056-4B9F-81DD-86E9C3A6288A}" type="presOf" srcId="{1222D683-5C5B-40EE-89EC-9FBFA2521CAD}" destId="{D5663921-3105-45B3-AF9B-68E06FF09215}" srcOrd="1" destOrd="0" presId="urn:microsoft.com/office/officeart/2005/8/layout/process1"/>
    <dgm:cxn modelId="{EF1BF2FD-C397-4B28-A586-C9391AE0081C}" type="presOf" srcId="{A1C97172-B62B-4AEB-AB56-1057A89C6B0A}" destId="{63D575E3-3030-473A-8174-384C12467CC0}" srcOrd="0" destOrd="0" presId="urn:microsoft.com/office/officeart/2005/8/layout/process1"/>
    <dgm:cxn modelId="{84490D0E-9832-41BC-A124-C5B38994A86B}" srcId="{8777A9DD-8CAB-4634-A8D4-C8698C0FF1C8}" destId="{49AA3639-8175-43E5-9573-3BCBBF9C5E93}" srcOrd="0" destOrd="0" parTransId="{54C90536-0539-436E-B1F9-F85ED0412EE4}" sibTransId="{A1C97172-B62B-4AEB-AB56-1057A89C6B0A}"/>
    <dgm:cxn modelId="{24F5B1A8-62C2-406C-A62A-777770019676}" srcId="{8777A9DD-8CAB-4634-A8D4-C8698C0FF1C8}" destId="{2A8A3D80-B7A2-41CA-9B67-6927D65AD4A2}" srcOrd="2" destOrd="0" parTransId="{3798B0A7-101F-425D-B794-5AD3A9D159F4}" sibTransId="{2F01EDAE-52B0-4C77-B795-E6FF3E5E2B58}"/>
    <dgm:cxn modelId="{4B36ADAA-FC7F-4700-9574-B43AA208C58D}" type="presOf" srcId="{49AA3639-8175-43E5-9573-3BCBBF9C5E93}" destId="{E36092B2-FEA6-4587-96D5-39B124834E87}" srcOrd="0" destOrd="0" presId="urn:microsoft.com/office/officeart/2005/8/layout/process1"/>
    <dgm:cxn modelId="{8B4BD68F-1DDF-4C48-8CC4-32D62403228C}" srcId="{8777A9DD-8CAB-4634-A8D4-C8698C0FF1C8}" destId="{CEC0B7A8-B8B8-400E-9523-7FC9B6EE4D11}" srcOrd="1" destOrd="0" parTransId="{B6A04933-FB39-4428-A36E-CD5D2FF4399F}" sibTransId="{1222D683-5C5B-40EE-89EC-9FBFA2521CAD}"/>
    <dgm:cxn modelId="{073EF7CA-CC81-455F-9E80-44DC26505B75}" type="presOf" srcId="{8777A9DD-8CAB-4634-A8D4-C8698C0FF1C8}" destId="{293B3B72-BED2-4FF2-8C0A-153F590435EA}" srcOrd="0" destOrd="0" presId="urn:microsoft.com/office/officeart/2005/8/layout/process1"/>
    <dgm:cxn modelId="{1160B873-623E-499E-B3A4-A8EE3C0839C3}" type="presOf" srcId="{A1C97172-B62B-4AEB-AB56-1057A89C6B0A}" destId="{5CA94165-7914-460A-903C-098FEB9F851F}" srcOrd="1" destOrd="0" presId="urn:microsoft.com/office/officeart/2005/8/layout/process1"/>
    <dgm:cxn modelId="{1114FC0A-9D19-401E-8C20-8FE8B35370DA}" type="presOf" srcId="{1222D683-5C5B-40EE-89EC-9FBFA2521CAD}" destId="{5063E22E-452C-4F8A-B5BD-26EDA80EC24A}" srcOrd="0" destOrd="0" presId="urn:microsoft.com/office/officeart/2005/8/layout/process1"/>
    <dgm:cxn modelId="{79BEDC6A-5004-47DA-93BC-2F22E999B22F}" type="presOf" srcId="{CEC0B7A8-B8B8-400E-9523-7FC9B6EE4D11}" destId="{B90AF6A1-8A53-40C7-89D4-674B2C26BFBD}" srcOrd="0" destOrd="0" presId="urn:microsoft.com/office/officeart/2005/8/layout/process1"/>
    <dgm:cxn modelId="{1419D478-1104-43EE-AE91-8BCDA56445A3}" type="presParOf" srcId="{293B3B72-BED2-4FF2-8C0A-153F590435EA}" destId="{E36092B2-FEA6-4587-96D5-39B124834E87}" srcOrd="0" destOrd="0" presId="urn:microsoft.com/office/officeart/2005/8/layout/process1"/>
    <dgm:cxn modelId="{E23FC140-E169-450C-91BD-60A1472E1878}" type="presParOf" srcId="{293B3B72-BED2-4FF2-8C0A-153F590435EA}" destId="{63D575E3-3030-473A-8174-384C12467CC0}" srcOrd="1" destOrd="0" presId="urn:microsoft.com/office/officeart/2005/8/layout/process1"/>
    <dgm:cxn modelId="{A2BEEA30-B681-4BE7-9F9F-8BB64BA07F7F}" type="presParOf" srcId="{63D575E3-3030-473A-8174-384C12467CC0}" destId="{5CA94165-7914-460A-903C-098FEB9F851F}" srcOrd="0" destOrd="0" presId="urn:microsoft.com/office/officeart/2005/8/layout/process1"/>
    <dgm:cxn modelId="{1C63A0D4-2AED-4B1C-ADA1-9B1E40CD8151}" type="presParOf" srcId="{293B3B72-BED2-4FF2-8C0A-153F590435EA}" destId="{B90AF6A1-8A53-40C7-89D4-674B2C26BFBD}" srcOrd="2" destOrd="0" presId="urn:microsoft.com/office/officeart/2005/8/layout/process1"/>
    <dgm:cxn modelId="{C2303052-98E8-46E3-AE81-53CF6B13CF48}" type="presParOf" srcId="{293B3B72-BED2-4FF2-8C0A-153F590435EA}" destId="{5063E22E-452C-4F8A-B5BD-26EDA80EC24A}" srcOrd="3" destOrd="0" presId="urn:microsoft.com/office/officeart/2005/8/layout/process1"/>
    <dgm:cxn modelId="{002AE870-D6F0-46C2-A458-D4FA6ACCC43E}" type="presParOf" srcId="{5063E22E-452C-4F8A-B5BD-26EDA80EC24A}" destId="{D5663921-3105-45B3-AF9B-68E06FF09215}" srcOrd="0" destOrd="0" presId="urn:microsoft.com/office/officeart/2005/8/layout/process1"/>
    <dgm:cxn modelId="{DFDA3DED-C131-4904-8CB0-241AAB46084A}" type="presParOf" srcId="{293B3B72-BED2-4FF2-8C0A-153F590435EA}" destId="{43C19C30-C111-48E6-8D56-6E09C222B14F}"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6092B2-FEA6-4587-96D5-39B124834E87}">
      <dsp:nvSpPr>
        <dsp:cNvPr id="0" name=""/>
        <dsp:cNvSpPr/>
      </dsp:nvSpPr>
      <dsp:spPr>
        <a:xfrm>
          <a:off x="9275" y="986759"/>
          <a:ext cx="2772407" cy="166344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Data Collection/ Acquisition</a:t>
          </a:r>
        </a:p>
      </dsp:txBody>
      <dsp:txXfrm>
        <a:off x="57996" y="1035480"/>
        <a:ext cx="2674965" cy="1566002"/>
      </dsp:txXfrm>
    </dsp:sp>
    <dsp:sp modelId="{63D575E3-3030-473A-8174-384C12467CC0}">
      <dsp:nvSpPr>
        <dsp:cNvPr id="0" name=""/>
        <dsp:cNvSpPr/>
      </dsp:nvSpPr>
      <dsp:spPr>
        <a:xfrm>
          <a:off x="3058923" y="1474702"/>
          <a:ext cx="587750" cy="6875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3058923" y="1612213"/>
        <a:ext cx="411425" cy="412535"/>
      </dsp:txXfrm>
    </dsp:sp>
    <dsp:sp modelId="{B90AF6A1-8A53-40C7-89D4-674B2C26BFBD}">
      <dsp:nvSpPr>
        <dsp:cNvPr id="0" name=""/>
        <dsp:cNvSpPr/>
      </dsp:nvSpPr>
      <dsp:spPr>
        <a:xfrm>
          <a:off x="3890646" y="986759"/>
          <a:ext cx="2772407" cy="166344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Data Representation and Visualization</a:t>
          </a:r>
        </a:p>
      </dsp:txBody>
      <dsp:txXfrm>
        <a:off x="3939367" y="1035480"/>
        <a:ext cx="2674965" cy="1566002"/>
      </dsp:txXfrm>
    </dsp:sp>
    <dsp:sp modelId="{5063E22E-452C-4F8A-B5BD-26EDA80EC24A}">
      <dsp:nvSpPr>
        <dsp:cNvPr id="0" name=""/>
        <dsp:cNvSpPr/>
      </dsp:nvSpPr>
      <dsp:spPr>
        <a:xfrm>
          <a:off x="6940294" y="1474702"/>
          <a:ext cx="587750" cy="6875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endParaRPr lang="en-US" sz="1900" kern="1200"/>
        </a:p>
      </dsp:txBody>
      <dsp:txXfrm>
        <a:off x="6940294" y="1612213"/>
        <a:ext cx="411425" cy="412535"/>
      </dsp:txXfrm>
    </dsp:sp>
    <dsp:sp modelId="{43C19C30-C111-48E6-8D56-6E09C222B14F}">
      <dsp:nvSpPr>
        <dsp:cNvPr id="0" name=""/>
        <dsp:cNvSpPr/>
      </dsp:nvSpPr>
      <dsp:spPr>
        <a:xfrm>
          <a:off x="7772016" y="986759"/>
          <a:ext cx="2772407" cy="1663444"/>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Implementation  through Web portal</a:t>
          </a:r>
        </a:p>
      </dsp:txBody>
      <dsp:txXfrm>
        <a:off x="7820737" y="1035480"/>
        <a:ext cx="2674965" cy="156600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D1C157-2705-45EF-8275-B7D42307E1E1}"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2674630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D1C157-2705-45EF-8275-B7D42307E1E1}"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197196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DAD1C157-2705-45EF-8275-B7D42307E1E1}"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2428805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DAD1C157-2705-45EF-8275-B7D42307E1E1}" type="datetimeFigureOut">
              <a:rPr lang="en-US" smtClean="0"/>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2084955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1C157-2705-45EF-8275-B7D42307E1E1}"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2982435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1C157-2705-45EF-8275-B7D42307E1E1}"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3838156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D1C157-2705-45EF-8275-B7D42307E1E1}"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215200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D1C157-2705-45EF-8275-B7D42307E1E1}" type="datetimeFigureOut">
              <a:rPr lang="en-US" smtClean="0"/>
              <a:t>8/27/2020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332453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D1C157-2705-45EF-8275-B7D42307E1E1}"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324812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D1C157-2705-45EF-8275-B7D42307E1E1}" type="datetimeFigureOut">
              <a:rPr lang="en-US" smtClean="0"/>
              <a:t>8/27/2020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928888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D1C157-2705-45EF-8275-B7D42307E1E1}" type="datetimeFigureOut">
              <a:rPr lang="en-US" smtClean="0"/>
              <a:t>8/27/2020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2144036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D1C157-2705-45EF-8275-B7D42307E1E1}" type="datetimeFigureOut">
              <a:rPr lang="en-US" smtClean="0"/>
              <a:t>8/27/2020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929777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D1C157-2705-45EF-8275-B7D42307E1E1}" type="datetimeFigureOut">
              <a:rPr lang="en-US" smtClean="0"/>
              <a:t>8/27/2020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4203317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DAD1C157-2705-45EF-8275-B7D42307E1E1}" type="datetimeFigureOut">
              <a:rPr lang="en-US" smtClean="0"/>
              <a:t>8/27/2020</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6718D361-5297-4183-9875-5B49FBEDEFE0}" type="slidenum">
              <a:rPr lang="en-US" smtClean="0"/>
              <a:t>‹#›</a:t>
            </a:fld>
            <a:endParaRPr lang="en-US"/>
          </a:p>
        </p:txBody>
      </p:sp>
    </p:spTree>
    <p:extLst>
      <p:ext uri="{BB962C8B-B14F-4D97-AF65-F5344CB8AC3E}">
        <p14:creationId xmlns:p14="http://schemas.microsoft.com/office/powerpoint/2010/main" val="1599114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DAD1C157-2705-45EF-8275-B7D42307E1E1}" type="datetimeFigureOut">
              <a:rPr lang="en-US" smtClean="0"/>
              <a:t>8/27/2020</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6718D361-5297-4183-9875-5B49FBEDEFE0}" type="slidenum">
              <a:rPr lang="en-US" smtClean="0"/>
              <a:t>‹#›</a:t>
            </a:fld>
            <a:endParaRPr lang="en-US"/>
          </a:p>
        </p:txBody>
      </p:sp>
    </p:spTree>
    <p:extLst>
      <p:ext uri="{BB962C8B-B14F-4D97-AF65-F5344CB8AC3E}">
        <p14:creationId xmlns:p14="http://schemas.microsoft.com/office/powerpoint/2010/main" val="2122440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0790" y="1636295"/>
            <a:ext cx="11646568" cy="1071654"/>
          </a:xfrm>
          <a:noFill/>
        </p:spPr>
        <p:txBody>
          <a:bodyPr/>
          <a:lstStyle/>
          <a:p>
            <a:r>
              <a:rPr lang="en-US" sz="2800" b="1" dirty="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web</a:t>
            </a:r>
            <a:r>
              <a:rPr lang="en-US" sz="2800" b="1" dirty="0">
                <a:latin typeface="Times New Roman" panose="02020603050405020304" pitchFamily="18" charset="0"/>
                <a:cs typeface="Times New Roman" panose="02020603050405020304" pitchFamily="18" charset="0"/>
              </a:rPr>
              <a:t> GIS application for integration of socio-economic, biophysical and atmospheric variables: A case study of Punjab province</a:t>
            </a:r>
            <a:endParaRPr lang="en-US" sz="2800" dirty="0">
              <a:latin typeface="Times New Roman" panose="02020603050405020304" pitchFamily="18" charset="0"/>
              <a:cs typeface="Times New Roman" panose="02020603050405020304" pitchFamily="18" charset="0"/>
            </a:endParaRPr>
          </a:p>
        </p:txBody>
      </p:sp>
      <p:pic>
        <p:nvPicPr>
          <p:cNvPr id="4" name="Picture 2" descr="Image result for institute of space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918630"/>
            <a:ext cx="6995307" cy="191972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688686" y="5278326"/>
            <a:ext cx="4134119" cy="1200329"/>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Presented by: Syed Mustafa Haider and Akram Ali Shah</a:t>
            </a:r>
          </a:p>
          <a:p>
            <a:r>
              <a:rPr lang="en-US" b="1" dirty="0">
                <a:latin typeface="Times New Roman" panose="02020603050405020304" pitchFamily="18" charset="0"/>
                <a:cs typeface="Times New Roman" panose="02020603050405020304" pitchFamily="18" charset="0"/>
              </a:rPr>
              <a:t>Department: Space Science</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Batch: 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9391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Representation and Visualization</a:t>
            </a:r>
          </a:p>
        </p:txBody>
      </p:sp>
      <p:sp>
        <p:nvSpPr>
          <p:cNvPr id="3" name="Content Placeholder 2"/>
          <p:cNvSpPr>
            <a:spLocks noGrp="1"/>
          </p:cNvSpPr>
          <p:nvPr>
            <p:ph idx="1"/>
          </p:nvPr>
        </p:nvSpPr>
        <p:spPr>
          <a:xfrm>
            <a:off x="136132" y="2215166"/>
            <a:ext cx="9458629" cy="1751527"/>
          </a:xfrm>
        </p:spPr>
        <p:txBody>
          <a:bodyPr/>
          <a:lstStyle/>
          <a:p>
            <a:r>
              <a:rPr lang="en-US" dirty="0"/>
              <a:t>The Collected data was to be represented in the form of Thematic maps.</a:t>
            </a:r>
          </a:p>
          <a:p>
            <a:r>
              <a:rPr lang="en-US" dirty="0"/>
              <a:t>Thematic map is a map that focuses on a specific theme that are related to or connected to a geographic subject area. </a:t>
            </a:r>
          </a:p>
          <a:p>
            <a:r>
              <a:rPr lang="en-US" dirty="0"/>
              <a:t>The Type of thematic map used for the parameters are as follows:</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83405489"/>
              </p:ext>
            </p:extLst>
          </p:nvPr>
        </p:nvGraphicFramePr>
        <p:xfrm>
          <a:off x="352426" y="3981953"/>
          <a:ext cx="10881632" cy="2606989"/>
        </p:xfrm>
        <a:graphic>
          <a:graphicData uri="http://schemas.openxmlformats.org/drawingml/2006/table">
            <a:tbl>
              <a:tblPr firstRow="1" bandRow="1">
                <a:tableStyleId>{5C22544A-7EE6-4342-B048-85BDC9FD1C3A}</a:tableStyleId>
              </a:tblPr>
              <a:tblGrid>
                <a:gridCol w="6004831">
                  <a:extLst>
                    <a:ext uri="{9D8B030D-6E8A-4147-A177-3AD203B41FA5}">
                      <a16:colId xmlns="" xmlns:a16="http://schemas.microsoft.com/office/drawing/2014/main" val="20000"/>
                    </a:ext>
                  </a:extLst>
                </a:gridCol>
                <a:gridCol w="4876801">
                  <a:extLst>
                    <a:ext uri="{9D8B030D-6E8A-4147-A177-3AD203B41FA5}">
                      <a16:colId xmlns="" xmlns:a16="http://schemas.microsoft.com/office/drawing/2014/main" val="20001"/>
                    </a:ext>
                  </a:extLst>
                </a:gridCol>
              </a:tblGrid>
              <a:tr h="357881">
                <a:tc>
                  <a:txBody>
                    <a:bodyPr/>
                    <a:lstStyle/>
                    <a:p>
                      <a:r>
                        <a:rPr lang="en-US" dirty="0"/>
                        <a:t>Type of thematic map</a:t>
                      </a:r>
                    </a:p>
                  </a:txBody>
                  <a:tcPr/>
                </a:tc>
                <a:tc>
                  <a:txBody>
                    <a:bodyPr/>
                    <a:lstStyle/>
                    <a:p>
                      <a:r>
                        <a:rPr lang="en-US" dirty="0"/>
                        <a:t>Parameter</a:t>
                      </a:r>
                    </a:p>
                  </a:txBody>
                  <a:tcPr/>
                </a:tc>
                <a:extLst>
                  <a:ext uri="{0D108BD9-81ED-4DB2-BD59-A6C34878D82A}">
                    <a16:rowId xmlns="" xmlns:a16="http://schemas.microsoft.com/office/drawing/2014/main" val="10000"/>
                  </a:ext>
                </a:extLst>
              </a:tr>
              <a:tr h="357881">
                <a:tc>
                  <a:txBody>
                    <a:bodyPr/>
                    <a:lstStyle/>
                    <a:p>
                      <a:r>
                        <a:rPr lang="en-US" dirty="0"/>
                        <a:t>Choropleth thematic map</a:t>
                      </a:r>
                    </a:p>
                  </a:txBody>
                  <a:tcPr/>
                </a:tc>
                <a:tc>
                  <a:txBody>
                    <a:bodyPr/>
                    <a:lstStyle/>
                    <a:p>
                      <a:r>
                        <a:rPr lang="en-US" dirty="0"/>
                        <a:t>Population Density</a:t>
                      </a:r>
                    </a:p>
                  </a:txBody>
                  <a:tcPr/>
                </a:tc>
                <a:extLst>
                  <a:ext uri="{0D108BD9-81ED-4DB2-BD59-A6C34878D82A}">
                    <a16:rowId xmlns="" xmlns:a16="http://schemas.microsoft.com/office/drawing/2014/main" val="10001"/>
                  </a:ext>
                </a:extLst>
              </a:tr>
              <a:tr h="466337">
                <a:tc>
                  <a:txBody>
                    <a:bodyPr/>
                    <a:lstStyle/>
                    <a:p>
                      <a:r>
                        <a:rPr lang="en-US" dirty="0"/>
                        <a:t>Graduated</a:t>
                      </a:r>
                      <a:r>
                        <a:rPr lang="en-US" baseline="0" dirty="0"/>
                        <a:t> symbol thematic map</a:t>
                      </a:r>
                      <a:endParaRPr lang="en-US" dirty="0"/>
                    </a:p>
                  </a:txBody>
                  <a:tcPr/>
                </a:tc>
                <a:tc>
                  <a:txBody>
                    <a:bodyPr/>
                    <a:lstStyle/>
                    <a:p>
                      <a:r>
                        <a:rPr lang="en-US" dirty="0"/>
                        <a:t>Absolute population</a:t>
                      </a:r>
                    </a:p>
                  </a:txBody>
                  <a:tcPr/>
                </a:tc>
                <a:extLst>
                  <a:ext uri="{0D108BD9-81ED-4DB2-BD59-A6C34878D82A}">
                    <a16:rowId xmlns="" xmlns:a16="http://schemas.microsoft.com/office/drawing/2014/main" val="10002"/>
                  </a:ext>
                </a:extLst>
              </a:tr>
              <a:tr h="357881">
                <a:tc>
                  <a:txBody>
                    <a:bodyPr/>
                    <a:lstStyle/>
                    <a:p>
                      <a:r>
                        <a:rPr lang="en-US" dirty="0"/>
                        <a:t>Choropleth thematic</a:t>
                      </a:r>
                      <a:r>
                        <a:rPr lang="en-US" baseline="0" dirty="0"/>
                        <a:t> map</a:t>
                      </a:r>
                      <a:endParaRPr lang="en-US" dirty="0"/>
                    </a:p>
                  </a:txBody>
                  <a:tcPr/>
                </a:tc>
                <a:tc>
                  <a:txBody>
                    <a:bodyPr/>
                    <a:lstStyle/>
                    <a:p>
                      <a:r>
                        <a:rPr lang="en-US" dirty="0"/>
                        <a:t>Precipitation</a:t>
                      </a:r>
                    </a:p>
                  </a:txBody>
                  <a:tcPr/>
                </a:tc>
                <a:extLst>
                  <a:ext uri="{0D108BD9-81ED-4DB2-BD59-A6C34878D82A}">
                    <a16:rowId xmlns="" xmlns:a16="http://schemas.microsoft.com/office/drawing/2014/main" val="10003"/>
                  </a:ext>
                </a:extLst>
              </a:tr>
              <a:tr h="417080">
                <a:tc>
                  <a:txBody>
                    <a:bodyPr/>
                    <a:lstStyle/>
                    <a:p>
                      <a:r>
                        <a:rPr lang="en-US" dirty="0"/>
                        <a:t>Chart(</a:t>
                      </a:r>
                      <a:r>
                        <a:rPr lang="en-US" baseline="0" dirty="0"/>
                        <a:t> bar-chart) symbol thematic map</a:t>
                      </a:r>
                      <a:endParaRPr lang="en-US" dirty="0"/>
                    </a:p>
                  </a:txBody>
                  <a:tcPr/>
                </a:tc>
                <a:tc>
                  <a:txBody>
                    <a:bodyPr/>
                    <a:lstStyle/>
                    <a:p>
                      <a:r>
                        <a:rPr lang="en-US" dirty="0"/>
                        <a:t>Land Surface Temperature</a:t>
                      </a:r>
                    </a:p>
                  </a:txBody>
                  <a:tcPr/>
                </a:tc>
                <a:extLst>
                  <a:ext uri="{0D108BD9-81ED-4DB2-BD59-A6C34878D82A}">
                    <a16:rowId xmlns="" xmlns:a16="http://schemas.microsoft.com/office/drawing/2014/main" val="10004"/>
                  </a:ext>
                </a:extLst>
              </a:tr>
              <a:tr h="626292">
                <a:tc>
                  <a:txBody>
                    <a:bodyPr/>
                    <a:lstStyle/>
                    <a:p>
                      <a:r>
                        <a:rPr lang="en-US" dirty="0"/>
                        <a:t>Choropleth and Varying color symbol thematic map</a:t>
                      </a:r>
                    </a:p>
                  </a:txBody>
                  <a:tcPr/>
                </a:tc>
                <a:tc>
                  <a:txBody>
                    <a:bodyPr/>
                    <a:lstStyle/>
                    <a:p>
                      <a:r>
                        <a:rPr lang="en-US" dirty="0"/>
                        <a:t>Normalized Difference Vegetation Index</a:t>
                      </a: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19182478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40644"/>
          </a:xfrm>
          <a:prstGeom prst="rect">
            <a:avLst/>
          </a:prstGeom>
        </p:spPr>
      </p:pic>
    </p:spTree>
    <p:extLst>
      <p:ext uri="{BB962C8B-B14F-4D97-AF65-F5344CB8AC3E}">
        <p14:creationId xmlns:p14="http://schemas.microsoft.com/office/powerpoint/2010/main" val="3394270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Portal Design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79671639"/>
              </p:ext>
            </p:extLst>
          </p:nvPr>
        </p:nvGraphicFramePr>
        <p:xfrm>
          <a:off x="0" y="5080"/>
          <a:ext cx="12192000" cy="6502627"/>
        </p:xfrm>
        <a:graphic>
          <a:graphicData uri="http://schemas.openxmlformats.org/drawingml/2006/table">
            <a:tbl>
              <a:tblPr firstRow="1" bandRow="1">
                <a:tableStyleId>{5C22544A-7EE6-4342-B048-85BDC9FD1C3A}</a:tableStyleId>
              </a:tblPr>
              <a:tblGrid>
                <a:gridCol w="3396343">
                  <a:extLst>
                    <a:ext uri="{9D8B030D-6E8A-4147-A177-3AD203B41FA5}">
                      <a16:colId xmlns="" xmlns:a16="http://schemas.microsoft.com/office/drawing/2014/main" val="20000"/>
                    </a:ext>
                  </a:extLst>
                </a:gridCol>
                <a:gridCol w="4731657">
                  <a:extLst>
                    <a:ext uri="{9D8B030D-6E8A-4147-A177-3AD203B41FA5}">
                      <a16:colId xmlns="" xmlns:a16="http://schemas.microsoft.com/office/drawing/2014/main" val="20001"/>
                    </a:ext>
                  </a:extLst>
                </a:gridCol>
                <a:gridCol w="4064000">
                  <a:extLst>
                    <a:ext uri="{9D8B030D-6E8A-4147-A177-3AD203B41FA5}">
                      <a16:colId xmlns="" xmlns:a16="http://schemas.microsoft.com/office/drawing/2014/main" val="20002"/>
                    </a:ext>
                  </a:extLst>
                </a:gridCol>
              </a:tblGrid>
              <a:tr h="539206">
                <a:tc>
                  <a:txBody>
                    <a:bodyPr/>
                    <a:lstStyle/>
                    <a:p>
                      <a:r>
                        <a:rPr lang="en-US" sz="1800" dirty="0">
                          <a:solidFill>
                            <a:schemeClr val="bg1"/>
                          </a:solidFill>
                        </a:rPr>
                        <a:t>Technologies used</a:t>
                      </a:r>
                    </a:p>
                  </a:txBody>
                  <a:tcPr/>
                </a:tc>
                <a:tc>
                  <a:txBody>
                    <a:bodyPr/>
                    <a:lstStyle/>
                    <a:p>
                      <a:r>
                        <a:rPr lang="en-US" sz="1800" dirty="0">
                          <a:solidFill>
                            <a:schemeClr val="bg1"/>
                          </a:solidFill>
                        </a:rPr>
                        <a:t>Reason for using</a:t>
                      </a:r>
                    </a:p>
                  </a:txBody>
                  <a:tcPr/>
                </a:tc>
                <a:tc>
                  <a:txBody>
                    <a:bodyPr/>
                    <a:lstStyle/>
                    <a:p>
                      <a:r>
                        <a:rPr lang="en-US" sz="1800" dirty="0">
                          <a:solidFill>
                            <a:schemeClr val="bg1"/>
                          </a:solidFill>
                        </a:rPr>
                        <a:t>Features provided by</a:t>
                      </a:r>
                      <a:r>
                        <a:rPr lang="en-US" sz="1800" baseline="0" dirty="0">
                          <a:solidFill>
                            <a:schemeClr val="bg1"/>
                          </a:solidFill>
                        </a:rPr>
                        <a:t> said technology</a:t>
                      </a:r>
                      <a:endParaRPr lang="en-US" sz="1800" dirty="0">
                        <a:solidFill>
                          <a:schemeClr val="bg1"/>
                        </a:solidFill>
                      </a:endParaRPr>
                    </a:p>
                  </a:txBody>
                  <a:tcPr/>
                </a:tc>
                <a:extLst>
                  <a:ext uri="{0D108BD9-81ED-4DB2-BD59-A6C34878D82A}">
                    <a16:rowId xmlns="" xmlns:a16="http://schemas.microsoft.com/office/drawing/2014/main" val="10000"/>
                  </a:ext>
                </a:extLst>
              </a:tr>
              <a:tr h="358711">
                <a:tc>
                  <a:txBody>
                    <a:bodyPr/>
                    <a:lstStyle/>
                    <a:p>
                      <a:r>
                        <a:rPr lang="en-US" sz="1800" dirty="0"/>
                        <a:t>HTML, Css and JavaScript</a:t>
                      </a:r>
                    </a:p>
                  </a:txBody>
                  <a:tcPr/>
                </a:tc>
                <a:tc>
                  <a:txBody>
                    <a:bodyPr/>
                    <a:lstStyle/>
                    <a:p>
                      <a:r>
                        <a:rPr lang="en-US" sz="1800" dirty="0"/>
                        <a:t>In order to Create the GUI</a:t>
                      </a:r>
                    </a:p>
                  </a:txBody>
                  <a:tcPr/>
                </a:tc>
                <a:tc>
                  <a:txBody>
                    <a:bodyPr/>
                    <a:lstStyle/>
                    <a:p>
                      <a:r>
                        <a:rPr lang="en-US" sz="1800" dirty="0"/>
                        <a:t>A stable GUI</a:t>
                      </a:r>
                    </a:p>
                  </a:txBody>
                  <a:tcPr/>
                </a:tc>
                <a:extLst>
                  <a:ext uri="{0D108BD9-81ED-4DB2-BD59-A6C34878D82A}">
                    <a16:rowId xmlns="" xmlns:a16="http://schemas.microsoft.com/office/drawing/2014/main" val="10001"/>
                  </a:ext>
                </a:extLst>
              </a:tr>
              <a:tr h="577460">
                <a:tc>
                  <a:txBody>
                    <a:bodyPr/>
                    <a:lstStyle/>
                    <a:p>
                      <a:r>
                        <a:rPr lang="en-US" sz="1800" dirty="0"/>
                        <a:t>Bootstrap Framework</a:t>
                      </a:r>
                    </a:p>
                  </a:txBody>
                  <a:tcPr/>
                </a:tc>
                <a:tc>
                  <a:txBody>
                    <a:bodyPr/>
                    <a:lstStyle/>
                    <a:p>
                      <a:r>
                        <a:rPr lang="en-US" sz="1800" dirty="0"/>
                        <a:t>In order to make the web</a:t>
                      </a:r>
                      <a:r>
                        <a:rPr lang="en-US" sz="1800" baseline="0" dirty="0"/>
                        <a:t> page Responsive</a:t>
                      </a:r>
                      <a:endParaRPr lang="en-US" sz="1800" dirty="0"/>
                    </a:p>
                  </a:txBody>
                  <a:tcPr/>
                </a:tc>
                <a:tc>
                  <a:txBody>
                    <a:bodyPr/>
                    <a:lstStyle/>
                    <a:p>
                      <a:r>
                        <a:rPr lang="en-US" sz="1800" dirty="0"/>
                        <a:t>Responsive Web page</a:t>
                      </a:r>
                    </a:p>
                  </a:txBody>
                  <a:tcPr/>
                </a:tc>
                <a:extLst>
                  <a:ext uri="{0D108BD9-81ED-4DB2-BD59-A6C34878D82A}">
                    <a16:rowId xmlns="" xmlns:a16="http://schemas.microsoft.com/office/drawing/2014/main" val="10002"/>
                  </a:ext>
                </a:extLst>
              </a:tr>
              <a:tr h="619145">
                <a:tc>
                  <a:txBody>
                    <a:bodyPr/>
                    <a:lstStyle/>
                    <a:p>
                      <a:r>
                        <a:rPr lang="en-US" sz="1800" dirty="0"/>
                        <a:t>Leaflet </a:t>
                      </a:r>
                    </a:p>
                  </a:txBody>
                  <a:tcPr/>
                </a:tc>
                <a:tc>
                  <a:txBody>
                    <a:bodyPr/>
                    <a:lstStyle/>
                    <a:p>
                      <a:r>
                        <a:rPr lang="en-US" sz="1800" dirty="0"/>
                        <a:t>For enabling web mapping on the geospatial web portal</a:t>
                      </a:r>
                    </a:p>
                  </a:txBody>
                  <a:tcPr/>
                </a:tc>
                <a:tc>
                  <a:txBody>
                    <a:bodyPr/>
                    <a:lstStyle/>
                    <a:p>
                      <a:r>
                        <a:rPr lang="en-US" sz="1800" dirty="0"/>
                        <a:t>Thematic</a:t>
                      </a:r>
                      <a:r>
                        <a:rPr lang="en-US" sz="1800" baseline="0" dirty="0"/>
                        <a:t> layers/maps</a:t>
                      </a:r>
                      <a:endParaRPr lang="en-US" sz="1800" dirty="0"/>
                    </a:p>
                  </a:txBody>
                  <a:tcPr/>
                </a:tc>
                <a:extLst>
                  <a:ext uri="{0D108BD9-81ED-4DB2-BD59-A6C34878D82A}">
                    <a16:rowId xmlns="" xmlns:a16="http://schemas.microsoft.com/office/drawing/2014/main" val="10003"/>
                  </a:ext>
                </a:extLst>
              </a:tr>
              <a:tr h="921227">
                <a:tc>
                  <a:txBody>
                    <a:bodyPr/>
                    <a:lstStyle/>
                    <a:p>
                      <a:r>
                        <a:rPr lang="en-US" sz="1800" dirty="0"/>
                        <a:t>jQuery</a:t>
                      </a:r>
                    </a:p>
                  </a:txBody>
                  <a:tcPr/>
                </a:tc>
                <a:tc>
                  <a:txBody>
                    <a:bodyPr/>
                    <a:lstStyle/>
                    <a:p>
                      <a:r>
                        <a:rPr lang="en-US" sz="1800" dirty="0"/>
                        <a:t>In order to create interactions between the map element and other</a:t>
                      </a:r>
                      <a:r>
                        <a:rPr lang="en-US" sz="1800" baseline="0" dirty="0"/>
                        <a:t> elements on the GUI</a:t>
                      </a:r>
                      <a:endParaRPr lang="en-US" sz="1800" dirty="0"/>
                    </a:p>
                  </a:txBody>
                  <a:tcPr/>
                </a:tc>
                <a:tc>
                  <a:txBody>
                    <a:bodyPr/>
                    <a:lstStyle/>
                    <a:p>
                      <a:r>
                        <a:rPr lang="en-US" sz="1800" dirty="0"/>
                        <a:t>Change the layers from the accordion element</a:t>
                      </a:r>
                    </a:p>
                  </a:txBody>
                  <a:tcPr/>
                </a:tc>
                <a:extLst>
                  <a:ext uri="{0D108BD9-81ED-4DB2-BD59-A6C34878D82A}">
                    <a16:rowId xmlns="" xmlns:a16="http://schemas.microsoft.com/office/drawing/2014/main" val="10004"/>
                  </a:ext>
                </a:extLst>
              </a:tr>
              <a:tr h="884493">
                <a:tc>
                  <a:txBody>
                    <a:bodyPr/>
                    <a:lstStyle/>
                    <a:p>
                      <a:r>
                        <a:rPr lang="en-US" sz="1800" dirty="0"/>
                        <a:t>Geocoding (plugin)</a:t>
                      </a:r>
                    </a:p>
                  </a:txBody>
                  <a:tcPr/>
                </a:tc>
                <a:tc>
                  <a:txBody>
                    <a:bodyPr/>
                    <a:lstStyle/>
                    <a:p>
                      <a:r>
                        <a:rPr lang="en-US" sz="1800" dirty="0"/>
                        <a:t>To allow the user to zoom to his/her searched district of Punjab province of Pakistan </a:t>
                      </a:r>
                    </a:p>
                  </a:txBody>
                  <a:tcPr/>
                </a:tc>
                <a:tc>
                  <a:txBody>
                    <a:bodyPr/>
                    <a:lstStyle/>
                    <a:p>
                      <a:r>
                        <a:rPr lang="en-US" sz="1800" dirty="0"/>
                        <a:t>Search bar on the map</a:t>
                      </a:r>
                    </a:p>
                  </a:txBody>
                  <a:tcPr/>
                </a:tc>
                <a:extLst>
                  <a:ext uri="{0D108BD9-81ED-4DB2-BD59-A6C34878D82A}">
                    <a16:rowId xmlns="" xmlns:a16="http://schemas.microsoft.com/office/drawing/2014/main" val="10005"/>
                  </a:ext>
                </a:extLst>
              </a:tr>
              <a:tr h="619145">
                <a:tc>
                  <a:txBody>
                    <a:bodyPr/>
                    <a:lstStyle/>
                    <a:p>
                      <a:r>
                        <a:rPr lang="en-US" sz="1800" dirty="0"/>
                        <a:t>Charts.js</a:t>
                      </a:r>
                    </a:p>
                  </a:txBody>
                  <a:tcPr/>
                </a:tc>
                <a:tc>
                  <a:txBody>
                    <a:bodyPr/>
                    <a:lstStyle/>
                    <a:p>
                      <a:r>
                        <a:rPr lang="en-US" sz="1800" dirty="0"/>
                        <a:t>In order to create the time varying graphs</a:t>
                      </a:r>
                    </a:p>
                  </a:txBody>
                  <a:tcPr/>
                </a:tc>
                <a:tc>
                  <a:txBody>
                    <a:bodyPr/>
                    <a:lstStyle/>
                    <a:p>
                      <a:r>
                        <a:rPr lang="en-US" sz="1800" dirty="0"/>
                        <a:t>Graphical representation of the data</a:t>
                      </a:r>
                    </a:p>
                  </a:txBody>
                  <a:tcPr/>
                </a:tc>
                <a:extLst>
                  <a:ext uri="{0D108BD9-81ED-4DB2-BD59-A6C34878D82A}">
                    <a16:rowId xmlns="" xmlns:a16="http://schemas.microsoft.com/office/drawing/2014/main" val="10006"/>
                  </a:ext>
                </a:extLst>
              </a:tr>
              <a:tr h="619145">
                <a:tc>
                  <a:txBody>
                    <a:bodyPr/>
                    <a:lstStyle/>
                    <a:p>
                      <a:r>
                        <a:rPr lang="en-US" sz="1800" dirty="0"/>
                        <a:t>Data Visualization framework plugging leaflet</a:t>
                      </a:r>
                    </a:p>
                  </a:txBody>
                  <a:tcPr/>
                </a:tc>
                <a:tc>
                  <a:txBody>
                    <a:bodyPr/>
                    <a:lstStyle/>
                    <a:p>
                      <a:r>
                        <a:rPr lang="en-US" sz="1800" dirty="0"/>
                        <a:t>In order to create the bar-charts of the LST layer</a:t>
                      </a:r>
                    </a:p>
                  </a:txBody>
                  <a:tcPr/>
                </a:tc>
                <a:tc>
                  <a:txBody>
                    <a:bodyPr/>
                    <a:lstStyle/>
                    <a:p>
                      <a:r>
                        <a:rPr lang="en-US" sz="1800" dirty="0"/>
                        <a:t>Bar-chart visualization of LST data </a:t>
                      </a:r>
                    </a:p>
                  </a:txBody>
                  <a:tcPr/>
                </a:tc>
                <a:extLst>
                  <a:ext uri="{0D108BD9-81ED-4DB2-BD59-A6C34878D82A}">
                    <a16:rowId xmlns="" xmlns:a16="http://schemas.microsoft.com/office/drawing/2014/main" val="10007"/>
                  </a:ext>
                </a:extLst>
              </a:tr>
              <a:tr h="460760">
                <a:tc>
                  <a:txBody>
                    <a:bodyPr/>
                    <a:lstStyle/>
                    <a:p>
                      <a:r>
                        <a:rPr lang="en-US" sz="1800" dirty="0"/>
                        <a:t>Time slider</a:t>
                      </a:r>
                    </a:p>
                  </a:txBody>
                  <a:tcPr/>
                </a:tc>
                <a:tc>
                  <a:txBody>
                    <a:bodyPr/>
                    <a:lstStyle/>
                    <a:p>
                      <a:r>
                        <a:rPr lang="en-US" sz="1800" dirty="0"/>
                        <a:t>In order to slide amongst the layers </a:t>
                      </a:r>
                    </a:p>
                  </a:txBody>
                  <a:tcPr/>
                </a:tc>
                <a:tc>
                  <a:txBody>
                    <a:bodyPr/>
                    <a:lstStyle/>
                    <a:p>
                      <a:r>
                        <a:rPr lang="en-US" sz="1800" dirty="0"/>
                        <a:t>Visualization of time</a:t>
                      </a:r>
                      <a:r>
                        <a:rPr lang="en-US" sz="1800" baseline="0" dirty="0"/>
                        <a:t> varying layers</a:t>
                      </a:r>
                      <a:endParaRPr lang="en-US" sz="1800" dirty="0"/>
                    </a:p>
                  </a:txBody>
                  <a:tcPr/>
                </a:tc>
                <a:extLst>
                  <a:ext uri="{0D108BD9-81ED-4DB2-BD59-A6C34878D82A}">
                    <a16:rowId xmlns="" xmlns:a16="http://schemas.microsoft.com/office/drawing/2014/main" val="10008"/>
                  </a:ext>
                </a:extLst>
              </a:tr>
              <a:tr h="595086">
                <a:tc>
                  <a:txBody>
                    <a:bodyPr/>
                    <a:lstStyle/>
                    <a:p>
                      <a:r>
                        <a:rPr lang="en-US" sz="1800" dirty="0"/>
                        <a:t>Full screen Plugin</a:t>
                      </a:r>
                    </a:p>
                  </a:txBody>
                  <a:tcPr/>
                </a:tc>
                <a:tc>
                  <a:txBody>
                    <a:bodyPr/>
                    <a:lstStyle/>
                    <a:p>
                      <a:r>
                        <a:rPr lang="en-US" sz="1800" dirty="0"/>
                        <a:t>In order to provide the user to view the map on the full screen of his/her device</a:t>
                      </a:r>
                    </a:p>
                  </a:txBody>
                  <a:tcPr/>
                </a:tc>
                <a:tc>
                  <a:txBody>
                    <a:bodyPr/>
                    <a:lstStyle/>
                    <a:p>
                      <a:r>
                        <a:rPr lang="en-US" sz="1800" dirty="0"/>
                        <a:t>Full screen</a:t>
                      </a:r>
                      <a:r>
                        <a:rPr lang="en-US" sz="1800" baseline="0" dirty="0"/>
                        <a:t> viewing option</a:t>
                      </a:r>
                      <a:endParaRPr lang="en-US" sz="1800" dirty="0"/>
                    </a:p>
                  </a:txBody>
                  <a:tcPr/>
                </a:tc>
                <a:extLst>
                  <a:ext uri="{0D108BD9-81ED-4DB2-BD59-A6C34878D82A}">
                    <a16:rowId xmlns="" xmlns:a16="http://schemas.microsoft.com/office/drawing/2014/main" val="10009"/>
                  </a:ext>
                </a:extLst>
              </a:tr>
            </a:tbl>
          </a:graphicData>
        </a:graphic>
      </p:graphicFrame>
    </p:spTree>
    <p:extLst>
      <p:ext uri="{BB962C8B-B14F-4D97-AF65-F5344CB8AC3E}">
        <p14:creationId xmlns:p14="http://schemas.microsoft.com/office/powerpoint/2010/main" val="148578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 xmlns:a16="http://schemas.microsoft.com/office/drawing/2014/main" id="{7772DC68-ECD8-4A9E-B5C1-04A0E3B8D3C4}"/>
              </a:ext>
            </a:extLst>
          </p:cNvPr>
          <p:cNvSpPr/>
          <p:nvPr/>
        </p:nvSpPr>
        <p:spPr>
          <a:xfrm>
            <a:off x="882994" y="565029"/>
            <a:ext cx="10424160" cy="759655"/>
          </a:xfrm>
          <a:prstGeom prst="roundRect">
            <a:avLst>
              <a:gd name="adj" fmla="val 50000"/>
            </a:avLst>
          </a:prstGeom>
          <a:solidFill>
            <a:schemeClr val="bg1"/>
          </a:solidFill>
          <a:ln>
            <a:noFill/>
          </a:ln>
          <a:effectLst>
            <a:innerShdw blurRad="3810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 xmlns:a16="http://schemas.microsoft.com/office/drawing/2014/main" id="{0C1DC683-D8C3-47A7-A59C-BD843ECB15E7}"/>
              </a:ext>
            </a:extLst>
          </p:cNvPr>
          <p:cNvSpPr/>
          <p:nvPr/>
        </p:nvSpPr>
        <p:spPr>
          <a:xfrm>
            <a:off x="1211943" y="810567"/>
            <a:ext cx="9768114" cy="348342"/>
          </a:xfrm>
          <a:prstGeom prst="roundRect">
            <a:avLst>
              <a:gd name="adj" fmla="val 50000"/>
            </a:avLst>
          </a:prstGeom>
          <a:solidFill>
            <a:schemeClr val="tx1">
              <a:lumMod val="50000"/>
              <a:lumOff val="50000"/>
            </a:schemeClr>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 xmlns:a16="http://schemas.microsoft.com/office/drawing/2014/main" id="{5D3FD644-BF10-43B9-8BFA-2FFE41E2D98F}"/>
              </a:ext>
            </a:extLst>
          </p:cNvPr>
          <p:cNvGrpSpPr/>
          <p:nvPr/>
        </p:nvGrpSpPr>
        <p:grpSpPr>
          <a:xfrm>
            <a:off x="879118" y="604911"/>
            <a:ext cx="2194560" cy="5439787"/>
            <a:chOff x="879118" y="604911"/>
            <a:chExt cx="2194560" cy="5439787"/>
          </a:xfrm>
        </p:grpSpPr>
        <p:grpSp>
          <p:nvGrpSpPr>
            <p:cNvPr id="75" name="Group 74">
              <a:extLst>
                <a:ext uri="{FF2B5EF4-FFF2-40B4-BE49-F238E27FC236}">
                  <a16:creationId xmlns="" xmlns:a16="http://schemas.microsoft.com/office/drawing/2014/main" id="{2446DA79-FB1F-45A7-A935-C22EA1823E4E}"/>
                </a:ext>
              </a:extLst>
            </p:cNvPr>
            <p:cNvGrpSpPr/>
            <p:nvPr/>
          </p:nvGrpSpPr>
          <p:grpSpPr>
            <a:xfrm>
              <a:off x="879118" y="604911"/>
              <a:ext cx="2194560" cy="5439787"/>
              <a:chOff x="879118" y="604911"/>
              <a:chExt cx="2194560" cy="5439787"/>
            </a:xfrm>
          </p:grpSpPr>
          <p:sp>
            <p:nvSpPr>
              <p:cNvPr id="36" name="Freeform: Shape 35">
                <a:extLst>
                  <a:ext uri="{FF2B5EF4-FFF2-40B4-BE49-F238E27FC236}">
                    <a16:creationId xmlns="" xmlns:a16="http://schemas.microsoft.com/office/drawing/2014/main" id="{20BE0D12-557E-4EE0-9B4E-D7C738A401B1}"/>
                  </a:ext>
                </a:extLst>
              </p:cNvPr>
              <p:cNvSpPr/>
              <p:nvPr/>
            </p:nvSpPr>
            <p:spPr>
              <a:xfrm flipH="1">
                <a:off x="1947191" y="3847289"/>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 xmlns:a16="http://schemas.microsoft.com/office/drawing/2014/main" id="{29D1A560-E356-4702-822D-C0702984B740}"/>
                  </a:ext>
                </a:extLst>
              </p:cNvPr>
              <p:cNvSpPr/>
              <p:nvPr/>
            </p:nvSpPr>
            <p:spPr>
              <a:xfrm>
                <a:off x="879118" y="3850138"/>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008000">
                      <a:alpha val="50000"/>
                    </a:srgbClr>
                  </a:gs>
                  <a:gs pos="0">
                    <a:srgbClr val="00CC00">
                      <a:alpha val="70000"/>
                    </a:srgbClr>
                  </a:gs>
                </a:gsLst>
                <a:lin ang="5400000" scaled="1"/>
                <a:tileRect/>
              </a:gradFill>
              <a:ln>
                <a:gradFill>
                  <a:gsLst>
                    <a:gs pos="0">
                      <a:srgbClr val="008000"/>
                    </a:gs>
                    <a:gs pos="100000">
                      <a:schemeClr val="bg1">
                        <a:alpha val="0"/>
                      </a:schemeClr>
                    </a:gs>
                  </a:gsLst>
                  <a:lin ang="102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 xmlns:a16="http://schemas.microsoft.com/office/drawing/2014/main" id="{370A2B47-8D76-405E-AF83-025422830851}"/>
                  </a:ext>
                </a:extLst>
              </p:cNvPr>
              <p:cNvGrpSpPr/>
              <p:nvPr/>
            </p:nvGrpSpPr>
            <p:grpSpPr>
              <a:xfrm>
                <a:off x="1596571" y="604911"/>
                <a:ext cx="759655" cy="759655"/>
                <a:chOff x="1611085" y="604911"/>
                <a:chExt cx="759655" cy="759655"/>
              </a:xfrm>
            </p:grpSpPr>
            <p:sp>
              <p:nvSpPr>
                <p:cNvPr id="13" name="Oval 12">
                  <a:extLst>
                    <a:ext uri="{FF2B5EF4-FFF2-40B4-BE49-F238E27FC236}">
                      <a16:creationId xmlns="" xmlns:a16="http://schemas.microsoft.com/office/drawing/2014/main" id="{7B256EFC-C5C2-4D35-BF77-6DA2A299F92D}"/>
                    </a:ext>
                  </a:extLst>
                </p:cNvPr>
                <p:cNvSpPr/>
                <p:nvPr/>
              </p:nvSpPr>
              <p:spPr>
                <a:xfrm>
                  <a:off x="1611085"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 xmlns:a16="http://schemas.microsoft.com/office/drawing/2014/main" id="{B49178A4-96F0-4167-AB71-8A48F76DD8B2}"/>
                    </a:ext>
                  </a:extLst>
                </p:cNvPr>
                <p:cNvSpPr/>
                <p:nvPr/>
              </p:nvSpPr>
              <p:spPr>
                <a:xfrm>
                  <a:off x="1747686" y="741512"/>
                  <a:ext cx="486452" cy="486452"/>
                </a:xfrm>
                <a:prstGeom prst="ellipse">
                  <a:avLst/>
                </a:prstGeom>
                <a:gradFill flip="none" rotWithShape="1">
                  <a:gsLst>
                    <a:gs pos="100000">
                      <a:srgbClr val="008000">
                        <a:alpha val="50000"/>
                      </a:srgbClr>
                    </a:gs>
                    <a:gs pos="0">
                      <a:srgbClr val="00CC00">
                        <a:alpha val="70000"/>
                      </a:srgbClr>
                    </a:gs>
                  </a:gsLst>
                  <a:lin ang="5400000" scaled="1"/>
                  <a:tileRect/>
                </a:gradFill>
                <a:ln>
                  <a:gradFill>
                    <a:gsLst>
                      <a:gs pos="0">
                        <a:srgbClr val="008000"/>
                      </a:gs>
                      <a:gs pos="100000">
                        <a:schemeClr val="bg1">
                          <a:alpha val="0"/>
                        </a:schemeClr>
                      </a:gs>
                    </a:gsLst>
                    <a:lin ang="102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33" name="Straight Connector 32">
                <a:extLst>
                  <a:ext uri="{FF2B5EF4-FFF2-40B4-BE49-F238E27FC236}">
                    <a16:creationId xmlns="" xmlns:a16="http://schemas.microsoft.com/office/drawing/2014/main" id="{BB0A0698-338B-4132-8B38-558540A240FA}"/>
                  </a:ext>
                </a:extLst>
              </p:cNvPr>
              <p:cNvCxnSpPr>
                <a:cxnSpLocks/>
                <a:stCxn id="13" idx="4"/>
                <a:endCxn id="8" idx="5"/>
              </p:cNvCxnSpPr>
              <p:nvPr/>
            </p:nvCxnSpPr>
            <p:spPr>
              <a:xfrm flipH="1">
                <a:off x="1976398" y="1364566"/>
                <a:ext cx="1" cy="24855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12BC9F40-C5C4-4673-98BE-D257050DD6D5}"/>
                  </a:ext>
                </a:extLst>
              </p:cNvPr>
              <p:cNvSpPr/>
              <p:nvPr/>
            </p:nvSpPr>
            <p:spPr>
              <a:xfrm>
                <a:off x="1969851" y="3847289"/>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 xmlns:a16="http://schemas.microsoft.com/office/drawing/2014/main" id="{B6ED70DA-563E-4D85-BDD2-F7EFA2E84D19}"/>
                  </a:ext>
                </a:extLst>
              </p:cNvPr>
              <p:cNvCxnSpPr>
                <a:cxnSpLocks/>
              </p:cNvCxnSpPr>
              <p:nvPr/>
            </p:nvCxnSpPr>
            <p:spPr>
              <a:xfrm flipV="1">
                <a:off x="1931033" y="3808519"/>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5B334AA4-E2B9-47E5-B6F3-76D30A4B494C}"/>
                  </a:ext>
                </a:extLst>
              </p:cNvPr>
              <p:cNvCxnSpPr>
                <a:cxnSpLocks/>
              </p:cNvCxnSpPr>
              <p:nvPr/>
            </p:nvCxnSpPr>
            <p:spPr>
              <a:xfrm flipV="1">
                <a:off x="1927789" y="3790687"/>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0" name="TextBox 89">
              <a:extLst>
                <a:ext uri="{FF2B5EF4-FFF2-40B4-BE49-F238E27FC236}">
                  <a16:creationId xmlns="" xmlns:a16="http://schemas.microsoft.com/office/drawing/2014/main" id="{5D0D4806-3577-431A-A579-D5ACCAEC8DDD}"/>
                </a:ext>
              </a:extLst>
            </p:cNvPr>
            <p:cNvSpPr txBox="1"/>
            <p:nvPr/>
          </p:nvSpPr>
          <p:spPr>
            <a:xfrm>
              <a:off x="1050346" y="4465192"/>
              <a:ext cx="1833748" cy="338554"/>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Creating the GUI</a:t>
              </a:r>
            </a:p>
          </p:txBody>
        </p:sp>
      </p:grpSp>
      <p:grpSp>
        <p:nvGrpSpPr>
          <p:cNvPr id="96" name="Group 95">
            <a:extLst>
              <a:ext uri="{FF2B5EF4-FFF2-40B4-BE49-F238E27FC236}">
                <a16:creationId xmlns="" xmlns:a16="http://schemas.microsoft.com/office/drawing/2014/main" id="{907FF938-5070-4BD2-AA99-A39EAD0261EB}"/>
              </a:ext>
            </a:extLst>
          </p:cNvPr>
          <p:cNvGrpSpPr/>
          <p:nvPr/>
        </p:nvGrpSpPr>
        <p:grpSpPr>
          <a:xfrm>
            <a:off x="2957194" y="604911"/>
            <a:ext cx="2194560" cy="4422343"/>
            <a:chOff x="2957194" y="604911"/>
            <a:chExt cx="2194560" cy="4422343"/>
          </a:xfrm>
        </p:grpSpPr>
        <p:grpSp>
          <p:nvGrpSpPr>
            <p:cNvPr id="76" name="Group 75">
              <a:extLst>
                <a:ext uri="{FF2B5EF4-FFF2-40B4-BE49-F238E27FC236}">
                  <a16:creationId xmlns="" xmlns:a16="http://schemas.microsoft.com/office/drawing/2014/main" id="{C28D802A-8900-4093-85AE-C5B968360B3F}"/>
                </a:ext>
              </a:extLst>
            </p:cNvPr>
            <p:cNvGrpSpPr/>
            <p:nvPr/>
          </p:nvGrpSpPr>
          <p:grpSpPr>
            <a:xfrm>
              <a:off x="2957194" y="604911"/>
              <a:ext cx="2194560" cy="4422343"/>
              <a:chOff x="2957194" y="604911"/>
              <a:chExt cx="2194560" cy="4422343"/>
            </a:xfrm>
          </p:grpSpPr>
          <p:sp>
            <p:nvSpPr>
              <p:cNvPr id="53" name="Freeform: Shape 52">
                <a:extLst>
                  <a:ext uri="{FF2B5EF4-FFF2-40B4-BE49-F238E27FC236}">
                    <a16:creationId xmlns="" xmlns:a16="http://schemas.microsoft.com/office/drawing/2014/main" id="{BFF01B3C-7948-407D-B99E-C93A08C5E730}"/>
                  </a:ext>
                </a:extLst>
              </p:cNvPr>
              <p:cNvSpPr/>
              <p:nvPr/>
            </p:nvSpPr>
            <p:spPr>
              <a:xfrm flipH="1">
                <a:off x="4026889" y="2803925"/>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 xmlns:a16="http://schemas.microsoft.com/office/drawing/2014/main" id="{BEE4B28C-68B1-4871-819C-428B107B144A}"/>
                  </a:ext>
                </a:extLst>
              </p:cNvPr>
              <p:cNvSpPr/>
              <p:nvPr/>
            </p:nvSpPr>
            <p:spPr>
              <a:xfrm>
                <a:off x="2957194" y="2832694"/>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FF9900">
                      <a:alpha val="50000"/>
                    </a:srgbClr>
                  </a:gs>
                  <a:gs pos="0">
                    <a:srgbClr val="FFCC00">
                      <a:alpha val="70000"/>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 xmlns:a16="http://schemas.microsoft.com/office/drawing/2014/main" id="{7797F9E2-AA8F-474C-A370-5AC9236EBED4}"/>
                  </a:ext>
                </a:extLst>
              </p:cNvPr>
              <p:cNvGrpSpPr/>
              <p:nvPr/>
            </p:nvGrpSpPr>
            <p:grpSpPr>
              <a:xfrm>
                <a:off x="3674647" y="604911"/>
                <a:ext cx="759655" cy="759655"/>
                <a:chOff x="3275875" y="604911"/>
                <a:chExt cx="759655" cy="759655"/>
              </a:xfrm>
            </p:grpSpPr>
            <p:sp>
              <p:nvSpPr>
                <p:cNvPr id="17" name="Oval 16">
                  <a:extLst>
                    <a:ext uri="{FF2B5EF4-FFF2-40B4-BE49-F238E27FC236}">
                      <a16:creationId xmlns="" xmlns:a16="http://schemas.microsoft.com/office/drawing/2014/main" id="{E4163879-ABAA-4544-B016-BB09E5FCCEC6}"/>
                    </a:ext>
                  </a:extLst>
                </p:cNvPr>
                <p:cNvSpPr/>
                <p:nvPr/>
              </p:nvSpPr>
              <p:spPr>
                <a:xfrm>
                  <a:off x="3275875"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 xmlns:a16="http://schemas.microsoft.com/office/drawing/2014/main" id="{834B1B57-FB35-4E14-8B2F-DF7CC19830AA}"/>
                    </a:ext>
                  </a:extLst>
                </p:cNvPr>
                <p:cNvSpPr/>
                <p:nvPr/>
              </p:nvSpPr>
              <p:spPr>
                <a:xfrm>
                  <a:off x="3412476" y="741512"/>
                  <a:ext cx="486452" cy="486452"/>
                </a:xfrm>
                <a:prstGeom prst="ellipse">
                  <a:avLst/>
                </a:prstGeom>
                <a:gradFill flip="none" rotWithShape="1">
                  <a:gsLst>
                    <a:gs pos="100000">
                      <a:srgbClr val="FF9900">
                        <a:alpha val="50000"/>
                      </a:srgbClr>
                    </a:gs>
                    <a:gs pos="0">
                      <a:srgbClr val="FFCC00">
                        <a:alpha val="70000"/>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0" name="Straight Connector 39">
                <a:extLst>
                  <a:ext uri="{FF2B5EF4-FFF2-40B4-BE49-F238E27FC236}">
                    <a16:creationId xmlns="" xmlns:a16="http://schemas.microsoft.com/office/drawing/2014/main" id="{3756914D-1821-44E7-81E1-CE3DDFB73C39}"/>
                  </a:ext>
                </a:extLst>
              </p:cNvPr>
              <p:cNvCxnSpPr>
                <a:cxnSpLocks/>
                <a:stCxn id="17" idx="4"/>
                <a:endCxn id="9" idx="5"/>
              </p:cNvCxnSpPr>
              <p:nvPr/>
            </p:nvCxnSpPr>
            <p:spPr>
              <a:xfrm flipH="1">
                <a:off x="4054474" y="1364566"/>
                <a:ext cx="1" cy="146812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Freeform: Shape 53">
                <a:extLst>
                  <a:ext uri="{FF2B5EF4-FFF2-40B4-BE49-F238E27FC236}">
                    <a16:creationId xmlns="" xmlns:a16="http://schemas.microsoft.com/office/drawing/2014/main" id="{0AF792A8-00D2-4999-8B38-71B04C28E7C9}"/>
                  </a:ext>
                </a:extLst>
              </p:cNvPr>
              <p:cNvSpPr/>
              <p:nvPr/>
            </p:nvSpPr>
            <p:spPr>
              <a:xfrm>
                <a:off x="4049549" y="2803925"/>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 xmlns:a16="http://schemas.microsoft.com/office/drawing/2014/main" id="{241E3357-6290-4492-B2EC-314BE3D13DAF}"/>
                  </a:ext>
                </a:extLst>
              </p:cNvPr>
              <p:cNvCxnSpPr>
                <a:cxnSpLocks/>
              </p:cNvCxnSpPr>
              <p:nvPr/>
            </p:nvCxnSpPr>
            <p:spPr>
              <a:xfrm flipV="1">
                <a:off x="4010731" y="2765155"/>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 xmlns:a16="http://schemas.microsoft.com/office/drawing/2014/main" id="{9C9112D2-8ADF-4D34-A4CF-6E3032134A24}"/>
                  </a:ext>
                </a:extLst>
              </p:cNvPr>
              <p:cNvCxnSpPr>
                <a:cxnSpLocks/>
              </p:cNvCxnSpPr>
              <p:nvPr/>
            </p:nvCxnSpPr>
            <p:spPr>
              <a:xfrm flipV="1">
                <a:off x="4007487" y="2747323"/>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 xmlns:a16="http://schemas.microsoft.com/office/drawing/2014/main" id="{95CBDD67-882F-4883-A96A-C9BB6B229C08}"/>
                </a:ext>
              </a:extLst>
            </p:cNvPr>
            <p:cNvSpPr txBox="1"/>
            <p:nvPr/>
          </p:nvSpPr>
          <p:spPr>
            <a:xfrm>
              <a:off x="3088991" y="3552566"/>
              <a:ext cx="1833748" cy="830997"/>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Creating the map element through Leaflet</a:t>
              </a:r>
            </a:p>
          </p:txBody>
        </p:sp>
      </p:grpSp>
      <p:grpSp>
        <p:nvGrpSpPr>
          <p:cNvPr id="97" name="Group 96">
            <a:extLst>
              <a:ext uri="{FF2B5EF4-FFF2-40B4-BE49-F238E27FC236}">
                <a16:creationId xmlns="" xmlns:a16="http://schemas.microsoft.com/office/drawing/2014/main" id="{F6633BC8-8A8C-41EC-9A50-4E8DF390658A}"/>
              </a:ext>
            </a:extLst>
          </p:cNvPr>
          <p:cNvGrpSpPr/>
          <p:nvPr/>
        </p:nvGrpSpPr>
        <p:grpSpPr>
          <a:xfrm>
            <a:off x="5035270" y="544620"/>
            <a:ext cx="2194560" cy="4945405"/>
            <a:chOff x="5035270" y="544620"/>
            <a:chExt cx="2194560" cy="4945405"/>
          </a:xfrm>
        </p:grpSpPr>
        <p:grpSp>
          <p:nvGrpSpPr>
            <p:cNvPr id="77" name="Group 76">
              <a:extLst>
                <a:ext uri="{FF2B5EF4-FFF2-40B4-BE49-F238E27FC236}">
                  <a16:creationId xmlns="" xmlns:a16="http://schemas.microsoft.com/office/drawing/2014/main" id="{B07E31DA-DC39-43AC-9EA0-9AA75DA66072}"/>
                </a:ext>
              </a:extLst>
            </p:cNvPr>
            <p:cNvGrpSpPr/>
            <p:nvPr/>
          </p:nvGrpSpPr>
          <p:grpSpPr>
            <a:xfrm>
              <a:off x="5035270" y="544620"/>
              <a:ext cx="2194560" cy="4945405"/>
              <a:chOff x="5035270" y="544620"/>
              <a:chExt cx="2194560" cy="4945405"/>
            </a:xfrm>
          </p:grpSpPr>
          <p:sp>
            <p:nvSpPr>
              <p:cNvPr id="59" name="Freeform: Shape 58">
                <a:extLst>
                  <a:ext uri="{FF2B5EF4-FFF2-40B4-BE49-F238E27FC236}">
                    <a16:creationId xmlns="" xmlns:a16="http://schemas.microsoft.com/office/drawing/2014/main" id="{798AF131-19A4-44D7-BB03-D6D7CC918295}"/>
                  </a:ext>
                </a:extLst>
              </p:cNvPr>
              <p:cNvSpPr/>
              <p:nvPr/>
            </p:nvSpPr>
            <p:spPr>
              <a:xfrm flipH="1">
                <a:off x="6114476" y="3291776"/>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B1C62A36-BB03-49EE-BF66-BDBEA57C3A73}"/>
                  </a:ext>
                </a:extLst>
              </p:cNvPr>
              <p:cNvSpPr/>
              <p:nvPr/>
            </p:nvSpPr>
            <p:spPr>
              <a:xfrm>
                <a:off x="5035270" y="3295465"/>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660066">
                      <a:alpha val="49804"/>
                    </a:srgbClr>
                  </a:gs>
                  <a:gs pos="0">
                    <a:srgbClr val="FF00FF">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 xmlns:a16="http://schemas.microsoft.com/office/drawing/2014/main" id="{1C8BD27D-4E69-4B3E-8882-5AC53EAB5452}"/>
                  </a:ext>
                </a:extLst>
              </p:cNvPr>
              <p:cNvGrpSpPr/>
              <p:nvPr/>
            </p:nvGrpSpPr>
            <p:grpSpPr>
              <a:xfrm>
                <a:off x="5752723" y="544620"/>
                <a:ext cx="759655" cy="759655"/>
                <a:chOff x="4955179" y="604911"/>
                <a:chExt cx="759655" cy="759655"/>
              </a:xfrm>
            </p:grpSpPr>
            <p:sp>
              <p:nvSpPr>
                <p:cNvPr id="20" name="Oval 19">
                  <a:extLst>
                    <a:ext uri="{FF2B5EF4-FFF2-40B4-BE49-F238E27FC236}">
                      <a16:creationId xmlns="" xmlns:a16="http://schemas.microsoft.com/office/drawing/2014/main" id="{20F3F120-6FFB-41A7-93B4-52CA320BC6C9}"/>
                    </a:ext>
                  </a:extLst>
                </p:cNvPr>
                <p:cNvSpPr/>
                <p:nvPr/>
              </p:nvSpPr>
              <p:spPr>
                <a:xfrm>
                  <a:off x="4955179"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 xmlns:a16="http://schemas.microsoft.com/office/drawing/2014/main" id="{283F6ACE-DC0B-486C-8FED-7786A4765D7C}"/>
                    </a:ext>
                  </a:extLst>
                </p:cNvPr>
                <p:cNvSpPr/>
                <p:nvPr/>
              </p:nvSpPr>
              <p:spPr>
                <a:xfrm>
                  <a:off x="5091780" y="741512"/>
                  <a:ext cx="486452" cy="486452"/>
                </a:xfrm>
                <a:prstGeom prst="ellipse">
                  <a:avLst/>
                </a:prstGeom>
                <a:gradFill flip="none" rotWithShape="1">
                  <a:gsLst>
                    <a:gs pos="100000">
                      <a:srgbClr val="660066">
                        <a:alpha val="49804"/>
                      </a:srgbClr>
                    </a:gs>
                    <a:gs pos="0">
                      <a:srgbClr val="FF00FF">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4" name="Straight Connector 43">
                <a:extLst>
                  <a:ext uri="{FF2B5EF4-FFF2-40B4-BE49-F238E27FC236}">
                    <a16:creationId xmlns="" xmlns:a16="http://schemas.microsoft.com/office/drawing/2014/main" id="{CD80CE6E-A29B-411C-A3B8-4551426EE785}"/>
                  </a:ext>
                </a:extLst>
              </p:cNvPr>
              <p:cNvCxnSpPr>
                <a:cxnSpLocks/>
                <a:stCxn id="20" idx="4"/>
                <a:endCxn id="10" idx="5"/>
              </p:cNvCxnSpPr>
              <p:nvPr/>
            </p:nvCxnSpPr>
            <p:spPr>
              <a:xfrm flipH="1">
                <a:off x="6132550" y="1304275"/>
                <a:ext cx="1" cy="199119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Freeform: Shape 59">
                <a:extLst>
                  <a:ext uri="{FF2B5EF4-FFF2-40B4-BE49-F238E27FC236}">
                    <a16:creationId xmlns="" xmlns:a16="http://schemas.microsoft.com/office/drawing/2014/main" id="{32C941A7-289C-4FFA-9DDC-8AD3166EA3D0}"/>
                  </a:ext>
                </a:extLst>
              </p:cNvPr>
              <p:cNvSpPr/>
              <p:nvPr/>
            </p:nvSpPr>
            <p:spPr>
              <a:xfrm>
                <a:off x="6137136" y="3291776"/>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a:extLst>
                  <a:ext uri="{FF2B5EF4-FFF2-40B4-BE49-F238E27FC236}">
                    <a16:creationId xmlns="" xmlns:a16="http://schemas.microsoft.com/office/drawing/2014/main" id="{5096E262-B41A-49CC-9459-AE705D439793}"/>
                  </a:ext>
                </a:extLst>
              </p:cNvPr>
              <p:cNvCxnSpPr>
                <a:cxnSpLocks/>
              </p:cNvCxnSpPr>
              <p:nvPr/>
            </p:nvCxnSpPr>
            <p:spPr>
              <a:xfrm flipV="1">
                <a:off x="6098318" y="3253006"/>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 xmlns:a16="http://schemas.microsoft.com/office/drawing/2014/main" id="{49498C4A-685E-4B05-8C12-8EA66C776328}"/>
                  </a:ext>
                </a:extLst>
              </p:cNvPr>
              <p:cNvCxnSpPr>
                <a:cxnSpLocks/>
              </p:cNvCxnSpPr>
              <p:nvPr/>
            </p:nvCxnSpPr>
            <p:spPr>
              <a:xfrm flipV="1">
                <a:off x="6095074" y="3235174"/>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 xmlns:a16="http://schemas.microsoft.com/office/drawing/2014/main" id="{A5EEDE01-4F4A-47BB-97DE-5FF5CC4E2F78}"/>
                </a:ext>
              </a:extLst>
            </p:cNvPr>
            <p:cNvSpPr txBox="1"/>
            <p:nvPr/>
          </p:nvSpPr>
          <p:spPr>
            <a:xfrm>
              <a:off x="5283551" y="3837631"/>
              <a:ext cx="1833748" cy="1077218"/>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Visualizing the Data into relevant thematic layers on the map element</a:t>
              </a:r>
            </a:p>
          </p:txBody>
        </p:sp>
      </p:grpSp>
      <p:grpSp>
        <p:nvGrpSpPr>
          <p:cNvPr id="98" name="Group 97">
            <a:extLst>
              <a:ext uri="{FF2B5EF4-FFF2-40B4-BE49-F238E27FC236}">
                <a16:creationId xmlns="" xmlns:a16="http://schemas.microsoft.com/office/drawing/2014/main" id="{08A578C9-EEDC-4B2F-A52A-7BE4C42C358B}"/>
              </a:ext>
            </a:extLst>
          </p:cNvPr>
          <p:cNvGrpSpPr/>
          <p:nvPr/>
        </p:nvGrpSpPr>
        <p:grpSpPr>
          <a:xfrm>
            <a:off x="7113346" y="604911"/>
            <a:ext cx="2194560" cy="4283056"/>
            <a:chOff x="7113346" y="604911"/>
            <a:chExt cx="2194560" cy="4283056"/>
          </a:xfrm>
        </p:grpSpPr>
        <p:grpSp>
          <p:nvGrpSpPr>
            <p:cNvPr id="78" name="Group 77">
              <a:extLst>
                <a:ext uri="{FF2B5EF4-FFF2-40B4-BE49-F238E27FC236}">
                  <a16:creationId xmlns="" xmlns:a16="http://schemas.microsoft.com/office/drawing/2014/main" id="{E77BE62B-2115-46DA-BEC9-7FAF09C758B3}"/>
                </a:ext>
              </a:extLst>
            </p:cNvPr>
            <p:cNvGrpSpPr/>
            <p:nvPr/>
          </p:nvGrpSpPr>
          <p:grpSpPr>
            <a:xfrm>
              <a:off x="7113346" y="604911"/>
              <a:ext cx="2194560" cy="4283056"/>
              <a:chOff x="7113346" y="604911"/>
              <a:chExt cx="2194560" cy="4283056"/>
            </a:xfrm>
          </p:grpSpPr>
          <p:sp>
            <p:nvSpPr>
              <p:cNvPr id="64" name="Freeform: Shape 63">
                <a:extLst>
                  <a:ext uri="{FF2B5EF4-FFF2-40B4-BE49-F238E27FC236}">
                    <a16:creationId xmlns="" xmlns:a16="http://schemas.microsoft.com/office/drawing/2014/main" id="{596FA47F-50CE-4037-BC85-37BC508D4916}"/>
                  </a:ext>
                </a:extLst>
              </p:cNvPr>
              <p:cNvSpPr/>
              <p:nvPr/>
            </p:nvSpPr>
            <p:spPr>
              <a:xfrm flipH="1">
                <a:off x="8183041" y="2692938"/>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401A764A-8F8B-45FD-B5AE-A1A57A1FB6D6}"/>
                  </a:ext>
                </a:extLst>
              </p:cNvPr>
              <p:cNvSpPr/>
              <p:nvPr/>
            </p:nvSpPr>
            <p:spPr>
              <a:xfrm>
                <a:off x="7113346" y="2693407"/>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0033CC">
                      <a:alpha val="49804"/>
                    </a:srgbClr>
                  </a:gs>
                  <a:gs pos="0">
                    <a:srgbClr val="0099FF">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 xmlns:a16="http://schemas.microsoft.com/office/drawing/2014/main" id="{521449BE-246D-4CA3-85DE-72D0DAAAC78F}"/>
                  </a:ext>
                </a:extLst>
              </p:cNvPr>
              <p:cNvGrpSpPr/>
              <p:nvPr/>
            </p:nvGrpSpPr>
            <p:grpSpPr>
              <a:xfrm>
                <a:off x="7830799" y="604911"/>
                <a:ext cx="759655" cy="759655"/>
                <a:chOff x="6634483" y="604911"/>
                <a:chExt cx="759655" cy="759655"/>
              </a:xfrm>
            </p:grpSpPr>
            <p:sp>
              <p:nvSpPr>
                <p:cNvPr id="23" name="Oval 22">
                  <a:extLst>
                    <a:ext uri="{FF2B5EF4-FFF2-40B4-BE49-F238E27FC236}">
                      <a16:creationId xmlns="" xmlns:a16="http://schemas.microsoft.com/office/drawing/2014/main" id="{249BB675-28A9-40C3-85F3-AFA9FAA24F84}"/>
                    </a:ext>
                  </a:extLst>
                </p:cNvPr>
                <p:cNvSpPr/>
                <p:nvPr/>
              </p:nvSpPr>
              <p:spPr>
                <a:xfrm>
                  <a:off x="6634483"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 xmlns:a16="http://schemas.microsoft.com/office/drawing/2014/main" id="{D7A2499C-6923-4D4A-B894-982B7C071925}"/>
                    </a:ext>
                  </a:extLst>
                </p:cNvPr>
                <p:cNvSpPr/>
                <p:nvPr/>
              </p:nvSpPr>
              <p:spPr>
                <a:xfrm>
                  <a:off x="6771084" y="741512"/>
                  <a:ext cx="486452" cy="486452"/>
                </a:xfrm>
                <a:prstGeom prst="ellipse">
                  <a:avLst/>
                </a:prstGeom>
                <a:gradFill flip="none" rotWithShape="1">
                  <a:gsLst>
                    <a:gs pos="100000">
                      <a:srgbClr val="0033CC">
                        <a:alpha val="49804"/>
                      </a:srgbClr>
                    </a:gs>
                    <a:gs pos="0">
                      <a:srgbClr val="0099FF">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47" name="Straight Connector 46">
                <a:extLst>
                  <a:ext uri="{FF2B5EF4-FFF2-40B4-BE49-F238E27FC236}">
                    <a16:creationId xmlns="" xmlns:a16="http://schemas.microsoft.com/office/drawing/2014/main" id="{6C87BAC3-B1C9-476A-A35B-B09957FD6681}"/>
                  </a:ext>
                </a:extLst>
              </p:cNvPr>
              <p:cNvCxnSpPr>
                <a:cxnSpLocks/>
                <a:stCxn id="23" idx="4"/>
                <a:endCxn id="11" idx="5"/>
              </p:cNvCxnSpPr>
              <p:nvPr/>
            </p:nvCxnSpPr>
            <p:spPr>
              <a:xfrm flipH="1">
                <a:off x="8210626" y="1364566"/>
                <a:ext cx="1" cy="13288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Freeform: Shape 64">
                <a:extLst>
                  <a:ext uri="{FF2B5EF4-FFF2-40B4-BE49-F238E27FC236}">
                    <a16:creationId xmlns="" xmlns:a16="http://schemas.microsoft.com/office/drawing/2014/main" id="{1C67C07C-73EF-42FE-9B4C-DDAC523B09A4}"/>
                  </a:ext>
                </a:extLst>
              </p:cNvPr>
              <p:cNvSpPr/>
              <p:nvPr/>
            </p:nvSpPr>
            <p:spPr>
              <a:xfrm>
                <a:off x="8205701" y="2692938"/>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 xmlns:a16="http://schemas.microsoft.com/office/drawing/2014/main" id="{5949C6E9-13BB-4DEC-A8FE-FF8BB03B5987}"/>
                  </a:ext>
                </a:extLst>
              </p:cNvPr>
              <p:cNvCxnSpPr>
                <a:cxnSpLocks/>
              </p:cNvCxnSpPr>
              <p:nvPr/>
            </p:nvCxnSpPr>
            <p:spPr>
              <a:xfrm flipV="1">
                <a:off x="8166883" y="2654168"/>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 xmlns:a16="http://schemas.microsoft.com/office/drawing/2014/main" id="{47CF0419-2434-40DC-AC5D-D03D51ED2A91}"/>
                  </a:ext>
                </a:extLst>
              </p:cNvPr>
              <p:cNvCxnSpPr>
                <a:cxnSpLocks/>
              </p:cNvCxnSpPr>
              <p:nvPr/>
            </p:nvCxnSpPr>
            <p:spPr>
              <a:xfrm flipV="1">
                <a:off x="8163639" y="2636336"/>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3" name="TextBox 92">
              <a:extLst>
                <a:ext uri="{FF2B5EF4-FFF2-40B4-BE49-F238E27FC236}">
                  <a16:creationId xmlns="" xmlns:a16="http://schemas.microsoft.com/office/drawing/2014/main" id="{96AD9EDF-CF84-44D8-997B-249D65AD13E3}"/>
                </a:ext>
              </a:extLst>
            </p:cNvPr>
            <p:cNvSpPr txBox="1"/>
            <p:nvPr/>
          </p:nvSpPr>
          <p:spPr>
            <a:xfrm>
              <a:off x="7288178" y="3439187"/>
              <a:ext cx="1833748" cy="1077218"/>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Creating the time slider and the graphs for temporal analysis </a:t>
              </a:r>
            </a:p>
          </p:txBody>
        </p:sp>
      </p:grpSp>
      <p:grpSp>
        <p:nvGrpSpPr>
          <p:cNvPr id="99" name="Group 98">
            <a:extLst>
              <a:ext uri="{FF2B5EF4-FFF2-40B4-BE49-F238E27FC236}">
                <a16:creationId xmlns="" xmlns:a16="http://schemas.microsoft.com/office/drawing/2014/main" id="{238D0450-3C6C-4825-8A6E-35635CE42F70}"/>
              </a:ext>
            </a:extLst>
          </p:cNvPr>
          <p:cNvGrpSpPr/>
          <p:nvPr/>
        </p:nvGrpSpPr>
        <p:grpSpPr>
          <a:xfrm>
            <a:off x="9191422" y="626012"/>
            <a:ext cx="2194560" cy="5055604"/>
            <a:chOff x="9191422" y="626012"/>
            <a:chExt cx="2194560" cy="5055604"/>
          </a:xfrm>
        </p:grpSpPr>
        <p:grpSp>
          <p:nvGrpSpPr>
            <p:cNvPr id="79" name="Group 78">
              <a:extLst>
                <a:ext uri="{FF2B5EF4-FFF2-40B4-BE49-F238E27FC236}">
                  <a16:creationId xmlns="" xmlns:a16="http://schemas.microsoft.com/office/drawing/2014/main" id="{87810CF3-A7DA-483C-A486-405F846C6EB1}"/>
                </a:ext>
              </a:extLst>
            </p:cNvPr>
            <p:cNvGrpSpPr/>
            <p:nvPr/>
          </p:nvGrpSpPr>
          <p:grpSpPr>
            <a:xfrm>
              <a:off x="9191422" y="626012"/>
              <a:ext cx="2194560" cy="5055604"/>
              <a:chOff x="9191422" y="626012"/>
              <a:chExt cx="2194560" cy="5055604"/>
            </a:xfrm>
          </p:grpSpPr>
          <p:sp>
            <p:nvSpPr>
              <p:cNvPr id="70" name="Freeform: Shape 69">
                <a:extLst>
                  <a:ext uri="{FF2B5EF4-FFF2-40B4-BE49-F238E27FC236}">
                    <a16:creationId xmlns="" xmlns:a16="http://schemas.microsoft.com/office/drawing/2014/main" id="{02B344A6-2902-4260-9DDC-AEEEBADD6D97}"/>
                  </a:ext>
                </a:extLst>
              </p:cNvPr>
              <p:cNvSpPr/>
              <p:nvPr/>
            </p:nvSpPr>
            <p:spPr>
              <a:xfrm flipH="1">
                <a:off x="10265269" y="3490463"/>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1648CAA4-AD1C-4784-989C-36088D3589AD}"/>
                  </a:ext>
                </a:extLst>
              </p:cNvPr>
              <p:cNvSpPr/>
              <p:nvPr/>
            </p:nvSpPr>
            <p:spPr>
              <a:xfrm>
                <a:off x="9191422" y="3487056"/>
                <a:ext cx="2194560" cy="2194560"/>
              </a:xfrm>
              <a:custGeom>
                <a:avLst/>
                <a:gdLst>
                  <a:gd name="connsiteX0" fmla="*/ 1097280 w 2194560"/>
                  <a:gd name="connsiteY0" fmla="*/ 118568 h 2194560"/>
                  <a:gd name="connsiteX1" fmla="*/ 981165 w 2194560"/>
                  <a:gd name="connsiteY1" fmla="*/ 234683 h 2194560"/>
                  <a:gd name="connsiteX2" fmla="*/ 1097280 w 2194560"/>
                  <a:gd name="connsiteY2" fmla="*/ 350798 h 2194560"/>
                  <a:gd name="connsiteX3" fmla="*/ 1213395 w 2194560"/>
                  <a:gd name="connsiteY3" fmla="*/ 234683 h 2194560"/>
                  <a:gd name="connsiteX4" fmla="*/ 1097280 w 2194560"/>
                  <a:gd name="connsiteY4" fmla="*/ 118568 h 2194560"/>
                  <a:gd name="connsiteX5" fmla="*/ 1097280 w 2194560"/>
                  <a:gd name="connsiteY5" fmla="*/ 0 h 2194560"/>
                  <a:gd name="connsiteX6" fmla="*/ 2194560 w 2194560"/>
                  <a:gd name="connsiteY6" fmla="*/ 1097280 h 2194560"/>
                  <a:gd name="connsiteX7" fmla="*/ 1097280 w 2194560"/>
                  <a:gd name="connsiteY7" fmla="*/ 2194560 h 2194560"/>
                  <a:gd name="connsiteX8" fmla="*/ 0 w 2194560"/>
                  <a:gd name="connsiteY8" fmla="*/ 1097280 h 2194560"/>
                  <a:gd name="connsiteX9" fmla="*/ 1097280 w 2194560"/>
                  <a:gd name="connsiteY9" fmla="*/ 0 h 2194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94560" h="2194560">
                    <a:moveTo>
                      <a:pt x="1097280" y="118568"/>
                    </a:moveTo>
                    <a:cubicBezTo>
                      <a:pt x="1033151" y="118568"/>
                      <a:pt x="981165" y="170554"/>
                      <a:pt x="981165" y="234683"/>
                    </a:cubicBezTo>
                    <a:cubicBezTo>
                      <a:pt x="981165" y="298812"/>
                      <a:pt x="1033151" y="350798"/>
                      <a:pt x="1097280" y="350798"/>
                    </a:cubicBezTo>
                    <a:cubicBezTo>
                      <a:pt x="1161409" y="350798"/>
                      <a:pt x="1213395" y="298812"/>
                      <a:pt x="1213395" y="234683"/>
                    </a:cubicBezTo>
                    <a:cubicBezTo>
                      <a:pt x="1213395" y="170554"/>
                      <a:pt x="1161409" y="118568"/>
                      <a:pt x="1097280" y="118568"/>
                    </a:cubicBezTo>
                    <a:close/>
                    <a:moveTo>
                      <a:pt x="1097280" y="0"/>
                    </a:moveTo>
                    <a:cubicBezTo>
                      <a:pt x="1703291" y="0"/>
                      <a:pt x="2194560" y="491269"/>
                      <a:pt x="2194560" y="1097280"/>
                    </a:cubicBezTo>
                    <a:cubicBezTo>
                      <a:pt x="2194560" y="1703291"/>
                      <a:pt x="1703291" y="2194560"/>
                      <a:pt x="1097280" y="2194560"/>
                    </a:cubicBezTo>
                    <a:cubicBezTo>
                      <a:pt x="491269" y="2194560"/>
                      <a:pt x="0" y="1703291"/>
                      <a:pt x="0" y="1097280"/>
                    </a:cubicBezTo>
                    <a:cubicBezTo>
                      <a:pt x="0" y="491269"/>
                      <a:pt x="491269" y="0"/>
                      <a:pt x="1097280" y="0"/>
                    </a:cubicBezTo>
                    <a:close/>
                  </a:path>
                </a:pathLst>
              </a:custGeom>
              <a:gradFill flip="none" rotWithShape="1">
                <a:gsLst>
                  <a:gs pos="100000">
                    <a:srgbClr val="CC0066">
                      <a:alpha val="49804"/>
                    </a:srgbClr>
                  </a:gs>
                  <a:gs pos="0">
                    <a:srgbClr val="990033">
                      <a:alpha val="69804"/>
                    </a:srgbClr>
                  </a:gs>
                </a:gsLst>
                <a:lin ang="5400000" scaled="1"/>
                <a:tileRect/>
              </a:gradFill>
              <a:ln>
                <a:gradFill>
                  <a:gsLst>
                    <a:gs pos="0">
                      <a:srgbClr val="FF9900"/>
                    </a:gs>
                    <a:gs pos="100000">
                      <a:schemeClr val="bg1">
                        <a:alpha val="0"/>
                      </a:schemeClr>
                    </a:gs>
                  </a:gsLst>
                  <a:lin ang="18600000" scaled="0"/>
                </a:gradFill>
              </a:ln>
              <a:effectLst>
                <a:reflection blurRad="6350" stA="50000" endA="300" endPos="41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 xmlns:a16="http://schemas.microsoft.com/office/drawing/2014/main" id="{580CB898-BF25-492B-B6DF-2CD4061C3A16}"/>
                  </a:ext>
                </a:extLst>
              </p:cNvPr>
              <p:cNvGrpSpPr/>
              <p:nvPr/>
            </p:nvGrpSpPr>
            <p:grpSpPr>
              <a:xfrm>
                <a:off x="9908876" y="626012"/>
                <a:ext cx="759655" cy="759655"/>
                <a:chOff x="8313787" y="604911"/>
                <a:chExt cx="759655" cy="759655"/>
              </a:xfrm>
            </p:grpSpPr>
            <p:sp>
              <p:nvSpPr>
                <p:cNvPr id="26" name="Oval 25">
                  <a:extLst>
                    <a:ext uri="{FF2B5EF4-FFF2-40B4-BE49-F238E27FC236}">
                      <a16:creationId xmlns="" xmlns:a16="http://schemas.microsoft.com/office/drawing/2014/main" id="{E82DE631-821E-4345-B94A-439536FD63AA}"/>
                    </a:ext>
                  </a:extLst>
                </p:cNvPr>
                <p:cNvSpPr/>
                <p:nvPr/>
              </p:nvSpPr>
              <p:spPr>
                <a:xfrm>
                  <a:off x="8313787" y="604911"/>
                  <a:ext cx="759655" cy="759655"/>
                </a:xfrm>
                <a:prstGeom prst="ellipse">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 xmlns:a16="http://schemas.microsoft.com/office/drawing/2014/main" id="{1F32D50F-2853-4299-80B5-67E0896F939A}"/>
                    </a:ext>
                  </a:extLst>
                </p:cNvPr>
                <p:cNvSpPr/>
                <p:nvPr/>
              </p:nvSpPr>
              <p:spPr>
                <a:xfrm>
                  <a:off x="8450388" y="741512"/>
                  <a:ext cx="486452" cy="486452"/>
                </a:xfrm>
                <a:prstGeom prst="ellipse">
                  <a:avLst/>
                </a:prstGeom>
                <a:gradFill flip="none" rotWithShape="1">
                  <a:gsLst>
                    <a:gs pos="100000">
                      <a:srgbClr val="CC0066">
                        <a:alpha val="49804"/>
                      </a:srgbClr>
                    </a:gs>
                    <a:gs pos="0">
                      <a:srgbClr val="990033">
                        <a:alpha val="69804"/>
                      </a:srgbClr>
                    </a:gs>
                  </a:gsLst>
                  <a:lin ang="5400000" scaled="1"/>
                  <a:tileRect/>
                </a:gradFill>
                <a:ln>
                  <a:gradFill>
                    <a:gsLst>
                      <a:gs pos="0">
                        <a:srgbClr val="FF9900"/>
                      </a:gs>
                      <a:gs pos="100000">
                        <a:schemeClr val="bg1">
                          <a:alpha val="0"/>
                        </a:schemeClr>
                      </a:gs>
                    </a:gsLst>
                    <a:lin ang="18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cxnSp>
            <p:nvCxnSpPr>
              <p:cNvPr id="50" name="Straight Connector 49">
                <a:extLst>
                  <a:ext uri="{FF2B5EF4-FFF2-40B4-BE49-F238E27FC236}">
                    <a16:creationId xmlns="" xmlns:a16="http://schemas.microsoft.com/office/drawing/2014/main" id="{7340AD9A-5395-4BC8-8AE6-3C57A2874714}"/>
                  </a:ext>
                </a:extLst>
              </p:cNvPr>
              <p:cNvCxnSpPr>
                <a:cxnSpLocks/>
                <a:stCxn id="26" idx="4"/>
                <a:endCxn id="12" idx="5"/>
              </p:cNvCxnSpPr>
              <p:nvPr/>
            </p:nvCxnSpPr>
            <p:spPr>
              <a:xfrm flipH="1">
                <a:off x="10288702" y="1385667"/>
                <a:ext cx="2" cy="210138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Freeform: Shape 70">
                <a:extLst>
                  <a:ext uri="{FF2B5EF4-FFF2-40B4-BE49-F238E27FC236}">
                    <a16:creationId xmlns="" xmlns:a16="http://schemas.microsoft.com/office/drawing/2014/main" id="{BD911A0C-EAD6-44DD-A9F2-41650FB494F0}"/>
                  </a:ext>
                </a:extLst>
              </p:cNvPr>
              <p:cNvSpPr/>
              <p:nvPr/>
            </p:nvSpPr>
            <p:spPr>
              <a:xfrm>
                <a:off x="10287929" y="3490463"/>
                <a:ext cx="44023" cy="165371"/>
              </a:xfrm>
              <a:custGeom>
                <a:avLst/>
                <a:gdLst>
                  <a:gd name="connsiteX0" fmla="*/ 0 w 44023"/>
                  <a:gd name="connsiteY0" fmla="*/ 0 h 165371"/>
                  <a:gd name="connsiteX1" fmla="*/ 43775 w 44023"/>
                  <a:gd name="connsiteY1" fmla="*/ 63230 h 165371"/>
                  <a:gd name="connsiteX2" fmla="*/ 14592 w 44023"/>
                  <a:gd name="connsiteY2" fmla="*/ 165371 h 165371"/>
                </a:gdLst>
                <a:ahLst/>
                <a:cxnLst>
                  <a:cxn ang="0">
                    <a:pos x="connsiteX0" y="connsiteY0"/>
                  </a:cxn>
                  <a:cxn ang="0">
                    <a:pos x="connsiteX1" y="connsiteY1"/>
                  </a:cxn>
                  <a:cxn ang="0">
                    <a:pos x="connsiteX2" y="connsiteY2"/>
                  </a:cxn>
                </a:cxnLst>
                <a:rect l="l" t="t" r="r" b="b"/>
                <a:pathLst>
                  <a:path w="44023" h="165371">
                    <a:moveTo>
                      <a:pt x="0" y="0"/>
                    </a:moveTo>
                    <a:cubicBezTo>
                      <a:pt x="20671" y="17834"/>
                      <a:pt x="41343" y="35668"/>
                      <a:pt x="43775" y="63230"/>
                    </a:cubicBezTo>
                    <a:cubicBezTo>
                      <a:pt x="46207" y="90792"/>
                      <a:pt x="30399" y="128081"/>
                      <a:pt x="14592" y="16537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 xmlns:a16="http://schemas.microsoft.com/office/drawing/2014/main" id="{B2D5A444-CCBE-4276-A4DE-E73B73A8AE4A}"/>
                  </a:ext>
                </a:extLst>
              </p:cNvPr>
              <p:cNvCxnSpPr>
                <a:cxnSpLocks/>
              </p:cNvCxnSpPr>
              <p:nvPr/>
            </p:nvCxnSpPr>
            <p:spPr>
              <a:xfrm flipV="1">
                <a:off x="10249111" y="3451693"/>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 xmlns:a16="http://schemas.microsoft.com/office/drawing/2014/main" id="{AB58B0BE-F723-40EB-80CB-CF13AEB7C3DD}"/>
                  </a:ext>
                </a:extLst>
              </p:cNvPr>
              <p:cNvCxnSpPr>
                <a:cxnSpLocks/>
              </p:cNvCxnSpPr>
              <p:nvPr/>
            </p:nvCxnSpPr>
            <p:spPr>
              <a:xfrm flipV="1">
                <a:off x="10245867" y="3433861"/>
                <a:ext cx="90730" cy="582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 xmlns:a16="http://schemas.microsoft.com/office/drawing/2014/main" id="{AE68501B-D64B-4EAC-8A7F-AEFD130CB32E}"/>
                </a:ext>
              </a:extLst>
            </p:cNvPr>
            <p:cNvSpPr txBox="1"/>
            <p:nvPr/>
          </p:nvSpPr>
          <p:spPr>
            <a:xfrm>
              <a:off x="9374358" y="4072397"/>
              <a:ext cx="1833748" cy="584775"/>
            </a:xfrm>
            <a:prstGeom prst="rect">
              <a:avLst/>
            </a:prstGeom>
            <a:noFill/>
          </p:spPr>
          <p:txBody>
            <a:bodyPr wrap="squar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Finalizing the web GIS application </a:t>
              </a:r>
            </a:p>
          </p:txBody>
        </p:sp>
      </p:grpSp>
    </p:spTree>
    <p:extLst>
      <p:ext uri="{BB962C8B-B14F-4D97-AF65-F5344CB8AC3E}">
        <p14:creationId xmlns:p14="http://schemas.microsoft.com/office/powerpoint/2010/main" val="39715601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14:presetBounceEnd="50000">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14:bounceEnd="50000">
                                          <p:cBhvr additive="base">
                                            <p:cTn id="7" dur="2000" fill="hold"/>
                                            <p:tgtEl>
                                              <p:spTgt spid="95"/>
                                            </p:tgtEl>
                                            <p:attrNameLst>
                                              <p:attrName>ppt_x</p:attrName>
                                            </p:attrNameLst>
                                          </p:cBhvr>
                                          <p:tavLst>
                                            <p:tav tm="0">
                                              <p:val>
                                                <p:strVal val="0-#ppt_w/2"/>
                                              </p:val>
                                            </p:tav>
                                            <p:tav tm="100000">
                                              <p:val>
                                                <p:strVal val="#ppt_x"/>
                                              </p:val>
                                            </p:tav>
                                          </p:tavLst>
                                        </p:anim>
                                        <p:anim calcmode="lin" valueType="num" p14:bounceEnd="50000">
                                          <p:cBhvr additive="base">
                                            <p:cTn id="8" dur="20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14:presetBounceEnd="50000">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14:bounceEnd="50000">
                                          <p:cBhvr additive="base">
                                            <p:cTn id="13" dur="2000" fill="hold"/>
                                            <p:tgtEl>
                                              <p:spTgt spid="96"/>
                                            </p:tgtEl>
                                            <p:attrNameLst>
                                              <p:attrName>ppt_x</p:attrName>
                                            </p:attrNameLst>
                                          </p:cBhvr>
                                          <p:tavLst>
                                            <p:tav tm="0">
                                              <p:val>
                                                <p:strVal val="0-#ppt_w/2"/>
                                              </p:val>
                                            </p:tav>
                                            <p:tav tm="100000">
                                              <p:val>
                                                <p:strVal val="#ppt_x"/>
                                              </p:val>
                                            </p:tav>
                                          </p:tavLst>
                                        </p:anim>
                                        <p:anim calcmode="lin" valueType="num" p14:bounceEnd="50000">
                                          <p:cBhvr additive="base">
                                            <p:cTn id="14" dur="20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14:presetBounceEnd="50000">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14:bounceEnd="50000">
                                          <p:cBhvr additive="base">
                                            <p:cTn id="19" dur="2000" fill="hold"/>
                                            <p:tgtEl>
                                              <p:spTgt spid="97"/>
                                            </p:tgtEl>
                                            <p:attrNameLst>
                                              <p:attrName>ppt_x</p:attrName>
                                            </p:attrNameLst>
                                          </p:cBhvr>
                                          <p:tavLst>
                                            <p:tav tm="0">
                                              <p:val>
                                                <p:strVal val="0-#ppt_w/2"/>
                                              </p:val>
                                            </p:tav>
                                            <p:tav tm="100000">
                                              <p:val>
                                                <p:strVal val="#ppt_x"/>
                                              </p:val>
                                            </p:tav>
                                          </p:tavLst>
                                        </p:anim>
                                        <p:anim calcmode="lin" valueType="num" p14:bounceEnd="50000">
                                          <p:cBhvr additive="base">
                                            <p:cTn id="20" dur="20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14:presetBounceEnd="50000">
                                      <p:stCondLst>
                                        <p:cond delay="0"/>
                                      </p:stCondLst>
                                      <p:childTnLst>
                                        <p:set>
                                          <p:cBhvr>
                                            <p:cTn id="24" dur="1" fill="hold">
                                              <p:stCondLst>
                                                <p:cond delay="0"/>
                                              </p:stCondLst>
                                            </p:cTn>
                                            <p:tgtEl>
                                              <p:spTgt spid="98"/>
                                            </p:tgtEl>
                                            <p:attrNameLst>
                                              <p:attrName>style.visibility</p:attrName>
                                            </p:attrNameLst>
                                          </p:cBhvr>
                                          <p:to>
                                            <p:strVal val="visible"/>
                                          </p:to>
                                        </p:set>
                                        <p:anim calcmode="lin" valueType="num" p14:bounceEnd="50000">
                                          <p:cBhvr additive="base">
                                            <p:cTn id="25" dur="2000" fill="hold"/>
                                            <p:tgtEl>
                                              <p:spTgt spid="98"/>
                                            </p:tgtEl>
                                            <p:attrNameLst>
                                              <p:attrName>ppt_x</p:attrName>
                                            </p:attrNameLst>
                                          </p:cBhvr>
                                          <p:tavLst>
                                            <p:tav tm="0">
                                              <p:val>
                                                <p:strVal val="1+#ppt_w/2"/>
                                              </p:val>
                                            </p:tav>
                                            <p:tav tm="100000">
                                              <p:val>
                                                <p:strVal val="#ppt_x"/>
                                              </p:val>
                                            </p:tav>
                                          </p:tavLst>
                                        </p:anim>
                                        <p:anim calcmode="lin" valueType="num" p14:bounceEnd="50000">
                                          <p:cBhvr additive="base">
                                            <p:cTn id="26" dur="20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14:presetBounceEnd="50000">
                                      <p:stCondLst>
                                        <p:cond delay="0"/>
                                      </p:stCondLst>
                                      <p:childTnLst>
                                        <p:set>
                                          <p:cBhvr>
                                            <p:cTn id="30" dur="1" fill="hold">
                                              <p:stCondLst>
                                                <p:cond delay="0"/>
                                              </p:stCondLst>
                                            </p:cTn>
                                            <p:tgtEl>
                                              <p:spTgt spid="99"/>
                                            </p:tgtEl>
                                            <p:attrNameLst>
                                              <p:attrName>style.visibility</p:attrName>
                                            </p:attrNameLst>
                                          </p:cBhvr>
                                          <p:to>
                                            <p:strVal val="visible"/>
                                          </p:to>
                                        </p:set>
                                        <p:anim calcmode="lin" valueType="num" p14:bounceEnd="50000">
                                          <p:cBhvr additive="base">
                                            <p:cTn id="31" dur="2000" fill="hold"/>
                                            <p:tgtEl>
                                              <p:spTgt spid="99"/>
                                            </p:tgtEl>
                                            <p:attrNameLst>
                                              <p:attrName>ppt_x</p:attrName>
                                            </p:attrNameLst>
                                          </p:cBhvr>
                                          <p:tavLst>
                                            <p:tav tm="0">
                                              <p:val>
                                                <p:strVal val="1+#ppt_w/2"/>
                                              </p:val>
                                            </p:tav>
                                            <p:tav tm="100000">
                                              <p:val>
                                                <p:strVal val="#ppt_x"/>
                                              </p:val>
                                            </p:tav>
                                          </p:tavLst>
                                        </p:anim>
                                        <p:anim calcmode="lin" valueType="num" p14:bounceEnd="50000">
                                          <p:cBhvr additive="base">
                                            <p:cTn id="32" dur="20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anim calcmode="lin" valueType="num">
                                          <p:cBhvr additive="base">
                                            <p:cTn id="7" dur="2000" fill="hold"/>
                                            <p:tgtEl>
                                              <p:spTgt spid="95"/>
                                            </p:tgtEl>
                                            <p:attrNameLst>
                                              <p:attrName>ppt_x</p:attrName>
                                            </p:attrNameLst>
                                          </p:cBhvr>
                                          <p:tavLst>
                                            <p:tav tm="0">
                                              <p:val>
                                                <p:strVal val="0-#ppt_w/2"/>
                                              </p:val>
                                            </p:tav>
                                            <p:tav tm="100000">
                                              <p:val>
                                                <p:strVal val="#ppt_x"/>
                                              </p:val>
                                            </p:tav>
                                          </p:tavLst>
                                        </p:anim>
                                        <p:anim calcmode="lin" valueType="num">
                                          <p:cBhvr additive="base">
                                            <p:cTn id="8" dur="2000" fill="hold"/>
                                            <p:tgtEl>
                                              <p:spTgt spid="9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6"/>
                                            </p:tgtEl>
                                            <p:attrNameLst>
                                              <p:attrName>style.visibility</p:attrName>
                                            </p:attrNameLst>
                                          </p:cBhvr>
                                          <p:to>
                                            <p:strVal val="visible"/>
                                          </p:to>
                                        </p:set>
                                        <p:anim calcmode="lin" valueType="num">
                                          <p:cBhvr additive="base">
                                            <p:cTn id="13" dur="2000" fill="hold"/>
                                            <p:tgtEl>
                                              <p:spTgt spid="96"/>
                                            </p:tgtEl>
                                            <p:attrNameLst>
                                              <p:attrName>ppt_x</p:attrName>
                                            </p:attrNameLst>
                                          </p:cBhvr>
                                          <p:tavLst>
                                            <p:tav tm="0">
                                              <p:val>
                                                <p:strVal val="0-#ppt_w/2"/>
                                              </p:val>
                                            </p:tav>
                                            <p:tav tm="100000">
                                              <p:val>
                                                <p:strVal val="#ppt_x"/>
                                              </p:val>
                                            </p:tav>
                                          </p:tavLst>
                                        </p:anim>
                                        <p:anim calcmode="lin" valueType="num">
                                          <p:cBhvr additive="base">
                                            <p:cTn id="14" dur="2000" fill="hold"/>
                                            <p:tgtEl>
                                              <p:spTgt spid="9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7"/>
                                            </p:tgtEl>
                                            <p:attrNameLst>
                                              <p:attrName>style.visibility</p:attrName>
                                            </p:attrNameLst>
                                          </p:cBhvr>
                                          <p:to>
                                            <p:strVal val="visible"/>
                                          </p:to>
                                        </p:set>
                                        <p:anim calcmode="lin" valueType="num">
                                          <p:cBhvr additive="base">
                                            <p:cTn id="19" dur="2000" fill="hold"/>
                                            <p:tgtEl>
                                              <p:spTgt spid="97"/>
                                            </p:tgtEl>
                                            <p:attrNameLst>
                                              <p:attrName>ppt_x</p:attrName>
                                            </p:attrNameLst>
                                          </p:cBhvr>
                                          <p:tavLst>
                                            <p:tav tm="0">
                                              <p:val>
                                                <p:strVal val="0-#ppt_w/2"/>
                                              </p:val>
                                            </p:tav>
                                            <p:tav tm="100000">
                                              <p:val>
                                                <p:strVal val="#ppt_x"/>
                                              </p:val>
                                            </p:tav>
                                          </p:tavLst>
                                        </p:anim>
                                        <p:anim calcmode="lin" valueType="num">
                                          <p:cBhvr additive="base">
                                            <p:cTn id="20" dur="2000" fill="hold"/>
                                            <p:tgtEl>
                                              <p:spTgt spid="9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98"/>
                                            </p:tgtEl>
                                            <p:attrNameLst>
                                              <p:attrName>style.visibility</p:attrName>
                                            </p:attrNameLst>
                                          </p:cBhvr>
                                          <p:to>
                                            <p:strVal val="visible"/>
                                          </p:to>
                                        </p:set>
                                        <p:anim calcmode="lin" valueType="num">
                                          <p:cBhvr additive="base">
                                            <p:cTn id="25" dur="2000" fill="hold"/>
                                            <p:tgtEl>
                                              <p:spTgt spid="98"/>
                                            </p:tgtEl>
                                            <p:attrNameLst>
                                              <p:attrName>ppt_x</p:attrName>
                                            </p:attrNameLst>
                                          </p:cBhvr>
                                          <p:tavLst>
                                            <p:tav tm="0">
                                              <p:val>
                                                <p:strVal val="1+#ppt_w/2"/>
                                              </p:val>
                                            </p:tav>
                                            <p:tav tm="100000">
                                              <p:val>
                                                <p:strVal val="#ppt_x"/>
                                              </p:val>
                                            </p:tav>
                                          </p:tavLst>
                                        </p:anim>
                                        <p:anim calcmode="lin" valueType="num">
                                          <p:cBhvr additive="base">
                                            <p:cTn id="26" dur="2000" fill="hold"/>
                                            <p:tgtEl>
                                              <p:spTgt spid="9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99"/>
                                            </p:tgtEl>
                                            <p:attrNameLst>
                                              <p:attrName>style.visibility</p:attrName>
                                            </p:attrNameLst>
                                          </p:cBhvr>
                                          <p:to>
                                            <p:strVal val="visible"/>
                                          </p:to>
                                        </p:set>
                                        <p:anim calcmode="lin" valueType="num">
                                          <p:cBhvr additive="base">
                                            <p:cTn id="31" dur="2000" fill="hold"/>
                                            <p:tgtEl>
                                              <p:spTgt spid="99"/>
                                            </p:tgtEl>
                                            <p:attrNameLst>
                                              <p:attrName>ppt_x</p:attrName>
                                            </p:attrNameLst>
                                          </p:cBhvr>
                                          <p:tavLst>
                                            <p:tav tm="0">
                                              <p:val>
                                                <p:strVal val="1+#ppt_w/2"/>
                                              </p:val>
                                            </p:tav>
                                            <p:tav tm="100000">
                                              <p:val>
                                                <p:strVal val="#ppt_x"/>
                                              </p:val>
                                            </p:tav>
                                          </p:tavLst>
                                        </p:anim>
                                        <p:anim calcmode="lin" valueType="num">
                                          <p:cBhvr additive="base">
                                            <p:cTn id="32" dur="2000" fill="hold"/>
                                            <p:tgtEl>
                                              <p:spTgt spid="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a:t>
            </a:r>
          </a:p>
        </p:txBody>
      </p:sp>
      <p:sp>
        <p:nvSpPr>
          <p:cNvPr id="3" name="Content Placeholder 2"/>
          <p:cNvSpPr>
            <a:spLocks noGrp="1"/>
          </p:cNvSpPr>
          <p:nvPr>
            <p:ph idx="1"/>
          </p:nvPr>
        </p:nvSpPr>
        <p:spPr/>
        <p:txBody>
          <a:bodyPr/>
          <a:lstStyle/>
          <a:p>
            <a:r>
              <a:rPr lang="en-US" dirty="0"/>
              <a:t>Following are the Snippets of the codes regarding the thematic layers.</a:t>
            </a:r>
          </a:p>
          <a:p>
            <a:endParaRPr lang="en-US" dirty="0"/>
          </a:p>
        </p:txBody>
      </p:sp>
    </p:spTree>
    <p:extLst>
      <p:ext uri="{BB962C8B-B14F-4D97-AF65-F5344CB8AC3E}">
        <p14:creationId xmlns:p14="http://schemas.microsoft.com/office/powerpoint/2010/main" val="16219916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Choropleth Layer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4135" y="2345498"/>
            <a:ext cx="8543448" cy="3372723"/>
          </a:xfrm>
          <a:prstGeom prst="rect">
            <a:avLst/>
          </a:prstGeom>
        </p:spPr>
      </p:pic>
    </p:spTree>
    <p:extLst>
      <p:ext uri="{BB962C8B-B14F-4D97-AF65-F5344CB8AC3E}">
        <p14:creationId xmlns:p14="http://schemas.microsoft.com/office/powerpoint/2010/main" val="20747827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Chart Symbol Layer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656" y="1996225"/>
            <a:ext cx="7246580" cy="4861775"/>
          </a:xfrm>
          <a:prstGeom prst="rect">
            <a:avLst/>
          </a:prstGeom>
        </p:spPr>
      </p:pic>
    </p:spTree>
    <p:extLst>
      <p:ext uri="{BB962C8B-B14F-4D97-AF65-F5344CB8AC3E}">
        <p14:creationId xmlns:p14="http://schemas.microsoft.com/office/powerpoint/2010/main" val="41449676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Varying Color Symbol Layer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1693" y="2841736"/>
            <a:ext cx="7783220" cy="2979514"/>
          </a:xfrm>
          <a:prstGeom prst="rect">
            <a:avLst/>
          </a:prstGeom>
        </p:spPr>
      </p:pic>
    </p:spTree>
    <p:extLst>
      <p:ext uri="{BB962C8B-B14F-4D97-AF65-F5344CB8AC3E}">
        <p14:creationId xmlns:p14="http://schemas.microsoft.com/office/powerpoint/2010/main" val="34805971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Graduated Symbol Layer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9656" y="2432563"/>
            <a:ext cx="7712381" cy="3311414"/>
          </a:xfrm>
          <a:prstGeom prst="rect">
            <a:avLst/>
          </a:prstGeom>
        </p:spPr>
      </p:pic>
    </p:spTree>
    <p:extLst>
      <p:ext uri="{BB962C8B-B14F-4D97-AF65-F5344CB8AC3E}">
        <p14:creationId xmlns:p14="http://schemas.microsoft.com/office/powerpoint/2010/main" val="1134332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8332" y="704765"/>
            <a:ext cx="10571998" cy="970450"/>
          </a:xfrm>
        </p:spPr>
        <p:txBody>
          <a:bodyPr/>
          <a:lstStyle/>
          <a:p>
            <a:r>
              <a:rPr lang="en-US" dirty="0">
                <a:latin typeface="Times New Roman" panose="02020603050405020304" pitchFamily="18" charset="0"/>
                <a:cs typeface="Times New Roman" panose="02020603050405020304" pitchFamily="18" charset="0"/>
              </a:rPr>
              <a:t>Results and Conclusion</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US" dirty="0"/>
              <a:t>The Result is a web GIS application that would facilitate data visualization and analysis.</a:t>
            </a:r>
          </a:p>
          <a:p>
            <a:r>
              <a:rPr lang="en-US" dirty="0"/>
              <a:t>This web GIS application can be utilized as a decision support system in case of decisions regarding bio-physical, socio-economic and atmospheric factors of Punjab Pakistan.</a:t>
            </a:r>
          </a:p>
          <a:p>
            <a:r>
              <a:rPr lang="en-US" dirty="0"/>
              <a:t>Decision making organization, Environmental planning organizations, and research organizations can make use of this web GIS application as it provides thematic visualizations of temporal data as well as graphical representation of said data in just a Click!</a:t>
            </a:r>
          </a:p>
          <a:p>
            <a:r>
              <a:rPr lang="en-US" dirty="0"/>
              <a:t>  The web GIS application is responsive and it accommodates user requirements </a:t>
            </a:r>
          </a:p>
        </p:txBody>
      </p:sp>
    </p:spTree>
    <p:extLst>
      <p:ext uri="{BB962C8B-B14F-4D97-AF65-F5344CB8AC3E}">
        <p14:creationId xmlns:p14="http://schemas.microsoft.com/office/powerpoint/2010/main" val="1503562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a:xfrm>
            <a:off x="115910" y="2240924"/>
            <a:ext cx="10554574" cy="4481848"/>
          </a:xfrm>
        </p:spPr>
        <p:txBody>
          <a:bodyPr>
            <a:noAutofit/>
          </a:bodyPr>
          <a:lstStyle/>
          <a:p>
            <a:r>
              <a:rPr lang="en-US" sz="2000" dirty="0">
                <a:latin typeface="Times New Roman" panose="02020603050405020304" pitchFamily="18" charset="0"/>
                <a:cs typeface="Times New Roman" panose="02020603050405020304" pitchFamily="18" charset="0"/>
              </a:rPr>
              <a:t>Introduction to the Project</a:t>
            </a:r>
          </a:p>
          <a:p>
            <a:r>
              <a:rPr lang="en-US" sz="2000" dirty="0">
                <a:latin typeface="Times New Roman" panose="02020603050405020304" pitchFamily="18" charset="0"/>
                <a:cs typeface="Times New Roman" panose="02020603050405020304" pitchFamily="18" charset="0"/>
              </a:rPr>
              <a:t>Literature Review</a:t>
            </a:r>
          </a:p>
          <a:p>
            <a:r>
              <a:rPr lang="en-US" sz="2000" dirty="0">
                <a:latin typeface="Times New Roman" panose="02020603050405020304" pitchFamily="18" charset="0"/>
                <a:cs typeface="Times New Roman" panose="02020603050405020304" pitchFamily="18" charset="0"/>
              </a:rPr>
              <a:t>Study Area</a:t>
            </a:r>
          </a:p>
          <a:p>
            <a:r>
              <a:rPr lang="en-US" sz="2000" dirty="0">
                <a:latin typeface="Times New Roman" panose="02020603050405020304" pitchFamily="18" charset="0"/>
                <a:cs typeface="Times New Roman" panose="02020603050405020304" pitchFamily="18" charset="0"/>
              </a:rPr>
              <a:t>Methodology/ Requirement Analysis</a:t>
            </a:r>
          </a:p>
          <a:p>
            <a:pPr lvl="1"/>
            <a:r>
              <a:rPr lang="en-US" sz="2000" dirty="0">
                <a:latin typeface="Times New Roman" panose="02020603050405020304" pitchFamily="18" charset="0"/>
                <a:cs typeface="Times New Roman" panose="02020603050405020304" pitchFamily="18" charset="0"/>
              </a:rPr>
              <a:t>Data Collection/ Acquisition</a:t>
            </a:r>
          </a:p>
          <a:p>
            <a:pPr lvl="1"/>
            <a:r>
              <a:rPr lang="en-US" sz="2000" dirty="0">
                <a:latin typeface="Times New Roman" panose="02020603050405020304" pitchFamily="18" charset="0"/>
                <a:cs typeface="Times New Roman" panose="02020603050405020304" pitchFamily="18" charset="0"/>
              </a:rPr>
              <a:t>Data Representation and Visualization</a:t>
            </a:r>
          </a:p>
          <a:p>
            <a:pPr lvl="1"/>
            <a:r>
              <a:rPr lang="en-US" sz="2000" dirty="0">
                <a:latin typeface="Times New Roman" panose="02020603050405020304" pitchFamily="18" charset="0"/>
                <a:cs typeface="Times New Roman" panose="02020603050405020304" pitchFamily="18" charset="0"/>
              </a:rPr>
              <a:t>Web Portal Design</a:t>
            </a:r>
          </a:p>
          <a:p>
            <a:r>
              <a:rPr lang="en-US" sz="2000" dirty="0">
                <a:latin typeface="Times New Roman" panose="02020603050405020304" pitchFamily="18" charset="0"/>
                <a:cs typeface="Times New Roman" panose="02020603050405020304" pitchFamily="18" charset="0"/>
              </a:rPr>
              <a:t>Implementation</a:t>
            </a:r>
          </a:p>
          <a:p>
            <a:r>
              <a:rPr lang="en-US" sz="2000" dirty="0">
                <a:latin typeface="Times New Roman" panose="02020603050405020304" pitchFamily="18" charset="0"/>
                <a:cs typeface="Times New Roman" panose="02020603050405020304" pitchFamily="18" charset="0"/>
              </a:rPr>
              <a:t>Results and Conclusion</a:t>
            </a:r>
          </a:p>
        </p:txBody>
      </p:sp>
    </p:spTree>
    <p:extLst>
      <p:ext uri="{BB962C8B-B14F-4D97-AF65-F5344CB8AC3E}">
        <p14:creationId xmlns:p14="http://schemas.microsoft.com/office/powerpoint/2010/main" val="2878564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74" y="0"/>
            <a:ext cx="12272574" cy="6858000"/>
          </a:xfrm>
          <a:prstGeom prst="rect">
            <a:avLst/>
          </a:prstGeom>
        </p:spPr>
      </p:pic>
    </p:spTree>
    <p:extLst>
      <p:ext uri="{BB962C8B-B14F-4D97-AF65-F5344CB8AC3E}">
        <p14:creationId xmlns:p14="http://schemas.microsoft.com/office/powerpoint/2010/main" val="25488720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project</a:t>
            </a:r>
          </a:p>
        </p:txBody>
      </p:sp>
      <p:sp>
        <p:nvSpPr>
          <p:cNvPr id="3" name="Content Placeholder 2"/>
          <p:cNvSpPr>
            <a:spLocks noGrp="1"/>
          </p:cNvSpPr>
          <p:nvPr>
            <p:ph idx="1"/>
          </p:nvPr>
        </p:nvSpPr>
        <p:spPr>
          <a:xfrm>
            <a:off x="393708" y="2260923"/>
            <a:ext cx="11379191" cy="4075483"/>
          </a:xfrm>
        </p:spPr>
        <p:txBody>
          <a:bodyPr>
            <a:normAutofit/>
          </a:bodyPr>
          <a:lstStyle/>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aim of this project was to develop a </a:t>
            </a:r>
            <a:r>
              <a:rPr lang="en-US" sz="2000" b="1" u="sng" dirty="0">
                <a:latin typeface="Times New Roman" panose="02020603050405020304" pitchFamily="18" charset="0"/>
                <a:cs typeface="Times New Roman" panose="02020603050405020304" pitchFamily="18" charset="0"/>
              </a:rPr>
              <a:t>web GIS application </a:t>
            </a:r>
            <a:r>
              <a:rPr lang="en-US" sz="2000" dirty="0">
                <a:latin typeface="Times New Roman" panose="02020603050405020304" pitchFamily="18" charset="0"/>
                <a:cs typeface="Times New Roman" panose="02020603050405020304" pitchFamily="18" charset="0"/>
              </a:rPr>
              <a:t>for the facilitation of  data analysis and visualization.</a:t>
            </a:r>
          </a:p>
          <a:p>
            <a:pPr>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The study area chosen for this project was the province Punjab of  Pakistan. </a:t>
            </a:r>
          </a:p>
          <a:p>
            <a:pPr>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For the visualization following parameters were selected i.e. </a:t>
            </a:r>
            <a:r>
              <a:rPr lang="en-US" sz="2000" b="1" u="sng" dirty="0">
                <a:latin typeface="Times New Roman" panose="02020603050405020304" pitchFamily="18" charset="0"/>
                <a:cs typeface="Times New Roman" panose="02020603050405020304" pitchFamily="18" charset="0"/>
              </a:rPr>
              <a:t>Land Surface Temperature (LST), Normalized Difference Vegetation Index (NDVI), Population, Precipitation</a:t>
            </a:r>
          </a:p>
          <a:p>
            <a:pPr>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 responsive and dynamic, webpage designed for the </a:t>
            </a:r>
            <a:r>
              <a:rPr lang="en-US" sz="2000" dirty="0" smtClean="0">
                <a:latin typeface="Times New Roman" panose="02020603050405020304" pitchFamily="18" charset="0"/>
                <a:cs typeface="Times New Roman" panose="02020603050405020304" pitchFamily="18" charset="0"/>
              </a:rPr>
              <a:t>thematic visualization of said Parameters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9659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195691"/>
              </p:ext>
            </p:extLst>
          </p:nvPr>
        </p:nvGraphicFramePr>
        <p:xfrm>
          <a:off x="-1" y="-5627"/>
          <a:ext cx="12192000" cy="6872058"/>
        </p:xfrm>
        <a:graphic>
          <a:graphicData uri="http://schemas.openxmlformats.org/drawingml/2006/table">
            <a:tbl>
              <a:tblPr firstRow="1" firstCol="1" bandRow="1">
                <a:tableStyleId>{5C22544A-7EE6-4342-B048-85BDC9FD1C3A}</a:tableStyleId>
              </a:tblPr>
              <a:tblGrid>
                <a:gridCol w="1281038">
                  <a:extLst>
                    <a:ext uri="{9D8B030D-6E8A-4147-A177-3AD203B41FA5}">
                      <a16:colId xmlns="" xmlns:a16="http://schemas.microsoft.com/office/drawing/2014/main" val="20000"/>
                    </a:ext>
                  </a:extLst>
                </a:gridCol>
                <a:gridCol w="1850196">
                  <a:extLst>
                    <a:ext uri="{9D8B030D-6E8A-4147-A177-3AD203B41FA5}">
                      <a16:colId xmlns="" xmlns:a16="http://schemas.microsoft.com/office/drawing/2014/main" val="20001"/>
                    </a:ext>
                  </a:extLst>
                </a:gridCol>
                <a:gridCol w="1625406">
                  <a:extLst>
                    <a:ext uri="{9D8B030D-6E8A-4147-A177-3AD203B41FA5}">
                      <a16:colId xmlns="" xmlns:a16="http://schemas.microsoft.com/office/drawing/2014/main" val="20002"/>
                    </a:ext>
                  </a:extLst>
                </a:gridCol>
                <a:gridCol w="2420813">
                  <a:extLst>
                    <a:ext uri="{9D8B030D-6E8A-4147-A177-3AD203B41FA5}">
                      <a16:colId xmlns="" xmlns:a16="http://schemas.microsoft.com/office/drawing/2014/main" val="20003"/>
                    </a:ext>
                  </a:extLst>
                </a:gridCol>
                <a:gridCol w="1677281">
                  <a:extLst>
                    <a:ext uri="{9D8B030D-6E8A-4147-A177-3AD203B41FA5}">
                      <a16:colId xmlns="" xmlns:a16="http://schemas.microsoft.com/office/drawing/2014/main" val="20004"/>
                    </a:ext>
                  </a:extLst>
                </a:gridCol>
                <a:gridCol w="2005816">
                  <a:extLst>
                    <a:ext uri="{9D8B030D-6E8A-4147-A177-3AD203B41FA5}">
                      <a16:colId xmlns="" xmlns:a16="http://schemas.microsoft.com/office/drawing/2014/main" val="20005"/>
                    </a:ext>
                  </a:extLst>
                </a:gridCol>
                <a:gridCol w="1331450">
                  <a:extLst>
                    <a:ext uri="{9D8B030D-6E8A-4147-A177-3AD203B41FA5}">
                      <a16:colId xmlns="" xmlns:a16="http://schemas.microsoft.com/office/drawing/2014/main" val="20006"/>
                    </a:ext>
                  </a:extLst>
                </a:gridCol>
              </a:tblGrid>
              <a:tr h="2358841">
                <a:tc>
                  <a:txBody>
                    <a:bodyPr/>
                    <a:lstStyle/>
                    <a:p>
                      <a:pPr marL="0" marR="0">
                        <a:lnSpc>
                          <a:spcPct val="115000"/>
                        </a:lnSpc>
                        <a:spcBef>
                          <a:spcPts val="0"/>
                        </a:spcBef>
                        <a:spcAft>
                          <a:spcPts val="1000"/>
                        </a:spcAft>
                        <a:tabLst>
                          <a:tab pos="3705225" algn="l"/>
                        </a:tabLst>
                      </a:pPr>
                      <a:r>
                        <a:rPr lang="en-US" sz="1200" dirty="0">
                          <a:solidFill>
                            <a:schemeClr val="bg1"/>
                          </a:solidFill>
                          <a:effectLst/>
                          <a:latin typeface="Times New Roman" panose="02020603050405020304" pitchFamily="18" charset="0"/>
                          <a:cs typeface="Times New Roman" panose="02020603050405020304" pitchFamily="18" charset="0"/>
                        </a:rPr>
                        <a:t>FEATURES</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nSpc>
                          <a:spcPct val="115000"/>
                        </a:lnSpc>
                        <a:spcBef>
                          <a:spcPts val="0"/>
                        </a:spcBef>
                        <a:spcAft>
                          <a:spcPts val="1000"/>
                        </a:spcAft>
                        <a:tabLst>
                          <a:tab pos="3705225" algn="l"/>
                        </a:tabLst>
                      </a:pPr>
                      <a:r>
                        <a:rPr lang="en-US" sz="1200" b="1" kern="1200" dirty="0">
                          <a:solidFill>
                            <a:schemeClr val="bg1"/>
                          </a:solidFill>
                          <a:effectLst/>
                          <a:latin typeface="Times New Roman" panose="02020603050405020304" pitchFamily="18" charset="0"/>
                          <a:ea typeface="+mn-ea"/>
                          <a:cs typeface="Times New Roman" panose="02020603050405020304" pitchFamily="18" charset="0"/>
                        </a:rPr>
                        <a:t>J. </a:t>
                      </a:r>
                      <a:r>
                        <a:rPr lang="en-US" sz="1200" b="1" kern="1200" dirty="0" err="1">
                          <a:solidFill>
                            <a:schemeClr val="bg1"/>
                          </a:solidFill>
                          <a:effectLst/>
                          <a:latin typeface="Times New Roman" panose="02020603050405020304" pitchFamily="18" charset="0"/>
                          <a:ea typeface="+mn-ea"/>
                          <a:cs typeface="Times New Roman" panose="02020603050405020304" pitchFamily="18" charset="0"/>
                        </a:rPr>
                        <a:t>Jumadi</a:t>
                      </a:r>
                      <a:r>
                        <a:rPr lang="en-US" sz="1200" b="1" kern="1200" dirty="0">
                          <a:solidFill>
                            <a:schemeClr val="bg1"/>
                          </a:solidFill>
                          <a:effectLst/>
                          <a:latin typeface="Times New Roman" panose="02020603050405020304" pitchFamily="18" charset="0"/>
                          <a:ea typeface="+mn-ea"/>
                          <a:cs typeface="Times New Roman" panose="02020603050405020304" pitchFamily="18" charset="0"/>
                        </a:rPr>
                        <a:t> and Y. </a:t>
                      </a:r>
                      <a:r>
                        <a:rPr lang="en-US" sz="1200" b="1" kern="1200" dirty="0" err="1">
                          <a:solidFill>
                            <a:schemeClr val="bg1"/>
                          </a:solidFill>
                          <a:effectLst/>
                          <a:latin typeface="Times New Roman" panose="02020603050405020304" pitchFamily="18" charset="0"/>
                          <a:ea typeface="+mn-ea"/>
                          <a:cs typeface="Times New Roman" panose="02020603050405020304" pitchFamily="18" charset="0"/>
                        </a:rPr>
                        <a:t>Priyana</a:t>
                      </a:r>
                      <a:r>
                        <a:rPr lang="en-US" sz="1200" b="1" kern="1200" dirty="0">
                          <a:solidFill>
                            <a:schemeClr val="bg1"/>
                          </a:solidFill>
                          <a:effectLst/>
                          <a:latin typeface="Times New Roman" panose="02020603050405020304" pitchFamily="18" charset="0"/>
                          <a:ea typeface="+mn-ea"/>
                          <a:cs typeface="Times New Roman" panose="02020603050405020304" pitchFamily="18" charset="0"/>
                        </a:rPr>
                        <a:t>, “Development and Evaluation of Web GIS Application for Groundwater Management of </a:t>
                      </a:r>
                      <a:r>
                        <a:rPr lang="en-US" sz="1200" b="1" kern="1200" dirty="0" err="1">
                          <a:solidFill>
                            <a:schemeClr val="bg1"/>
                          </a:solidFill>
                          <a:effectLst/>
                          <a:latin typeface="Times New Roman" panose="02020603050405020304" pitchFamily="18" charset="0"/>
                          <a:ea typeface="+mn-ea"/>
                          <a:cs typeface="Times New Roman" panose="02020603050405020304" pitchFamily="18" charset="0"/>
                        </a:rPr>
                        <a:t>Karanganyar</a:t>
                      </a:r>
                      <a:r>
                        <a:rPr lang="en-US" sz="1200" b="1" kern="1200" dirty="0">
                          <a:solidFill>
                            <a:schemeClr val="bg1"/>
                          </a:solidFill>
                          <a:effectLst/>
                          <a:latin typeface="Times New Roman" panose="02020603050405020304" pitchFamily="18" charset="0"/>
                          <a:ea typeface="+mn-ea"/>
                          <a:cs typeface="Times New Roman" panose="02020603050405020304" pitchFamily="18" charset="0"/>
                        </a:rPr>
                        <a:t> Regency,” </a:t>
                      </a:r>
                      <a:r>
                        <a:rPr lang="en-US" sz="1200" b="1" i="1" kern="1200" dirty="0">
                          <a:solidFill>
                            <a:schemeClr val="bg1"/>
                          </a:solidFill>
                          <a:effectLst/>
                          <a:latin typeface="Times New Roman" panose="02020603050405020304" pitchFamily="18" charset="0"/>
                          <a:ea typeface="+mn-ea"/>
                          <a:cs typeface="Times New Roman" panose="02020603050405020304" pitchFamily="18" charset="0"/>
                        </a:rPr>
                        <a:t>Forum </a:t>
                      </a:r>
                      <a:r>
                        <a:rPr lang="en-US" sz="1200" b="1" i="1" kern="1200" dirty="0" err="1">
                          <a:solidFill>
                            <a:schemeClr val="bg1"/>
                          </a:solidFill>
                          <a:effectLst/>
                          <a:latin typeface="Times New Roman" panose="02020603050405020304" pitchFamily="18" charset="0"/>
                          <a:ea typeface="+mn-ea"/>
                          <a:cs typeface="Times New Roman" panose="02020603050405020304" pitchFamily="18" charset="0"/>
                        </a:rPr>
                        <a:t>Geogr</a:t>
                      </a:r>
                      <a:r>
                        <a:rPr lang="en-US" sz="1200" b="1" i="1" kern="1200" dirty="0">
                          <a:solidFill>
                            <a:schemeClr val="bg1"/>
                          </a:solidFill>
                          <a:effectLst/>
                          <a:latin typeface="Times New Roman" panose="02020603050405020304" pitchFamily="18" charset="0"/>
                          <a:ea typeface="+mn-ea"/>
                          <a:cs typeface="Times New Roman" panose="02020603050405020304" pitchFamily="18" charset="0"/>
                        </a:rPr>
                        <a:t>.</a:t>
                      </a:r>
                      <a:r>
                        <a:rPr lang="en-US" sz="1200" b="1" kern="1200" dirty="0">
                          <a:solidFill>
                            <a:schemeClr val="bg1"/>
                          </a:solidFill>
                          <a:effectLst/>
                          <a:latin typeface="Times New Roman" panose="02020603050405020304" pitchFamily="18" charset="0"/>
                          <a:ea typeface="+mn-ea"/>
                          <a:cs typeface="Times New Roman" panose="02020603050405020304" pitchFamily="18" charset="0"/>
                        </a:rPr>
                        <a:t>, vol. 29, no. 2, p. 165, 2016, </a:t>
                      </a:r>
                      <a:r>
                        <a:rPr lang="en-US" sz="1200" b="1" kern="1200" dirty="0" err="1">
                          <a:solidFill>
                            <a:schemeClr val="bg1"/>
                          </a:solidFill>
                          <a:effectLst/>
                          <a:latin typeface="Times New Roman" panose="02020603050405020304" pitchFamily="18" charset="0"/>
                          <a:ea typeface="+mn-ea"/>
                          <a:cs typeface="Times New Roman" panose="02020603050405020304" pitchFamily="18" charset="0"/>
                        </a:rPr>
                        <a:t>doi</a:t>
                      </a:r>
                      <a:r>
                        <a:rPr lang="en-US" sz="1200" b="1" kern="1200" dirty="0">
                          <a:solidFill>
                            <a:schemeClr val="bg1"/>
                          </a:solidFill>
                          <a:effectLst/>
                          <a:latin typeface="Times New Roman" panose="02020603050405020304" pitchFamily="18" charset="0"/>
                          <a:ea typeface="+mn-ea"/>
                          <a:cs typeface="Times New Roman" panose="02020603050405020304" pitchFamily="18" charset="0"/>
                        </a:rPr>
                        <a:t>: 10.23917/forgeo.v29i2.1482</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nSpc>
                          <a:spcPct val="115000"/>
                        </a:lnSpc>
                        <a:spcBef>
                          <a:spcPts val="0"/>
                        </a:spcBef>
                        <a:spcAft>
                          <a:spcPts val="1000"/>
                        </a:spcAft>
                        <a:tabLst>
                          <a:tab pos="3705225" algn="l"/>
                        </a:tabLst>
                      </a:pPr>
                      <a:r>
                        <a:rPr lang="en-US" sz="1200" b="1" kern="1200" dirty="0">
                          <a:solidFill>
                            <a:schemeClr val="bg1"/>
                          </a:solidFill>
                          <a:effectLst/>
                          <a:latin typeface="Times New Roman" panose="02020603050405020304" pitchFamily="18" charset="0"/>
                          <a:ea typeface="+mn-ea"/>
                          <a:cs typeface="Times New Roman" panose="02020603050405020304" pitchFamily="18" charset="0"/>
                        </a:rPr>
                        <a:t>U. K. Gupta, “Forecasting and visualization of NDVI series using statistical methods through Web-GIS Forecasting and visualization of NDVI series using statistical methods through Web-GIS,” no. October 2019, 2020.</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nSpc>
                          <a:spcPct val="115000"/>
                        </a:lnSpc>
                        <a:spcBef>
                          <a:spcPts val="0"/>
                        </a:spcBef>
                        <a:spcAft>
                          <a:spcPts val="1000"/>
                        </a:spcAft>
                        <a:tabLst>
                          <a:tab pos="3705225" algn="l"/>
                        </a:tabLst>
                      </a:pPr>
                      <a:r>
                        <a:rPr lang="en-US" sz="1200" b="1" kern="1200" dirty="0">
                          <a:solidFill>
                            <a:schemeClr val="bg1"/>
                          </a:solidFill>
                          <a:effectLst/>
                          <a:latin typeface="Times New Roman" panose="02020603050405020304" pitchFamily="18" charset="0"/>
                          <a:ea typeface="+mn-ea"/>
                          <a:cs typeface="Times New Roman" panose="02020603050405020304" pitchFamily="18" charset="0"/>
                        </a:rPr>
                        <a:t>L. Liu, D. Li, and Z. Shao, “Design and implementation of a geospatial portal,” </a:t>
                      </a:r>
                      <a:r>
                        <a:rPr lang="en-US" sz="1200" b="1" i="1" kern="1200" dirty="0" err="1">
                          <a:solidFill>
                            <a:schemeClr val="bg1"/>
                          </a:solidFill>
                          <a:effectLst/>
                          <a:latin typeface="Times New Roman" panose="02020603050405020304" pitchFamily="18" charset="0"/>
                          <a:ea typeface="+mn-ea"/>
                          <a:cs typeface="Times New Roman" panose="02020603050405020304" pitchFamily="18" charset="0"/>
                        </a:rPr>
                        <a:t>Geoinformatics</a:t>
                      </a:r>
                      <a:r>
                        <a:rPr lang="en-US" sz="1200" b="1" i="1" kern="1200" dirty="0">
                          <a:solidFill>
                            <a:schemeClr val="bg1"/>
                          </a:solidFill>
                          <a:effectLst/>
                          <a:latin typeface="Times New Roman" panose="02020603050405020304" pitchFamily="18" charset="0"/>
                          <a:ea typeface="+mn-ea"/>
                          <a:cs typeface="Times New Roman" panose="02020603050405020304" pitchFamily="18" charset="0"/>
                        </a:rPr>
                        <a:t> 2008 Jt. Conf. GIS Built Environ. Geo-Simulation Virtual GIS Environ.</a:t>
                      </a:r>
                      <a:r>
                        <a:rPr lang="en-US" sz="1200" b="1" kern="1200" dirty="0">
                          <a:solidFill>
                            <a:schemeClr val="bg1"/>
                          </a:solidFill>
                          <a:effectLst/>
                          <a:latin typeface="Times New Roman" panose="02020603050405020304" pitchFamily="18" charset="0"/>
                          <a:ea typeface="+mn-ea"/>
                          <a:cs typeface="Times New Roman" panose="02020603050405020304" pitchFamily="18" charset="0"/>
                        </a:rPr>
                        <a:t>, vol. 7143, no. November, p. 71432E, 2008, </a:t>
                      </a:r>
                      <a:r>
                        <a:rPr lang="en-US" sz="1200" b="1" kern="1200" dirty="0" err="1">
                          <a:solidFill>
                            <a:schemeClr val="bg1"/>
                          </a:solidFill>
                          <a:effectLst/>
                          <a:latin typeface="Times New Roman" panose="02020603050405020304" pitchFamily="18" charset="0"/>
                          <a:ea typeface="+mn-ea"/>
                          <a:cs typeface="Times New Roman" panose="02020603050405020304" pitchFamily="18" charset="0"/>
                        </a:rPr>
                        <a:t>doi</a:t>
                      </a:r>
                      <a:r>
                        <a:rPr lang="en-US" sz="1200" b="1" kern="1200" dirty="0">
                          <a:solidFill>
                            <a:schemeClr val="bg1"/>
                          </a:solidFill>
                          <a:effectLst/>
                          <a:latin typeface="Times New Roman" panose="02020603050405020304" pitchFamily="18" charset="0"/>
                          <a:ea typeface="+mn-ea"/>
                          <a:cs typeface="Times New Roman" panose="02020603050405020304" pitchFamily="18" charset="0"/>
                        </a:rPr>
                        <a:t>: 10.1117/12.812616.</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nSpc>
                          <a:spcPct val="115000"/>
                        </a:lnSpc>
                        <a:spcBef>
                          <a:spcPts val="0"/>
                        </a:spcBef>
                        <a:spcAft>
                          <a:spcPts val="1000"/>
                        </a:spcAft>
                        <a:tabLst>
                          <a:tab pos="3705225" algn="l"/>
                        </a:tabLst>
                      </a:pPr>
                      <a:r>
                        <a:rPr lang="en-US" sz="1200" b="1" kern="1200" dirty="0">
                          <a:solidFill>
                            <a:schemeClr val="bg1"/>
                          </a:solidFill>
                          <a:effectLst/>
                          <a:latin typeface="Times New Roman" panose="02020603050405020304" pitchFamily="18" charset="0"/>
                          <a:ea typeface="+mn-ea"/>
                          <a:cs typeface="Times New Roman" panose="02020603050405020304" pitchFamily="18" charset="0"/>
                        </a:rPr>
                        <a:t>E. Gomes, “Creating a Dot Density Map: Resident Population in Mainland Portugal,” </a:t>
                      </a:r>
                      <a:r>
                        <a:rPr lang="en-US" sz="1200" b="1" i="1" kern="1200" dirty="0" err="1">
                          <a:solidFill>
                            <a:schemeClr val="bg1"/>
                          </a:solidFill>
                          <a:effectLst/>
                          <a:latin typeface="Times New Roman" panose="02020603050405020304" pitchFamily="18" charset="0"/>
                          <a:ea typeface="+mn-ea"/>
                          <a:cs typeface="Times New Roman" panose="02020603050405020304" pitchFamily="18" charset="0"/>
                        </a:rPr>
                        <a:t>Cartogr</a:t>
                      </a:r>
                      <a:r>
                        <a:rPr lang="en-US" sz="1200" b="1" i="1" kern="1200" dirty="0">
                          <a:solidFill>
                            <a:schemeClr val="bg1"/>
                          </a:solidFill>
                          <a:effectLst/>
                          <a:latin typeface="Times New Roman" panose="02020603050405020304" pitchFamily="18" charset="0"/>
                          <a:ea typeface="+mn-ea"/>
                          <a:cs typeface="Times New Roman" panose="02020603050405020304" pitchFamily="18" charset="0"/>
                        </a:rPr>
                        <a:t>. J.</a:t>
                      </a:r>
                      <a:r>
                        <a:rPr lang="en-US" sz="1200" b="1" kern="1200" dirty="0">
                          <a:solidFill>
                            <a:schemeClr val="bg1"/>
                          </a:solidFill>
                          <a:effectLst/>
                          <a:latin typeface="Times New Roman" panose="02020603050405020304" pitchFamily="18" charset="0"/>
                          <a:ea typeface="+mn-ea"/>
                          <a:cs typeface="Times New Roman" panose="02020603050405020304" pitchFamily="18" charset="0"/>
                        </a:rPr>
                        <a:t>, vol. 54, no. 2, pp. 157–162, 2017, </a:t>
                      </a:r>
                      <a:r>
                        <a:rPr lang="en-US" sz="1200" b="1" kern="1200" dirty="0" err="1">
                          <a:solidFill>
                            <a:schemeClr val="bg1"/>
                          </a:solidFill>
                          <a:effectLst/>
                          <a:latin typeface="Times New Roman" panose="02020603050405020304" pitchFamily="18" charset="0"/>
                          <a:ea typeface="+mn-ea"/>
                          <a:cs typeface="Times New Roman" panose="02020603050405020304" pitchFamily="18" charset="0"/>
                        </a:rPr>
                        <a:t>doi</a:t>
                      </a:r>
                      <a:r>
                        <a:rPr lang="en-US" sz="1200" b="1" kern="1200" dirty="0">
                          <a:solidFill>
                            <a:schemeClr val="bg1"/>
                          </a:solidFill>
                          <a:effectLst/>
                          <a:latin typeface="Times New Roman" panose="02020603050405020304" pitchFamily="18" charset="0"/>
                          <a:ea typeface="+mn-ea"/>
                          <a:cs typeface="Times New Roman" panose="02020603050405020304" pitchFamily="18" charset="0"/>
                        </a:rPr>
                        <a:t>: 10.1080/00087041.2016.1148106.</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tab pos="3705225" algn="l"/>
                        </a:tabLst>
                        <a:defRPr/>
                      </a:pPr>
                      <a:r>
                        <a:rPr lang="en-US" sz="1200" dirty="0">
                          <a:solidFill>
                            <a:schemeClr val="bg1"/>
                          </a:solidFill>
                          <a:effectLst/>
                          <a:latin typeface="Times New Roman" panose="02020603050405020304" pitchFamily="18" charset="0"/>
                          <a:cs typeface="Times New Roman" panose="02020603050405020304" pitchFamily="18" charset="0"/>
                        </a:rPr>
                        <a:t>L. Van Trung and D. M. Tam, “Web GIS Solution for Monitoring the Forest-Cover in the Mekong Delta, Vietnam,” J. Geogr. Inf. Syst., vol. 10, no. 05, pp. 491–502, 2018, doi: 10.4236/jgis.2018.105026</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5000"/>
                        </a:lnSpc>
                        <a:spcBef>
                          <a:spcPts val="0"/>
                        </a:spcBef>
                        <a:spcAft>
                          <a:spcPts val="1000"/>
                        </a:spcAft>
                        <a:tabLst>
                          <a:tab pos="3705225" algn="l"/>
                        </a:tabLst>
                      </a:pP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lvl="0" indent="0" algn="l" defTabSz="914400" rtl="0" eaLnBrk="1" fontAlgn="auto" latinLnBrk="0" hangingPunct="1">
                        <a:lnSpc>
                          <a:spcPct val="115000"/>
                        </a:lnSpc>
                        <a:spcBef>
                          <a:spcPts val="0"/>
                        </a:spcBef>
                        <a:spcAft>
                          <a:spcPts val="1000"/>
                        </a:spcAft>
                        <a:buClrTx/>
                        <a:buSzTx/>
                        <a:buFontTx/>
                        <a:buNone/>
                        <a:tabLst>
                          <a:tab pos="3705225" algn="l"/>
                        </a:tabLst>
                        <a:defRPr/>
                      </a:pPr>
                      <a:r>
                        <a:rPr lang="en-US" sz="1200" b="1" dirty="0">
                          <a:solidFill>
                            <a:schemeClr val="bg1"/>
                          </a:solidFill>
                          <a:latin typeface="Times New Roman" panose="02020603050405020304" pitchFamily="18" charset="0"/>
                          <a:cs typeface="Times New Roman" panose="02020603050405020304" pitchFamily="18" charset="0"/>
                        </a:rPr>
                        <a:t>A Web GIS application for integration of socio-economic, biophysical and atmospheric variables: A case study of Punjab province</a:t>
                      </a:r>
                    </a:p>
                    <a:p>
                      <a:pPr marL="0" marR="0">
                        <a:lnSpc>
                          <a:spcPct val="115000"/>
                        </a:lnSpc>
                        <a:spcBef>
                          <a:spcPts val="0"/>
                        </a:spcBef>
                        <a:spcAft>
                          <a:spcPts val="1000"/>
                        </a:spcAft>
                        <a:tabLst>
                          <a:tab pos="3705225" algn="l"/>
                        </a:tabLs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extLst>
                  <a:ext uri="{0D108BD9-81ED-4DB2-BD59-A6C34878D82A}">
                    <a16:rowId xmlns="" xmlns:a16="http://schemas.microsoft.com/office/drawing/2014/main" val="10000"/>
                  </a:ext>
                </a:extLst>
              </a:tr>
              <a:tr h="746337">
                <a:tc>
                  <a:txBody>
                    <a:bodyPr/>
                    <a:lstStyle/>
                    <a:p>
                      <a:pPr marL="0" marR="0" algn="l">
                        <a:lnSpc>
                          <a:spcPct val="115000"/>
                        </a:lnSpc>
                        <a:spcBef>
                          <a:spcPts val="0"/>
                        </a:spcBef>
                        <a:spcAft>
                          <a:spcPts val="1000"/>
                        </a:spcAft>
                        <a:tabLst>
                          <a:tab pos="3705225" algn="l"/>
                        </a:tabLst>
                      </a:pPr>
                      <a:r>
                        <a:rPr lang="en-US" sz="1200" dirty="0">
                          <a:solidFill>
                            <a:schemeClr val="bg1"/>
                          </a:solidFill>
                          <a:effectLst/>
                          <a:latin typeface="Times New Roman" panose="02020603050405020304" pitchFamily="18" charset="0"/>
                          <a:cs typeface="Times New Roman" panose="02020603050405020304" pitchFamily="18" charset="0"/>
                        </a:rPr>
                        <a:t>Data downloading</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lvl="0" indent="0" algn="r" defTabSz="914400" rtl="0" eaLnBrk="1" fontAlgn="auto" latinLnBrk="0" hangingPunct="1">
                        <a:lnSpc>
                          <a:spcPct val="115000"/>
                        </a:lnSpc>
                        <a:spcBef>
                          <a:spcPts val="0"/>
                        </a:spcBef>
                        <a:spcAft>
                          <a:spcPts val="1000"/>
                        </a:spcAft>
                        <a:buClrTx/>
                        <a:buSzTx/>
                        <a:buFontTx/>
                        <a:buNone/>
                        <a:tabLst>
                          <a:tab pos="3705225" algn="l"/>
                        </a:tabLst>
                        <a:defRPr/>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r">
                        <a:lnSpc>
                          <a:spcPct val="115000"/>
                        </a:lnSpc>
                        <a:spcBef>
                          <a:spcPts val="0"/>
                        </a:spcBef>
                        <a:spcAft>
                          <a:spcPts val="1000"/>
                        </a:spcAft>
                        <a:tabLst>
                          <a:tab pos="3705225" algn="l"/>
                        </a:tabLst>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extLst>
                  <a:ext uri="{0D108BD9-81ED-4DB2-BD59-A6C34878D82A}">
                    <a16:rowId xmlns="" xmlns:a16="http://schemas.microsoft.com/office/drawing/2014/main" val="10001"/>
                  </a:ext>
                </a:extLst>
              </a:tr>
              <a:tr h="456401">
                <a:tc>
                  <a:txBody>
                    <a:bodyPr/>
                    <a:lstStyle/>
                    <a:p>
                      <a:pPr marL="0" marR="0" algn="l">
                        <a:lnSpc>
                          <a:spcPct val="115000"/>
                        </a:lnSpc>
                        <a:spcBef>
                          <a:spcPts val="0"/>
                        </a:spcBef>
                        <a:spcAft>
                          <a:spcPts val="1000"/>
                        </a:spcAft>
                        <a:tabLst>
                          <a:tab pos="3705225" algn="l"/>
                        </a:tabLst>
                      </a:pPr>
                      <a:r>
                        <a:rPr lang="en-US" sz="1200" dirty="0">
                          <a:solidFill>
                            <a:schemeClr val="bg1"/>
                          </a:solidFill>
                          <a:effectLst/>
                          <a:latin typeface="Times New Roman" panose="02020603050405020304" pitchFamily="18" charset="0"/>
                          <a:cs typeface="Times New Roman" panose="02020603050405020304" pitchFamily="18" charset="0"/>
                        </a:rPr>
                        <a:t>Dynamic maps and webpage.</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extLst>
                  <a:ext uri="{0D108BD9-81ED-4DB2-BD59-A6C34878D82A}">
                    <a16:rowId xmlns="" xmlns:a16="http://schemas.microsoft.com/office/drawing/2014/main" val="10002"/>
                  </a:ext>
                </a:extLst>
              </a:tr>
              <a:tr h="684601">
                <a:tc>
                  <a:txBody>
                    <a:bodyPr/>
                    <a:lstStyle/>
                    <a:p>
                      <a:pPr marL="0" marR="0" algn="l">
                        <a:lnSpc>
                          <a:spcPct val="115000"/>
                        </a:lnSpc>
                        <a:spcBef>
                          <a:spcPts val="0"/>
                        </a:spcBef>
                        <a:spcAft>
                          <a:spcPts val="1000"/>
                        </a:spcAft>
                        <a:tabLst>
                          <a:tab pos="3705225" algn="l"/>
                        </a:tabLst>
                      </a:pPr>
                      <a:r>
                        <a:rPr lang="en-US" sz="1200" dirty="0">
                          <a:solidFill>
                            <a:schemeClr val="bg1"/>
                          </a:solidFill>
                          <a:effectLst/>
                          <a:latin typeface="Times New Roman" panose="02020603050405020304" pitchFamily="18" charset="0"/>
                          <a:cs typeface="Times New Roman" panose="02020603050405020304" pitchFamily="18" charset="0"/>
                        </a:rPr>
                        <a:t>Graphical representations of data</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extLst>
                  <a:ext uri="{0D108BD9-81ED-4DB2-BD59-A6C34878D82A}">
                    <a16:rowId xmlns="" xmlns:a16="http://schemas.microsoft.com/office/drawing/2014/main" val="10003"/>
                  </a:ext>
                </a:extLst>
              </a:tr>
              <a:tr h="545131">
                <a:tc>
                  <a:txBody>
                    <a:bodyPr/>
                    <a:lstStyle/>
                    <a:p>
                      <a:pPr marL="0" marR="0" algn="l">
                        <a:lnSpc>
                          <a:spcPct val="115000"/>
                        </a:lnSpc>
                        <a:spcBef>
                          <a:spcPts val="0"/>
                        </a:spcBef>
                        <a:spcAft>
                          <a:spcPts val="1000"/>
                        </a:spcAft>
                        <a:tabLst>
                          <a:tab pos="3705225" algn="l"/>
                        </a:tabLst>
                      </a:pPr>
                      <a:r>
                        <a:rPr lang="en-US" sz="1200" dirty="0">
                          <a:solidFill>
                            <a:schemeClr val="bg1"/>
                          </a:solidFill>
                          <a:effectLst/>
                          <a:latin typeface="Times New Roman" panose="02020603050405020304" pitchFamily="18" charset="0"/>
                          <a:cs typeface="Times New Roman" panose="02020603050405020304" pitchFamily="18" charset="0"/>
                        </a:rPr>
                        <a:t>Database</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lvl="0" indent="0" algn="r" defTabSz="914400" rtl="0" eaLnBrk="1" fontAlgn="auto" latinLnBrk="0" hangingPunct="1">
                        <a:lnSpc>
                          <a:spcPct val="115000"/>
                        </a:lnSpc>
                        <a:spcBef>
                          <a:spcPts val="0"/>
                        </a:spcBef>
                        <a:spcAft>
                          <a:spcPts val="1000"/>
                        </a:spcAft>
                        <a:buClrTx/>
                        <a:buSzTx/>
                        <a:buFontTx/>
                        <a:buNone/>
                        <a:tabLst>
                          <a:tab pos="3705225" algn="l"/>
                        </a:tabLst>
                        <a:defRPr/>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r" defTabSz="914400" rtl="0" eaLnBrk="1" fontAlgn="auto" latinLnBrk="0" hangingPunct="1">
                        <a:lnSpc>
                          <a:spcPct val="115000"/>
                        </a:lnSpc>
                        <a:spcBef>
                          <a:spcPts val="0"/>
                        </a:spcBef>
                        <a:spcAft>
                          <a:spcPts val="1000"/>
                        </a:spcAft>
                        <a:buClrTx/>
                        <a:buSzTx/>
                        <a:buFontTx/>
                        <a:buNone/>
                        <a:tabLst>
                          <a:tab pos="3705225" algn="l"/>
                        </a:tabLst>
                        <a:defRPr/>
                      </a:pP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extLst>
                  <a:ext uri="{0D108BD9-81ED-4DB2-BD59-A6C34878D82A}">
                    <a16:rowId xmlns="" xmlns:a16="http://schemas.microsoft.com/office/drawing/2014/main" val="10004"/>
                  </a:ext>
                </a:extLst>
              </a:tr>
              <a:tr h="440561">
                <a:tc>
                  <a:txBody>
                    <a:bodyPr/>
                    <a:lstStyle/>
                    <a:p>
                      <a:pPr marL="0" marR="0" algn="l">
                        <a:lnSpc>
                          <a:spcPct val="115000"/>
                        </a:lnSpc>
                        <a:spcBef>
                          <a:spcPts val="0"/>
                        </a:spcBef>
                        <a:spcAft>
                          <a:spcPts val="1000"/>
                        </a:spcAft>
                        <a:tabLst>
                          <a:tab pos="3705225" algn="l"/>
                        </a:tabLst>
                      </a:pPr>
                      <a:r>
                        <a:rPr lang="en-US" sz="1200" dirty="0">
                          <a:solidFill>
                            <a:schemeClr val="bg1"/>
                          </a:solidFill>
                          <a:effectLst/>
                          <a:latin typeface="Times New Roman" panose="02020603050405020304" pitchFamily="18" charset="0"/>
                          <a:cs typeface="Times New Roman" panose="02020603050405020304" pitchFamily="18" charset="0"/>
                        </a:rPr>
                        <a:t>User provided data</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extLst>
                  <a:ext uri="{0D108BD9-81ED-4DB2-BD59-A6C34878D82A}">
                    <a16:rowId xmlns="" xmlns:a16="http://schemas.microsoft.com/office/drawing/2014/main" val="10005"/>
                  </a:ext>
                </a:extLst>
              </a:tr>
              <a:tr h="456401">
                <a:tc>
                  <a:txBody>
                    <a:bodyPr/>
                    <a:lstStyle/>
                    <a:p>
                      <a:pPr marL="0" marR="0" algn="l">
                        <a:lnSpc>
                          <a:spcPct val="115000"/>
                        </a:lnSpc>
                        <a:spcBef>
                          <a:spcPts val="0"/>
                        </a:spcBef>
                        <a:spcAft>
                          <a:spcPts val="1000"/>
                        </a:spcAft>
                        <a:tabLst>
                          <a:tab pos="3705225" algn="l"/>
                        </a:tabLst>
                      </a:pPr>
                      <a:r>
                        <a:rPr lang="en-US" sz="1200" dirty="0">
                          <a:solidFill>
                            <a:schemeClr val="bg1"/>
                          </a:solidFill>
                          <a:effectLst/>
                          <a:latin typeface="Times New Roman" panose="02020603050405020304" pitchFamily="18" charset="0"/>
                          <a:cs typeface="Times New Roman" panose="02020603050405020304" pitchFamily="18" charset="0"/>
                        </a:rPr>
                        <a:t>Real-time Spatial data analysis</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extLst>
                  <a:ext uri="{0D108BD9-81ED-4DB2-BD59-A6C34878D82A}">
                    <a16:rowId xmlns="" xmlns:a16="http://schemas.microsoft.com/office/drawing/2014/main" val="10006"/>
                  </a:ext>
                </a:extLst>
              </a:tr>
              <a:tr h="456401">
                <a:tc>
                  <a:txBody>
                    <a:bodyPr/>
                    <a:lstStyle/>
                    <a:p>
                      <a:pPr marL="0" marR="0" algn="l">
                        <a:lnSpc>
                          <a:spcPct val="115000"/>
                        </a:lnSpc>
                        <a:spcBef>
                          <a:spcPts val="0"/>
                        </a:spcBef>
                        <a:spcAft>
                          <a:spcPts val="1000"/>
                        </a:spcAft>
                        <a:tabLst>
                          <a:tab pos="3705225" algn="l"/>
                        </a:tabLst>
                      </a:pPr>
                      <a:r>
                        <a:rPr lang="en-US" sz="1200" dirty="0">
                          <a:solidFill>
                            <a:schemeClr val="bg1"/>
                          </a:solidFill>
                          <a:effectLst/>
                          <a:latin typeface="Times New Roman" panose="02020603050405020304" pitchFamily="18" charset="0"/>
                          <a:cs typeface="Times New Roman" panose="02020603050405020304" pitchFamily="18" charset="0"/>
                        </a:rPr>
                        <a:t>Map navigation menu(map tools)</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extLst>
                  <a:ext uri="{0D108BD9-81ED-4DB2-BD59-A6C34878D82A}">
                    <a16:rowId xmlns="" xmlns:a16="http://schemas.microsoft.com/office/drawing/2014/main" val="10007"/>
                  </a:ext>
                </a:extLst>
              </a:tr>
              <a:tr h="414685">
                <a:tc>
                  <a:txBody>
                    <a:bodyPr/>
                    <a:lstStyle/>
                    <a:p>
                      <a:pPr marL="0" marR="0" algn="l">
                        <a:lnSpc>
                          <a:spcPct val="115000"/>
                        </a:lnSpc>
                        <a:spcBef>
                          <a:spcPts val="0"/>
                        </a:spcBef>
                        <a:spcAft>
                          <a:spcPts val="1000"/>
                        </a:spcAft>
                        <a:tabLst>
                          <a:tab pos="3705225" algn="l"/>
                        </a:tabLst>
                      </a:pPr>
                      <a:r>
                        <a:rPr lang="en-US" sz="1200" dirty="0">
                          <a:solidFill>
                            <a:schemeClr val="bg1"/>
                          </a:solidFill>
                          <a:effectLst/>
                          <a:latin typeface="Times New Roman" panose="02020603050405020304" pitchFamily="18" charset="0"/>
                          <a:cs typeface="Times New Roman" panose="02020603050405020304" pitchFamily="18" charset="0"/>
                        </a:rPr>
                        <a:t>Temporal data analysis</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extLst>
                  <a:ext uri="{0D108BD9-81ED-4DB2-BD59-A6C34878D82A}">
                    <a16:rowId xmlns="" xmlns:a16="http://schemas.microsoft.com/office/drawing/2014/main" val="10008"/>
                  </a:ext>
                </a:extLst>
              </a:tr>
              <a:tr h="304267">
                <a:tc>
                  <a:txBody>
                    <a:bodyPr/>
                    <a:lstStyle/>
                    <a:p>
                      <a:pPr marL="0" marR="0" algn="l">
                        <a:lnSpc>
                          <a:spcPct val="115000"/>
                        </a:lnSpc>
                        <a:spcBef>
                          <a:spcPts val="0"/>
                        </a:spcBef>
                        <a:spcAft>
                          <a:spcPts val="1000"/>
                        </a:spcAft>
                        <a:tabLst>
                          <a:tab pos="3705225" algn="l"/>
                        </a:tabLst>
                      </a:pPr>
                      <a:r>
                        <a:rPr lang="en-US" sz="1200" dirty="0">
                          <a:solidFill>
                            <a:schemeClr val="bg1"/>
                          </a:solidFill>
                          <a:effectLst/>
                          <a:latin typeface="Times New Roman" panose="02020603050405020304" pitchFamily="18" charset="0"/>
                          <a:cs typeface="Times New Roman" panose="02020603050405020304" pitchFamily="18" charset="0"/>
                        </a:rPr>
                        <a:t>Thematic maps</a:t>
                      </a:r>
                      <a:endParaRPr lang="en-US" sz="1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tc>
                  <a:txBody>
                    <a:bodyPr/>
                    <a:lstStyle/>
                    <a:p>
                      <a:pPr marL="0" marR="0" algn="r">
                        <a:lnSpc>
                          <a:spcPct val="115000"/>
                        </a:lnSpc>
                        <a:spcBef>
                          <a:spcPts val="0"/>
                        </a:spcBef>
                        <a:spcAft>
                          <a:spcPts val="1000"/>
                        </a:spcAft>
                        <a:tabLst>
                          <a:tab pos="3705225" algn="l"/>
                        </a:tabLst>
                      </a:pPr>
                      <a:r>
                        <a:rPr lang="en-US" sz="1200" dirty="0">
                          <a:effectLst/>
                          <a:latin typeface="Times New Roman" panose="02020603050405020304" pitchFamily="18" charset="0"/>
                          <a:cs typeface="Times New Roman" panose="02020603050405020304" pitchFamily="18" charset="0"/>
                          <a:sym typeface="Wingdings 2" panose="05020102010507070707" pitchFamily="18" charset="2"/>
                        </a:rPr>
                        <a: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9869" marR="29869" marT="0" marB="0"/>
                </a:tc>
                <a:extLst>
                  <a:ext uri="{0D108BD9-81ED-4DB2-BD59-A6C34878D82A}">
                    <a16:rowId xmlns="" xmlns:a16="http://schemas.microsoft.com/office/drawing/2014/main" val="10009"/>
                  </a:ext>
                </a:extLst>
              </a:tr>
            </a:tbl>
          </a:graphicData>
        </a:graphic>
      </p:graphicFrame>
      <p:sp>
        <p:nvSpPr>
          <p:cNvPr id="5" name="Slide Number Placeholder 4"/>
          <p:cNvSpPr>
            <a:spLocks noGrp="1"/>
          </p:cNvSpPr>
          <p:nvPr>
            <p:ph type="sldNum" sz="quarter" idx="12"/>
          </p:nvPr>
        </p:nvSpPr>
        <p:spPr>
          <a:xfrm>
            <a:off x="11705166" y="6445074"/>
            <a:ext cx="973667" cy="274320"/>
          </a:xfrm>
        </p:spPr>
        <p:txBody>
          <a:bodyPr/>
          <a:lstStyle/>
          <a:p>
            <a:r>
              <a:rPr lang="en-US" sz="1600" dirty="0">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322648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Study Area:</a:t>
            </a:r>
          </a:p>
        </p:txBody>
      </p:sp>
      <p:sp>
        <p:nvSpPr>
          <p:cNvPr id="3" name="Content Placeholder 2"/>
          <p:cNvSpPr>
            <a:spLocks noGrp="1"/>
          </p:cNvSpPr>
          <p:nvPr>
            <p:ph idx="1"/>
          </p:nvPr>
        </p:nvSpPr>
        <p:spPr>
          <a:xfrm>
            <a:off x="234531" y="2318197"/>
            <a:ext cx="11237619" cy="4230710"/>
          </a:xfrm>
        </p:spPr>
        <p:txBody>
          <a:bodyPr>
            <a:normAutofit/>
          </a:bodyPr>
          <a:lstStyle/>
          <a:p>
            <a:r>
              <a:rPr lang="en-US" dirty="0"/>
              <a:t> </a:t>
            </a:r>
            <a:r>
              <a:rPr lang="en-US" sz="2000" dirty="0">
                <a:latin typeface="Times New Roman" panose="02020603050405020304" pitchFamily="18" charset="0"/>
                <a:cs typeface="Times New Roman" panose="02020603050405020304" pitchFamily="18" charset="0"/>
              </a:rPr>
              <a:t>The name Punjab means “</a:t>
            </a:r>
            <a:r>
              <a:rPr lang="en-US" sz="2000" b="1" u="sng" dirty="0">
                <a:latin typeface="Times New Roman" panose="02020603050405020304" pitchFamily="18" charset="0"/>
                <a:cs typeface="Times New Roman" panose="02020603050405020304" pitchFamily="18" charset="0"/>
              </a:rPr>
              <a:t>five waters</a:t>
            </a:r>
            <a:r>
              <a:rPr lang="en-US" sz="2000" dirty="0">
                <a:latin typeface="Times New Roman" panose="02020603050405020304" pitchFamily="18" charset="0"/>
                <a:cs typeface="Times New Roman" panose="02020603050405020304" pitchFamily="18" charset="0"/>
              </a:rPr>
              <a:t>,” or “five rivers,” and signifies the land drained by the </a:t>
            </a:r>
            <a:r>
              <a:rPr lang="en-US" sz="2000" b="1" u="sng" dirty="0">
                <a:latin typeface="Times New Roman" panose="02020603050405020304" pitchFamily="18" charset="0"/>
                <a:cs typeface="Times New Roman" panose="02020603050405020304" pitchFamily="18" charset="0"/>
              </a:rPr>
              <a:t>Jhelum</a:t>
            </a: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Chenab</a:t>
            </a: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Ravi</a:t>
            </a:r>
            <a:r>
              <a:rPr lang="en-US" sz="2000"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Beas</a:t>
            </a:r>
            <a:r>
              <a:rPr lang="en-US" sz="2000" dirty="0">
                <a:latin typeface="Times New Roman" panose="02020603050405020304" pitchFamily="18" charset="0"/>
                <a:cs typeface="Times New Roman" panose="02020603050405020304" pitchFamily="18" charset="0"/>
              </a:rPr>
              <a:t>, and </a:t>
            </a:r>
            <a:r>
              <a:rPr lang="en-US" sz="2000" b="1" u="sng" dirty="0">
                <a:latin typeface="Times New Roman" panose="02020603050405020304" pitchFamily="18" charset="0"/>
                <a:cs typeface="Times New Roman" panose="02020603050405020304" pitchFamily="18" charset="0"/>
              </a:rPr>
              <a:t>Sutlej rivers</a:t>
            </a:r>
            <a:r>
              <a:rPr lang="en-US" sz="2000" dirty="0">
                <a:latin typeface="Times New Roman" panose="02020603050405020304" pitchFamily="18" charset="0"/>
                <a:cs typeface="Times New Roman" panose="02020603050405020304" pitchFamily="18" charset="0"/>
              </a:rPr>
              <a:t>, which are tributaries of the </a:t>
            </a:r>
            <a:r>
              <a:rPr lang="en-US" sz="2000" b="1" u="sng" dirty="0">
                <a:latin typeface="Times New Roman" panose="02020603050405020304" pitchFamily="18" charset="0"/>
                <a:cs typeface="Times New Roman" panose="02020603050405020304" pitchFamily="18" charset="0"/>
              </a:rPr>
              <a:t>Indus River</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It is  situated in the </a:t>
            </a:r>
            <a:r>
              <a:rPr lang="en-US" sz="2000" b="1" u="sng" dirty="0">
                <a:latin typeface="Times New Roman" panose="02020603050405020304" pitchFamily="18" charset="0"/>
                <a:cs typeface="Times New Roman" panose="02020603050405020304" pitchFamily="18" charset="0"/>
              </a:rPr>
              <a:t>31°N 72°E (latitude and longitude) coordinates</a:t>
            </a:r>
          </a:p>
          <a:p>
            <a:r>
              <a:rPr lang="en-US" sz="2000" dirty="0">
                <a:latin typeface="Times New Roman" panose="02020603050405020304" pitchFamily="18" charset="0"/>
                <a:cs typeface="Times New Roman" panose="02020603050405020304" pitchFamily="18" charset="0"/>
              </a:rPr>
              <a:t>It is bordered by the Pakistani provinces of Sindh, Baluchistan, and Khyber Pakhtunkhwa, the enclave of Islamabad, and Azad Kashmir</a:t>
            </a:r>
          </a:p>
          <a:p>
            <a:r>
              <a:rPr lang="en-US" sz="2000" b="1" dirty="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is Pakistan’s most populous province, with an estimated population of </a:t>
            </a:r>
            <a:r>
              <a:rPr lang="en-US" sz="2000" b="1" u="sng" dirty="0">
                <a:latin typeface="Times New Roman" panose="02020603050405020304" pitchFamily="18" charset="0"/>
                <a:cs typeface="Times New Roman" panose="02020603050405020304" pitchFamily="18" charset="0"/>
              </a:rPr>
              <a:t>110,012,442</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approximately as of 2017 and the total area it covers is </a:t>
            </a:r>
            <a:r>
              <a:rPr lang="en-US" sz="2000" b="1" u="sng" dirty="0">
                <a:latin typeface="Times New Roman" panose="02020603050405020304" pitchFamily="18" charset="0"/>
                <a:cs typeface="Times New Roman" panose="02020603050405020304" pitchFamily="18" charset="0"/>
              </a:rPr>
              <a:t>205,344 km</a:t>
            </a:r>
            <a:r>
              <a:rPr lang="en-US" sz="2000" b="1" u="sng" baseline="30000" dirty="0">
                <a:latin typeface="Times New Roman" panose="02020603050405020304" pitchFamily="18" charset="0"/>
                <a:cs typeface="Times New Roman" panose="02020603050405020304" pitchFamily="18" charset="0"/>
              </a:rPr>
              <a:t>2</a:t>
            </a:r>
          </a:p>
          <a:p>
            <a:r>
              <a:rPr lang="en-US" sz="2000" dirty="0">
                <a:latin typeface="Times New Roman" panose="02020603050405020304" pitchFamily="18" charset="0"/>
                <a:cs typeface="Times New Roman" panose="02020603050405020304" pitchFamily="18" charset="0"/>
              </a:rPr>
              <a:t>It lies on the margin of the </a:t>
            </a:r>
            <a:r>
              <a:rPr lang="en-US" sz="2000" b="1" u="sng" dirty="0">
                <a:latin typeface="Times New Roman" panose="02020603050405020304" pitchFamily="18" charset="0"/>
                <a:cs typeface="Times New Roman" panose="02020603050405020304" pitchFamily="18" charset="0"/>
              </a:rPr>
              <a:t>monsoon</a:t>
            </a:r>
            <a:r>
              <a:rPr lang="en-US" sz="2000" dirty="0">
                <a:latin typeface="Times New Roman" panose="02020603050405020304" pitchFamily="18" charset="0"/>
                <a:cs typeface="Times New Roman" panose="02020603050405020304" pitchFamily="18" charset="0"/>
              </a:rPr>
              <a:t> climate. The temperature is generally hot, with marked variations between summer and winter</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031"/>
            <a:ext cx="12192000" cy="6906140"/>
          </a:xfrm>
          <a:prstGeom prst="rect">
            <a:avLst/>
          </a:prstGeom>
        </p:spPr>
      </p:pic>
    </p:spTree>
    <p:extLst>
      <p:ext uri="{BB962C8B-B14F-4D97-AF65-F5344CB8AC3E}">
        <p14:creationId xmlns:p14="http://schemas.microsoft.com/office/powerpoint/2010/main" val="1229116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Methodology/Requirement Analysis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44577847"/>
              </p:ext>
            </p:extLst>
          </p:nvPr>
        </p:nvGraphicFramePr>
        <p:xfrm>
          <a:off x="819150" y="2222500"/>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232508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 xmlns:a16="http://schemas.microsoft.com/office/drawing/2014/main" id="{71DA1449-9BBE-4FB5-854D-B6D832CCD806}"/>
              </a:ext>
            </a:extLst>
          </p:cNvPr>
          <p:cNvGrpSpPr/>
          <p:nvPr/>
        </p:nvGrpSpPr>
        <p:grpSpPr>
          <a:xfrm>
            <a:off x="9886775" y="2466689"/>
            <a:ext cx="1517416" cy="1631861"/>
            <a:chOff x="1494518" y="2209800"/>
            <a:chExt cx="1591582" cy="2020744"/>
          </a:xfrm>
          <a:solidFill>
            <a:schemeClr val="accent1"/>
          </a:solidFill>
        </p:grpSpPr>
        <p:sp>
          <p:nvSpPr>
            <p:cNvPr id="30" name="Rectangle: Top Corners Rounded 11">
              <a:extLst>
                <a:ext uri="{FF2B5EF4-FFF2-40B4-BE49-F238E27FC236}">
                  <a16:creationId xmlns=""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 xmlns:a16="http://schemas.microsoft.com/office/drawing/2014/main" id="{0F2352D7-E64D-4683-8555-4BBBFBED2197}"/>
                </a:ext>
              </a:extLst>
            </p:cNvPr>
            <p:cNvSpPr txBox="1"/>
            <p:nvPr/>
          </p:nvSpPr>
          <p:spPr>
            <a:xfrm>
              <a:off x="1580570" y="2378067"/>
              <a:ext cx="1419478" cy="800356"/>
            </a:xfrm>
            <a:prstGeom prst="rect">
              <a:avLst/>
            </a:prstGeom>
            <a:grpFill/>
          </p:spPr>
          <p:txBody>
            <a:bodyPr wrap="square" rtlCol="0">
              <a:spAutoFit/>
            </a:bodyPr>
            <a:lstStyle/>
            <a:p>
              <a:pPr algn="ctr"/>
              <a:r>
                <a:rPr lang="en-US" sz="3600" b="1" dirty="0">
                  <a:solidFill>
                    <a:srgbClr val="E6E7E9"/>
                  </a:solidFill>
                  <a:latin typeface="Tw Cen MT" panose="020B0602020104020603" pitchFamily="34" charset="0"/>
                </a:rPr>
                <a:t>Step </a:t>
              </a:r>
            </a:p>
          </p:txBody>
        </p:sp>
        <p:sp>
          <p:nvSpPr>
            <p:cNvPr id="32" name="TextBox 31">
              <a:extLst>
                <a:ext uri="{FF2B5EF4-FFF2-40B4-BE49-F238E27FC236}">
                  <a16:creationId xmlns="" xmlns:a16="http://schemas.microsoft.com/office/drawing/2014/main" id="{CCE8E3AC-C1DA-4857-8AA2-283A2C840A70}"/>
                </a:ext>
              </a:extLst>
            </p:cNvPr>
            <p:cNvSpPr txBox="1"/>
            <p:nvPr/>
          </p:nvSpPr>
          <p:spPr>
            <a:xfrm>
              <a:off x="1843093" y="2972842"/>
              <a:ext cx="894432" cy="1257702"/>
            </a:xfrm>
            <a:prstGeom prst="rect">
              <a:avLst/>
            </a:prstGeom>
            <a:grpFill/>
          </p:spPr>
          <p:txBody>
            <a:bodyPr wrap="square" rtlCol="0">
              <a:spAutoFit/>
            </a:bodyPr>
            <a:lstStyle/>
            <a:p>
              <a:pPr algn="ctr"/>
              <a:r>
                <a:rPr lang="en-US" sz="6000" b="1" dirty="0">
                  <a:solidFill>
                    <a:srgbClr val="E6E7E9"/>
                  </a:solidFill>
                  <a:latin typeface="Tw Cen MT" panose="020B0602020104020603" pitchFamily="34" charset="0"/>
                </a:rPr>
                <a:t>4</a:t>
              </a:r>
            </a:p>
          </p:txBody>
        </p:sp>
      </p:grpSp>
      <p:grpSp>
        <p:nvGrpSpPr>
          <p:cNvPr id="16" name="Group 15">
            <a:extLst>
              <a:ext uri="{FF2B5EF4-FFF2-40B4-BE49-F238E27FC236}">
                <a16:creationId xmlns="" xmlns:a16="http://schemas.microsoft.com/office/drawing/2014/main" id="{71DA1449-9BBE-4FB5-854D-B6D832CCD806}"/>
              </a:ext>
            </a:extLst>
          </p:cNvPr>
          <p:cNvGrpSpPr/>
          <p:nvPr/>
        </p:nvGrpSpPr>
        <p:grpSpPr>
          <a:xfrm>
            <a:off x="6887095" y="2466689"/>
            <a:ext cx="1517416" cy="1631861"/>
            <a:chOff x="1494518" y="2209800"/>
            <a:chExt cx="1591582" cy="2020744"/>
          </a:xfrm>
          <a:solidFill>
            <a:schemeClr val="accent1"/>
          </a:solidFill>
        </p:grpSpPr>
        <p:sp>
          <p:nvSpPr>
            <p:cNvPr id="17" name="Rectangle: Top Corners Rounded 11">
              <a:extLst>
                <a:ext uri="{FF2B5EF4-FFF2-40B4-BE49-F238E27FC236}">
                  <a16:creationId xmlns=""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 xmlns:a16="http://schemas.microsoft.com/office/drawing/2014/main" id="{0F2352D7-E64D-4683-8555-4BBBFBED2197}"/>
                </a:ext>
              </a:extLst>
            </p:cNvPr>
            <p:cNvSpPr txBox="1"/>
            <p:nvPr/>
          </p:nvSpPr>
          <p:spPr>
            <a:xfrm>
              <a:off x="1580570" y="2378067"/>
              <a:ext cx="1419478" cy="800356"/>
            </a:xfrm>
            <a:prstGeom prst="rect">
              <a:avLst/>
            </a:prstGeom>
            <a:grpFill/>
          </p:spPr>
          <p:txBody>
            <a:bodyPr wrap="square" rtlCol="0">
              <a:spAutoFit/>
            </a:bodyPr>
            <a:lstStyle/>
            <a:p>
              <a:pPr algn="ctr"/>
              <a:r>
                <a:rPr lang="en-US" sz="3600" b="1" dirty="0">
                  <a:solidFill>
                    <a:srgbClr val="E6E7E9"/>
                  </a:solidFill>
                  <a:latin typeface="Tw Cen MT" panose="020B0602020104020603" pitchFamily="34" charset="0"/>
                </a:rPr>
                <a:t>Step </a:t>
              </a:r>
            </a:p>
          </p:txBody>
        </p:sp>
        <p:sp>
          <p:nvSpPr>
            <p:cNvPr id="19" name="TextBox 18">
              <a:extLst>
                <a:ext uri="{FF2B5EF4-FFF2-40B4-BE49-F238E27FC236}">
                  <a16:creationId xmlns="" xmlns:a16="http://schemas.microsoft.com/office/drawing/2014/main" id="{CCE8E3AC-C1DA-4857-8AA2-283A2C840A70}"/>
                </a:ext>
              </a:extLst>
            </p:cNvPr>
            <p:cNvSpPr txBox="1"/>
            <p:nvPr/>
          </p:nvSpPr>
          <p:spPr>
            <a:xfrm>
              <a:off x="1843093" y="2972842"/>
              <a:ext cx="894432" cy="1257702"/>
            </a:xfrm>
            <a:prstGeom prst="rect">
              <a:avLst/>
            </a:prstGeom>
            <a:grpFill/>
          </p:spPr>
          <p:txBody>
            <a:bodyPr wrap="square" rtlCol="0">
              <a:spAutoFit/>
            </a:bodyPr>
            <a:lstStyle/>
            <a:p>
              <a:pPr algn="ctr"/>
              <a:r>
                <a:rPr lang="en-US" sz="6000" b="1" dirty="0">
                  <a:solidFill>
                    <a:srgbClr val="E6E7E9"/>
                  </a:solidFill>
                  <a:latin typeface="Tw Cen MT" panose="020B0602020104020603" pitchFamily="34" charset="0"/>
                </a:rPr>
                <a:t>3</a:t>
              </a:r>
            </a:p>
          </p:txBody>
        </p:sp>
      </p:grpSp>
      <p:grpSp>
        <p:nvGrpSpPr>
          <p:cNvPr id="12" name="Group 11">
            <a:extLst>
              <a:ext uri="{FF2B5EF4-FFF2-40B4-BE49-F238E27FC236}">
                <a16:creationId xmlns="" xmlns:a16="http://schemas.microsoft.com/office/drawing/2014/main" id="{71DA1449-9BBE-4FB5-854D-B6D832CCD806}"/>
              </a:ext>
            </a:extLst>
          </p:cNvPr>
          <p:cNvGrpSpPr/>
          <p:nvPr/>
        </p:nvGrpSpPr>
        <p:grpSpPr>
          <a:xfrm>
            <a:off x="3712031" y="2466689"/>
            <a:ext cx="1517416" cy="1631861"/>
            <a:chOff x="1494518" y="2209800"/>
            <a:chExt cx="1591582" cy="2020744"/>
          </a:xfrm>
          <a:solidFill>
            <a:schemeClr val="accent1"/>
          </a:solidFill>
        </p:grpSpPr>
        <p:sp>
          <p:nvSpPr>
            <p:cNvPr id="13" name="Rectangle: Top Corners Rounded 11">
              <a:extLst>
                <a:ext uri="{FF2B5EF4-FFF2-40B4-BE49-F238E27FC236}">
                  <a16:creationId xmlns=""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 xmlns:a16="http://schemas.microsoft.com/office/drawing/2014/main" id="{0F2352D7-E64D-4683-8555-4BBBFBED2197}"/>
                </a:ext>
              </a:extLst>
            </p:cNvPr>
            <p:cNvSpPr txBox="1"/>
            <p:nvPr/>
          </p:nvSpPr>
          <p:spPr>
            <a:xfrm>
              <a:off x="1580570" y="2378067"/>
              <a:ext cx="1419478" cy="800356"/>
            </a:xfrm>
            <a:prstGeom prst="rect">
              <a:avLst/>
            </a:prstGeom>
            <a:grpFill/>
          </p:spPr>
          <p:txBody>
            <a:bodyPr wrap="square" rtlCol="0">
              <a:spAutoFit/>
            </a:bodyPr>
            <a:lstStyle/>
            <a:p>
              <a:pPr algn="ctr"/>
              <a:r>
                <a:rPr lang="en-US" sz="3600" b="1" dirty="0">
                  <a:solidFill>
                    <a:srgbClr val="E6E7E9"/>
                  </a:solidFill>
                  <a:latin typeface="Tw Cen MT" panose="020B0602020104020603" pitchFamily="34" charset="0"/>
                </a:rPr>
                <a:t>Step </a:t>
              </a:r>
            </a:p>
          </p:txBody>
        </p:sp>
        <p:sp>
          <p:nvSpPr>
            <p:cNvPr id="15" name="TextBox 14">
              <a:extLst>
                <a:ext uri="{FF2B5EF4-FFF2-40B4-BE49-F238E27FC236}">
                  <a16:creationId xmlns="" xmlns:a16="http://schemas.microsoft.com/office/drawing/2014/main" id="{CCE8E3AC-C1DA-4857-8AA2-283A2C840A70}"/>
                </a:ext>
              </a:extLst>
            </p:cNvPr>
            <p:cNvSpPr txBox="1"/>
            <p:nvPr/>
          </p:nvSpPr>
          <p:spPr>
            <a:xfrm>
              <a:off x="1843093" y="2972842"/>
              <a:ext cx="894432" cy="1257702"/>
            </a:xfrm>
            <a:prstGeom prst="rect">
              <a:avLst/>
            </a:prstGeom>
            <a:grpFill/>
          </p:spPr>
          <p:txBody>
            <a:bodyPr wrap="square" rtlCol="0">
              <a:spAutoFit/>
            </a:bodyPr>
            <a:lstStyle/>
            <a:p>
              <a:pPr algn="ctr"/>
              <a:r>
                <a:rPr lang="en-US" sz="6000" b="1" dirty="0">
                  <a:solidFill>
                    <a:srgbClr val="E6E7E9"/>
                  </a:solidFill>
                  <a:latin typeface="Tw Cen MT" panose="020B0602020104020603" pitchFamily="34" charset="0"/>
                </a:rPr>
                <a:t>2</a:t>
              </a:r>
            </a:p>
          </p:txBody>
        </p:sp>
      </p:grpSp>
      <p:sp>
        <p:nvSpPr>
          <p:cNvPr id="2" name="Title 1"/>
          <p:cNvSpPr>
            <a:spLocks noGrp="1"/>
          </p:cNvSpPr>
          <p:nvPr>
            <p:ph type="title"/>
          </p:nvPr>
        </p:nvSpPr>
        <p:spPr/>
        <p:txBody>
          <a:bodyPr/>
          <a:lstStyle/>
          <a:p>
            <a:r>
              <a:rPr lang="en-US" dirty="0"/>
              <a:t>Data Acquisition/collection</a:t>
            </a:r>
          </a:p>
        </p:txBody>
      </p:sp>
      <p:grpSp>
        <p:nvGrpSpPr>
          <p:cNvPr id="4" name="Group 3">
            <a:extLst>
              <a:ext uri="{FF2B5EF4-FFF2-40B4-BE49-F238E27FC236}">
                <a16:creationId xmlns="" xmlns:a16="http://schemas.microsoft.com/office/drawing/2014/main" id="{71DA1449-9BBE-4FB5-854D-B6D832CCD806}"/>
              </a:ext>
            </a:extLst>
          </p:cNvPr>
          <p:cNvGrpSpPr/>
          <p:nvPr/>
        </p:nvGrpSpPr>
        <p:grpSpPr>
          <a:xfrm>
            <a:off x="397013" y="2466689"/>
            <a:ext cx="1517416" cy="1507624"/>
            <a:chOff x="1494518" y="2209800"/>
            <a:chExt cx="1591582" cy="1866900"/>
          </a:xfrm>
          <a:solidFill>
            <a:schemeClr val="accent1"/>
          </a:solidFill>
        </p:grpSpPr>
        <p:sp>
          <p:nvSpPr>
            <p:cNvPr id="5" name="Rectangle: Top Corners Rounded 11">
              <a:extLst>
                <a:ext uri="{FF2B5EF4-FFF2-40B4-BE49-F238E27FC236}">
                  <a16:creationId xmlns="" xmlns:a16="http://schemas.microsoft.com/office/drawing/2014/main" id="{E176DFE6-E6EE-4CBF-AB55-962516DAF6EF}"/>
                </a:ext>
              </a:extLst>
            </p:cNvPr>
            <p:cNvSpPr/>
            <p:nvPr/>
          </p:nvSpPr>
          <p:spPr>
            <a:xfrm>
              <a:off x="1494518" y="2209800"/>
              <a:ext cx="1591582" cy="1866900"/>
            </a:xfrm>
            <a:prstGeom prst="round2SameRect">
              <a:avLst>
                <a:gd name="adj1" fmla="val 12063"/>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 xmlns:a16="http://schemas.microsoft.com/office/drawing/2014/main" id="{0F2352D7-E64D-4683-8555-4BBBFBED2197}"/>
                </a:ext>
              </a:extLst>
            </p:cNvPr>
            <p:cNvSpPr txBox="1"/>
            <p:nvPr/>
          </p:nvSpPr>
          <p:spPr>
            <a:xfrm>
              <a:off x="1580570" y="2378067"/>
              <a:ext cx="1419478" cy="800356"/>
            </a:xfrm>
            <a:prstGeom prst="rect">
              <a:avLst/>
            </a:prstGeom>
            <a:grpFill/>
          </p:spPr>
          <p:txBody>
            <a:bodyPr wrap="square" rtlCol="0">
              <a:spAutoFit/>
            </a:bodyPr>
            <a:lstStyle/>
            <a:p>
              <a:pPr algn="ctr"/>
              <a:r>
                <a:rPr lang="en-US" sz="3600" b="1" dirty="0">
                  <a:solidFill>
                    <a:srgbClr val="E6E7E9"/>
                  </a:solidFill>
                  <a:latin typeface="Tw Cen MT" panose="020B0602020104020603" pitchFamily="34" charset="0"/>
                </a:rPr>
                <a:t>Step</a:t>
              </a:r>
            </a:p>
          </p:txBody>
        </p:sp>
        <p:sp>
          <p:nvSpPr>
            <p:cNvPr id="7" name="TextBox 6">
              <a:extLst>
                <a:ext uri="{FF2B5EF4-FFF2-40B4-BE49-F238E27FC236}">
                  <a16:creationId xmlns="" xmlns:a16="http://schemas.microsoft.com/office/drawing/2014/main" id="{CCE8E3AC-C1DA-4857-8AA2-283A2C840A70}"/>
                </a:ext>
              </a:extLst>
            </p:cNvPr>
            <p:cNvSpPr txBox="1"/>
            <p:nvPr/>
          </p:nvSpPr>
          <p:spPr>
            <a:xfrm>
              <a:off x="1843093" y="2972842"/>
              <a:ext cx="894432" cy="1015664"/>
            </a:xfrm>
            <a:prstGeom prst="rect">
              <a:avLst/>
            </a:prstGeom>
            <a:grpFill/>
          </p:spPr>
          <p:txBody>
            <a:bodyPr wrap="square" rtlCol="0">
              <a:spAutoFit/>
            </a:bodyPr>
            <a:lstStyle/>
            <a:p>
              <a:pPr algn="ctr"/>
              <a:r>
                <a:rPr lang="en-US" sz="6000" b="1" dirty="0">
                  <a:solidFill>
                    <a:srgbClr val="E6E7E9"/>
                  </a:solidFill>
                  <a:latin typeface="Tw Cen MT" panose="020B0602020104020603" pitchFamily="34" charset="0"/>
                </a:rPr>
                <a:t>1</a:t>
              </a:r>
            </a:p>
          </p:txBody>
        </p:sp>
      </p:grpSp>
      <p:sp>
        <p:nvSpPr>
          <p:cNvPr id="8" name="Freeform: Shape 10">
            <a:extLst>
              <a:ext uri="{FF2B5EF4-FFF2-40B4-BE49-F238E27FC236}">
                <a16:creationId xmlns="" xmlns:a16="http://schemas.microsoft.com/office/drawing/2014/main" id="{BA10DECE-FB54-4F98-9472-6CE168F86075}"/>
              </a:ext>
            </a:extLst>
          </p:cNvPr>
          <p:cNvSpPr/>
          <p:nvPr/>
        </p:nvSpPr>
        <p:spPr>
          <a:xfrm flipV="1">
            <a:off x="378065" y="3502112"/>
            <a:ext cx="1563899"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10">
            <a:extLst>
              <a:ext uri="{FF2B5EF4-FFF2-40B4-BE49-F238E27FC236}">
                <a16:creationId xmlns="" xmlns:a16="http://schemas.microsoft.com/office/drawing/2014/main" id="{BA10DECE-FB54-4F98-9472-6CE168F86075}"/>
              </a:ext>
            </a:extLst>
          </p:cNvPr>
          <p:cNvSpPr/>
          <p:nvPr/>
        </p:nvSpPr>
        <p:spPr>
          <a:xfrm flipV="1">
            <a:off x="3687816" y="3507371"/>
            <a:ext cx="1563899"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10">
            <a:extLst>
              <a:ext uri="{FF2B5EF4-FFF2-40B4-BE49-F238E27FC236}">
                <a16:creationId xmlns="" xmlns:a16="http://schemas.microsoft.com/office/drawing/2014/main" id="{BA10DECE-FB54-4F98-9472-6CE168F86075}"/>
              </a:ext>
            </a:extLst>
          </p:cNvPr>
          <p:cNvSpPr/>
          <p:nvPr/>
        </p:nvSpPr>
        <p:spPr>
          <a:xfrm flipV="1">
            <a:off x="6857401" y="3555374"/>
            <a:ext cx="1563899"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BA10DECE-FB54-4F98-9472-6CE168F86075}"/>
              </a:ext>
            </a:extLst>
          </p:cNvPr>
          <p:cNvSpPr/>
          <p:nvPr/>
        </p:nvSpPr>
        <p:spPr>
          <a:xfrm flipV="1">
            <a:off x="9883646" y="3555374"/>
            <a:ext cx="1517416" cy="3031986"/>
          </a:xfrm>
          <a:custGeom>
            <a:avLst/>
            <a:gdLst>
              <a:gd name="connsiteX0" fmla="*/ 0 w 1591582"/>
              <a:gd name="connsiteY0" fmla="*/ 3031986 h 3031986"/>
              <a:gd name="connsiteX1" fmla="*/ 357641 w 1591582"/>
              <a:gd name="connsiteY1" fmla="*/ 3031986 h 3031986"/>
              <a:gd name="connsiteX2" fmla="*/ 795791 w 1591582"/>
              <a:gd name="connsiteY2" fmla="*/ 2593836 h 3031986"/>
              <a:gd name="connsiteX3" fmla="*/ 1233941 w 1591582"/>
              <a:gd name="connsiteY3" fmla="*/ 3031986 h 3031986"/>
              <a:gd name="connsiteX4" fmla="*/ 1591582 w 1591582"/>
              <a:gd name="connsiteY4" fmla="*/ 3031986 h 3031986"/>
              <a:gd name="connsiteX5" fmla="*/ 1591582 w 1591582"/>
              <a:gd name="connsiteY5" fmla="*/ 314242 h 3031986"/>
              <a:gd name="connsiteX6" fmla="*/ 1277340 w 1591582"/>
              <a:gd name="connsiteY6" fmla="*/ 0 h 3031986"/>
              <a:gd name="connsiteX7" fmla="*/ 314242 w 1591582"/>
              <a:gd name="connsiteY7" fmla="*/ 0 h 3031986"/>
              <a:gd name="connsiteX8" fmla="*/ 0 w 1591582"/>
              <a:gd name="connsiteY8" fmla="*/ 314242 h 3031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91582" h="3031986">
                <a:moveTo>
                  <a:pt x="0" y="3031986"/>
                </a:moveTo>
                <a:lnTo>
                  <a:pt x="357641" y="3031986"/>
                </a:lnTo>
                <a:cubicBezTo>
                  <a:pt x="357641" y="2790002"/>
                  <a:pt x="553807" y="2593836"/>
                  <a:pt x="795791" y="2593836"/>
                </a:cubicBezTo>
                <a:cubicBezTo>
                  <a:pt x="1037775" y="2593836"/>
                  <a:pt x="1233941" y="2790002"/>
                  <a:pt x="1233941" y="3031986"/>
                </a:cubicBezTo>
                <a:lnTo>
                  <a:pt x="1591582" y="3031986"/>
                </a:lnTo>
                <a:lnTo>
                  <a:pt x="1591582" y="314242"/>
                </a:lnTo>
                <a:cubicBezTo>
                  <a:pt x="1591582" y="140691"/>
                  <a:pt x="1450891" y="0"/>
                  <a:pt x="1277340" y="0"/>
                </a:cubicBezTo>
                <a:lnTo>
                  <a:pt x="314242" y="0"/>
                </a:lnTo>
                <a:cubicBezTo>
                  <a:pt x="140691" y="0"/>
                  <a:pt x="0" y="140691"/>
                  <a:pt x="0" y="314242"/>
                </a:cubicBezTo>
                <a:close/>
              </a:path>
            </a:pathLst>
          </a:custGeom>
          <a:solidFill>
            <a:schemeClr val="bg1">
              <a:lumMod val="95000"/>
            </a:schemeClr>
          </a:solidFill>
          <a:ln>
            <a:noFill/>
          </a:ln>
          <a:effectLst>
            <a:outerShdw blurRad="127000" sx="107000" sy="107000" algn="ctr" rotWithShape="0">
              <a:prstClr val="black">
                <a:alpha val="2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 xmlns:a16="http://schemas.microsoft.com/office/drawing/2014/main" id="{5BD90705-18BB-473B-A34A-340D3FE7B602}"/>
              </a:ext>
            </a:extLst>
          </p:cNvPr>
          <p:cNvGrpSpPr/>
          <p:nvPr/>
        </p:nvGrpSpPr>
        <p:grpSpPr>
          <a:xfrm>
            <a:off x="385219" y="4098553"/>
            <a:ext cx="1605424" cy="2248027"/>
            <a:chOff x="1451766" y="3719454"/>
            <a:chExt cx="1605424" cy="1408490"/>
          </a:xfrm>
        </p:grpSpPr>
        <p:sp>
          <p:nvSpPr>
            <p:cNvPr id="21" name="TextBox 20">
              <a:extLst>
                <a:ext uri="{FF2B5EF4-FFF2-40B4-BE49-F238E27FC236}">
                  <a16:creationId xmlns="" xmlns:a16="http://schemas.microsoft.com/office/drawing/2014/main" id="{596EA5B9-609B-41D8-BAEB-1AB2F8B9359E}"/>
                </a:ext>
              </a:extLst>
            </p:cNvPr>
            <p:cNvSpPr txBox="1"/>
            <p:nvPr/>
          </p:nvSpPr>
          <p:spPr>
            <a:xfrm>
              <a:off x="1451766" y="3719454"/>
              <a:ext cx="1591582" cy="327821"/>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Downloading the Data</a:t>
              </a:r>
            </a:p>
          </p:txBody>
        </p:sp>
        <p:sp>
          <p:nvSpPr>
            <p:cNvPr id="22" name="TextBox 21">
              <a:extLst>
                <a:ext uri="{FF2B5EF4-FFF2-40B4-BE49-F238E27FC236}">
                  <a16:creationId xmlns="" xmlns:a16="http://schemas.microsoft.com/office/drawing/2014/main" id="{DAFD7EC4-BD0C-414A-BAC7-6A87FBE0FD33}"/>
                </a:ext>
              </a:extLst>
            </p:cNvPr>
            <p:cNvSpPr txBox="1"/>
            <p:nvPr/>
          </p:nvSpPr>
          <p:spPr>
            <a:xfrm>
              <a:off x="1465608" y="4028780"/>
              <a:ext cx="1591582" cy="1099164"/>
            </a:xfrm>
            <a:prstGeom prst="rect">
              <a:avLst/>
            </a:prstGeom>
            <a:noFill/>
          </p:spPr>
          <p:txBody>
            <a:bodyPr wrap="square" rtlCol="0">
              <a:spAutoFit/>
            </a:bodyPr>
            <a:lstStyle/>
            <a:p>
              <a:pPr algn="ctr"/>
              <a:r>
                <a:rPr lang="en-US" sz="1200" b="1" dirty="0">
                  <a:solidFill>
                    <a:srgbClr val="A6A6A6"/>
                  </a:solidFill>
                  <a:latin typeface="Times New Roman" panose="02020603050405020304" pitchFamily="18" charset="0"/>
                  <a:cs typeface="Times New Roman" panose="02020603050405020304" pitchFamily="18" charset="0"/>
                </a:rPr>
                <a:t>Download the data from the relevant source:</a:t>
              </a:r>
            </a:p>
            <a:p>
              <a:pPr algn="ctr"/>
              <a:r>
                <a:rPr lang="en-US" sz="1200" b="1" dirty="0">
                  <a:solidFill>
                    <a:srgbClr val="A6A6A6"/>
                  </a:solidFill>
                  <a:latin typeface="Times New Roman" panose="02020603050405020304" pitchFamily="18" charset="0"/>
                  <a:cs typeface="Times New Roman" panose="02020603050405020304" pitchFamily="18" charset="0"/>
                </a:rPr>
                <a:t>For Population, LST and NDVI </a:t>
              </a:r>
            </a:p>
            <a:p>
              <a:pPr algn="ctr"/>
              <a:r>
                <a:rPr lang="en-US" sz="1200" b="1" dirty="0" err="1">
                  <a:solidFill>
                    <a:srgbClr val="A6A6A6"/>
                  </a:solidFill>
                  <a:latin typeface="Times New Roman" panose="02020603050405020304" pitchFamily="18" charset="0"/>
                  <a:cs typeface="Times New Roman" panose="02020603050405020304" pitchFamily="18" charset="0"/>
                </a:rPr>
                <a:t>AppEEARS</a:t>
              </a:r>
              <a:r>
                <a:rPr lang="en-US" sz="1200" b="1" dirty="0">
                  <a:solidFill>
                    <a:srgbClr val="A6A6A6"/>
                  </a:solidFill>
                  <a:latin typeface="Times New Roman" panose="02020603050405020304" pitchFamily="18" charset="0"/>
                  <a:cs typeface="Times New Roman" panose="02020603050405020304" pitchFamily="18" charset="0"/>
                </a:rPr>
                <a:t> was used</a:t>
              </a:r>
            </a:p>
            <a:p>
              <a:pPr algn="ctr"/>
              <a:r>
                <a:rPr lang="en-US" sz="1200" b="1" dirty="0">
                  <a:solidFill>
                    <a:srgbClr val="A6A6A6"/>
                  </a:solidFill>
                  <a:latin typeface="Times New Roman" panose="02020603050405020304" pitchFamily="18" charset="0"/>
                  <a:cs typeface="Times New Roman" panose="02020603050405020304" pitchFamily="18" charset="0"/>
                </a:rPr>
                <a:t>For Precipitation Google earth engine was used</a:t>
              </a:r>
            </a:p>
          </p:txBody>
        </p:sp>
      </p:grpSp>
      <p:grpSp>
        <p:nvGrpSpPr>
          <p:cNvPr id="23" name="Group 22">
            <a:extLst>
              <a:ext uri="{FF2B5EF4-FFF2-40B4-BE49-F238E27FC236}">
                <a16:creationId xmlns="" xmlns:a16="http://schemas.microsoft.com/office/drawing/2014/main" id="{5BD90705-18BB-473B-A34A-340D3FE7B602}"/>
              </a:ext>
            </a:extLst>
          </p:cNvPr>
          <p:cNvGrpSpPr/>
          <p:nvPr/>
        </p:nvGrpSpPr>
        <p:grpSpPr>
          <a:xfrm>
            <a:off x="3734147" y="4265415"/>
            <a:ext cx="1599746" cy="1476330"/>
            <a:chOff x="1480685" y="3837442"/>
            <a:chExt cx="1599746" cy="1476330"/>
          </a:xfrm>
        </p:grpSpPr>
        <p:sp>
          <p:nvSpPr>
            <p:cNvPr id="24" name="TextBox 23">
              <a:extLst>
                <a:ext uri="{FF2B5EF4-FFF2-40B4-BE49-F238E27FC236}">
                  <a16:creationId xmlns="" xmlns:a16="http://schemas.microsoft.com/office/drawing/2014/main" id="{596EA5B9-609B-41D8-BAEB-1AB2F8B9359E}"/>
                </a:ext>
              </a:extLst>
            </p:cNvPr>
            <p:cNvSpPr txBox="1"/>
            <p:nvPr/>
          </p:nvSpPr>
          <p:spPr>
            <a:xfrm>
              <a:off x="1488849" y="3837442"/>
              <a:ext cx="1591582" cy="523220"/>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Compile and arrange the data</a:t>
              </a:r>
            </a:p>
          </p:txBody>
        </p:sp>
        <p:sp>
          <p:nvSpPr>
            <p:cNvPr id="25" name="TextBox 24">
              <a:extLst>
                <a:ext uri="{FF2B5EF4-FFF2-40B4-BE49-F238E27FC236}">
                  <a16:creationId xmlns="" xmlns:a16="http://schemas.microsoft.com/office/drawing/2014/main" id="{DAFD7EC4-BD0C-414A-BAC7-6A87FBE0FD33}"/>
                </a:ext>
              </a:extLst>
            </p:cNvPr>
            <p:cNvSpPr txBox="1"/>
            <p:nvPr/>
          </p:nvSpPr>
          <p:spPr>
            <a:xfrm>
              <a:off x="1480685" y="4359665"/>
              <a:ext cx="1591582" cy="954107"/>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Compile the relevant data and arrange them accordingly</a:t>
              </a:r>
            </a:p>
          </p:txBody>
        </p:sp>
      </p:grpSp>
      <p:grpSp>
        <p:nvGrpSpPr>
          <p:cNvPr id="26" name="Group 25">
            <a:extLst>
              <a:ext uri="{FF2B5EF4-FFF2-40B4-BE49-F238E27FC236}">
                <a16:creationId xmlns="" xmlns:a16="http://schemas.microsoft.com/office/drawing/2014/main" id="{5BD90705-18BB-473B-A34A-340D3FE7B602}"/>
              </a:ext>
            </a:extLst>
          </p:cNvPr>
          <p:cNvGrpSpPr/>
          <p:nvPr/>
        </p:nvGrpSpPr>
        <p:grpSpPr>
          <a:xfrm>
            <a:off x="6839477" y="4203360"/>
            <a:ext cx="1599746" cy="1476330"/>
            <a:chOff x="1480685" y="3837442"/>
            <a:chExt cx="1599746" cy="1476330"/>
          </a:xfrm>
        </p:grpSpPr>
        <p:sp>
          <p:nvSpPr>
            <p:cNvPr id="27" name="TextBox 26">
              <a:extLst>
                <a:ext uri="{FF2B5EF4-FFF2-40B4-BE49-F238E27FC236}">
                  <a16:creationId xmlns="" xmlns:a16="http://schemas.microsoft.com/office/drawing/2014/main" id="{596EA5B9-609B-41D8-BAEB-1AB2F8B9359E}"/>
                </a:ext>
              </a:extLst>
            </p:cNvPr>
            <p:cNvSpPr txBox="1"/>
            <p:nvPr/>
          </p:nvSpPr>
          <p:spPr>
            <a:xfrm>
              <a:off x="1488849" y="3837442"/>
              <a:ext cx="1591582" cy="523220"/>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Joining the data with the Shapefile</a:t>
              </a:r>
            </a:p>
          </p:txBody>
        </p:sp>
        <p:sp>
          <p:nvSpPr>
            <p:cNvPr id="28" name="TextBox 27">
              <a:extLst>
                <a:ext uri="{FF2B5EF4-FFF2-40B4-BE49-F238E27FC236}">
                  <a16:creationId xmlns="" xmlns:a16="http://schemas.microsoft.com/office/drawing/2014/main" id="{DAFD7EC4-BD0C-414A-BAC7-6A87FBE0FD33}"/>
                </a:ext>
              </a:extLst>
            </p:cNvPr>
            <p:cNvSpPr txBox="1"/>
            <p:nvPr/>
          </p:nvSpPr>
          <p:spPr>
            <a:xfrm>
              <a:off x="1480685" y="4359665"/>
              <a:ext cx="1591582" cy="954107"/>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Join the arranged data with the relevant Shapefile through inner join</a:t>
              </a:r>
            </a:p>
          </p:txBody>
        </p:sp>
      </p:grpSp>
      <p:grpSp>
        <p:nvGrpSpPr>
          <p:cNvPr id="33" name="Group 32">
            <a:extLst>
              <a:ext uri="{FF2B5EF4-FFF2-40B4-BE49-F238E27FC236}">
                <a16:creationId xmlns="" xmlns:a16="http://schemas.microsoft.com/office/drawing/2014/main" id="{5BD90705-18BB-473B-A34A-340D3FE7B602}"/>
              </a:ext>
            </a:extLst>
          </p:cNvPr>
          <p:cNvGrpSpPr/>
          <p:nvPr/>
        </p:nvGrpSpPr>
        <p:grpSpPr>
          <a:xfrm>
            <a:off x="9842481" y="4203360"/>
            <a:ext cx="1599746" cy="1260887"/>
            <a:chOff x="1480685" y="3837442"/>
            <a:chExt cx="1599746" cy="1260887"/>
          </a:xfrm>
        </p:grpSpPr>
        <p:sp>
          <p:nvSpPr>
            <p:cNvPr id="34" name="TextBox 33">
              <a:extLst>
                <a:ext uri="{FF2B5EF4-FFF2-40B4-BE49-F238E27FC236}">
                  <a16:creationId xmlns="" xmlns:a16="http://schemas.microsoft.com/office/drawing/2014/main" id="{596EA5B9-609B-41D8-BAEB-1AB2F8B9359E}"/>
                </a:ext>
              </a:extLst>
            </p:cNvPr>
            <p:cNvSpPr txBox="1"/>
            <p:nvPr/>
          </p:nvSpPr>
          <p:spPr>
            <a:xfrm>
              <a:off x="1488849" y="3837442"/>
              <a:ext cx="1591582" cy="523220"/>
            </a:xfrm>
            <a:prstGeom prst="rect">
              <a:avLst/>
            </a:prstGeom>
            <a:noFill/>
          </p:spPr>
          <p:txBody>
            <a:bodyPr wrap="square" rtlCol="0">
              <a:spAutoFit/>
            </a:bodyPr>
            <a:lstStyle/>
            <a:p>
              <a:pPr algn="ctr"/>
              <a:r>
                <a:rPr lang="en-US" sz="1400" b="1" dirty="0">
                  <a:latin typeface="Times New Roman" panose="02020603050405020304" pitchFamily="18" charset="0"/>
                  <a:cs typeface="Times New Roman" panose="02020603050405020304" pitchFamily="18" charset="0"/>
                </a:rPr>
                <a:t>Converting the Shapefile</a:t>
              </a:r>
            </a:p>
          </p:txBody>
        </p:sp>
        <p:sp>
          <p:nvSpPr>
            <p:cNvPr id="35" name="TextBox 34">
              <a:extLst>
                <a:ext uri="{FF2B5EF4-FFF2-40B4-BE49-F238E27FC236}">
                  <a16:creationId xmlns="" xmlns:a16="http://schemas.microsoft.com/office/drawing/2014/main" id="{DAFD7EC4-BD0C-414A-BAC7-6A87FBE0FD33}"/>
                </a:ext>
              </a:extLst>
            </p:cNvPr>
            <p:cNvSpPr txBox="1"/>
            <p:nvPr/>
          </p:nvSpPr>
          <p:spPr>
            <a:xfrm>
              <a:off x="1480685" y="4359665"/>
              <a:ext cx="1591582" cy="738664"/>
            </a:xfrm>
            <a:prstGeom prst="rect">
              <a:avLst/>
            </a:prstGeom>
            <a:noFill/>
          </p:spPr>
          <p:txBody>
            <a:bodyPr wrap="square" rtlCol="0">
              <a:spAutoFit/>
            </a:bodyPr>
            <a:lstStyle/>
            <a:p>
              <a:pPr algn="ctr"/>
              <a:r>
                <a:rPr lang="en-US" sz="1400" b="1" dirty="0">
                  <a:solidFill>
                    <a:srgbClr val="A6A6A6"/>
                  </a:solidFill>
                  <a:latin typeface="Tw Cen MT" panose="020B0602020104020603" pitchFamily="34" charset="0"/>
                </a:rPr>
                <a:t>Convert the Shapefile into a GeoJson file</a:t>
              </a:r>
            </a:p>
          </p:txBody>
        </p:sp>
      </p:grpSp>
    </p:spTree>
    <p:extLst>
      <p:ext uri="{BB962C8B-B14F-4D97-AF65-F5344CB8AC3E}">
        <p14:creationId xmlns:p14="http://schemas.microsoft.com/office/powerpoint/2010/main" val="420519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p:cTn id="19" dur="500" fill="hold"/>
                                        <p:tgtEl>
                                          <p:spTgt spid="20"/>
                                        </p:tgtEl>
                                        <p:attrNameLst>
                                          <p:attrName>ppt_w</p:attrName>
                                        </p:attrNameLst>
                                      </p:cBhvr>
                                      <p:tavLst>
                                        <p:tav tm="0">
                                          <p:val>
                                            <p:fltVal val="0"/>
                                          </p:val>
                                        </p:tav>
                                        <p:tav tm="100000">
                                          <p:val>
                                            <p:strVal val="#ppt_w"/>
                                          </p:val>
                                        </p:tav>
                                      </p:tavLst>
                                    </p:anim>
                                    <p:anim calcmode="lin" valueType="num">
                                      <p:cBhvr>
                                        <p:cTn id="20" dur="500" fill="hold"/>
                                        <p:tgtEl>
                                          <p:spTgt spid="20"/>
                                        </p:tgtEl>
                                        <p:attrNameLst>
                                          <p:attrName>ppt_h</p:attrName>
                                        </p:attrNameLst>
                                      </p:cBhvr>
                                      <p:tavLst>
                                        <p:tav tm="0">
                                          <p:val>
                                            <p:fltVal val="0"/>
                                          </p:val>
                                        </p:tav>
                                        <p:tav tm="100000">
                                          <p:val>
                                            <p:strVal val="#ppt_h"/>
                                          </p:val>
                                        </p:tav>
                                      </p:tavLst>
                                    </p:anim>
                                    <p:animEffect transition="in" filter="fade">
                                      <p:cBhvr>
                                        <p:cTn id="21" dur="500"/>
                                        <p:tgtEl>
                                          <p:spTgt spid="20"/>
                                        </p:tgtEl>
                                      </p:cBhvr>
                                    </p:animEffect>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anim calcmode="lin" valueType="num">
                                      <p:cBhvr>
                                        <p:cTn id="26" dur="500" fill="hold"/>
                                        <p:tgtEl>
                                          <p:spTgt spid="9"/>
                                        </p:tgtEl>
                                        <p:attrNameLst>
                                          <p:attrName>ppt_x</p:attrName>
                                        </p:attrNameLst>
                                      </p:cBhvr>
                                      <p:tavLst>
                                        <p:tav tm="0">
                                          <p:val>
                                            <p:strVal val="#ppt_x"/>
                                          </p:val>
                                        </p:tav>
                                        <p:tav tm="100000">
                                          <p:val>
                                            <p:strVal val="#ppt_x"/>
                                          </p:val>
                                        </p:tav>
                                      </p:tavLst>
                                    </p:anim>
                                    <p:anim calcmode="lin" valueType="num">
                                      <p:cBhvr>
                                        <p:cTn id="27" dur="500" fill="hold"/>
                                        <p:tgtEl>
                                          <p:spTgt spid="9"/>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anim calcmode="lin" valueType="num">
                                      <p:cBhvr>
                                        <p:cTn id="32" dur="500" fill="hold"/>
                                        <p:tgtEl>
                                          <p:spTgt spid="12"/>
                                        </p:tgtEl>
                                        <p:attrNameLst>
                                          <p:attrName>ppt_x</p:attrName>
                                        </p:attrNameLst>
                                      </p:cBhvr>
                                      <p:tavLst>
                                        <p:tav tm="0">
                                          <p:val>
                                            <p:strVal val="#ppt_x"/>
                                          </p:val>
                                        </p:tav>
                                        <p:tav tm="100000">
                                          <p:val>
                                            <p:strVal val="#ppt_x"/>
                                          </p:val>
                                        </p:tav>
                                      </p:tavLst>
                                    </p:anim>
                                    <p:anim calcmode="lin" valueType="num">
                                      <p:cBhvr>
                                        <p:cTn id="33" dur="500" fill="hold"/>
                                        <p:tgtEl>
                                          <p:spTgt spid="12"/>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p:cTn id="37" dur="500" fill="hold"/>
                                        <p:tgtEl>
                                          <p:spTgt spid="23"/>
                                        </p:tgtEl>
                                        <p:attrNameLst>
                                          <p:attrName>ppt_w</p:attrName>
                                        </p:attrNameLst>
                                      </p:cBhvr>
                                      <p:tavLst>
                                        <p:tav tm="0">
                                          <p:val>
                                            <p:fltVal val="0"/>
                                          </p:val>
                                        </p:tav>
                                        <p:tav tm="100000">
                                          <p:val>
                                            <p:strVal val="#ppt_w"/>
                                          </p:val>
                                        </p:tav>
                                      </p:tavLst>
                                    </p:anim>
                                    <p:anim calcmode="lin" valueType="num">
                                      <p:cBhvr>
                                        <p:cTn id="38" dur="500" fill="hold"/>
                                        <p:tgtEl>
                                          <p:spTgt spid="23"/>
                                        </p:tgtEl>
                                        <p:attrNameLst>
                                          <p:attrName>ppt_h</p:attrName>
                                        </p:attrNameLst>
                                      </p:cBhvr>
                                      <p:tavLst>
                                        <p:tav tm="0">
                                          <p:val>
                                            <p:fltVal val="0"/>
                                          </p:val>
                                        </p:tav>
                                        <p:tav tm="100000">
                                          <p:val>
                                            <p:strVal val="#ppt_h"/>
                                          </p:val>
                                        </p:tav>
                                      </p:tavLst>
                                    </p:anim>
                                    <p:animEffect transition="in" filter="fade">
                                      <p:cBhvr>
                                        <p:cTn id="39" dur="500"/>
                                        <p:tgtEl>
                                          <p:spTgt spid="23"/>
                                        </p:tgtEl>
                                      </p:cBhvr>
                                    </p:animEffect>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anim calcmode="lin" valueType="num">
                                      <p:cBhvr>
                                        <p:cTn id="44" dur="500" fill="hold"/>
                                        <p:tgtEl>
                                          <p:spTgt spid="10"/>
                                        </p:tgtEl>
                                        <p:attrNameLst>
                                          <p:attrName>ppt_x</p:attrName>
                                        </p:attrNameLst>
                                      </p:cBhvr>
                                      <p:tavLst>
                                        <p:tav tm="0">
                                          <p:val>
                                            <p:strVal val="#ppt_x"/>
                                          </p:val>
                                        </p:tav>
                                        <p:tav tm="100000">
                                          <p:val>
                                            <p:strVal val="#ppt_x"/>
                                          </p:val>
                                        </p:tav>
                                      </p:tavLst>
                                    </p:anim>
                                    <p:anim calcmode="lin" valueType="num">
                                      <p:cBhvr>
                                        <p:cTn id="45" dur="500" fill="hold"/>
                                        <p:tgtEl>
                                          <p:spTgt spid="10"/>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nodeType="after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anim calcmode="lin" valueType="num">
                                      <p:cBhvr>
                                        <p:cTn id="50" dur="500" fill="hold"/>
                                        <p:tgtEl>
                                          <p:spTgt spid="16"/>
                                        </p:tgtEl>
                                        <p:attrNameLst>
                                          <p:attrName>ppt_x</p:attrName>
                                        </p:attrNameLst>
                                      </p:cBhvr>
                                      <p:tavLst>
                                        <p:tav tm="0">
                                          <p:val>
                                            <p:strVal val="#ppt_x"/>
                                          </p:val>
                                        </p:tav>
                                        <p:tav tm="100000">
                                          <p:val>
                                            <p:strVal val="#ppt_x"/>
                                          </p:val>
                                        </p:tav>
                                      </p:tavLst>
                                    </p:anim>
                                    <p:anim calcmode="lin" valueType="num">
                                      <p:cBhvr>
                                        <p:cTn id="51" dur="500" fill="hold"/>
                                        <p:tgtEl>
                                          <p:spTgt spid="16"/>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53" presetClass="entr" presetSubtype="16" fill="hold" nodeType="after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p:cTn id="55" dur="500" fill="hold"/>
                                        <p:tgtEl>
                                          <p:spTgt spid="26"/>
                                        </p:tgtEl>
                                        <p:attrNameLst>
                                          <p:attrName>ppt_w</p:attrName>
                                        </p:attrNameLst>
                                      </p:cBhvr>
                                      <p:tavLst>
                                        <p:tav tm="0">
                                          <p:val>
                                            <p:fltVal val="0"/>
                                          </p:val>
                                        </p:tav>
                                        <p:tav tm="100000">
                                          <p:val>
                                            <p:strVal val="#ppt_w"/>
                                          </p:val>
                                        </p:tav>
                                      </p:tavLst>
                                    </p:anim>
                                    <p:anim calcmode="lin" valueType="num">
                                      <p:cBhvr>
                                        <p:cTn id="56" dur="500" fill="hold"/>
                                        <p:tgtEl>
                                          <p:spTgt spid="26"/>
                                        </p:tgtEl>
                                        <p:attrNameLst>
                                          <p:attrName>ppt_h</p:attrName>
                                        </p:attrNameLst>
                                      </p:cBhvr>
                                      <p:tavLst>
                                        <p:tav tm="0">
                                          <p:val>
                                            <p:fltVal val="0"/>
                                          </p:val>
                                        </p:tav>
                                        <p:tav tm="100000">
                                          <p:val>
                                            <p:strVal val="#ppt_h"/>
                                          </p:val>
                                        </p:tav>
                                      </p:tavLst>
                                    </p:anim>
                                    <p:animEffect transition="in" filter="fade">
                                      <p:cBhvr>
                                        <p:cTn id="57" dur="500"/>
                                        <p:tgtEl>
                                          <p:spTgt spid="26"/>
                                        </p:tgtEl>
                                      </p:cBhvr>
                                    </p:animEffect>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anim calcmode="lin" valueType="num">
                                      <p:cBhvr>
                                        <p:cTn id="62" dur="1000" fill="hold"/>
                                        <p:tgtEl>
                                          <p:spTgt spid="11"/>
                                        </p:tgtEl>
                                        <p:attrNameLst>
                                          <p:attrName>ppt_x</p:attrName>
                                        </p:attrNameLst>
                                      </p:cBhvr>
                                      <p:tavLst>
                                        <p:tav tm="0">
                                          <p:val>
                                            <p:strVal val="#ppt_x"/>
                                          </p:val>
                                        </p:tav>
                                        <p:tav tm="100000">
                                          <p:val>
                                            <p:strVal val="#ppt_x"/>
                                          </p:val>
                                        </p:tav>
                                      </p:tavLst>
                                    </p:anim>
                                    <p:anim calcmode="lin" valueType="num">
                                      <p:cBhvr>
                                        <p:cTn id="63" dur="1000" fill="hold"/>
                                        <p:tgtEl>
                                          <p:spTgt spid="11"/>
                                        </p:tgtEl>
                                        <p:attrNameLst>
                                          <p:attrName>ppt_y</p:attrName>
                                        </p:attrNameLst>
                                      </p:cBhvr>
                                      <p:tavLst>
                                        <p:tav tm="0">
                                          <p:val>
                                            <p:strVal val="#ppt_y+.1"/>
                                          </p:val>
                                        </p:tav>
                                        <p:tav tm="100000">
                                          <p:val>
                                            <p:strVal val="#ppt_y"/>
                                          </p:val>
                                        </p:tav>
                                      </p:tavLst>
                                    </p:anim>
                                  </p:childTnLst>
                                </p:cTn>
                              </p:par>
                            </p:childTnLst>
                          </p:cTn>
                        </p:par>
                        <p:par>
                          <p:cTn id="64" fill="hold">
                            <p:stCondLst>
                              <p:cond delay="5500"/>
                            </p:stCondLst>
                            <p:childTnLst>
                              <p:par>
                                <p:cTn id="65" presetID="42" presetClass="entr" presetSubtype="0" fill="hold" nodeType="after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anim calcmode="lin" valueType="num">
                                      <p:cBhvr>
                                        <p:cTn id="68" dur="500" fill="hold"/>
                                        <p:tgtEl>
                                          <p:spTgt spid="29"/>
                                        </p:tgtEl>
                                        <p:attrNameLst>
                                          <p:attrName>ppt_x</p:attrName>
                                        </p:attrNameLst>
                                      </p:cBhvr>
                                      <p:tavLst>
                                        <p:tav tm="0">
                                          <p:val>
                                            <p:strVal val="#ppt_x"/>
                                          </p:val>
                                        </p:tav>
                                        <p:tav tm="100000">
                                          <p:val>
                                            <p:strVal val="#ppt_x"/>
                                          </p:val>
                                        </p:tav>
                                      </p:tavLst>
                                    </p:anim>
                                    <p:anim calcmode="lin" valueType="num">
                                      <p:cBhvr>
                                        <p:cTn id="69" dur="500" fill="hold"/>
                                        <p:tgtEl>
                                          <p:spTgt spid="29"/>
                                        </p:tgtEl>
                                        <p:attrNameLst>
                                          <p:attrName>ppt_y</p:attrName>
                                        </p:attrNameLst>
                                      </p:cBhvr>
                                      <p:tavLst>
                                        <p:tav tm="0">
                                          <p:val>
                                            <p:strVal val="#ppt_y+.1"/>
                                          </p:val>
                                        </p:tav>
                                        <p:tav tm="100000">
                                          <p:val>
                                            <p:strVal val="#ppt_y"/>
                                          </p:val>
                                        </p:tav>
                                      </p:tavLst>
                                    </p:anim>
                                  </p:childTnLst>
                                </p:cTn>
                              </p:par>
                            </p:childTnLst>
                          </p:cTn>
                        </p:par>
                        <p:par>
                          <p:cTn id="70" fill="hold">
                            <p:stCondLst>
                              <p:cond delay="6000"/>
                            </p:stCondLst>
                            <p:childTnLst>
                              <p:par>
                                <p:cTn id="71" presetID="53" presetClass="entr" presetSubtype="16" fill="hold" nodeType="after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p:cTn id="73" dur="500" fill="hold"/>
                                        <p:tgtEl>
                                          <p:spTgt spid="33"/>
                                        </p:tgtEl>
                                        <p:attrNameLst>
                                          <p:attrName>ppt_w</p:attrName>
                                        </p:attrNameLst>
                                      </p:cBhvr>
                                      <p:tavLst>
                                        <p:tav tm="0">
                                          <p:val>
                                            <p:fltVal val="0"/>
                                          </p:val>
                                        </p:tav>
                                        <p:tav tm="100000">
                                          <p:val>
                                            <p:strVal val="#ppt_w"/>
                                          </p:val>
                                        </p:tav>
                                      </p:tavLst>
                                    </p:anim>
                                    <p:anim calcmode="lin" valueType="num">
                                      <p:cBhvr>
                                        <p:cTn id="74" dur="500" fill="hold"/>
                                        <p:tgtEl>
                                          <p:spTgt spid="33"/>
                                        </p:tgtEl>
                                        <p:attrNameLst>
                                          <p:attrName>ppt_h</p:attrName>
                                        </p:attrNameLst>
                                      </p:cBhvr>
                                      <p:tavLst>
                                        <p:tav tm="0">
                                          <p:val>
                                            <p:fltVal val="0"/>
                                          </p:val>
                                        </p:tav>
                                        <p:tav tm="100000">
                                          <p:val>
                                            <p:strVal val="#ppt_h"/>
                                          </p:val>
                                        </p:tav>
                                      </p:tavLst>
                                    </p:anim>
                                    <p:animEffect transition="in" filter="fade">
                                      <p:cBhvr>
                                        <p:cTn id="75"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and Acquisition </a:t>
            </a:r>
          </a:p>
        </p:txBody>
      </p:sp>
      <p:sp>
        <p:nvSpPr>
          <p:cNvPr id="3" name="Content Placeholder 2"/>
          <p:cNvSpPr>
            <a:spLocks noGrp="1"/>
          </p:cNvSpPr>
          <p:nvPr>
            <p:ph idx="1"/>
          </p:nvPr>
        </p:nvSpPr>
        <p:spPr/>
        <p:txBody>
          <a:bodyPr>
            <a:normAutofit lnSpcReduction="10000"/>
          </a:bodyPr>
          <a:lstStyle/>
          <a:p>
            <a:pPr lvl="1"/>
            <a:r>
              <a:rPr lang="en-US" sz="2000" dirty="0">
                <a:latin typeface="Times New Roman" panose="02020603050405020304" pitchFamily="18" charset="0"/>
                <a:cs typeface="Times New Roman" panose="02020603050405020304" pitchFamily="18" charset="0"/>
              </a:rPr>
              <a:t>NASA </a:t>
            </a:r>
            <a:r>
              <a:rPr lang="en-US" sz="2000" dirty="0" err="1">
                <a:latin typeface="Times New Roman" panose="02020603050405020304" pitchFamily="18" charset="0"/>
                <a:cs typeface="Times New Roman" panose="02020603050405020304" pitchFamily="18" charset="0"/>
              </a:rPr>
              <a:t>AppEEARS</a:t>
            </a:r>
            <a:r>
              <a:rPr lang="en-US" sz="2000" dirty="0">
                <a:latin typeface="Times New Roman" panose="02020603050405020304" pitchFamily="18" charset="0"/>
                <a:cs typeface="Times New Roman" panose="02020603050405020304" pitchFamily="18" charset="0"/>
              </a:rPr>
              <a:t>-USGS was used to collect LST , Population and NDVI data</a:t>
            </a:r>
          </a:p>
          <a:p>
            <a:pPr marL="173736" lvl="1" indent="0">
              <a:buNone/>
            </a:pPr>
            <a:r>
              <a:rPr lang="en-US" sz="2000" dirty="0">
                <a:latin typeface="Times New Roman" panose="02020603050405020304" pitchFamily="18" charset="0"/>
                <a:cs typeface="Times New Roman" panose="02020603050405020304" pitchFamily="18" charset="0"/>
              </a:rPr>
              <a:t>1.  Population</a:t>
            </a:r>
          </a:p>
          <a:p>
            <a:pPr marL="1060704" lvl="3" indent="0">
              <a:buNone/>
            </a:pPr>
            <a:r>
              <a:rPr lang="en-US" sz="2000" dirty="0">
                <a:latin typeface="Times New Roman" panose="02020603050405020304" pitchFamily="18" charset="0"/>
                <a:cs typeface="Times New Roman" panose="02020603050405020304" pitchFamily="18" charset="0"/>
              </a:rPr>
              <a:t>Gridded Population of the World (GPW)</a:t>
            </a:r>
          </a:p>
          <a:p>
            <a:pPr marL="1060704" lvl="3" indent="0">
              <a:buNone/>
            </a:pPr>
            <a:r>
              <a:rPr lang="en-US" sz="2000" dirty="0">
                <a:latin typeface="Times New Roman" panose="02020603050405020304" pitchFamily="18" charset="0"/>
                <a:cs typeface="Times New Roman" panose="02020603050405020304" pitchFamily="18" charset="0"/>
              </a:rPr>
              <a:t>Time Range: 2010, 2015, </a:t>
            </a:r>
            <a:r>
              <a:rPr lang="en-US" sz="2000" dirty="0" smtClean="0">
                <a:latin typeface="Times New Roman" panose="02020603050405020304" pitchFamily="18" charset="0"/>
                <a:cs typeface="Times New Roman" panose="02020603050405020304" pitchFamily="18" charset="0"/>
              </a:rPr>
              <a:t>2019</a:t>
            </a:r>
            <a:endParaRPr lang="en-US" sz="2000" dirty="0">
              <a:latin typeface="Times New Roman" panose="02020603050405020304" pitchFamily="18" charset="0"/>
              <a:cs typeface="Times New Roman" panose="02020603050405020304" pitchFamily="18" charset="0"/>
            </a:endParaRPr>
          </a:p>
          <a:p>
            <a:pPr marL="1060704" lvl="3" indent="0">
              <a:buNone/>
            </a:pPr>
            <a:r>
              <a:rPr lang="en-US" sz="2000" dirty="0">
                <a:latin typeface="Times New Roman" panose="02020603050405020304" pitchFamily="18" charset="0"/>
                <a:cs typeface="Times New Roman" panose="02020603050405020304" pitchFamily="18" charset="0"/>
              </a:rPr>
              <a:t>The Population density data was converted in to absolute </a:t>
            </a:r>
            <a:r>
              <a:rPr lang="en-US" sz="2000" dirty="0" smtClean="0">
                <a:latin typeface="Times New Roman" panose="02020603050405020304" pitchFamily="18" charset="0"/>
                <a:cs typeface="Times New Roman" panose="02020603050405020304" pitchFamily="18" charset="0"/>
              </a:rPr>
              <a:t>population but multiplying the population density with the area ( in sqkm) of the respective districts </a:t>
            </a:r>
            <a:endParaRPr lang="en-US" sz="2000" dirty="0">
              <a:latin typeface="Times New Roman" panose="02020603050405020304" pitchFamily="18" charset="0"/>
              <a:cs typeface="Times New Roman" panose="02020603050405020304" pitchFamily="18" charset="0"/>
            </a:endParaRPr>
          </a:p>
          <a:p>
            <a:pPr marL="173736" lvl="1" indent="0">
              <a:buNone/>
            </a:pPr>
            <a:r>
              <a:rPr lang="en-US" sz="2000" dirty="0">
                <a:latin typeface="Times New Roman" panose="02020603050405020304" pitchFamily="18" charset="0"/>
                <a:cs typeface="Times New Roman" panose="02020603050405020304" pitchFamily="18" charset="0"/>
              </a:rPr>
              <a:t>2.  LST</a:t>
            </a:r>
          </a:p>
          <a:p>
            <a:pPr marL="1060704" lvl="3" indent="0">
              <a:buNone/>
            </a:pPr>
            <a:r>
              <a:rPr lang="en-US" sz="2000" dirty="0">
                <a:latin typeface="Times New Roman" panose="02020603050405020304" pitchFamily="18" charset="0"/>
                <a:cs typeface="Times New Roman" panose="02020603050405020304" pitchFamily="18" charset="0"/>
              </a:rPr>
              <a:t>16 days MODIS data for June and December</a:t>
            </a:r>
          </a:p>
          <a:p>
            <a:pPr marL="1060704" lvl="3" indent="0">
              <a:buNone/>
            </a:pPr>
            <a:r>
              <a:rPr lang="en-US" sz="2000" dirty="0">
                <a:latin typeface="Times New Roman" panose="02020603050405020304" pitchFamily="18" charset="0"/>
                <a:cs typeface="Times New Roman" panose="02020603050405020304" pitchFamily="18" charset="0"/>
              </a:rPr>
              <a:t>Time Range: 2010-2019</a:t>
            </a:r>
          </a:p>
        </p:txBody>
      </p:sp>
    </p:spTree>
    <p:extLst>
      <p:ext uri="{BB962C8B-B14F-4D97-AF65-F5344CB8AC3E}">
        <p14:creationId xmlns:p14="http://schemas.microsoft.com/office/powerpoint/2010/main" val="29764116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 and Acquisition </a:t>
            </a:r>
          </a:p>
        </p:txBody>
      </p:sp>
      <p:sp>
        <p:nvSpPr>
          <p:cNvPr id="4" name="Content Placeholder 3"/>
          <p:cNvSpPr>
            <a:spLocks noGrp="1"/>
          </p:cNvSpPr>
          <p:nvPr>
            <p:ph idx="1"/>
          </p:nvPr>
        </p:nvSpPr>
        <p:spPr/>
        <p:txBody>
          <a:bodyPr>
            <a:normAutofit/>
          </a:bodyPr>
          <a:lstStyle/>
          <a:p>
            <a:pPr marL="173736" lvl="1" indent="0">
              <a:buNone/>
            </a:pPr>
            <a:r>
              <a:rPr lang="en-US" sz="2000" dirty="0">
                <a:latin typeface="Times New Roman" panose="02020603050405020304" pitchFamily="18" charset="0"/>
                <a:cs typeface="Times New Roman" panose="02020603050405020304" pitchFamily="18" charset="0"/>
              </a:rPr>
              <a:t>3. NDVI (Normalized Difference Vegetation Index)</a:t>
            </a:r>
          </a:p>
          <a:p>
            <a:pPr marL="1060704" lvl="3" indent="0">
              <a:buNone/>
            </a:pPr>
            <a:r>
              <a:rPr lang="en-US" sz="2000" dirty="0">
                <a:latin typeface="Times New Roman" panose="02020603050405020304" pitchFamily="18" charset="0"/>
                <a:cs typeface="Times New Roman" panose="02020603050405020304" pitchFamily="18" charset="0"/>
              </a:rPr>
              <a:t>	“MOD13A3 MODIS/Terra vegetation Indices monthly L3 global 1km SIN Grid V006”</a:t>
            </a:r>
          </a:p>
          <a:p>
            <a:pPr marL="1060704" lvl="3" indent="0">
              <a:buNone/>
            </a:pPr>
            <a:r>
              <a:rPr lang="en-US" sz="2000" dirty="0">
                <a:latin typeface="Times New Roman" panose="02020603050405020304" pitchFamily="18" charset="0"/>
                <a:cs typeface="Times New Roman" panose="02020603050405020304" pitchFamily="18" charset="0"/>
              </a:rPr>
              <a:t>	Time Range: 2010-2019</a:t>
            </a:r>
          </a:p>
          <a:p>
            <a:pPr marL="173736" lvl="1" indent="0">
              <a:buNone/>
            </a:pPr>
            <a:r>
              <a:rPr lang="en-US" sz="2000" dirty="0">
                <a:latin typeface="Times New Roman" panose="02020603050405020304" pitchFamily="18" charset="0"/>
                <a:cs typeface="Times New Roman" panose="02020603050405020304" pitchFamily="18" charset="0"/>
              </a:rPr>
              <a:t>4. Precipitation</a:t>
            </a:r>
          </a:p>
          <a:p>
            <a:pPr marL="173736" lvl="1" indent="0">
              <a:buNone/>
            </a:pPr>
            <a:r>
              <a:rPr lang="en-US" sz="2000" dirty="0">
                <a:latin typeface="Times New Roman" panose="02020603050405020304" pitchFamily="18" charset="0"/>
                <a:cs typeface="Times New Roman" panose="02020603050405020304" pitchFamily="18" charset="0"/>
              </a:rPr>
              <a:t>Precipitation data was collected using google earth engine(GEE)</a:t>
            </a:r>
          </a:p>
          <a:p>
            <a:pPr marL="1060704" lvl="3" indent="0">
              <a:buNone/>
            </a:pPr>
            <a:r>
              <a:rPr lang="en-US" sz="2000" dirty="0">
                <a:latin typeface="Times New Roman" panose="02020603050405020304" pitchFamily="18" charset="0"/>
                <a:cs typeface="Times New Roman" panose="02020603050405020304" pitchFamily="18" charset="0"/>
              </a:rPr>
              <a:t>	TRMM 3B43: Monthly Precipitation</a:t>
            </a:r>
          </a:p>
          <a:p>
            <a:pPr marL="1060704" lvl="3" indent="0">
              <a:buNone/>
            </a:pPr>
            <a:r>
              <a:rPr lang="en-US" sz="2000" dirty="0">
                <a:latin typeface="Times New Roman" panose="02020603050405020304" pitchFamily="18" charset="0"/>
                <a:cs typeface="Times New Roman" panose="02020603050405020304" pitchFamily="18" charset="0"/>
              </a:rPr>
              <a:t>     Time Range: 2010-2019</a:t>
            </a:r>
          </a:p>
          <a:p>
            <a:endParaRPr lang="en-US" sz="2000" dirty="0"/>
          </a:p>
        </p:txBody>
      </p:sp>
      <p:sp>
        <p:nvSpPr>
          <p:cNvPr id="6" name="TextBox 5"/>
          <p:cNvSpPr txBox="1"/>
          <p:nvPr/>
        </p:nvSpPr>
        <p:spPr>
          <a:xfrm>
            <a:off x="0" y="5858798"/>
            <a:ext cx="11990231" cy="646331"/>
          </a:xfrm>
          <a:prstGeom prst="rect">
            <a:avLst/>
          </a:prstGeom>
          <a:noFill/>
        </p:spPr>
        <p:txBody>
          <a:bodyPr wrap="square" rtlCol="0">
            <a:spAutoFit/>
          </a:bodyPr>
          <a:lstStyle/>
          <a:p>
            <a:r>
              <a:rPr lang="en-US" b="1" dirty="0"/>
              <a:t>Note: </a:t>
            </a:r>
            <a:r>
              <a:rPr lang="en-US" dirty="0"/>
              <a:t>NDVI data was included later instead of air quality (Co2, NO2 and So2) data because there was very little variation amongst them.</a:t>
            </a:r>
          </a:p>
        </p:txBody>
      </p:sp>
    </p:spTree>
    <p:extLst>
      <p:ext uri="{BB962C8B-B14F-4D97-AF65-F5344CB8AC3E}">
        <p14:creationId xmlns:p14="http://schemas.microsoft.com/office/powerpoint/2010/main" val="703885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3149</TotalTime>
  <Words>1109</Words>
  <Application>Microsoft Office PowerPoint</Application>
  <PresentationFormat>Widescreen</PresentationFormat>
  <Paragraphs>205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Calibri</vt:lpstr>
      <vt:lpstr>Century Gothic</vt:lpstr>
      <vt:lpstr>Courier New</vt:lpstr>
      <vt:lpstr>Times New Roman</vt:lpstr>
      <vt:lpstr>Tw Cen MT</vt:lpstr>
      <vt:lpstr>Wingdings 2</vt:lpstr>
      <vt:lpstr>Quotable</vt:lpstr>
      <vt:lpstr>A web GIS application for integration of socio-economic, biophysical and atmospheric variables: A case study of Punjab province</vt:lpstr>
      <vt:lpstr>Content</vt:lpstr>
      <vt:lpstr>Introduction to the project</vt:lpstr>
      <vt:lpstr>Literature Review</vt:lpstr>
      <vt:lpstr>Study Area:</vt:lpstr>
      <vt:lpstr>Methodology/Requirement Analysis </vt:lpstr>
      <vt:lpstr>Data Acquisition/collection</vt:lpstr>
      <vt:lpstr>Data Collection and Acquisition </vt:lpstr>
      <vt:lpstr>Data Collection and Acquisition </vt:lpstr>
      <vt:lpstr>Data Representation and Visualization</vt:lpstr>
      <vt:lpstr>PowerPoint Presentation</vt:lpstr>
      <vt:lpstr>Web Portal Design</vt:lpstr>
      <vt:lpstr>PowerPoint Presentation</vt:lpstr>
      <vt:lpstr>Implementation</vt:lpstr>
      <vt:lpstr>Choropleth Layer</vt:lpstr>
      <vt:lpstr>Chart Symbol Layer</vt:lpstr>
      <vt:lpstr>Varying Color Symbol Layer</vt:lpstr>
      <vt:lpstr>Graduated Symbol Layer</vt:lpstr>
      <vt:lpstr>Results and 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Web GIS Application for Integration of socio-economic, biophysical and atmospheric variables: A case study of Punjab</dc:title>
  <dc:creator>Mustafa bokhari</dc:creator>
  <cp:lastModifiedBy>Mustafa bokhari</cp:lastModifiedBy>
  <cp:revision>79</cp:revision>
  <dcterms:created xsi:type="dcterms:W3CDTF">2019-10-26T10:02:46Z</dcterms:created>
  <dcterms:modified xsi:type="dcterms:W3CDTF">2020-08-26T21:32:43Z</dcterms:modified>
</cp:coreProperties>
</file>