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2" r:id="rId2"/>
    <p:sldId id="273" r:id="rId3"/>
    <p:sldId id="275" r:id="rId4"/>
    <p:sldId id="257" r:id="rId5"/>
    <p:sldId id="258" r:id="rId6"/>
    <p:sldId id="259" r:id="rId7"/>
    <p:sldId id="260" r:id="rId8"/>
    <p:sldId id="261" r:id="rId9"/>
    <p:sldId id="262" r:id="rId10"/>
    <p:sldId id="263" r:id="rId11"/>
    <p:sldId id="264" r:id="rId12"/>
    <p:sldId id="265" r:id="rId13"/>
    <p:sldId id="266" r:id="rId14"/>
    <p:sldId id="267" r:id="rId15"/>
    <p:sldId id="274" r:id="rId16"/>
    <p:sldId id="26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526F3-1872-4734-B377-019FEA4B3E87}"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76F5F-B9F3-42CA-8AA7-C3DA9B47BBC0}" type="slidenum">
              <a:rPr lang="en-US" smtClean="0"/>
              <a:t>‹#›</a:t>
            </a:fld>
            <a:endParaRPr lang="en-US"/>
          </a:p>
        </p:txBody>
      </p:sp>
    </p:spTree>
    <p:extLst>
      <p:ext uri="{BB962C8B-B14F-4D97-AF65-F5344CB8AC3E}">
        <p14:creationId xmlns:p14="http://schemas.microsoft.com/office/powerpoint/2010/main" val="213174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B992F2-5081-4CE3-84EF-FCD241183B50}" type="slidenum">
              <a:rPr lang="en-US" smtClean="0"/>
              <a:t>2</a:t>
            </a:fld>
            <a:endParaRPr lang="en-US"/>
          </a:p>
        </p:txBody>
      </p:sp>
    </p:spTree>
    <p:extLst>
      <p:ext uri="{BB962C8B-B14F-4D97-AF65-F5344CB8AC3E}">
        <p14:creationId xmlns:p14="http://schemas.microsoft.com/office/powerpoint/2010/main" val="3580684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time interval in which nadir point of the satellite passes over the same point on the Earth’s surface for a second time (when the satellite retraces its path) is called the repeat cycle of the satellite.</a:t>
            </a:r>
            <a:endParaRPr lang="en-US" dirty="0"/>
          </a:p>
        </p:txBody>
      </p:sp>
      <p:sp>
        <p:nvSpPr>
          <p:cNvPr id="4" name="Slide Number Placeholder 3"/>
          <p:cNvSpPr>
            <a:spLocks noGrp="1"/>
          </p:cNvSpPr>
          <p:nvPr>
            <p:ph type="sldNum" sz="quarter" idx="10"/>
          </p:nvPr>
        </p:nvSpPr>
        <p:spPr/>
        <p:txBody>
          <a:bodyPr/>
          <a:lstStyle/>
          <a:p>
            <a:fld id="{30176F5F-B9F3-42CA-8AA7-C3DA9B47BBC0}" type="slidenum">
              <a:rPr lang="en-US" smtClean="0"/>
              <a:t>5</a:t>
            </a:fld>
            <a:endParaRPr lang="en-US"/>
          </a:p>
        </p:txBody>
      </p:sp>
    </p:spTree>
    <p:extLst>
      <p:ext uri="{BB962C8B-B14F-4D97-AF65-F5344CB8AC3E}">
        <p14:creationId xmlns:p14="http://schemas.microsoft.com/office/powerpoint/2010/main" val="1666578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176F5F-B9F3-42CA-8AA7-C3DA9B47BBC0}" type="slidenum">
              <a:rPr lang="en-US" smtClean="0"/>
              <a:t>19</a:t>
            </a:fld>
            <a:endParaRPr lang="en-US"/>
          </a:p>
        </p:txBody>
      </p:sp>
    </p:spTree>
    <p:extLst>
      <p:ext uri="{BB962C8B-B14F-4D97-AF65-F5344CB8AC3E}">
        <p14:creationId xmlns:p14="http://schemas.microsoft.com/office/powerpoint/2010/main" val="1011037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25A15F-7F36-CD49-5764-6B1E562A3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FBA1B81-07FE-00BB-246D-D705060D8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5608369-2447-6A60-AF8F-5E1F0C5D6AE4}"/>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5" name="Footer Placeholder 4">
            <a:extLst>
              <a:ext uri="{FF2B5EF4-FFF2-40B4-BE49-F238E27FC236}">
                <a16:creationId xmlns:a16="http://schemas.microsoft.com/office/drawing/2014/main" xmlns="" id="{A35A6E06-AE32-091D-BBB1-6F053A342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5E2C6C-4355-F9C5-E411-940CBF748657}"/>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183312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57604-DF0E-4B6D-B8A9-B82A1DE718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C6763D0-20E1-DCF3-6E1C-A2D938B288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32BDAF3-392E-A569-E958-66FC7C059DBE}"/>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5" name="Footer Placeholder 4">
            <a:extLst>
              <a:ext uri="{FF2B5EF4-FFF2-40B4-BE49-F238E27FC236}">
                <a16:creationId xmlns:a16="http://schemas.microsoft.com/office/drawing/2014/main" xmlns="" id="{75C63CA4-8F59-1398-E6E3-AB15D90B6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6BFC2D-80A2-77F9-A04C-CFDBB89D1503}"/>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56848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76CDEB8-7BE6-65F7-1455-65155681E2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1746A20-F995-1D88-62CF-67690D2E62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A80C10-5DA0-703C-6392-A1E0C06EF4C0}"/>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5" name="Footer Placeholder 4">
            <a:extLst>
              <a:ext uri="{FF2B5EF4-FFF2-40B4-BE49-F238E27FC236}">
                <a16:creationId xmlns:a16="http://schemas.microsoft.com/office/drawing/2014/main" xmlns="" id="{95A5BC28-2442-3C1E-BA67-25D65F039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AB6635-21F2-FD28-ADEC-F105A2BF5D66}"/>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403926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38A31E-28E8-22B4-482F-A549F2B76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AA8822-9A26-9737-4592-67E5E72246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E9447E9-8C66-65D3-B65C-5957EA1A1881}"/>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5" name="Footer Placeholder 4">
            <a:extLst>
              <a:ext uri="{FF2B5EF4-FFF2-40B4-BE49-F238E27FC236}">
                <a16:creationId xmlns:a16="http://schemas.microsoft.com/office/drawing/2014/main" xmlns="" id="{73540D65-5413-8A6B-8360-B3D5D7893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A6F29E8-30C6-F7D9-CF7B-E2DE3F53B5A6}"/>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215336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FE8632-3DC2-712C-68AF-62DE7A5DEC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EB5790A-2045-28B7-F4AC-599C6AA0E7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303E03E-DB43-B001-53A2-61FBB27B29B2}"/>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5" name="Footer Placeholder 4">
            <a:extLst>
              <a:ext uri="{FF2B5EF4-FFF2-40B4-BE49-F238E27FC236}">
                <a16:creationId xmlns:a16="http://schemas.microsoft.com/office/drawing/2014/main" xmlns="" id="{BD038912-31D8-B704-CB3C-8E96FFFDE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1139A5B-398B-FD22-840C-FE68DFC8C915}"/>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2620178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ABE0E-CD5E-AAC2-CDC6-12AEF2A95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BE404D6-F282-0390-FB8F-27913CF658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C7B54CD-79A2-0256-94DE-121B077A6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05F6A65-8BED-7034-B012-87009546996C}"/>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6" name="Footer Placeholder 5">
            <a:extLst>
              <a:ext uri="{FF2B5EF4-FFF2-40B4-BE49-F238E27FC236}">
                <a16:creationId xmlns:a16="http://schemas.microsoft.com/office/drawing/2014/main" xmlns="" id="{57BD5C0E-AF7B-D949-8C8E-9529B1440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753BF2D-47D1-5BA4-D15B-1157F5A36E5B}"/>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282463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6783F-1FE3-41F5-4542-21E1EC8B7F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88B2CA5-11B4-0A1B-3EF2-310CF4118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0009265-F1B2-F09C-C985-9DB5F9CF0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D81844B-39A0-9971-4DB9-AF433C5885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BD87B88-1CD7-6D5F-D0A4-F4516C692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E18480E-426D-2020-F49B-7F3FB135ACE7}"/>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8" name="Footer Placeholder 7">
            <a:extLst>
              <a:ext uri="{FF2B5EF4-FFF2-40B4-BE49-F238E27FC236}">
                <a16:creationId xmlns:a16="http://schemas.microsoft.com/office/drawing/2014/main" xmlns="" id="{41955369-1EE5-667B-ECA5-03A2FEE7B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089D68F-05A1-BAA4-5724-7C2DD0D43470}"/>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786763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185F39-390F-4B7E-D840-7E5B3007C2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4F1EF502-5700-AB53-7A08-0FEF45199E14}"/>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4" name="Footer Placeholder 3">
            <a:extLst>
              <a:ext uri="{FF2B5EF4-FFF2-40B4-BE49-F238E27FC236}">
                <a16:creationId xmlns:a16="http://schemas.microsoft.com/office/drawing/2014/main" xmlns="" id="{B8B771D4-382F-F0CF-0BFB-97E229E0F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B93529E-1ACD-5B7F-3D7B-750867CFA84F}"/>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17516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BC0C8DF-269D-2A13-6908-3ED16F1A33C8}"/>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3" name="Footer Placeholder 2">
            <a:extLst>
              <a:ext uri="{FF2B5EF4-FFF2-40B4-BE49-F238E27FC236}">
                <a16:creationId xmlns:a16="http://schemas.microsoft.com/office/drawing/2014/main" xmlns="" id="{5156C04F-5890-BCD7-6EC9-C7490674F8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53A8E0D-F5D0-1BC3-1CA8-85477F388B6D}"/>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2189709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C3AF1-2B2B-CBFC-3704-7080A2589A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9DDF2C0-F225-C26B-30B7-D45733D44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7496B4F-57B7-0D67-8F2A-3A17EEAB5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EEFC40B-AEDF-CEC4-BCEF-7E02D4DECD66}"/>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6" name="Footer Placeholder 5">
            <a:extLst>
              <a:ext uri="{FF2B5EF4-FFF2-40B4-BE49-F238E27FC236}">
                <a16:creationId xmlns:a16="http://schemas.microsoft.com/office/drawing/2014/main" xmlns="" id="{A9D226D6-BDF9-FBD0-BD59-DBFE02D786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544B91-8090-73C6-84E5-71B08A5BA3AC}"/>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252183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553E2B-C70D-5659-FBAE-71FE0EF7E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78A9502-E0E0-AC68-9D3F-84BACCEBE8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AA2E514-BA70-C3B5-B493-571D8DE7B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858AFE-AB84-E5C0-D0D4-D1A238133CEB}"/>
              </a:ext>
            </a:extLst>
          </p:cNvPr>
          <p:cNvSpPr>
            <a:spLocks noGrp="1"/>
          </p:cNvSpPr>
          <p:nvPr>
            <p:ph type="dt" sz="half" idx="10"/>
          </p:nvPr>
        </p:nvSpPr>
        <p:spPr/>
        <p:txBody>
          <a:bodyPr/>
          <a:lstStyle/>
          <a:p>
            <a:fld id="{381B71E9-C8BF-430F-9E0C-51868D4EC9BE}" type="datetimeFigureOut">
              <a:rPr lang="en-US" smtClean="0"/>
              <a:t>11/17/2023</a:t>
            </a:fld>
            <a:endParaRPr lang="en-US"/>
          </a:p>
        </p:txBody>
      </p:sp>
      <p:sp>
        <p:nvSpPr>
          <p:cNvPr id="6" name="Footer Placeholder 5">
            <a:extLst>
              <a:ext uri="{FF2B5EF4-FFF2-40B4-BE49-F238E27FC236}">
                <a16:creationId xmlns:a16="http://schemas.microsoft.com/office/drawing/2014/main" xmlns="" id="{D3269320-1D02-1789-EBDB-B6338F7A34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2319224-7968-2392-68C5-3774B5AB5139}"/>
              </a:ext>
            </a:extLst>
          </p:cNvPr>
          <p:cNvSpPr>
            <a:spLocks noGrp="1"/>
          </p:cNvSpPr>
          <p:nvPr>
            <p:ph type="sldNum" sz="quarter" idx="12"/>
          </p:nvPr>
        </p:nvSpPr>
        <p:spPr/>
        <p:txBody>
          <a:bodyPr/>
          <a:lstStyle/>
          <a:p>
            <a:fld id="{3B11AFAC-3916-47A8-860B-CB77DFC69A16}" type="slidenum">
              <a:rPr lang="en-US" smtClean="0"/>
              <a:t>‹#›</a:t>
            </a:fld>
            <a:endParaRPr lang="en-US"/>
          </a:p>
        </p:txBody>
      </p:sp>
    </p:spTree>
    <p:extLst>
      <p:ext uri="{BB962C8B-B14F-4D97-AF65-F5344CB8AC3E}">
        <p14:creationId xmlns:p14="http://schemas.microsoft.com/office/powerpoint/2010/main" val="395206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014F0B-B070-3FF0-A466-8BEE681667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73848DD-AC98-54A0-B1B7-F1423D9A0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A5618B0-035A-8EB4-5F6A-D585DCB49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B71E9-C8BF-430F-9E0C-51868D4EC9BE}" type="datetimeFigureOut">
              <a:rPr lang="en-US" smtClean="0"/>
              <a:t>11/17/2023</a:t>
            </a:fld>
            <a:endParaRPr lang="en-US"/>
          </a:p>
        </p:txBody>
      </p:sp>
      <p:sp>
        <p:nvSpPr>
          <p:cNvPr id="5" name="Footer Placeholder 4">
            <a:extLst>
              <a:ext uri="{FF2B5EF4-FFF2-40B4-BE49-F238E27FC236}">
                <a16:creationId xmlns:a16="http://schemas.microsoft.com/office/drawing/2014/main" xmlns="" id="{B6389E10-1BEE-042E-C183-FB97E9D2E2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ADF6B77-242F-0EDE-BCDD-8AD0ABFFB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1AFAC-3916-47A8-860B-CB77DFC69A16}" type="slidenum">
              <a:rPr lang="en-US" smtClean="0"/>
              <a:t>‹#›</a:t>
            </a:fld>
            <a:endParaRPr lang="en-US"/>
          </a:p>
        </p:txBody>
      </p:sp>
    </p:spTree>
    <p:extLst>
      <p:ext uri="{BB962C8B-B14F-4D97-AF65-F5344CB8AC3E}">
        <p14:creationId xmlns:p14="http://schemas.microsoft.com/office/powerpoint/2010/main" val="3460456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2192" y="1203648"/>
            <a:ext cx="8479219" cy="4524182"/>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78653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8D89F-A68E-6166-99F5-20F68A3CA3B9}"/>
              </a:ext>
            </a:extLst>
          </p:cNvPr>
          <p:cNvSpPr>
            <a:spLocks noGrp="1"/>
          </p:cNvSpPr>
          <p:nvPr>
            <p:ph type="title"/>
          </p:nvPr>
        </p:nvSpPr>
        <p:spPr/>
        <p:txBody>
          <a:bodyPr/>
          <a:lstStyle/>
          <a:p>
            <a:r>
              <a:rPr lang="en-US" dirty="0" smtClean="0"/>
              <a:t>SEVIRI Channels</a:t>
            </a:r>
            <a:endParaRPr lang="en-US" dirty="0"/>
          </a:p>
        </p:txBody>
      </p:sp>
      <p:sp>
        <p:nvSpPr>
          <p:cNvPr id="3" name="Content Placeholder 2">
            <a:extLst>
              <a:ext uri="{FF2B5EF4-FFF2-40B4-BE49-F238E27FC236}">
                <a16:creationId xmlns:a16="http://schemas.microsoft.com/office/drawing/2014/main" xmlns="" id="{F7DFD57A-1802-F0C4-36D5-AB409B2F94FC}"/>
              </a:ext>
            </a:extLst>
          </p:cNvPr>
          <p:cNvSpPr>
            <a:spLocks noGrp="1"/>
          </p:cNvSpPr>
          <p:nvPr>
            <p:ph idx="1"/>
          </p:nvPr>
        </p:nvSpPr>
        <p:spPr/>
        <p:txBody>
          <a:bodyPr>
            <a:normAutofit fontScale="92500" lnSpcReduction="10000"/>
          </a:bodyPr>
          <a:lstStyle/>
          <a:p>
            <a:r>
              <a:rPr lang="en-US" dirty="0"/>
              <a:t>The basic use and working of the channels are as follows:</a:t>
            </a:r>
          </a:p>
          <a:p>
            <a:r>
              <a:rPr lang="en-US" b="1" dirty="0"/>
              <a:t>VIS 0.6 and VIS 0.8</a:t>
            </a:r>
            <a:r>
              <a:rPr lang="en-US" dirty="0"/>
              <a:t>: These channels’ primary resource is cloud detection and tracking of cloud movement, aerosol monitoring along with land surface temperature and vegetation monitoring. These two channels are known from AVHRR of the NOAA polar orbiting satellite.</a:t>
            </a:r>
          </a:p>
          <a:p>
            <a:r>
              <a:rPr lang="en-US" b="1" dirty="0"/>
              <a:t>NIR 1.6</a:t>
            </a:r>
            <a:r>
              <a:rPr lang="en-US" dirty="0"/>
              <a:t>: The primary resource of this channel is the ability to discriminate between snow and cloud cover, ice and water clouds and aerosol monitoring.</a:t>
            </a:r>
          </a:p>
          <a:p>
            <a:r>
              <a:rPr lang="en-US" b="1" dirty="0"/>
              <a:t>IR 3.9</a:t>
            </a:r>
            <a:r>
              <a:rPr lang="en-US" dirty="0"/>
              <a:t>: The primary resources of this channel is low cloud and fog detection, supports measurement of land and sea surface temperature at night time, low level wind coverage from cloud tracking. </a:t>
            </a:r>
          </a:p>
          <a:p>
            <a:endParaRPr lang="en-US" dirty="0"/>
          </a:p>
        </p:txBody>
      </p:sp>
    </p:spTree>
    <p:extLst>
      <p:ext uri="{BB962C8B-B14F-4D97-AF65-F5344CB8AC3E}">
        <p14:creationId xmlns:p14="http://schemas.microsoft.com/office/powerpoint/2010/main" val="33309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56AF9-7589-A93B-B64C-7368301B3817}"/>
              </a:ext>
            </a:extLst>
          </p:cNvPr>
          <p:cNvSpPr>
            <a:spLocks noGrp="1"/>
          </p:cNvSpPr>
          <p:nvPr>
            <p:ph type="title"/>
          </p:nvPr>
        </p:nvSpPr>
        <p:spPr/>
        <p:txBody>
          <a:bodyPr/>
          <a:lstStyle/>
          <a:p>
            <a:r>
              <a:rPr lang="en-US" dirty="0"/>
              <a:t>SEVIRI Channels</a:t>
            </a:r>
            <a:endParaRPr lang="en-US" dirty="0"/>
          </a:p>
        </p:txBody>
      </p:sp>
      <p:sp>
        <p:nvSpPr>
          <p:cNvPr id="3" name="Content Placeholder 2">
            <a:extLst>
              <a:ext uri="{FF2B5EF4-FFF2-40B4-BE49-F238E27FC236}">
                <a16:creationId xmlns:a16="http://schemas.microsoft.com/office/drawing/2014/main" xmlns="" id="{176F3F26-D21E-E434-ACE0-7A60B7A6F5F7}"/>
              </a:ext>
            </a:extLst>
          </p:cNvPr>
          <p:cNvSpPr>
            <a:spLocks noGrp="1"/>
          </p:cNvSpPr>
          <p:nvPr>
            <p:ph idx="1"/>
          </p:nvPr>
        </p:nvSpPr>
        <p:spPr/>
        <p:txBody>
          <a:bodyPr>
            <a:normAutofit fontScale="92500" lnSpcReduction="20000"/>
          </a:bodyPr>
          <a:lstStyle/>
          <a:p>
            <a:r>
              <a:rPr lang="en-US" b="1" dirty="0"/>
              <a:t>WV 6.2 and WV7.3</a:t>
            </a:r>
            <a:r>
              <a:rPr lang="en-US" dirty="0"/>
              <a:t>: The primary resources of these two channels are water vapor and wind observation.</a:t>
            </a:r>
          </a:p>
          <a:p>
            <a:r>
              <a:rPr lang="en-US" b="1" dirty="0"/>
              <a:t>IR 8.7</a:t>
            </a:r>
            <a:r>
              <a:rPr lang="en-US" dirty="0"/>
              <a:t>:  This channel provides quantitative information on cirrus clouds and assist the discrimination process between ice and water clouds.</a:t>
            </a:r>
          </a:p>
          <a:p>
            <a:r>
              <a:rPr lang="en-US" b="1" dirty="0"/>
              <a:t>IR 9.7</a:t>
            </a:r>
            <a:r>
              <a:rPr lang="en-US" dirty="0"/>
              <a:t>:  Tracking Ozone patterns that represent the wind motion in the lower stratosphere</a:t>
            </a:r>
          </a:p>
          <a:p>
            <a:r>
              <a:rPr lang="en-US" b="1" dirty="0"/>
              <a:t>IR 10.8 and IR 12.0</a:t>
            </a:r>
            <a:r>
              <a:rPr lang="en-US" dirty="0"/>
              <a:t>: These two channels are split window channels, the primary resource these channel offer are measuring of sea, land surface and cloud-top temperatures along with assisting in the detection of cirrus and volcanic ash cloud.</a:t>
            </a:r>
          </a:p>
          <a:p>
            <a:r>
              <a:rPr lang="en-US" b="1" dirty="0"/>
              <a:t>IR 13.4</a:t>
            </a:r>
            <a:r>
              <a:rPr lang="en-US" dirty="0"/>
              <a:t>: In cloud free areas/ clear sky cases it assists the calculation of temperature measurement from the lower troposphere.</a:t>
            </a:r>
          </a:p>
          <a:p>
            <a:endParaRPr lang="en-US" dirty="0"/>
          </a:p>
        </p:txBody>
      </p:sp>
    </p:spTree>
    <p:extLst>
      <p:ext uri="{BB962C8B-B14F-4D97-AF65-F5344CB8AC3E}">
        <p14:creationId xmlns:p14="http://schemas.microsoft.com/office/powerpoint/2010/main" val="332942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13D710-9DA8-7B81-7EE3-0EAE8B241CE4}"/>
              </a:ext>
            </a:extLst>
          </p:cNvPr>
          <p:cNvSpPr>
            <a:spLocks noGrp="1"/>
          </p:cNvSpPr>
          <p:nvPr>
            <p:ph type="title"/>
          </p:nvPr>
        </p:nvSpPr>
        <p:spPr/>
        <p:txBody>
          <a:bodyPr/>
          <a:lstStyle/>
          <a:p>
            <a:r>
              <a:rPr lang="en-US" dirty="0"/>
              <a:t>METEOSAT SERIES PRODUCTS</a:t>
            </a:r>
          </a:p>
        </p:txBody>
      </p:sp>
      <p:sp>
        <p:nvSpPr>
          <p:cNvPr id="3" name="Content Placeholder 2">
            <a:extLst>
              <a:ext uri="{FF2B5EF4-FFF2-40B4-BE49-F238E27FC236}">
                <a16:creationId xmlns:a16="http://schemas.microsoft.com/office/drawing/2014/main" xmlns="" id="{644A9412-1AD8-AAF4-A1BD-E4195376A64F}"/>
              </a:ext>
            </a:extLst>
          </p:cNvPr>
          <p:cNvSpPr>
            <a:spLocks noGrp="1"/>
          </p:cNvSpPr>
          <p:nvPr>
            <p:ph idx="1"/>
          </p:nvPr>
        </p:nvSpPr>
        <p:spPr>
          <a:xfrm>
            <a:off x="562707" y="1589649"/>
            <a:ext cx="11113477" cy="4903226"/>
          </a:xfrm>
        </p:spPr>
        <p:txBody>
          <a:bodyPr>
            <a:normAutofit/>
          </a:bodyPr>
          <a:lstStyle/>
          <a:p>
            <a:r>
              <a:rPr lang="en-US" dirty="0">
                <a:latin typeface="Times New Roman" panose="02020603050405020304" pitchFamily="18" charset="0"/>
                <a:cs typeface="Times New Roman" panose="02020603050405020304" pitchFamily="18" charset="0"/>
              </a:rPr>
              <a:t>There are various products produced by the Meteosat series, the operational </a:t>
            </a:r>
            <a:r>
              <a:rPr lang="en-US" dirty="0" err="1">
                <a:latin typeface="Times New Roman" panose="02020603050405020304" pitchFamily="18" charset="0"/>
                <a:cs typeface="Times New Roman" panose="02020603050405020304" pitchFamily="18" charset="0"/>
              </a:rPr>
              <a:t>meteosat</a:t>
            </a:r>
            <a:r>
              <a:rPr lang="en-US" dirty="0">
                <a:latin typeface="Times New Roman" panose="02020603050405020304" pitchFamily="18" charset="0"/>
                <a:cs typeface="Times New Roman" panose="02020603050405020304" pitchFamily="18" charset="0"/>
              </a:rPr>
              <a:t> meteorological products are handled by the MPEF (</a:t>
            </a:r>
            <a:r>
              <a:rPr lang="en-US" dirty="0" err="1">
                <a:latin typeface="Times New Roman" panose="02020603050405020304" pitchFamily="18" charset="0"/>
                <a:cs typeface="Times New Roman" panose="02020603050405020304" pitchFamily="18" charset="0"/>
              </a:rPr>
              <a:t>Meterological</a:t>
            </a:r>
            <a:r>
              <a:rPr lang="en-US" dirty="0">
                <a:latin typeface="Times New Roman" panose="02020603050405020304" pitchFamily="18" charset="0"/>
                <a:cs typeface="Times New Roman" panose="02020603050405020304" pitchFamily="18" charset="0"/>
              </a:rPr>
              <a:t> Product Extraction Facility), the MTP (Meteosat transition program)  products are specifically produced by the MPEF (the core products are wind products extracted from three channels in near-real time. </a:t>
            </a:r>
          </a:p>
          <a:p>
            <a:r>
              <a:rPr lang="en-US" dirty="0">
                <a:latin typeface="Times New Roman" panose="02020603050405020304" pitchFamily="18" charset="0"/>
                <a:cs typeface="Times New Roman" panose="02020603050405020304" pitchFamily="18" charset="0"/>
              </a:rPr>
              <a:t>The current operational products are as follows: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CLA (Cloud analysis products):  </a:t>
            </a:r>
            <a:r>
              <a:rPr lang="en-US" dirty="0">
                <a:latin typeface="Times New Roman" panose="02020603050405020304" pitchFamily="18" charset="0"/>
                <a:cs typeface="Times New Roman" panose="02020603050405020304" pitchFamily="18" charset="0"/>
              </a:rPr>
              <a:t>In simpler terms this product provides scene analysis results on a scale of 100 km x 100 km or better along with providing information on cloud cover, cloud-top temperature, cloud type and phase and assisting the generation of Atmospheric Motion Vectors (AMV) which can provide information on wind speed and direction.</a:t>
            </a:r>
          </a:p>
        </p:txBody>
      </p:sp>
    </p:spTree>
    <p:extLst>
      <p:ext uri="{BB962C8B-B14F-4D97-AF65-F5344CB8AC3E}">
        <p14:creationId xmlns:p14="http://schemas.microsoft.com/office/powerpoint/2010/main" val="697747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C2A4C0-4EF2-E077-506D-93C0751027C7}"/>
              </a:ext>
            </a:extLst>
          </p:cNvPr>
          <p:cNvSpPr>
            <a:spLocks noGrp="1"/>
          </p:cNvSpPr>
          <p:nvPr>
            <p:ph type="title"/>
          </p:nvPr>
        </p:nvSpPr>
        <p:spPr/>
        <p:txBody>
          <a:bodyPr/>
          <a:lstStyle/>
          <a:p>
            <a:r>
              <a:rPr lang="en-US" dirty="0"/>
              <a:t>METEOSAT SERIES PRODUCTS</a:t>
            </a:r>
            <a:endParaRPr lang="en-US" dirty="0"/>
          </a:p>
        </p:txBody>
      </p:sp>
      <p:sp>
        <p:nvSpPr>
          <p:cNvPr id="3" name="Content Placeholder 2">
            <a:extLst>
              <a:ext uri="{FF2B5EF4-FFF2-40B4-BE49-F238E27FC236}">
                <a16:creationId xmlns:a16="http://schemas.microsoft.com/office/drawing/2014/main" xmlns="" id="{1FACD749-A913-49F5-00BF-B7F7CE876EB2}"/>
              </a:ext>
            </a:extLst>
          </p:cNvPr>
          <p:cNvSpPr>
            <a:spLocks noGrp="1"/>
          </p:cNvSpPr>
          <p:nvPr>
            <p:ph idx="1"/>
          </p:nvPr>
        </p:nvSpPr>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Cloud-top height (CTH): </a:t>
            </a:r>
            <a:r>
              <a:rPr lang="en-US" dirty="0">
                <a:latin typeface="Times New Roman" panose="02020603050405020304" pitchFamily="18" charset="0"/>
                <a:cs typeface="Times New Roman" panose="02020603050405020304" pitchFamily="18" charset="0"/>
              </a:rPr>
              <a:t>a derived product image which provides information regarding cloud height at a resolution of 3 x 3 super pixel resolution. Mainly used in aviation meteorology as it provides heights with a vertical resolution of 300m.</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Clear-Sky radiance: </a:t>
            </a:r>
            <a:r>
              <a:rPr lang="en-US" dirty="0">
                <a:latin typeface="Times New Roman" panose="02020603050405020304" pitchFamily="18" charset="0"/>
                <a:cs typeface="Times New Roman" panose="02020603050405020304" pitchFamily="18" charset="0"/>
              </a:rPr>
              <a:t>This product provides the mean radiance of cloud free pixels in [W m−2 sr−1 (cm−1) −1]</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Tropospheric humidity (TH):  </a:t>
            </a:r>
            <a:r>
              <a:rPr lang="en-US" dirty="0">
                <a:latin typeface="Times New Roman" panose="02020603050405020304" pitchFamily="18" charset="0"/>
                <a:cs typeface="Times New Roman" panose="02020603050405020304" pitchFamily="18" charset="0"/>
              </a:rPr>
              <a:t>This product provides estimates of mean-relative humidity for two tropospheric </a:t>
            </a:r>
            <a:r>
              <a:rPr lang="en-US" dirty="0" smtClean="0">
                <a:latin typeface="Times New Roman" panose="02020603050405020304" pitchFamily="18" charset="0"/>
                <a:cs typeface="Times New Roman" panose="02020603050405020304" pitchFamily="18" charset="0"/>
              </a:rPr>
              <a:t>layers.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4355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D1E01B-2BF2-227C-99D2-EBAA3E7C6913}"/>
              </a:ext>
            </a:extLst>
          </p:cNvPr>
          <p:cNvSpPr>
            <a:spLocks noGrp="1"/>
          </p:cNvSpPr>
          <p:nvPr>
            <p:ph type="title"/>
          </p:nvPr>
        </p:nvSpPr>
        <p:spPr/>
        <p:txBody>
          <a:bodyPr/>
          <a:lstStyle/>
          <a:p>
            <a:r>
              <a:rPr lang="en-US" dirty="0"/>
              <a:t>METEOSAT SERIES PRODUCTS</a:t>
            </a:r>
            <a:endParaRPr lang="en-US" dirty="0"/>
          </a:p>
        </p:txBody>
      </p:sp>
      <p:sp>
        <p:nvSpPr>
          <p:cNvPr id="3" name="Content Placeholder 2">
            <a:extLst>
              <a:ext uri="{FF2B5EF4-FFF2-40B4-BE49-F238E27FC236}">
                <a16:creationId xmlns:a16="http://schemas.microsoft.com/office/drawing/2014/main" xmlns="" id="{5A688E95-18B3-F7D2-5DCC-B1874E66387E}"/>
              </a:ext>
            </a:extLst>
          </p:cNvPr>
          <p:cNvSpPr>
            <a:spLocks noGrp="1"/>
          </p:cNvSpPr>
          <p:nvPr>
            <p:ph idx="1"/>
          </p:nvPr>
        </p:nvSpPr>
        <p:spPr>
          <a:xfrm>
            <a:off x="838199" y="1825624"/>
            <a:ext cx="11189677" cy="5032375"/>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Atmospheric motion vectors: </a:t>
            </a:r>
            <a:r>
              <a:rPr lang="en-US" dirty="0">
                <a:latin typeface="Times New Roman" panose="02020603050405020304" pitchFamily="18" charset="0"/>
                <a:cs typeface="Times New Roman" panose="02020603050405020304" pitchFamily="18" charset="0"/>
              </a:rPr>
              <a:t>important for numerical weather prediction. This product would be derived from cloud and water vapor motion using primarily the 0.6- or 0.8-µm channel, the 10.8-µm channel, and the 6.2- and 7.3-µm channels.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ISCCP dataset (IDS): </a:t>
            </a:r>
            <a:r>
              <a:rPr lang="en-US" dirty="0">
                <a:latin typeface="Times New Roman" panose="02020603050405020304" pitchFamily="18" charset="0"/>
                <a:cs typeface="Times New Roman" panose="02020603050405020304" pitchFamily="18" charset="0"/>
              </a:rPr>
              <a:t>continues the support to the International Satellite Cloud Climatology Program (ISCCP) providing three different data formats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11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D1E01B-2BF2-227C-99D2-EBAA3E7C6913}"/>
              </a:ext>
            </a:extLst>
          </p:cNvPr>
          <p:cNvSpPr>
            <a:spLocks noGrp="1"/>
          </p:cNvSpPr>
          <p:nvPr>
            <p:ph type="title"/>
          </p:nvPr>
        </p:nvSpPr>
        <p:spPr/>
        <p:txBody>
          <a:bodyPr/>
          <a:lstStyle/>
          <a:p>
            <a:r>
              <a:rPr lang="en-US" dirty="0"/>
              <a:t>METEOSAT SERIES PRODUCTS</a:t>
            </a:r>
            <a:endParaRPr lang="en-US" dirty="0"/>
          </a:p>
        </p:txBody>
      </p:sp>
      <p:sp>
        <p:nvSpPr>
          <p:cNvPr id="3" name="Content Placeholder 2">
            <a:extLst>
              <a:ext uri="{FF2B5EF4-FFF2-40B4-BE49-F238E27FC236}">
                <a16:creationId xmlns:a16="http://schemas.microsoft.com/office/drawing/2014/main" xmlns="" id="{5A688E95-18B3-F7D2-5DCC-B1874E66387E}"/>
              </a:ext>
            </a:extLst>
          </p:cNvPr>
          <p:cNvSpPr>
            <a:spLocks noGrp="1"/>
          </p:cNvSpPr>
          <p:nvPr>
            <p:ph idx="1"/>
          </p:nvPr>
        </p:nvSpPr>
        <p:spPr>
          <a:xfrm>
            <a:off x="838199" y="1825624"/>
            <a:ext cx="11189677" cy="5032375"/>
          </a:xfrm>
        </p:spPr>
        <p:txBody>
          <a:bodyPr>
            <a:normAutofit/>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Climate dataset (CDS): </a:t>
            </a:r>
            <a:r>
              <a:rPr lang="en-US" dirty="0" smtClean="0">
                <a:latin typeface="Times New Roman" panose="02020603050405020304" pitchFamily="18" charset="0"/>
                <a:cs typeface="Times New Roman" panose="02020603050405020304" pitchFamily="18" charset="0"/>
              </a:rPr>
              <a:t>provides statistical information about the scene classes in a processed segment (nominally 32 × 32 pixels). It is a concise summary of the radiances observed in a segment and potentially very useful for climatological studies of cloud and radiation fields. </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Total ozone product (TOZ): </a:t>
            </a:r>
            <a:r>
              <a:rPr lang="en-US" dirty="0" smtClean="0">
                <a:latin typeface="Times New Roman" panose="02020603050405020304" pitchFamily="18" charset="0"/>
                <a:cs typeface="Times New Roman" panose="02020603050405020304" pitchFamily="18" charset="0"/>
              </a:rPr>
              <a:t>This uses the 9.7-µm channel and other SEVIRI channels and correlative data, and is derived with a regression algorithm. The ozone observations are useful for monitoring and forecasting UV radiation at the ground level.</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3142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41C6CE-3DC4-1B10-D454-6114B91D6C4E}"/>
              </a:ext>
            </a:extLst>
          </p:cNvPr>
          <p:cNvSpPr>
            <a:spLocks noGrp="1"/>
          </p:cNvSpPr>
          <p:nvPr>
            <p:ph type="title"/>
          </p:nvPr>
        </p:nvSpPr>
        <p:spPr/>
        <p:txBody>
          <a:bodyPr/>
          <a:lstStyle/>
          <a:p>
            <a:r>
              <a:rPr lang="en-US" dirty="0"/>
              <a:t>Satellite Application Facilities (SAF) products</a:t>
            </a:r>
          </a:p>
        </p:txBody>
      </p:sp>
      <p:sp>
        <p:nvSpPr>
          <p:cNvPr id="3" name="Content Placeholder 2">
            <a:extLst>
              <a:ext uri="{FF2B5EF4-FFF2-40B4-BE49-F238E27FC236}">
                <a16:creationId xmlns:a16="http://schemas.microsoft.com/office/drawing/2014/main" xmlns="" id="{D08DE05C-EA21-0B43-C48A-5B16AA7B5473}"/>
              </a:ext>
            </a:extLst>
          </p:cNvPr>
          <p:cNvSpPr>
            <a:spLocks noGrp="1"/>
          </p:cNvSpPr>
          <p:nvPr>
            <p:ph idx="1"/>
          </p:nvPr>
        </p:nvSpPr>
        <p:spPr>
          <a:xfrm>
            <a:off x="534572" y="1690688"/>
            <a:ext cx="10819228" cy="4756126"/>
          </a:xfrm>
        </p:spPr>
        <p:txBody>
          <a:bodyPr>
            <a:normAutofit fontScale="85000" lnSpcReduction="20000"/>
          </a:bodyPr>
          <a:lstStyle/>
          <a:p>
            <a:pPr marL="0" indent="0">
              <a:buNone/>
            </a:pPr>
            <a:r>
              <a:rPr lang="en-US" dirty="0"/>
              <a:t>•</a:t>
            </a:r>
            <a:r>
              <a:rPr lang="en-US" dirty="0">
                <a:latin typeface="Times New Roman" panose="02020603050405020304" pitchFamily="18" charset="0"/>
                <a:cs typeface="Times New Roman" panose="02020603050405020304" pitchFamily="18" charset="0"/>
              </a:rPr>
              <a:t>Examples of products from the Ocean and Sea Ice SAF include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Atlantic sea surface temperature, </a:t>
            </a:r>
          </a:p>
          <a:p>
            <a:r>
              <a:rPr lang="en-US" dirty="0">
                <a:latin typeface="Times New Roman" panose="02020603050405020304" pitchFamily="18" charset="0"/>
                <a:cs typeface="Times New Roman" panose="02020603050405020304" pitchFamily="18" charset="0"/>
              </a:rPr>
              <a:t>(ii)	surface radiative fluxes over the Atlantic,</a:t>
            </a:r>
          </a:p>
          <a:p>
            <a:pPr marL="0" indent="0">
              <a:buNone/>
            </a:pPr>
            <a:r>
              <a:rPr lang="en-US" dirty="0">
                <a:latin typeface="Times New Roman" panose="02020603050405020304" pitchFamily="18" charset="0"/>
                <a:cs typeface="Times New Roman" panose="02020603050405020304" pitchFamily="18" charset="0"/>
              </a:rPr>
              <a:t>• Examples of products from the Climate SAF are</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cloud parameters,</a:t>
            </a:r>
          </a:p>
          <a:p>
            <a:r>
              <a:rPr lang="en-US" dirty="0">
                <a:latin typeface="Times New Roman" panose="02020603050405020304" pitchFamily="18" charset="0"/>
                <a:cs typeface="Times New Roman" panose="02020603050405020304" pitchFamily="18" charset="0"/>
              </a:rPr>
              <a:t>(ii)	 surface radiation budget components, </a:t>
            </a:r>
          </a:p>
          <a:p>
            <a:r>
              <a:rPr lang="en-US" dirty="0">
                <a:latin typeface="Times New Roman" panose="02020603050405020304" pitchFamily="18" charset="0"/>
                <a:cs typeface="Times New Roman" panose="02020603050405020304" pitchFamily="18" charset="0"/>
              </a:rPr>
              <a:t>(iii)	 radiation budget components at the top of the atmosphere,</a:t>
            </a:r>
          </a:p>
          <a:p>
            <a:pPr marL="0" indent="0">
              <a:buNone/>
            </a:pPr>
            <a:r>
              <a:rPr lang="en-US" dirty="0">
                <a:latin typeface="Times New Roman" panose="02020603050405020304" pitchFamily="18" charset="0"/>
                <a:cs typeface="Times New Roman" panose="02020603050405020304" pitchFamily="18" charset="0"/>
              </a:rPr>
              <a:t>• Examples of targeted products from the Land Surface Analysis SAF are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vegetation parameters and biophysical indicators, </a:t>
            </a:r>
          </a:p>
          <a:p>
            <a:r>
              <a:rPr lang="en-US" dirty="0">
                <a:latin typeface="Times New Roman" panose="02020603050405020304" pitchFamily="18" charset="0"/>
                <a:cs typeface="Times New Roman" panose="02020603050405020304" pitchFamily="18" charset="0"/>
              </a:rPr>
              <a:t>(ii)	 snow cover,</a:t>
            </a:r>
          </a:p>
          <a:p>
            <a:r>
              <a:rPr lang="en-US" dirty="0">
                <a:latin typeface="Times New Roman" panose="02020603050405020304" pitchFamily="18" charset="0"/>
                <a:cs typeface="Times New Roman" panose="02020603050405020304" pitchFamily="18" charset="0"/>
              </a:rPr>
              <a:t>(iii)	 land surface temperature, </a:t>
            </a:r>
          </a:p>
          <a:p>
            <a:r>
              <a:rPr lang="en-US" dirty="0">
                <a:latin typeface="Times New Roman" panose="02020603050405020304" pitchFamily="18" charset="0"/>
                <a:cs typeface="Times New Roman" panose="02020603050405020304" pitchFamily="18" charset="0"/>
              </a:rPr>
              <a:t>(iv)	soil moisture, </a:t>
            </a:r>
          </a:p>
          <a:p>
            <a:endParaRPr lang="en-US" dirty="0"/>
          </a:p>
        </p:txBody>
      </p:sp>
    </p:spTree>
    <p:extLst>
      <p:ext uri="{BB962C8B-B14F-4D97-AF65-F5344CB8AC3E}">
        <p14:creationId xmlns:p14="http://schemas.microsoft.com/office/powerpoint/2010/main" val="395238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6D0100-29C1-FBD3-EB76-9341589536BD}"/>
              </a:ext>
            </a:extLst>
          </p:cNvPr>
          <p:cNvSpPr>
            <a:spLocks noGrp="1"/>
          </p:cNvSpPr>
          <p:nvPr>
            <p:ph type="title"/>
          </p:nvPr>
        </p:nvSpPr>
        <p:spPr/>
        <p:txBody>
          <a:bodyPr/>
          <a:lstStyle/>
          <a:p>
            <a:r>
              <a:rPr lang="en-US" dirty="0" smtClean="0"/>
              <a:t>Extractable Features</a:t>
            </a:r>
            <a:endParaRPr lang="en-US" dirty="0"/>
          </a:p>
        </p:txBody>
      </p:sp>
      <p:sp>
        <p:nvSpPr>
          <p:cNvPr id="3" name="Content Placeholder 2">
            <a:extLst>
              <a:ext uri="{FF2B5EF4-FFF2-40B4-BE49-F238E27FC236}">
                <a16:creationId xmlns:a16="http://schemas.microsoft.com/office/drawing/2014/main" xmlns="" id="{BE219D86-1C77-CC81-CB48-E73BC789C54B}"/>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following primary features can also be extracted from the MSG data,</a:t>
            </a:r>
          </a:p>
          <a:p>
            <a:r>
              <a:rPr lang="en-US" b="1" dirty="0">
                <a:latin typeface="Times New Roman" panose="02020603050405020304" pitchFamily="18" charset="0"/>
                <a:cs typeface="Times New Roman" panose="02020603050405020304" pitchFamily="18" charset="0"/>
              </a:rPr>
              <a:t>Visible imagery: </a:t>
            </a:r>
            <a:r>
              <a:rPr lang="en-US" dirty="0">
                <a:latin typeface="Times New Roman" panose="02020603050405020304" pitchFamily="18" charset="0"/>
                <a:cs typeface="Times New Roman" panose="02020603050405020304" pitchFamily="18" charset="0"/>
              </a:rPr>
              <a:t>can be used for monitoring cloud cover, land cover and atmospheric conditions.</a:t>
            </a:r>
          </a:p>
          <a:p>
            <a:r>
              <a:rPr lang="en-US" b="1" dirty="0">
                <a:latin typeface="Times New Roman" panose="02020603050405020304" pitchFamily="18" charset="0"/>
                <a:cs typeface="Times New Roman" panose="02020603050405020304" pitchFamily="18" charset="0"/>
              </a:rPr>
              <a:t>Infrared imagery: </a:t>
            </a:r>
            <a:r>
              <a:rPr lang="en-US" dirty="0">
                <a:latin typeface="Times New Roman" panose="02020603050405020304" pitchFamily="18" charset="0"/>
                <a:cs typeface="Times New Roman" panose="02020603050405020304" pitchFamily="18" charset="0"/>
              </a:rPr>
              <a:t>deals with capturing temperature variations in the earth’s surface and atmosphere. This can be used for monitoring cloud-top temperatures, identifying areas of precipitation and temperature data.</a:t>
            </a:r>
          </a:p>
          <a:p>
            <a:endParaRPr lang="en-US" dirty="0"/>
          </a:p>
        </p:txBody>
      </p:sp>
    </p:spTree>
    <p:extLst>
      <p:ext uri="{BB962C8B-B14F-4D97-AF65-F5344CB8AC3E}">
        <p14:creationId xmlns:p14="http://schemas.microsoft.com/office/powerpoint/2010/main" val="2506680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D973D-A175-238B-9CE4-D75FC6787651}"/>
              </a:ext>
            </a:extLst>
          </p:cNvPr>
          <p:cNvSpPr>
            <a:spLocks noGrp="1"/>
          </p:cNvSpPr>
          <p:nvPr>
            <p:ph type="title"/>
          </p:nvPr>
        </p:nvSpPr>
        <p:spPr/>
        <p:txBody>
          <a:bodyPr/>
          <a:lstStyle/>
          <a:p>
            <a:r>
              <a:rPr lang="en-US" dirty="0"/>
              <a:t>Extractable Features</a:t>
            </a:r>
            <a:endParaRPr lang="en-US" dirty="0"/>
          </a:p>
        </p:txBody>
      </p:sp>
      <p:sp>
        <p:nvSpPr>
          <p:cNvPr id="3" name="Content Placeholder 2">
            <a:extLst>
              <a:ext uri="{FF2B5EF4-FFF2-40B4-BE49-F238E27FC236}">
                <a16:creationId xmlns:a16="http://schemas.microsoft.com/office/drawing/2014/main" xmlns="" id="{4F008956-A5D7-19EB-1A32-8D9D04EEE72A}"/>
              </a:ext>
            </a:extLst>
          </p:cNvPr>
          <p:cNvSpPr>
            <a:spLocks noGrp="1"/>
          </p:cNvSpPr>
          <p:nvPr>
            <p:ph idx="1"/>
          </p:nvPr>
        </p:nvSpPr>
        <p:spPr>
          <a:xfrm>
            <a:off x="838200" y="1825625"/>
            <a:ext cx="10669172" cy="4667250"/>
          </a:xfrm>
        </p:spPr>
        <p:txBody>
          <a:bodyPr>
            <a:normAutofit lnSpcReduction="10000"/>
          </a:bodyPr>
          <a:lstStyle/>
          <a:p>
            <a:r>
              <a:rPr lang="en-US" b="1" dirty="0"/>
              <a:t>Water Vapor imagery: </a:t>
            </a:r>
            <a:r>
              <a:rPr lang="en-US" dirty="0"/>
              <a:t>this corresponds to the collection of atmospheric moisture patterns and humidity variations.</a:t>
            </a:r>
          </a:p>
          <a:p>
            <a:r>
              <a:rPr lang="en-US" b="1" dirty="0"/>
              <a:t>Multispectral Imagery: </a:t>
            </a:r>
            <a:r>
              <a:rPr lang="en-US" dirty="0"/>
              <a:t>refers to the creation of composite images that can be used in land-use classification and vegetation monitoring.</a:t>
            </a:r>
          </a:p>
          <a:p>
            <a:r>
              <a:rPr lang="en-US" b="1" dirty="0"/>
              <a:t>Derived Products: </a:t>
            </a:r>
            <a:r>
              <a:rPr lang="en-US" dirty="0"/>
              <a:t>As the name implies these are products derived from satellite data such as sea surface temperatures, atmospheric motion vectors and etc. These products can be used in weather forecasting , climate monitoring and etc.</a:t>
            </a:r>
          </a:p>
          <a:p>
            <a:r>
              <a:rPr lang="en-US" dirty="0"/>
              <a:t>These datasets are often provided in standard formats such as </a:t>
            </a:r>
            <a:r>
              <a:rPr lang="en-US" dirty="0" err="1"/>
              <a:t>NetCDF</a:t>
            </a:r>
            <a:r>
              <a:rPr lang="en-US" dirty="0"/>
              <a:t>, HDF, or </a:t>
            </a:r>
            <a:r>
              <a:rPr lang="en-US" dirty="0" err="1"/>
              <a:t>GeoTIFF</a:t>
            </a:r>
            <a:r>
              <a:rPr lang="en-US" dirty="0"/>
              <a:t>. The specific format may depend on the data distribution policies of EUMETSAT or the organization providing access to the satellite data. </a:t>
            </a:r>
          </a:p>
          <a:p>
            <a:endParaRPr lang="en-US" dirty="0"/>
          </a:p>
        </p:txBody>
      </p:sp>
    </p:spTree>
    <p:extLst>
      <p:ext uri="{BB962C8B-B14F-4D97-AF65-F5344CB8AC3E}">
        <p14:creationId xmlns:p14="http://schemas.microsoft.com/office/powerpoint/2010/main" val="1333200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FA180DB4-69BA-F352-4994-D79E6CD587C5}"/>
              </a:ext>
            </a:extLst>
          </p:cNvPr>
          <p:cNvGraphicFramePr>
            <a:graphicFrameLocks noGrp="1"/>
          </p:cNvGraphicFramePr>
          <p:nvPr>
            <p:ph idx="1"/>
            <p:extLst>
              <p:ext uri="{D42A27DB-BD31-4B8C-83A1-F6EECF244321}">
                <p14:modId xmlns:p14="http://schemas.microsoft.com/office/powerpoint/2010/main" val="2628538150"/>
              </p:ext>
            </p:extLst>
          </p:nvPr>
        </p:nvGraphicFramePr>
        <p:xfrm>
          <a:off x="0" y="5080"/>
          <a:ext cx="12192000" cy="6852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1103535951"/>
                    </a:ext>
                  </a:extLst>
                </a:gridCol>
                <a:gridCol w="3048000">
                  <a:extLst>
                    <a:ext uri="{9D8B030D-6E8A-4147-A177-3AD203B41FA5}">
                      <a16:colId xmlns:a16="http://schemas.microsoft.com/office/drawing/2014/main" xmlns="" val="1927668676"/>
                    </a:ext>
                  </a:extLst>
                </a:gridCol>
                <a:gridCol w="3048000">
                  <a:extLst>
                    <a:ext uri="{9D8B030D-6E8A-4147-A177-3AD203B41FA5}">
                      <a16:colId xmlns:a16="http://schemas.microsoft.com/office/drawing/2014/main" xmlns="" val="1505208515"/>
                    </a:ext>
                  </a:extLst>
                </a:gridCol>
                <a:gridCol w="3048000">
                  <a:extLst>
                    <a:ext uri="{9D8B030D-6E8A-4147-A177-3AD203B41FA5}">
                      <a16:colId xmlns:a16="http://schemas.microsoft.com/office/drawing/2014/main" xmlns="" val="3158687359"/>
                    </a:ext>
                  </a:extLst>
                </a:gridCol>
              </a:tblGrid>
              <a:tr h="351724">
                <a:tc>
                  <a:txBody>
                    <a:bodyPr/>
                    <a:lstStyle/>
                    <a:p>
                      <a:r>
                        <a:rPr lang="en-US" sz="1600" dirty="0"/>
                        <a:t>LANDSAT </a:t>
                      </a:r>
                    </a:p>
                  </a:txBody>
                  <a:tcPr/>
                </a:tc>
                <a:tc>
                  <a:txBody>
                    <a:bodyPr/>
                    <a:lstStyle/>
                    <a:p>
                      <a:r>
                        <a:rPr lang="en-US" sz="1600" dirty="0"/>
                        <a:t>METEOSAT</a:t>
                      </a:r>
                    </a:p>
                  </a:txBody>
                  <a:tcPr/>
                </a:tc>
                <a:tc>
                  <a:txBody>
                    <a:bodyPr/>
                    <a:lstStyle/>
                    <a:p>
                      <a:r>
                        <a:rPr lang="en-US" sz="1600" dirty="0"/>
                        <a:t>SENTINEL</a:t>
                      </a:r>
                    </a:p>
                  </a:txBody>
                  <a:tcPr/>
                </a:tc>
                <a:tc>
                  <a:txBody>
                    <a:bodyPr/>
                    <a:lstStyle/>
                    <a:p>
                      <a:r>
                        <a:rPr lang="en-US" sz="1600" dirty="0"/>
                        <a:t>MODIS</a:t>
                      </a:r>
                    </a:p>
                  </a:txBody>
                  <a:tcPr/>
                </a:tc>
                <a:extLst>
                  <a:ext uri="{0D108BD9-81ED-4DB2-BD59-A6C34878D82A}">
                    <a16:rowId xmlns:a16="http://schemas.microsoft.com/office/drawing/2014/main" xmlns="" val="479387030"/>
                  </a:ext>
                </a:extLst>
              </a:tr>
              <a:tr h="1164114">
                <a:tc>
                  <a:txBody>
                    <a:bodyPr/>
                    <a:lstStyle/>
                    <a:p>
                      <a:r>
                        <a:rPr lang="en-US" sz="1600" b="0" i="0" kern="1200" dirty="0">
                          <a:solidFill>
                            <a:schemeClr val="dk1"/>
                          </a:solidFill>
                          <a:effectLst/>
                          <a:latin typeface="+mn-lt"/>
                          <a:ea typeface="+mn-ea"/>
                          <a:cs typeface="+mn-cs"/>
                        </a:rPr>
                        <a:t>program managed by the United States Geological Survey (USGS) and NASA.</a:t>
                      </a:r>
                      <a:endParaRPr lang="en-US" sz="1600" dirty="0"/>
                    </a:p>
                  </a:txBody>
                  <a:tcPr/>
                </a:tc>
                <a:tc>
                  <a:txBody>
                    <a:bodyPr/>
                    <a:lstStyle/>
                    <a:p>
                      <a:r>
                        <a:rPr lang="en-US" sz="1600" b="0" i="0" kern="1200" dirty="0">
                          <a:solidFill>
                            <a:schemeClr val="dk1"/>
                          </a:solidFill>
                          <a:effectLst/>
                          <a:latin typeface="+mn-lt"/>
                          <a:ea typeface="+mn-ea"/>
                          <a:cs typeface="+mn-cs"/>
                        </a:rPr>
                        <a:t>part of the European Organization for the Exploitation of Meteorological Satellites (EUMETSAT)</a:t>
                      </a:r>
                      <a:endParaRPr lang="en-US" sz="1600" dirty="0"/>
                    </a:p>
                  </a:txBody>
                  <a:tcPr/>
                </a:tc>
                <a:tc>
                  <a:txBody>
                    <a:bodyPr/>
                    <a:lstStyle/>
                    <a:p>
                      <a:r>
                        <a:rPr lang="en-US" sz="1600" b="0" i="0" kern="1200" dirty="0">
                          <a:solidFill>
                            <a:schemeClr val="dk1"/>
                          </a:solidFill>
                          <a:effectLst/>
                          <a:latin typeface="+mn-lt"/>
                          <a:ea typeface="+mn-ea"/>
                          <a:cs typeface="+mn-cs"/>
                        </a:rPr>
                        <a:t>part of the European Space Agency's (ESA) Copernicus program</a:t>
                      </a:r>
                      <a:endParaRPr lang="en-US" sz="1600" dirty="0"/>
                    </a:p>
                  </a:txBody>
                  <a:tcPr/>
                </a:tc>
                <a:tc>
                  <a:txBody>
                    <a:bodyPr/>
                    <a:lstStyle/>
                    <a:p>
                      <a:r>
                        <a:rPr lang="en-US" sz="1600" dirty="0"/>
                        <a:t>sensor operating on the Terra and Aqua satellites, which were launched by NASA </a:t>
                      </a:r>
                    </a:p>
                  </a:txBody>
                  <a:tcPr/>
                </a:tc>
                <a:extLst>
                  <a:ext uri="{0D108BD9-81ED-4DB2-BD59-A6C34878D82A}">
                    <a16:rowId xmlns:a16="http://schemas.microsoft.com/office/drawing/2014/main" xmlns="" val="2371008713"/>
                  </a:ext>
                </a:extLst>
              </a:tr>
              <a:tr h="1794064">
                <a:tc>
                  <a:txBody>
                    <a:bodyPr/>
                    <a:lstStyle/>
                    <a:p>
                      <a:r>
                        <a:rPr lang="en-US" sz="1600" b="0" i="0" kern="1200" dirty="0">
                          <a:solidFill>
                            <a:schemeClr val="dk1"/>
                          </a:solidFill>
                          <a:effectLst/>
                          <a:latin typeface="+mn-lt"/>
                          <a:ea typeface="+mn-ea"/>
                          <a:cs typeface="+mn-cs"/>
                        </a:rPr>
                        <a:t>designed for Earth observation and environmental monitoring. </a:t>
                      </a:r>
                      <a:endParaRPr lang="en-US" sz="1600" dirty="0"/>
                    </a:p>
                  </a:txBody>
                  <a:tcPr/>
                </a:tc>
                <a:tc>
                  <a:txBody>
                    <a:bodyPr/>
                    <a:lstStyle/>
                    <a:p>
                      <a:r>
                        <a:rPr lang="en-US" sz="1600" b="0" i="0" kern="1200" dirty="0">
                          <a:solidFill>
                            <a:schemeClr val="dk1"/>
                          </a:solidFill>
                          <a:effectLst/>
                          <a:latin typeface="+mn-lt"/>
                          <a:ea typeface="+mn-ea"/>
                          <a:cs typeface="+mn-cs"/>
                        </a:rPr>
                        <a:t>primary purpose is meteorological observation, specifically monitoring and forecasting weather and climate patterns</a:t>
                      </a:r>
                      <a:endParaRPr lang="en-US" sz="1600" dirty="0"/>
                    </a:p>
                  </a:txBody>
                  <a:tcPr/>
                </a:tc>
                <a:tc>
                  <a:txBody>
                    <a:bodyPr/>
                    <a:lstStyle/>
                    <a:p>
                      <a:r>
                        <a:rPr lang="en-US" sz="1600" b="0" i="0" kern="1200" dirty="0">
                          <a:solidFill>
                            <a:schemeClr val="dk1"/>
                          </a:solidFill>
                          <a:effectLst/>
                          <a:latin typeface="+mn-lt"/>
                          <a:ea typeface="+mn-ea"/>
                          <a:cs typeface="+mn-cs"/>
                        </a:rPr>
                        <a:t>designed for a variety of Earth observation purposes, including monitoring land, oceans, and the atmosphere.</a:t>
                      </a:r>
                      <a:endParaRPr lang="en-US" sz="1600" dirty="0"/>
                    </a:p>
                  </a:txBody>
                  <a:tcPr/>
                </a:tc>
                <a:tc>
                  <a:txBody>
                    <a:bodyPr/>
                    <a:lstStyle/>
                    <a:p>
                      <a:r>
                        <a:rPr lang="en-US" sz="1600" b="0" i="0" kern="1200" dirty="0">
                          <a:solidFill>
                            <a:schemeClr val="dk1"/>
                          </a:solidFill>
                          <a:effectLst/>
                          <a:latin typeface="+mn-lt"/>
                          <a:ea typeface="+mn-ea"/>
                          <a:cs typeface="+mn-cs"/>
                        </a:rPr>
                        <a:t>designed to collect data on Earth's land, oceans, and atmosphere. provides a wide range of data, including imagery, land surface temperature, and atmospheric parameters</a:t>
                      </a:r>
                      <a:endParaRPr lang="en-US" sz="1600" dirty="0"/>
                    </a:p>
                  </a:txBody>
                  <a:tcPr/>
                </a:tc>
                <a:extLst>
                  <a:ext uri="{0D108BD9-81ED-4DB2-BD59-A6C34878D82A}">
                    <a16:rowId xmlns:a16="http://schemas.microsoft.com/office/drawing/2014/main" xmlns="" val="227299736"/>
                  </a:ext>
                </a:extLst>
              </a:tr>
              <a:tr h="1119122">
                <a:tc>
                  <a:txBody>
                    <a:bodyPr/>
                    <a:lstStyle/>
                    <a:p>
                      <a:r>
                        <a:rPr lang="en-US" sz="1600" b="0" i="0" kern="1200" dirty="0">
                          <a:solidFill>
                            <a:schemeClr val="dk1"/>
                          </a:solidFill>
                          <a:effectLst/>
                          <a:latin typeface="+mn-lt"/>
                          <a:ea typeface="+mn-ea"/>
                          <a:cs typeface="+mn-cs"/>
                        </a:rPr>
                        <a:t> sun-synchronous polar orbit</a:t>
                      </a:r>
                      <a:endParaRPr lang="en-US" sz="1600" dirty="0"/>
                    </a:p>
                  </a:txBody>
                  <a:tcPr/>
                </a:tc>
                <a:tc>
                  <a:txBody>
                    <a:bodyPr/>
                    <a:lstStyle/>
                    <a:p>
                      <a:r>
                        <a:rPr lang="en-US" sz="1600" b="0" i="0" kern="1200" dirty="0">
                          <a:solidFill>
                            <a:schemeClr val="dk1"/>
                          </a:solidFill>
                          <a:effectLst/>
                          <a:latin typeface="+mn-lt"/>
                          <a:ea typeface="+mn-ea"/>
                          <a:cs typeface="+mn-cs"/>
                        </a:rPr>
                        <a:t> geostationary orbit</a:t>
                      </a:r>
                      <a:endParaRPr lang="en-US" sz="1600" dirty="0"/>
                    </a:p>
                  </a:txBody>
                  <a:tcPr/>
                </a:tc>
                <a:tc>
                  <a:txBody>
                    <a:bodyPr/>
                    <a:lstStyle/>
                    <a:p>
                      <a:r>
                        <a:rPr lang="en-US" sz="1600" b="0" i="0" kern="1200" dirty="0">
                          <a:solidFill>
                            <a:schemeClr val="dk1"/>
                          </a:solidFill>
                          <a:effectLst/>
                          <a:latin typeface="+mn-lt"/>
                          <a:ea typeface="+mn-ea"/>
                          <a:cs typeface="+mn-cs"/>
                        </a:rPr>
                        <a:t>Various orbits, including polar orbits for global coverage and geostationary orbits for specific tasks</a:t>
                      </a:r>
                      <a:endParaRPr lang="en-US" sz="1600" dirty="0"/>
                    </a:p>
                  </a:txBody>
                  <a:tcPr/>
                </a:tc>
                <a:tc>
                  <a:txBody>
                    <a:bodyPr/>
                    <a:lstStyle/>
                    <a:p>
                      <a:r>
                        <a:rPr lang="en-US" sz="1600" b="0" i="0" kern="1200" dirty="0">
                          <a:solidFill>
                            <a:schemeClr val="dk1"/>
                          </a:solidFill>
                          <a:effectLst/>
                          <a:latin typeface="+mn-lt"/>
                          <a:ea typeface="+mn-ea"/>
                          <a:cs typeface="+mn-cs"/>
                        </a:rPr>
                        <a:t>sun-synchronous polar orbits</a:t>
                      </a:r>
                      <a:endParaRPr lang="en-US" sz="1600" b="0" dirty="0"/>
                    </a:p>
                  </a:txBody>
                  <a:tcPr/>
                </a:tc>
                <a:extLst>
                  <a:ext uri="{0D108BD9-81ED-4DB2-BD59-A6C34878D82A}">
                    <a16:rowId xmlns:a16="http://schemas.microsoft.com/office/drawing/2014/main" xmlns="" val="3783894913"/>
                  </a:ext>
                </a:extLst>
              </a:tr>
              <a:tr h="1119122">
                <a:tc>
                  <a:txBody>
                    <a:bodyPr/>
                    <a:lstStyle/>
                    <a:p>
                      <a:r>
                        <a:rPr lang="en-US" sz="1600" b="0" i="0" kern="1200" dirty="0">
                          <a:solidFill>
                            <a:schemeClr val="dk1"/>
                          </a:solidFill>
                          <a:effectLst/>
                          <a:latin typeface="+mn-lt"/>
                          <a:ea typeface="+mn-ea"/>
                          <a:cs typeface="+mn-cs"/>
                        </a:rPr>
                        <a:t>records data for a given spot on the Earth every 18 days</a:t>
                      </a:r>
                      <a:endParaRPr lang="en-US" sz="1600" dirty="0"/>
                    </a:p>
                  </a:txBody>
                  <a:tcPr/>
                </a:tc>
                <a:tc>
                  <a:txBody>
                    <a:bodyPr/>
                    <a:lstStyle/>
                    <a:p>
                      <a:r>
                        <a:rPr lang="en-US" sz="1600" dirty="0"/>
                        <a:t>records every half hour a circular disk of the earth surface covering mostly Africa and Europe.</a:t>
                      </a:r>
                    </a:p>
                  </a:txBody>
                  <a:tcPr/>
                </a:tc>
                <a:tc>
                  <a:txBody>
                    <a:bodyPr/>
                    <a:lstStyle/>
                    <a:p>
                      <a:r>
                        <a:rPr lang="en-US" sz="1600" b="0" i="0" kern="1200" dirty="0">
                          <a:solidFill>
                            <a:schemeClr val="dk1"/>
                          </a:solidFill>
                          <a:effectLst/>
                          <a:latin typeface="+mn-lt"/>
                          <a:ea typeface="+mn-ea"/>
                          <a:cs typeface="+mn-cs"/>
                        </a:rPr>
                        <a:t>Record data every 10 days with the first spacecraft, reducing to every 5 days once both are in orbit.</a:t>
                      </a:r>
                      <a:endParaRPr lang="en-US" sz="1600" dirty="0"/>
                    </a:p>
                  </a:txBody>
                  <a:tcPr/>
                </a:tc>
                <a:tc>
                  <a:txBody>
                    <a:bodyPr/>
                    <a:lstStyle/>
                    <a:p>
                      <a:r>
                        <a:rPr lang="en-US" sz="1600" dirty="0"/>
                        <a:t>Record data </a:t>
                      </a:r>
                      <a:r>
                        <a:rPr lang="en-US" sz="1600" b="0" i="0" kern="1200" dirty="0">
                          <a:solidFill>
                            <a:schemeClr val="dk1"/>
                          </a:solidFill>
                          <a:effectLst/>
                          <a:latin typeface="+mn-lt"/>
                          <a:ea typeface="+mn-ea"/>
                          <a:cs typeface="+mn-cs"/>
                        </a:rPr>
                        <a:t>every 1 to 2 days</a:t>
                      </a:r>
                      <a:endParaRPr lang="en-US" sz="1600" dirty="0"/>
                    </a:p>
                  </a:txBody>
                  <a:tcPr/>
                </a:tc>
                <a:extLst>
                  <a:ext uri="{0D108BD9-81ED-4DB2-BD59-A6C34878D82A}">
                    <a16:rowId xmlns:a16="http://schemas.microsoft.com/office/drawing/2014/main" xmlns="" val="1649688421"/>
                  </a:ext>
                </a:extLst>
              </a:tr>
              <a:tr h="1304774">
                <a:tc>
                  <a:txBody>
                    <a:bodyPr/>
                    <a:lstStyle/>
                    <a:p>
                      <a:r>
                        <a:rPr lang="en-US" sz="1600" b="0" i="0" kern="1200" dirty="0">
                          <a:solidFill>
                            <a:schemeClr val="dk1"/>
                          </a:solidFill>
                          <a:effectLst/>
                          <a:latin typeface="+mn-lt"/>
                          <a:ea typeface="+mn-ea"/>
                          <a:cs typeface="+mn-cs"/>
                        </a:rPr>
                        <a:t>Landsat satellites have multiple spectral bands, including visible, near-infrared, short-wave infrared, and thermal infrared. </a:t>
                      </a:r>
                      <a:endParaRPr lang="en-US" sz="1600" dirty="0"/>
                    </a:p>
                  </a:txBody>
                  <a:tcPr/>
                </a:tc>
                <a:tc>
                  <a:txBody>
                    <a:bodyPr/>
                    <a:lstStyle/>
                    <a:p>
                      <a:r>
                        <a:rPr lang="en-US" sz="1600" b="0" i="0" kern="1200" dirty="0">
                          <a:solidFill>
                            <a:schemeClr val="dk1"/>
                          </a:solidFill>
                          <a:effectLst/>
                          <a:latin typeface="+mn-lt"/>
                          <a:ea typeface="+mn-ea"/>
                          <a:cs typeface="+mn-cs"/>
                        </a:rPr>
                        <a:t>Meteosat satellites primarily capture data in the infrared and visible light spectrum. </a:t>
                      </a:r>
                      <a:endParaRPr lang="en-US" sz="1600" dirty="0"/>
                    </a:p>
                  </a:txBody>
                  <a:tcPr/>
                </a:tc>
                <a:tc>
                  <a:txBody>
                    <a:bodyPr/>
                    <a:lstStyle/>
                    <a:p>
                      <a:r>
                        <a:rPr lang="en-US" sz="1600" b="0" i="0" kern="1200" dirty="0">
                          <a:solidFill>
                            <a:schemeClr val="dk1"/>
                          </a:solidFill>
                          <a:effectLst/>
                          <a:latin typeface="+mn-lt"/>
                          <a:ea typeface="+mn-ea"/>
                          <a:cs typeface="+mn-cs"/>
                        </a:rPr>
                        <a:t>Different Sentinel satellites have various spectral bands and resolutions</a:t>
                      </a:r>
                      <a:endParaRPr lang="en-US" sz="1600" dirty="0"/>
                    </a:p>
                  </a:txBody>
                  <a:tcPr/>
                </a:tc>
                <a:tc>
                  <a:txBody>
                    <a:bodyPr/>
                    <a:lstStyle/>
                    <a:p>
                      <a:r>
                        <a:rPr lang="en-US" sz="1600" b="0" i="0" kern="1200" dirty="0">
                          <a:solidFill>
                            <a:schemeClr val="dk1"/>
                          </a:solidFill>
                          <a:effectLst/>
                          <a:latin typeface="+mn-lt"/>
                          <a:ea typeface="+mn-ea"/>
                          <a:cs typeface="+mn-cs"/>
                        </a:rPr>
                        <a:t>Wide range of spectral bands covering visible, infrared, and thermal wavelengths with moderate spatial resolution.</a:t>
                      </a:r>
                      <a:endParaRPr lang="en-US" sz="1600" dirty="0"/>
                    </a:p>
                  </a:txBody>
                  <a:tcPr/>
                </a:tc>
                <a:extLst>
                  <a:ext uri="{0D108BD9-81ED-4DB2-BD59-A6C34878D82A}">
                    <a16:rowId xmlns:a16="http://schemas.microsoft.com/office/drawing/2014/main" xmlns="" val="1604865159"/>
                  </a:ext>
                </a:extLst>
              </a:tr>
            </a:tbl>
          </a:graphicData>
        </a:graphic>
      </p:graphicFrame>
    </p:spTree>
    <p:extLst>
      <p:ext uri="{BB962C8B-B14F-4D97-AF65-F5344CB8AC3E}">
        <p14:creationId xmlns:p14="http://schemas.microsoft.com/office/powerpoint/2010/main" val="1606163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79519" y="685363"/>
            <a:ext cx="7494543" cy="584775"/>
          </a:xfrm>
          <a:prstGeom prst="rect">
            <a:avLst/>
          </a:prstGeom>
          <a:noFill/>
        </p:spPr>
        <p:txBody>
          <a:bodyPr wrap="square" rtlCol="0" anchor="ctr">
            <a:spAutoFit/>
          </a:bodyPr>
          <a:lstStyle/>
          <a:p>
            <a:pPr algn="just"/>
            <a:r>
              <a:rPr lang="en-US" sz="3200" b="1" dirty="0" smtClean="0">
                <a:latin typeface="Arial" panose="020B0604020202020204" pitchFamily="34" charset="0"/>
                <a:cs typeface="Arial" panose="020B0604020202020204" pitchFamily="34" charset="0"/>
              </a:rPr>
              <a:t>MSG (</a:t>
            </a:r>
            <a:r>
              <a:rPr lang="en-US" sz="3200" b="1" dirty="0"/>
              <a:t>Meteosat</a:t>
            </a:r>
            <a:r>
              <a:rPr lang="en-US" sz="3200" b="1" dirty="0" smtClean="0">
                <a:latin typeface="Arial" panose="020B0604020202020204" pitchFamily="34" charset="0"/>
                <a:cs typeface="Arial" panose="020B0604020202020204" pitchFamily="34" charset="0"/>
              </a:rPr>
              <a:t> Second Generation)</a:t>
            </a:r>
            <a:endParaRPr lang="en-US" sz="3200" dirty="0">
              <a:latin typeface="Arial" panose="020B0604020202020204" pitchFamily="34" charset="0"/>
              <a:cs typeface="Arial" panose="020B0604020202020204" pitchFamily="34" charset="0"/>
            </a:endParaRPr>
          </a:p>
        </p:txBody>
      </p:sp>
      <p:sp>
        <p:nvSpPr>
          <p:cNvPr id="6" name="TextBox 5"/>
          <p:cNvSpPr txBox="1"/>
          <p:nvPr/>
        </p:nvSpPr>
        <p:spPr>
          <a:xfrm>
            <a:off x="9802906" y="0"/>
            <a:ext cx="2389094" cy="369332"/>
          </a:xfrm>
          <a:prstGeom prst="rect">
            <a:avLst/>
          </a:prstGeom>
          <a:noFill/>
        </p:spPr>
        <p:txBody>
          <a:bodyPr wrap="square" rtlCol="0">
            <a:spAutoFit/>
          </a:bodyPr>
          <a:lstStyle/>
          <a:p>
            <a:pPr algn="r"/>
            <a:r>
              <a:rPr lang="en-US" b="1" dirty="0" smtClean="0">
                <a:latin typeface="Arial" panose="020B0604020202020204" pitchFamily="34" charset="0"/>
                <a:cs typeface="Arial" panose="020B0604020202020204" pitchFamily="34" charset="0"/>
              </a:rPr>
              <a:t>Presentation</a:t>
            </a:r>
            <a:endParaRPr lang="en-US"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ED32410D-5079-34E5-4514-2D19372A7211}"/>
              </a:ext>
            </a:extLst>
          </p:cNvPr>
          <p:cNvSpPr txBox="1"/>
          <p:nvPr/>
        </p:nvSpPr>
        <p:spPr>
          <a:xfrm>
            <a:off x="4226872" y="4034846"/>
            <a:ext cx="3320250" cy="461665"/>
          </a:xfrm>
          <a:prstGeom prst="rect">
            <a:avLst/>
          </a:prstGeom>
          <a:noFill/>
        </p:spPr>
        <p:txBody>
          <a:bodyPr wrap="square" anchor="ctr">
            <a:spAutoFit/>
          </a:bodyPr>
          <a:lstStyle/>
          <a:p>
            <a:r>
              <a:rPr lang="en-US" sz="2400" b="1" dirty="0">
                <a:latin typeface="Arial" panose="020B0604020202020204" pitchFamily="34" charset="0"/>
                <a:cs typeface="Arial" panose="020B0604020202020204" pitchFamily="34" charset="0"/>
              </a:rPr>
              <a:t>Syed Mustafa Haider</a:t>
            </a:r>
            <a:endParaRPr lang="aa-ET" sz="24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 xmlns:a16="http://schemas.microsoft.com/office/drawing/2014/main" id="{F8910D70-0083-B995-59BC-85EA769701F8}"/>
              </a:ext>
            </a:extLst>
          </p:cNvPr>
          <p:cNvSpPr txBox="1"/>
          <p:nvPr/>
        </p:nvSpPr>
        <p:spPr>
          <a:xfrm>
            <a:off x="890517" y="5377843"/>
            <a:ext cx="10672549" cy="830997"/>
          </a:xfrm>
          <a:prstGeom prst="rect">
            <a:avLst/>
          </a:prstGeom>
          <a:noFill/>
        </p:spPr>
        <p:txBody>
          <a:bodyPr wrap="square" anchor="ctr">
            <a:spAutoFit/>
          </a:bodyPr>
          <a:lstStyle/>
          <a:p>
            <a:pPr marL="0" marR="0" algn="ctr">
              <a:spcBef>
                <a:spcPts val="0"/>
              </a:spcBef>
              <a:spcAft>
                <a:spcPts val="0"/>
              </a:spcAft>
            </a:pPr>
            <a:r>
              <a:rPr lang="en-US" sz="2400" b="1" dirty="0" smtClean="0">
                <a:latin typeface="Arial" panose="020B0604020202020204" pitchFamily="34" charset="0"/>
                <a:cs typeface="Arial" panose="020B0604020202020204" pitchFamily="34" charset="0"/>
              </a:rPr>
              <a:t>Space Division (Alpha 6)</a:t>
            </a:r>
            <a:endParaRPr lang="en-US" sz="2400" b="1" dirty="0">
              <a:latin typeface="Arial" panose="020B0604020202020204" pitchFamily="34" charset="0"/>
              <a:cs typeface="Arial" panose="020B0604020202020204" pitchFamily="34" charset="0"/>
            </a:endParaRPr>
          </a:p>
          <a:p>
            <a:pPr marL="0" marR="0" algn="ctr">
              <a:spcBef>
                <a:spcPts val="0"/>
              </a:spcBef>
              <a:spcAft>
                <a:spcPts val="0"/>
              </a:spcAft>
            </a:pPr>
            <a:r>
              <a:rPr lang="en-US" sz="2400" b="1" dirty="0" smtClean="0">
                <a:latin typeface="Arial" panose="020B0604020202020204" pitchFamily="34" charset="0"/>
                <a:cs typeface="Arial" panose="020B0604020202020204" pitchFamily="34" charset="0"/>
              </a:rPr>
              <a:t>RS and GIS (Intern)</a:t>
            </a:r>
            <a:endParaRPr lang="en-US" sz="2400" b="1"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708479" y="1697779"/>
            <a:ext cx="2357036" cy="2102068"/>
          </a:xfrm>
          <a:prstGeom prst="rect">
            <a:avLst/>
          </a:prstGeom>
        </p:spPr>
      </p:pic>
    </p:spTree>
    <p:extLst>
      <p:ext uri="{BB962C8B-B14F-4D97-AF65-F5344CB8AC3E}">
        <p14:creationId xmlns:p14="http://schemas.microsoft.com/office/powerpoint/2010/main" val="275802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2800" b="1" u="sng">
                <a:solidFill>
                  <a:srgbClr val="FFFFFF"/>
                </a:solidFill>
                <a:latin typeface="Times New Roman" panose="02020603050405020304" pitchFamily="18" charset="0"/>
                <a:cs typeface="Times New Roman" panose="02020603050405020304" pitchFamily="18" charset="0"/>
              </a:rPr>
              <a:t>PRESENTATION OUTLINE </a:t>
            </a:r>
          </a:p>
        </p:txBody>
      </p:sp>
      <p:sp>
        <p:nvSpPr>
          <p:cNvPr id="15" name="Arc 14">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Content Placeholder 2"/>
          <p:cNvSpPr>
            <a:spLocks noGrp="1"/>
          </p:cNvSpPr>
          <p:nvPr>
            <p:ph idx="1"/>
          </p:nvPr>
        </p:nvSpPr>
        <p:spPr>
          <a:xfrm>
            <a:off x="4167272" y="295672"/>
            <a:ext cx="7956539" cy="6266656"/>
          </a:xfrm>
        </p:spPr>
        <p:txBody>
          <a:bodyPr anchor="ctr">
            <a:normAutofit/>
          </a:bodyPr>
          <a:lstStyle/>
          <a:p>
            <a:r>
              <a:rPr lang="en-US" sz="2400" b="1" dirty="0" smtClean="0">
                <a:latin typeface="Times New Roman" panose="02020603050405020304" pitchFamily="18" charset="0"/>
                <a:cs typeface="Times New Roman" panose="02020603050405020304" pitchFamily="18" charset="0"/>
              </a:rPr>
              <a:t>Introduction</a:t>
            </a:r>
          </a:p>
          <a:p>
            <a:pPr lvl="1"/>
            <a:r>
              <a:rPr lang="en-US" sz="2000" b="1" dirty="0" smtClean="0">
                <a:latin typeface="Times New Roman" panose="02020603050405020304" pitchFamily="18" charset="0"/>
                <a:cs typeface="Times New Roman" panose="02020603050405020304" pitchFamily="18" charset="0"/>
              </a:rPr>
              <a:t>MSG </a:t>
            </a:r>
            <a:endParaRPr lang="en-US" sz="20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MSG Instruments</a:t>
            </a:r>
            <a:endParaRPr lang="en-US" sz="24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Gerb</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SEVIRI</a:t>
            </a:r>
            <a:endParaRPr lang="en-US"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SEVIRI Channels</a:t>
            </a:r>
            <a:endParaRPr lang="en-US" sz="24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Meteosat Series Products</a:t>
            </a:r>
            <a:endParaRPr lang="en-US" sz="2400" b="1"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MPEF products</a:t>
            </a:r>
            <a:endParaRPr lang="en-US" sz="2000" b="1"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SAF Products</a:t>
            </a:r>
            <a:endParaRPr lang="en-US" sz="20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Extractable Features</a:t>
            </a:r>
          </a:p>
          <a:p>
            <a:r>
              <a:rPr lang="en-US" sz="2400" b="1" dirty="0" smtClean="0">
                <a:latin typeface="Times New Roman" panose="02020603050405020304" pitchFamily="18" charset="0"/>
                <a:cs typeface="Times New Roman" panose="02020603050405020304" pitchFamily="18" charset="0"/>
              </a:rPr>
              <a:t>Comparison with other satellites </a:t>
            </a:r>
            <a:endParaRPr lang="en-US" sz="24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9541564" y="6356350"/>
            <a:ext cx="1812235" cy="365125"/>
          </a:xfrm>
        </p:spPr>
        <p:txBody>
          <a:bodyPr>
            <a:normAutofit/>
          </a:bodyPr>
          <a:lstStyle/>
          <a:p>
            <a:pPr>
              <a:spcAft>
                <a:spcPts val="600"/>
              </a:spcAft>
            </a:pPr>
            <a:fld id="{26ADD3E3-0B98-4FB5-A3F3-E4703B8B9074}" type="slidenum">
              <a:rPr lang="en-US" smtClean="0">
                <a:latin typeface="Times New Roman" panose="02020603050405020304" pitchFamily="18" charset="0"/>
                <a:cs typeface="Times New Roman" panose="02020603050405020304" pitchFamily="18" charset="0"/>
              </a:rPr>
              <a:pPr>
                <a:spcAft>
                  <a:spcPts val="600"/>
                </a:spcAft>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2697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E28165-97C5-E04B-A83F-7E5F2A74CF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r>
              <a:rPr lang="en-US" dirty="0"/>
              <a:t> </a:t>
            </a:r>
          </a:p>
        </p:txBody>
      </p:sp>
      <p:sp>
        <p:nvSpPr>
          <p:cNvPr id="3" name="Content Placeholder 2">
            <a:extLst>
              <a:ext uri="{FF2B5EF4-FFF2-40B4-BE49-F238E27FC236}">
                <a16:creationId xmlns:a16="http://schemas.microsoft.com/office/drawing/2014/main" xmlns="" id="{155B7F2D-980C-46BD-A4DB-2EA831CE5BF9}"/>
              </a:ext>
            </a:extLst>
          </p:cNvPr>
          <p:cNvSpPr>
            <a:spLocks noGrp="1"/>
          </p:cNvSpPr>
          <p:nvPr>
            <p:ph idx="1"/>
          </p:nvPr>
        </p:nvSpPr>
        <p:spPr>
          <a:xfrm>
            <a:off x="436098" y="1825625"/>
            <a:ext cx="11437034" cy="4351338"/>
          </a:xfrm>
        </p:spPr>
        <p:txBody>
          <a:bodyPr>
            <a:normAutofit/>
          </a:bodyPr>
          <a:lstStyle/>
          <a:p>
            <a:pPr algn="l"/>
            <a:r>
              <a:rPr lang="en-US" b="0" i="0" dirty="0">
                <a:effectLst/>
                <a:latin typeface="Times New Roman" panose="02020603050405020304" pitchFamily="18" charset="0"/>
                <a:cs typeface="Times New Roman" panose="02020603050405020304" pitchFamily="18" charset="0"/>
              </a:rPr>
              <a:t>The Meteosat satellites are operated as a two-satellite system providing detailed </a:t>
            </a:r>
            <a:r>
              <a:rPr lang="en-US" b="1" dirty="0">
                <a:latin typeface="Times New Roman" panose="02020603050405020304" pitchFamily="18" charset="0"/>
                <a:cs typeface="Times New Roman" panose="02020603050405020304" pitchFamily="18" charset="0"/>
              </a:rPr>
              <a:t>full disc imagery</a:t>
            </a:r>
            <a:r>
              <a:rPr lang="en-US" b="0" i="0" dirty="0">
                <a:effectLst/>
                <a:latin typeface="Times New Roman" panose="02020603050405020304" pitchFamily="18" charset="0"/>
                <a:cs typeface="Times New Roman" panose="02020603050405020304" pitchFamily="18" charset="0"/>
              </a:rPr>
              <a:t> over Europe and Africa every 15 minutes and </a:t>
            </a:r>
            <a:r>
              <a:rPr lang="en-US" b="1" dirty="0">
                <a:latin typeface="Times New Roman" panose="02020603050405020304" pitchFamily="18" charset="0"/>
                <a:cs typeface="Times New Roman" panose="02020603050405020304" pitchFamily="18" charset="0"/>
              </a:rPr>
              <a:t>rapid scan imagery</a:t>
            </a:r>
            <a:r>
              <a:rPr lang="en-US" b="0" i="0" dirty="0">
                <a:effectLst/>
                <a:latin typeface="Times New Roman" panose="02020603050405020304" pitchFamily="18" charset="0"/>
                <a:cs typeface="Times New Roman" panose="02020603050405020304" pitchFamily="18" charset="0"/>
              </a:rPr>
              <a:t> over Europe, every five minutes.</a:t>
            </a:r>
          </a:p>
          <a:p>
            <a:pPr algn="l"/>
            <a:r>
              <a:rPr lang="en-US" b="0" i="0" dirty="0">
                <a:effectLst/>
                <a:latin typeface="Times New Roman" panose="02020603050405020304" pitchFamily="18" charset="0"/>
                <a:cs typeface="Times New Roman" panose="02020603050405020304" pitchFamily="18" charset="0"/>
              </a:rPr>
              <a:t>Meteosat imagery is crucial for nowcasting, which is about detecting rapidly developing high impact weather and predicting its evolution a few hours ahead, in support of the safety of life and property.</a:t>
            </a:r>
          </a:p>
          <a:p>
            <a:r>
              <a:rPr lang="en-US" i="0" dirty="0">
                <a:effectLst/>
                <a:latin typeface="Times New Roman" panose="02020603050405020304" pitchFamily="18" charset="0"/>
                <a:cs typeface="Times New Roman" panose="02020603050405020304" pitchFamily="18" charset="0"/>
              </a:rPr>
              <a:t>Meteosat satellites have been providing crucial data for weather forecasting since 1977.</a:t>
            </a:r>
          </a:p>
          <a:p>
            <a:endParaRPr lang="en-US" dirty="0"/>
          </a:p>
        </p:txBody>
      </p:sp>
    </p:spTree>
    <p:extLst>
      <p:ext uri="{BB962C8B-B14F-4D97-AF65-F5344CB8AC3E}">
        <p14:creationId xmlns:p14="http://schemas.microsoft.com/office/powerpoint/2010/main" val="206503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F1F11-FA7F-3BAA-CCF8-C4D9EB6D91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Meteosat Second Generation</a:t>
            </a:r>
          </a:p>
        </p:txBody>
      </p:sp>
      <p:sp>
        <p:nvSpPr>
          <p:cNvPr id="3" name="Content Placeholder 2">
            <a:extLst>
              <a:ext uri="{FF2B5EF4-FFF2-40B4-BE49-F238E27FC236}">
                <a16:creationId xmlns:a16="http://schemas.microsoft.com/office/drawing/2014/main" xmlns="" id="{D6F6FFC9-22A1-A971-FBFF-89603B2A341D}"/>
              </a:ext>
            </a:extLst>
          </p:cNvPr>
          <p:cNvSpPr>
            <a:spLocks noGrp="1"/>
          </p:cNvSpPr>
          <p:nvPr>
            <p:ph idx="1"/>
          </p:nvPr>
        </p:nvSpPr>
        <p:spPr/>
        <p:txBody>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MSG (Meteosat Second Generation) consists of a series of four geostationary meteorological satellites, along with ground-based infrastructure, that will operate consecutively until 2020.</a:t>
            </a:r>
          </a:p>
          <a:p>
            <a:pPr algn="l"/>
            <a:r>
              <a:rPr lang="en-US" b="0" i="0" dirty="0">
                <a:solidFill>
                  <a:srgbClr val="000000"/>
                </a:solidFill>
                <a:effectLst/>
                <a:latin typeface="Times New Roman" panose="02020603050405020304" pitchFamily="18" charset="0"/>
                <a:cs typeface="Times New Roman" panose="02020603050405020304" pitchFamily="18" charset="0"/>
              </a:rPr>
              <a:t>The launch dates of Meteosat were:</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MSG-1/Meteosat-8: 28 August 2002</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MSG-2/Meteosat-9: 21 December 2005</a:t>
            </a:r>
          </a:p>
          <a:p>
            <a:pPr algn="l">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MSG-3/Meteosat-10: 5 July 2012</a:t>
            </a:r>
          </a:p>
          <a:p>
            <a:r>
              <a:rPr lang="en-US" b="0" i="0" dirty="0">
                <a:solidFill>
                  <a:srgbClr val="000000"/>
                </a:solidFill>
                <a:effectLst/>
                <a:latin typeface="Times New Roman" panose="02020603050405020304" pitchFamily="18" charset="0"/>
                <a:cs typeface="Times New Roman" panose="02020603050405020304" pitchFamily="18" charset="0"/>
              </a:rPr>
              <a:t>MSG-4: </a:t>
            </a:r>
            <a:r>
              <a:rPr lang="en-US" dirty="0"/>
              <a:t>Meteosat-11 </a:t>
            </a:r>
            <a:r>
              <a:rPr lang="en-US" b="0" i="0" dirty="0" smtClean="0">
                <a:solidFill>
                  <a:srgbClr val="000000"/>
                </a:solidFill>
                <a:effectLst/>
                <a:latin typeface="Times New Roman" panose="02020603050405020304" pitchFamily="18" charset="0"/>
                <a:cs typeface="Times New Roman" panose="02020603050405020304" pitchFamily="18" charset="0"/>
              </a:rPr>
              <a:t>15 </a:t>
            </a:r>
            <a:r>
              <a:rPr lang="en-US" b="0" i="0" dirty="0">
                <a:solidFill>
                  <a:srgbClr val="000000"/>
                </a:solidFill>
                <a:effectLst/>
                <a:latin typeface="Times New Roman" panose="02020603050405020304" pitchFamily="18" charset="0"/>
                <a:cs typeface="Times New Roman" panose="02020603050405020304" pitchFamily="18" charset="0"/>
              </a:rPr>
              <a:t>July 2015</a:t>
            </a:r>
          </a:p>
          <a:p>
            <a:endParaRPr lang="en-US" dirty="0"/>
          </a:p>
        </p:txBody>
      </p:sp>
    </p:spTree>
    <p:extLst>
      <p:ext uri="{BB962C8B-B14F-4D97-AF65-F5344CB8AC3E}">
        <p14:creationId xmlns:p14="http://schemas.microsoft.com/office/powerpoint/2010/main" val="2468365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DAB70-7D13-FD7F-E564-E230EB2C6070}"/>
              </a:ext>
            </a:extLst>
          </p:cNvPr>
          <p:cNvSpPr>
            <a:spLocks noGrp="1"/>
          </p:cNvSpPr>
          <p:nvPr>
            <p:ph type="title"/>
          </p:nvPr>
        </p:nvSpPr>
        <p:spPr/>
        <p:txBody>
          <a:bodyPr/>
          <a:lstStyle/>
          <a:p>
            <a:r>
              <a:rPr lang="en-US" dirty="0" smtClean="0"/>
              <a:t>MSG Instruments</a:t>
            </a:r>
            <a:endParaRPr lang="en-US" dirty="0"/>
          </a:p>
        </p:txBody>
      </p:sp>
      <p:sp>
        <p:nvSpPr>
          <p:cNvPr id="3" name="Content Placeholder 2">
            <a:extLst>
              <a:ext uri="{FF2B5EF4-FFF2-40B4-BE49-F238E27FC236}">
                <a16:creationId xmlns:a16="http://schemas.microsoft.com/office/drawing/2014/main" xmlns="" id="{2DC55563-D670-F9AD-220F-4BF190BCD947}"/>
              </a:ext>
            </a:extLst>
          </p:cNvPr>
          <p:cNvSpPr>
            <a:spLocks noGrp="1"/>
          </p:cNvSpPr>
          <p:nvPr>
            <p:ph idx="1"/>
          </p:nvPr>
        </p:nvSpPr>
        <p:spPr>
          <a:xfrm>
            <a:off x="838200" y="1825625"/>
            <a:ext cx="10866120" cy="4800258"/>
          </a:xfrm>
        </p:spPr>
        <p:txBody>
          <a:bodyPr>
            <a:normAutofit fontScale="92500"/>
          </a:bodyPr>
          <a:lstStyle/>
          <a:p>
            <a:r>
              <a:rPr lang="en-US" dirty="0"/>
              <a:t>The MSG has an image repeat cycle of 15 min, with 30 min for (Meteosat) having 12 spectral channels. MSG consists of 4 satellites MSG 1, 2, 3 and 4.</a:t>
            </a:r>
          </a:p>
          <a:p>
            <a:r>
              <a:rPr lang="en-US" dirty="0"/>
              <a:t>The primary instruments in the MSG series are the </a:t>
            </a:r>
            <a:r>
              <a:rPr lang="en-US" dirty="0"/>
              <a:t>SEVIRI(Spinning Enhanced Visible and Infrared </a:t>
            </a:r>
            <a:r>
              <a:rPr lang="en-US" dirty="0" smtClean="0"/>
              <a:t>Imager) </a:t>
            </a:r>
            <a:r>
              <a:rPr lang="en-US" dirty="0"/>
              <a:t>sensor and the GERB ( Geostationary Earth Radiation Budget) instrument. </a:t>
            </a:r>
          </a:p>
          <a:p>
            <a:r>
              <a:rPr lang="en-US" dirty="0"/>
              <a:t>GERB monitors the radiation budget in terms of climate change, food production and natural disaster prediction which is achieved by measuring the top layer of the atmosphere, the shortwave and emitted longwave of the region. </a:t>
            </a:r>
          </a:p>
          <a:p>
            <a:r>
              <a:rPr lang="en-US" dirty="0"/>
              <a:t>GERB includes two instruments the IOU (Instrument Optical Unit) imager device and the Instrument Electronics Unit (IEU) data </a:t>
            </a:r>
            <a:r>
              <a:rPr lang="en-US" dirty="0" err="1"/>
              <a:t>handeling</a:t>
            </a:r>
            <a:r>
              <a:rPr lang="en-US" dirty="0"/>
              <a:t> device.</a:t>
            </a:r>
          </a:p>
        </p:txBody>
      </p:sp>
    </p:spTree>
    <p:extLst>
      <p:ext uri="{BB962C8B-B14F-4D97-AF65-F5344CB8AC3E}">
        <p14:creationId xmlns:p14="http://schemas.microsoft.com/office/powerpoint/2010/main" val="19143575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C3D60-A212-6869-539A-2E7F8E672E17}"/>
              </a:ext>
            </a:extLst>
          </p:cNvPr>
          <p:cNvSpPr>
            <a:spLocks noGrp="1"/>
          </p:cNvSpPr>
          <p:nvPr>
            <p:ph type="title"/>
          </p:nvPr>
        </p:nvSpPr>
        <p:spPr/>
        <p:txBody>
          <a:bodyPr/>
          <a:lstStyle/>
          <a:p>
            <a:r>
              <a:rPr lang="en-US" dirty="0"/>
              <a:t>MSG </a:t>
            </a:r>
            <a:r>
              <a:rPr lang="en-US" dirty="0" smtClean="0"/>
              <a:t>Instruments: GERB</a:t>
            </a:r>
            <a:endParaRPr lang="en-US" dirty="0"/>
          </a:p>
        </p:txBody>
      </p:sp>
      <p:sp>
        <p:nvSpPr>
          <p:cNvPr id="3" name="Content Placeholder 2">
            <a:extLst>
              <a:ext uri="{FF2B5EF4-FFF2-40B4-BE49-F238E27FC236}">
                <a16:creationId xmlns:a16="http://schemas.microsoft.com/office/drawing/2014/main" xmlns="" id="{25029D4B-E307-92A8-CC80-5B7DB3B4C45D}"/>
              </a:ext>
            </a:extLst>
          </p:cNvPr>
          <p:cNvSpPr>
            <a:spLocks noGrp="1"/>
          </p:cNvSpPr>
          <p:nvPr>
            <p:ph idx="1"/>
          </p:nvPr>
        </p:nvSpPr>
        <p:spPr/>
        <p:txBody>
          <a:bodyPr/>
          <a:lstStyle/>
          <a:p>
            <a:r>
              <a:rPr lang="en-US" dirty="0"/>
              <a:t>GERB monitors the radiation budget in terms of climate change, food production and natural disaster prediction which is achieved by measuring the top layer of the atmosphere, the shortwave and emitted longwave of the region. </a:t>
            </a:r>
          </a:p>
          <a:p>
            <a:r>
              <a:rPr lang="en-US" dirty="0"/>
              <a:t>GERB includes two instruments the IOU (Instrument Optical Unit) imager device and the Instrument Electronics Unit (IEU) data </a:t>
            </a:r>
            <a:r>
              <a:rPr lang="en-US" dirty="0" err="1"/>
              <a:t>handeling</a:t>
            </a:r>
            <a:r>
              <a:rPr lang="en-US" dirty="0"/>
              <a:t> device.</a:t>
            </a:r>
          </a:p>
        </p:txBody>
      </p:sp>
    </p:spTree>
    <p:extLst>
      <p:ext uri="{BB962C8B-B14F-4D97-AF65-F5344CB8AC3E}">
        <p14:creationId xmlns:p14="http://schemas.microsoft.com/office/powerpoint/2010/main" val="3501165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5B0A44-0DE8-15EE-05E9-082AA2FA2B38}"/>
              </a:ext>
            </a:extLst>
          </p:cNvPr>
          <p:cNvSpPr>
            <a:spLocks noGrp="1"/>
          </p:cNvSpPr>
          <p:nvPr>
            <p:ph type="title"/>
          </p:nvPr>
        </p:nvSpPr>
        <p:spPr/>
        <p:txBody>
          <a:bodyPr/>
          <a:lstStyle/>
          <a:p>
            <a:r>
              <a:rPr lang="en-US" dirty="0"/>
              <a:t>MSG </a:t>
            </a:r>
            <a:r>
              <a:rPr lang="en-US" dirty="0" smtClean="0"/>
              <a:t>Instruments: SEVIRI</a:t>
            </a:r>
            <a:endParaRPr lang="en-US" dirty="0"/>
          </a:p>
        </p:txBody>
      </p:sp>
      <p:sp>
        <p:nvSpPr>
          <p:cNvPr id="3" name="Content Placeholder 2">
            <a:extLst>
              <a:ext uri="{FF2B5EF4-FFF2-40B4-BE49-F238E27FC236}">
                <a16:creationId xmlns:a16="http://schemas.microsoft.com/office/drawing/2014/main" xmlns="" id="{4771A765-D509-A89E-2D14-B9DE349B5A8A}"/>
              </a:ext>
            </a:extLst>
          </p:cNvPr>
          <p:cNvSpPr>
            <a:spLocks noGrp="1"/>
          </p:cNvSpPr>
          <p:nvPr>
            <p:ph idx="1"/>
          </p:nvPr>
        </p:nvSpPr>
        <p:spPr/>
        <p:txBody>
          <a:bodyPr/>
          <a:lstStyle/>
          <a:p>
            <a:r>
              <a:rPr lang="en-US" dirty="0"/>
              <a:t>SEVIRI is an abbreviation for Spinning Enhanced Visible and Infrared Imager which in simpler terms has 12-channel imager observing the earth-atmosphere system, from which 11 channels observe the full disk of the earth with a 15-min repeat cycle. </a:t>
            </a:r>
          </a:p>
          <a:p>
            <a:r>
              <a:rPr lang="en-US" dirty="0"/>
              <a:t>The HRV (High resolution Visible) channel covers half of the full earth disk in the east to west direction and full disk in the north-south direction. The HRV has a spatial resolution of 1.67 km. </a:t>
            </a:r>
          </a:p>
        </p:txBody>
      </p:sp>
    </p:spTree>
    <p:extLst>
      <p:ext uri="{BB962C8B-B14F-4D97-AF65-F5344CB8AC3E}">
        <p14:creationId xmlns:p14="http://schemas.microsoft.com/office/powerpoint/2010/main" val="3409117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A3F9F-DF81-1336-8601-86363FDD1519}"/>
              </a:ext>
            </a:extLst>
          </p:cNvPr>
          <p:cNvSpPr>
            <a:spLocks noGrp="1"/>
          </p:cNvSpPr>
          <p:nvPr>
            <p:ph type="title"/>
          </p:nvPr>
        </p:nvSpPr>
        <p:spPr/>
        <p:txBody>
          <a:bodyPr/>
          <a:lstStyle/>
          <a:p>
            <a:r>
              <a:rPr lang="en-US" dirty="0" smtClean="0"/>
              <a:t>SEVIRI Channel</a:t>
            </a:r>
            <a:endParaRPr lang="en-US" dirty="0"/>
          </a:p>
        </p:txBody>
      </p:sp>
      <p:sp>
        <p:nvSpPr>
          <p:cNvPr id="3" name="Content Placeholder 2">
            <a:extLst>
              <a:ext uri="{FF2B5EF4-FFF2-40B4-BE49-F238E27FC236}">
                <a16:creationId xmlns:a16="http://schemas.microsoft.com/office/drawing/2014/main" xmlns="" id="{8A33424C-2CA5-94B2-378B-865CBF61FA3E}"/>
              </a:ext>
            </a:extLst>
          </p:cNvPr>
          <p:cNvSpPr>
            <a:spLocks noGrp="1"/>
          </p:cNvSpPr>
          <p:nvPr>
            <p:ph idx="1"/>
          </p:nvPr>
        </p:nvSpPr>
        <p:spPr/>
        <p:txBody>
          <a:bodyPr/>
          <a:lstStyle/>
          <a:p>
            <a:r>
              <a:rPr lang="en-US" dirty="0"/>
              <a:t>The channel detail for SEVIRI are as follows:</a:t>
            </a:r>
          </a:p>
          <a:p>
            <a:pPr marL="0" indent="0">
              <a:buNone/>
            </a:pPr>
            <a:endParaRPr lang="en-US" dirty="0"/>
          </a:p>
        </p:txBody>
      </p:sp>
      <p:pic>
        <p:nvPicPr>
          <p:cNvPr id="4" name="Picture 3">
            <a:extLst>
              <a:ext uri="{FF2B5EF4-FFF2-40B4-BE49-F238E27FC236}">
                <a16:creationId xmlns:a16="http://schemas.microsoft.com/office/drawing/2014/main" xmlns="" id="{61790165-AA8D-19A7-04A2-D4D690809A1F}"/>
              </a:ext>
            </a:extLst>
          </p:cNvPr>
          <p:cNvPicPr>
            <a:picLocks noChangeAspect="1"/>
          </p:cNvPicPr>
          <p:nvPr/>
        </p:nvPicPr>
        <p:blipFill>
          <a:blip r:embed="rId2"/>
          <a:stretch>
            <a:fillRect/>
          </a:stretch>
        </p:blipFill>
        <p:spPr>
          <a:xfrm>
            <a:off x="3701707" y="2417091"/>
            <a:ext cx="4570095" cy="4230529"/>
          </a:xfrm>
          <a:prstGeom prst="rect">
            <a:avLst/>
          </a:prstGeom>
        </p:spPr>
      </p:pic>
    </p:spTree>
    <p:extLst>
      <p:ext uri="{BB962C8B-B14F-4D97-AF65-F5344CB8AC3E}">
        <p14:creationId xmlns:p14="http://schemas.microsoft.com/office/powerpoint/2010/main" val="1368740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1537</Words>
  <Application>Microsoft Office PowerPoint</Application>
  <PresentationFormat>Widescreen</PresentationFormat>
  <Paragraphs>117</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PowerPoint Presentation</vt:lpstr>
      <vt:lpstr>PRESENTATION OUTLINE </vt:lpstr>
      <vt:lpstr>Introduction </vt:lpstr>
      <vt:lpstr>Meteosat Second Generation</vt:lpstr>
      <vt:lpstr>MSG Instruments</vt:lpstr>
      <vt:lpstr>MSG Instruments: GERB</vt:lpstr>
      <vt:lpstr>MSG Instruments: SEVIRI</vt:lpstr>
      <vt:lpstr>SEVIRI Channel</vt:lpstr>
      <vt:lpstr>SEVIRI Channels</vt:lpstr>
      <vt:lpstr>SEVIRI Channels</vt:lpstr>
      <vt:lpstr>METEOSAT SERIES PRODUCTS</vt:lpstr>
      <vt:lpstr>METEOSAT SERIES PRODUCTS</vt:lpstr>
      <vt:lpstr>METEOSAT SERIES PRODUCTS</vt:lpstr>
      <vt:lpstr>METEOSAT SERIES PRODUCTS</vt:lpstr>
      <vt:lpstr>Satellite Application Facilities (SAF) products</vt:lpstr>
      <vt:lpstr>Extractable Features</vt:lpstr>
      <vt:lpstr>Extractable Features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METEOSAT SERIES</dc:title>
  <dc:creator>TAHIRA SAEED</dc:creator>
  <cp:lastModifiedBy>Mustafa bokhari</cp:lastModifiedBy>
  <cp:revision>5</cp:revision>
  <dcterms:created xsi:type="dcterms:W3CDTF">2023-11-17T12:09:57Z</dcterms:created>
  <dcterms:modified xsi:type="dcterms:W3CDTF">2023-11-17T14:40:07Z</dcterms:modified>
</cp:coreProperties>
</file>