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5" r:id="rId12"/>
    <p:sldId id="287" r:id="rId13"/>
    <p:sldId id="286" r:id="rId14"/>
    <p:sldId id="265" r:id="rId15"/>
    <p:sldId id="266" r:id="rId16"/>
    <p:sldId id="267" r:id="rId17"/>
    <p:sldId id="270" r:id="rId18"/>
    <p:sldId id="268" r:id="rId19"/>
    <p:sldId id="269" r:id="rId20"/>
    <p:sldId id="271" r:id="rId21"/>
    <p:sldId id="272" r:id="rId22"/>
    <p:sldId id="273" r:id="rId23"/>
    <p:sldId id="280" r:id="rId24"/>
    <p:sldId id="281" r:id="rId25"/>
    <p:sldId id="282" r:id="rId26"/>
    <p:sldId id="276" r:id="rId27"/>
    <p:sldId id="277" r:id="rId28"/>
    <p:sldId id="274" r:id="rId29"/>
    <p:sldId id="275" r:id="rId30"/>
    <p:sldId id="284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9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6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1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2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t.me/compresourc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g1Yvry_Ydk" TargetMode="External"/><Relationship Id="rId2" Type="http://schemas.openxmlformats.org/officeDocument/2006/relationships/hyperlink" Target="https://github.com/MustafaAbdulazizHamza/Python-Scrip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www.youtube.com/watch?v=HW29067qVWk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s://t.me/compresources/449" TargetMode="External"/><Relationship Id="rId7" Type="http://schemas.openxmlformats.org/officeDocument/2006/relationships/hyperlink" Target="https://t.me/compresources/400" TargetMode="External"/><Relationship Id="rId2" Type="http://schemas.openxmlformats.org/officeDocument/2006/relationships/hyperlink" Target="https://t.me/compresources/3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compresources/216" TargetMode="External"/><Relationship Id="rId5" Type="http://schemas.openxmlformats.org/officeDocument/2006/relationships/hyperlink" Target="https://t.me/compresources/394" TargetMode="External"/><Relationship Id="rId4" Type="http://schemas.openxmlformats.org/officeDocument/2006/relationships/hyperlink" Target="https://t.me/compresources/433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compresources/709" TargetMode="External"/><Relationship Id="rId3" Type="http://schemas.openxmlformats.org/officeDocument/2006/relationships/hyperlink" Target="https://docs.python.org/3/library/os.html" TargetMode="External"/><Relationship Id="rId7" Type="http://schemas.openxmlformats.org/officeDocument/2006/relationships/hyperlink" Target="https://cryptography.io/en/latest/" TargetMode="External"/><Relationship Id="rId2" Type="http://schemas.openxmlformats.org/officeDocument/2006/relationships/hyperlink" Target="https://t.me/compresources/3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compresources/708" TargetMode="External"/><Relationship Id="rId5" Type="http://schemas.openxmlformats.org/officeDocument/2006/relationships/hyperlink" Target="https://dev.mysql.com/doc/connector-python/en/" TargetMode="External"/><Relationship Id="rId4" Type="http://schemas.openxmlformats.org/officeDocument/2006/relationships/hyperlink" Target="https://docs.python.org/3/library/subproces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Mustafa Abdulaziz Hamza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6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Let`s develop a terminal emulator!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9477"/>
            <a:ext cx="9720073" cy="470388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subprocess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sb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sys</a:t>
            </a:r>
          </a:p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colorama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Fore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init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E9C062"/>
                </a:solidFill>
                <a:latin typeface="Consolas" panose="020B0609020204030204" pitchFamily="49" charset="0"/>
              </a:rPr>
              <a:t>autoreset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73FD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F73FD"/>
                </a:solidFill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loc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getcwd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800" i="1" dirty="0">
                <a:solidFill>
                  <a:srgbClr val="747C84"/>
                </a:solidFill>
                <a:latin typeface="Consolas" panose="020B0609020204030204" pitchFamily="49" charset="0"/>
              </a:rPr>
              <a:t> To get the current working directory 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CBF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GREEN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FF73FD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loc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 &gt;"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RESET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lower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['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']: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800" i="1" dirty="0">
                <a:solidFill>
                  <a:srgbClr val="747C84"/>
                </a:solidFill>
                <a:latin typeface="Consolas" panose="020B0609020204030204" pitchFamily="49" charset="0"/>
              </a:rPr>
              <a:t> Exit the </a:t>
            </a:r>
            <a:r>
              <a:rPr lang="en-US" sz="1800" i="1" dirty="0" smtClean="0">
                <a:solidFill>
                  <a:srgbClr val="747C84"/>
                </a:solidFill>
                <a:latin typeface="Consolas" panose="020B0609020204030204" pitchFamily="49" charset="0"/>
              </a:rPr>
              <a:t>script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158240" y="3220720"/>
            <a:ext cx="4196080" cy="396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Let`s develop a terminal emulator!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9477"/>
            <a:ext cx="10766357" cy="4703885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split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()[</a:t>
            </a:r>
            <a:r>
              <a:rPr lang="en-US" sz="1600" dirty="0">
                <a:solidFill>
                  <a:srgbClr val="E9C06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lower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A8FF60"/>
                </a:solidFill>
                <a:latin typeface="Consolas" panose="020B0609020204030204" pitchFamily="49" charset="0"/>
              </a:rPr>
              <a:t>cd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':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600" i="1" dirty="0">
                <a:solidFill>
                  <a:srgbClr val="747C84"/>
                </a:solidFill>
                <a:latin typeface="Consolas" panose="020B0609020204030204" pitchFamily="49" charset="0"/>
              </a:rPr>
              <a:t> Why?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directory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split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()[</a:t>
            </a:r>
            <a:r>
              <a:rPr lang="en-US" sz="1600" dirty="0">
                <a:solidFill>
                  <a:srgbClr val="E9C06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isdir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600" i="1" dirty="0">
                <a:solidFill>
                  <a:srgbClr val="747C84"/>
                </a:solidFill>
                <a:latin typeface="Consolas" panose="020B0609020204030204" pitchFamily="49" charset="0"/>
              </a:rPr>
              <a:t> Is a directory?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chdir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8FF60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rgbClr val="A8FF60"/>
                </a:solidFill>
                <a:latin typeface="Consolas" panose="020B0609020204030204" pitchFamily="49" charset="0"/>
              </a:rPr>
              <a:t> directory </a:t>
            </a:r>
            <a:r>
              <a:rPr lang="en-US" sz="1600" dirty="0">
                <a:solidFill>
                  <a:srgbClr val="E9C062"/>
                </a:solidFill>
                <a:latin typeface="Consolas" panose="020B0609020204030204" pitchFamily="49" charset="0"/>
              </a:rPr>
              <a:t>{}</a:t>
            </a:r>
            <a:r>
              <a:rPr lang="en-US" sz="1600" dirty="0">
                <a:solidFill>
                  <a:srgbClr val="A8FF60"/>
                </a:solidFill>
                <a:latin typeface="Consolas" panose="020B0609020204030204" pitchFamily="49" charset="0"/>
              </a:rPr>
              <a:t> was not </a:t>
            </a:r>
            <a:r>
              <a:rPr lang="en-US" sz="1600" dirty="0" err="1">
                <a:solidFill>
                  <a:srgbClr val="A8FF60"/>
                </a:solidFill>
                <a:latin typeface="Consolas" panose="020B0609020204030204" pitchFamily="49" charset="0"/>
              </a:rPr>
              <a:t>found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".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6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Let`s develop a terminal emulator!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66" y="2084832"/>
            <a:ext cx="11118049" cy="435219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p1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DDDDD"/>
                </a:solidFill>
                <a:latin typeface="Consolas" panose="020B0609020204030204" pitchFamily="49" charset="0"/>
              </a:rPr>
              <a:t>sb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run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shell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9C062"/>
                </a:solidFill>
                <a:latin typeface="Consolas" panose="020B0609020204030204" pitchFamily="49" charset="0"/>
              </a:rPr>
              <a:t>capture_output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p1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returncode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FF73FD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6C5FE"/>
                </a:solidFill>
                <a:latin typeface="Consolas" panose="020B0609020204030204" pitchFamily="49" charset="0"/>
              </a:rPr>
              <a:t>KeyboardInterrupt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8FF60"/>
                </a:solidFill>
                <a:latin typeface="Consolas" panose="020B0609020204030204" pitchFamily="49" charset="0"/>
              </a:rPr>
              <a:t>You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 must enter `exit` or `q` to exit the terminal.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6C5FE"/>
                </a:solidFill>
                <a:latin typeface="Consolas" panose="020B0609020204030204" pitchFamily="49" charset="0"/>
              </a:rPr>
              <a:t>IndexError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pass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6C5FE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FF73FD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smtClean="0">
                <a:solidFill>
                  <a:srgbClr val="E9C062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terminal emulator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091" y="2172755"/>
            <a:ext cx="9184145" cy="43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9592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MySQL </a:t>
            </a:r>
            <a:r>
              <a:rPr lang="en-US" sz="2400" dirty="0" smtClean="0"/>
              <a:t>Connector is a Python </a:t>
            </a:r>
            <a:r>
              <a:rPr lang="en-US" sz="2400" dirty="0"/>
              <a:t>library enables Python programs to access MySQL databases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library includes functions dedicated to access MySQL server, execute SQL commands, and fetch data returned by the commands.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 install MySQL Connector/Python using pip:</a:t>
            </a:r>
          </a:p>
          <a:p>
            <a:pPr marL="0" indent="0">
              <a:buNone/>
            </a:pPr>
            <a:r>
              <a:rPr lang="en-US" sz="2400" dirty="0" smtClean="0"/>
              <a:t>	pip install </a:t>
            </a:r>
            <a:r>
              <a:rPr lang="en-US" sz="2400" dirty="0" err="1" smtClean="0"/>
              <a:t>mysql</a:t>
            </a:r>
            <a:r>
              <a:rPr lang="en-US" sz="2400" dirty="0" smtClean="0"/>
              <a:t>-connector-python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16" t="-572" r="29762" b="572"/>
          <a:stretch/>
        </p:blipFill>
        <p:spPr>
          <a:xfrm>
            <a:off x="8651630" y="2457612"/>
            <a:ext cx="3094893" cy="30748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connect() constructor creates a connection to the MySQL server and returns </a:t>
            </a:r>
            <a:r>
              <a:rPr lang="en-US" sz="2800" dirty="0" smtClean="0"/>
              <a:t>a</a:t>
            </a:r>
            <a:r>
              <a:rPr lang="ar-IQ" sz="2800" dirty="0" smtClean="0"/>
              <a:t> </a:t>
            </a:r>
            <a:r>
              <a:rPr lang="en-US" sz="2800" dirty="0" err="1" smtClean="0"/>
              <a:t>MySQLConnection</a:t>
            </a:r>
            <a:r>
              <a:rPr lang="en-US" sz="2800" dirty="0" smtClean="0"/>
              <a:t> </a:t>
            </a:r>
            <a:r>
              <a:rPr lang="en-US" sz="2800" dirty="0"/>
              <a:t>object</a:t>
            </a:r>
            <a:r>
              <a:rPr lang="en-US" sz="2800" dirty="0" smtClean="0"/>
              <a:t>.</a:t>
            </a:r>
            <a:endParaRPr lang="ar-IQ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507" y="3697515"/>
            <a:ext cx="1055055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connector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37" y="2084832"/>
            <a:ext cx="690453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 create a Cursor </a:t>
            </a:r>
            <a:r>
              <a:rPr lang="en-US" sz="2400" dirty="0"/>
              <a:t>object </a:t>
            </a:r>
            <a:r>
              <a:rPr lang="en-US" sz="2400" dirty="0" smtClean="0"/>
              <a:t>use </a:t>
            </a:r>
            <a:r>
              <a:rPr lang="en-US" sz="2400" dirty="0"/>
              <a:t>the cursor() method of the Connection </a:t>
            </a:r>
            <a:r>
              <a:rPr lang="en-US" sz="2400" dirty="0" smtClean="0"/>
              <a:t>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Cursor object can be used to execute SQL commands directly from within the Python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executing the required commands, it’s essential to close the cursor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You can also use a context manager to automatically close the cursor when it goes out of scope.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50867" y="2286000"/>
            <a:ext cx="4259483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cur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sz="2000" smtClean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smtClean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sz="2000" smtClean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2000" i="1" dirty="0">
                <a:solidFill>
                  <a:srgbClr val="747C84"/>
                </a:solidFill>
                <a:latin typeface="Consolas" panose="020B0609020204030204" pitchFamily="49" charset="0"/>
              </a:rPr>
              <a:t> Block of code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73FD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cur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2000" i="1" dirty="0">
                <a:solidFill>
                  <a:srgbClr val="747C84"/>
                </a:solidFill>
                <a:latin typeface="Consolas" panose="020B0609020204030204" pitchFamily="49" charset="0"/>
              </a:rPr>
              <a:t> Block of code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To create a table using a </a:t>
            </a:r>
            <a:r>
              <a:rPr lang="en-US" sz="3200" dirty="0"/>
              <a:t>C</a:t>
            </a:r>
            <a:r>
              <a:rPr lang="en-US" sz="3200" dirty="0" smtClean="0"/>
              <a:t>ursor object: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358" y="3361850"/>
            <a:ext cx="1055055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connector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CREATE DATABASE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USE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("""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CREATE TABLE Employees(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INT PRIMARY KEY AUTO_INCREMENT,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VARCHAR(15) NOT NULL,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VARCHAR(15) NOT NULL);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""")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2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</a:t>
            </a:r>
            <a:r>
              <a:rPr lang="en-US" dirty="0" smtClean="0"/>
              <a:t>…into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38" y="2251276"/>
            <a:ext cx="102611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To insert data into tables we also use the Cursor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We should commit any changes on database before closing the Cursor object.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276" y="4085863"/>
            <a:ext cx="980977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connector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USE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INSERT INTO Employees(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) VALUES('Ahmed', 'Khaled'), ('Salim', 'Hassan');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commit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SELECT…FROM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the Cursor object to query data by executing `SELECT … FROM` command, then fetch the output using the </a:t>
            </a:r>
            <a:r>
              <a:rPr lang="en-US" sz="2400" dirty="0" err="1" smtClean="0"/>
              <a:t>fetchall</a:t>
            </a:r>
            <a:r>
              <a:rPr lang="en-US" sz="2400" dirty="0" smtClean="0"/>
              <a:t>() </a:t>
            </a:r>
            <a:r>
              <a:rPr lang="en-US" sz="2400" dirty="0"/>
              <a:t>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3298785"/>
            <a:ext cx="1049268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mysql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connector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mysql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mysql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USE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SELECT * FROM Employees;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data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fetchall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747C84"/>
                </a:solidFill>
                <a:latin typeface="Consolas" panose="020B0609020204030204" pitchFamily="49" charset="0"/>
              </a:rPr>
              <a:t> [(1, 'Ahmed', 'Khaled'), (2, 'Salim', 'Hassan')]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first_names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first_names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747C84"/>
                </a:solidFill>
                <a:latin typeface="Consolas" panose="020B0609020204030204" pitchFamily="49" charset="0"/>
              </a:rPr>
              <a:t> ['Ahmed', 'Salim']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18713" cy="44742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Dealing with Command-Line </a:t>
            </a:r>
            <a:r>
              <a:rPr lang="en-US" sz="3200" dirty="0"/>
              <a:t>A</a:t>
            </a:r>
            <a:r>
              <a:rPr lang="en-US" sz="3200" dirty="0" smtClean="0"/>
              <a:t>rguments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Interacting with Operating Systems  </a:t>
            </a:r>
            <a:r>
              <a:rPr lang="en-US" sz="2400" dirty="0" smtClean="0"/>
              <a:t>(and such stuff!)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MySQL </a:t>
            </a:r>
            <a:r>
              <a:rPr lang="en-US" sz="3200" dirty="0"/>
              <a:t>Connector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Hashing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Cryptography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Labs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27" y="4540943"/>
            <a:ext cx="2621573" cy="2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09803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functions take an input of variable length and produce a fixed-size output, commonly referred to as a “digest</a:t>
            </a:r>
            <a:r>
              <a:rPr lang="en-US" dirty="0" smtClean="0"/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Hashlib Python </a:t>
            </a:r>
            <a:r>
              <a:rPr lang="en-US" dirty="0"/>
              <a:t>module  implements a common interface to many different secure hash and message digest algorithms.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83664"/>
            <a:ext cx="3972560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24864"/>
          </a:xfrm>
        </p:spPr>
        <p:txBody>
          <a:bodyPr/>
          <a:lstStyle/>
          <a:p>
            <a:r>
              <a:rPr lang="en-US" dirty="0" smtClean="0"/>
              <a:t>Hashlib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10080"/>
            <a:ext cx="10009632" cy="46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Hashlib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60605"/>
            <a:ext cx="9720262" cy="28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26701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Cryptography </a:t>
            </a:r>
            <a:r>
              <a:rPr lang="en-US" dirty="0"/>
              <a:t>is a package which provides cryptographic recipes and primitives to Python developers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ryptography </a:t>
            </a:r>
            <a:r>
              <a:rPr lang="en-US" dirty="0"/>
              <a:t>includes both high level recipes and low level interfaces to common cryptographic algorithms such as symmetric ciphers, message digests, and key derivation functions.</a:t>
            </a:r>
          </a:p>
        </p:txBody>
      </p:sp>
      <p:pic>
        <p:nvPicPr>
          <p:cNvPr id="3079" name="Picture 7" descr="Practical Cryptography in Python: Learning Correct Cryptography by Example 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14" y="1433842"/>
            <a:ext cx="3414101" cy="48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4" y="2206869"/>
            <a:ext cx="8484576" cy="4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76" y="2194560"/>
            <a:ext cx="9676903" cy="41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 Resources Channel on Telegram which is owned by MUSTAFA ABDULAZIZ (who is me BTW):</a:t>
            </a:r>
          </a:p>
          <a:p>
            <a:r>
              <a:rPr lang="en-US" sz="2800" dirty="0" smtClean="0">
                <a:hlinkClick r:id="rId2"/>
              </a:rPr>
              <a:t>Link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Link also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BFCB"/>
                </a:solidFill>
              </a:rPr>
              <a:t>Link also, but pink and within the logo</a:t>
            </a:r>
            <a:endParaRPr lang="ar-IQ" sz="2800" dirty="0" smtClean="0">
              <a:solidFill>
                <a:srgbClr val="FFBFCB"/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9801" r="8409" b="5577"/>
          <a:stretch/>
        </p:blipFill>
        <p:spPr>
          <a:xfrm>
            <a:off x="8241177" y="3223317"/>
            <a:ext cx="3599726" cy="32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Resources- Code Repo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47570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Python and </a:t>
            </a:r>
            <a:r>
              <a:rPr lang="en-US" dirty="0" err="1" smtClean="0"/>
              <a:t>Jupyter</a:t>
            </a:r>
            <a:r>
              <a:rPr lang="en-US" dirty="0" smtClean="0"/>
              <a:t> files related to </a:t>
            </a:r>
            <a:r>
              <a:rPr lang="en-US" dirty="0"/>
              <a:t>this lecture was uploaded to my personal </a:t>
            </a:r>
            <a:r>
              <a:rPr lang="en-US" dirty="0" err="1" smtClean="0"/>
              <a:t>Github</a:t>
            </a:r>
            <a:r>
              <a:rPr lang="en-US" dirty="0" smtClean="0"/>
              <a:t> account:-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Python Tutorial: VENV (Mac &amp; Linux</a:t>
            </a:r>
            <a:r>
              <a:rPr lang="it-IT" dirty="0" smtClean="0"/>
              <a:t>)</a:t>
            </a:r>
            <a:r>
              <a:rPr lang="ar-IQ" dirty="0" smtClean="0"/>
              <a:t> </a:t>
            </a:r>
            <a:r>
              <a:rPr lang="en-US" dirty="0" smtClean="0"/>
              <a:t> by </a:t>
            </a:r>
            <a:r>
              <a:rPr lang="en-US" dirty="0"/>
              <a:t>Corey </a:t>
            </a:r>
            <a:r>
              <a:rPr lang="en-US" dirty="0" smtClean="0"/>
              <a:t>Schafer </a:t>
            </a:r>
            <a:r>
              <a:rPr lang="en-US" dirty="0" smtClean="0">
                <a:hlinkClick r:id="rId3"/>
              </a:rPr>
              <a:t>Link</a:t>
            </a:r>
            <a:endParaRPr lang="ar-IQ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 Tutorial: Introduction, Setup, and Walkthrough by </a:t>
            </a:r>
            <a:r>
              <a:rPr lang="en-US" dirty="0" smtClean="0"/>
              <a:t>Corey Schafer:-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BTW</a:t>
            </a:r>
            <a:r>
              <a:rPr lang="en-US" dirty="0"/>
              <a:t>, Prof. Severus </a:t>
            </a:r>
            <a:r>
              <a:rPr lang="en-US" dirty="0" smtClean="0"/>
              <a:t>Snape was a big fan of Jupyter Notebook.</a:t>
            </a:r>
          </a:p>
          <a:p>
            <a:pPr marL="0" indent="0">
              <a:buNone/>
            </a:pPr>
            <a:r>
              <a:rPr lang="en-US" dirty="0" smtClean="0">
                <a:latin typeface="Blackadder ITC" panose="04020505051007020D02" pitchFamily="82" charset="0"/>
              </a:rPr>
              <a:t>Source: </a:t>
            </a:r>
            <a:r>
              <a:rPr lang="en-US" dirty="0">
                <a:latin typeface="Blackadder ITC" panose="04020505051007020D02" pitchFamily="82" charset="0"/>
              </a:rPr>
              <a:t>J. K. </a:t>
            </a:r>
            <a:r>
              <a:rPr lang="en-US" dirty="0" smtClean="0">
                <a:latin typeface="Blackadder ITC" panose="04020505051007020D02" pitchFamily="82" charset="0"/>
              </a:rPr>
              <a:t>Rowling told me</a:t>
            </a:r>
          </a:p>
        </p:txBody>
      </p:sp>
      <p:pic>
        <p:nvPicPr>
          <p:cNvPr id="1030" name="Picture 6" descr="Severus Snape | Warner Bros. Entertainment Wiki | Fand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70" y="1671867"/>
            <a:ext cx="2992071" cy="43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Resources-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2"/>
              </a:rPr>
              <a:t>Python </a:t>
            </a:r>
            <a:r>
              <a:rPr lang="en-US" sz="2800" dirty="0">
                <a:hlinkClick r:id="rId2"/>
              </a:rPr>
              <a:t>Cookbook </a:t>
            </a:r>
            <a:r>
              <a:rPr lang="en-US" sz="2800" dirty="0" smtClean="0">
                <a:hlinkClick r:id="rId2"/>
              </a:rPr>
              <a:t>3</a:t>
            </a:r>
            <a:r>
              <a:rPr lang="en-US" sz="2800" baseline="30000" dirty="0" smtClean="0">
                <a:hlinkClick r:id="rId2"/>
              </a:rPr>
              <a:t>rd</a:t>
            </a:r>
            <a:r>
              <a:rPr lang="en-US" sz="2800" dirty="0" smtClean="0">
                <a:hlinkClick r:id="rId2"/>
              </a:rPr>
              <a:t> Edition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Learning Python </a:t>
            </a:r>
            <a:r>
              <a:rPr lang="en-US" sz="2800" dirty="0" smtClean="0">
                <a:hlinkClick r:id="rId3"/>
              </a:rPr>
              <a:t>4</a:t>
            </a:r>
            <a:r>
              <a:rPr lang="en-US" sz="2800" baseline="30000" dirty="0" smtClean="0">
                <a:hlinkClick r:id="rId3"/>
              </a:rPr>
              <a:t>th</a:t>
            </a:r>
            <a:r>
              <a:rPr lang="en-US" sz="2800" dirty="0" smtClean="0">
                <a:hlinkClick r:id="rId3"/>
              </a:rPr>
              <a:t> Edition By </a:t>
            </a:r>
            <a:r>
              <a:rPr lang="en-US" sz="2800" dirty="0">
                <a:hlinkClick r:id="rId3"/>
              </a:rPr>
              <a:t>Mark </a:t>
            </a:r>
            <a:r>
              <a:rPr lang="en-US" sz="2800" dirty="0" smtClean="0">
                <a:hlinkClick r:id="rId3"/>
              </a:rPr>
              <a:t>Lutz</a:t>
            </a:r>
            <a:endParaRPr lang="ar-IQ" sz="2800" dirty="0" smtClean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3"/>
              </a:rPr>
              <a:t>Practical Cryptography in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Python Network </a:t>
            </a:r>
            <a:r>
              <a:rPr lang="en-US" sz="2800" dirty="0" smtClean="0">
                <a:hlinkClick r:id="rId4"/>
              </a:rPr>
              <a:t>Programming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5"/>
              </a:rPr>
              <a:t>Python for Data Analysis</a:t>
            </a:r>
            <a:r>
              <a:rPr lang="ar-IQ" sz="2800" dirty="0">
                <a:hlinkClick r:id="rId5"/>
              </a:rPr>
              <a:t> </a:t>
            </a:r>
            <a:r>
              <a:rPr lang="en-US" sz="2800" dirty="0">
                <a:hlinkClick r:id="rId5"/>
              </a:rPr>
              <a:t> 3</a:t>
            </a:r>
            <a:r>
              <a:rPr lang="en-US" sz="2800" baseline="30000" dirty="0">
                <a:hlinkClick r:id="rId5"/>
              </a:rPr>
              <a:t>rd</a:t>
            </a:r>
            <a:r>
              <a:rPr lang="en-US" sz="2800" dirty="0">
                <a:hlinkClick r:id="rId5"/>
              </a:rPr>
              <a:t> edition By Wes McKinney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6"/>
              </a:rPr>
              <a:t>Advanced Python Programming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7"/>
              </a:rPr>
              <a:t>High Performance MySQL </a:t>
            </a:r>
            <a:r>
              <a:rPr lang="en-US" sz="2800" dirty="0" smtClean="0">
                <a:hlinkClick r:id="rId7"/>
              </a:rPr>
              <a:t>3</a:t>
            </a:r>
            <a:r>
              <a:rPr lang="en-US" sz="2800" baseline="30000" dirty="0" smtClean="0">
                <a:hlinkClick r:id="rId7"/>
              </a:rPr>
              <a:t>rd</a:t>
            </a:r>
            <a:r>
              <a:rPr lang="en-US" sz="2800" dirty="0" smtClean="0">
                <a:hlinkClick r:id="rId7"/>
              </a:rPr>
              <a:t> edition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Guido's Personal Home P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39" y="1846466"/>
            <a:ext cx="2411779" cy="36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1160" y="5679830"/>
            <a:ext cx="252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lackadder ITC" panose="04020505051007020D02" pitchFamily="82" charset="0"/>
              </a:rPr>
              <a:t>Guido van </a:t>
            </a:r>
            <a:r>
              <a:rPr lang="en-US" sz="2000" dirty="0" smtClean="0">
                <a:latin typeface="Blackadder ITC" panose="04020505051007020D02" pitchFamily="82" charset="0"/>
              </a:rPr>
              <a:t>Rossum</a:t>
            </a:r>
            <a:br>
              <a:rPr lang="en-US" sz="2000" dirty="0" smtClean="0">
                <a:latin typeface="Blackadder ITC" panose="04020505051007020D02" pitchFamily="82" charset="0"/>
              </a:rPr>
            </a:br>
            <a:r>
              <a:rPr lang="en-US" sz="2000" dirty="0" smtClean="0">
                <a:latin typeface="Blackadder ITC" panose="04020505051007020D02" pitchFamily="82" charset="0"/>
              </a:rPr>
              <a:t>The creator of Python</a:t>
            </a:r>
            <a:endParaRPr lang="en-US" sz="2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Resources-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hlinkClick r:id="rId2"/>
              </a:rPr>
              <a:t>Security Discussion Slides By Mustafa Abdulaziz</a:t>
            </a:r>
            <a:endParaRPr lang="en-US" sz="2800" dirty="0" smtClean="0">
              <a:solidFill>
                <a:prstClr val="black"/>
              </a:solidFill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hlinkClick r:id="rId3"/>
              </a:rPr>
              <a:t>OS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Module </a:t>
            </a:r>
            <a:r>
              <a:rPr lang="en-US" sz="2800" dirty="0" smtClean="0">
                <a:solidFill>
                  <a:prstClr val="black"/>
                </a:solidFill>
                <a:hlinkClick r:id="rId3"/>
              </a:rPr>
              <a:t>Documentation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hlinkClick r:id="rId4"/>
              </a:rPr>
              <a:t>Subprocess</a:t>
            </a:r>
            <a:r>
              <a:rPr lang="en-US" sz="2800" dirty="0" smtClean="0">
                <a:hlinkClick r:id="rId4"/>
              </a:rPr>
              <a:t> </a:t>
            </a:r>
            <a:r>
              <a:rPr lang="en-US" sz="2800" dirty="0">
                <a:hlinkClick r:id="rId4"/>
              </a:rPr>
              <a:t>Module Documentation</a:t>
            </a:r>
            <a:r>
              <a:rPr lang="en-US" sz="2800" dirty="0"/>
              <a:t> 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SQL Connector Documentation		</a:t>
            </a:r>
            <a:r>
              <a:rPr lang="en-US" sz="2800" dirty="0" smtClean="0">
                <a:hlinkClick r:id="rId5"/>
              </a:rPr>
              <a:t>Web</a:t>
            </a:r>
            <a:r>
              <a:rPr lang="en-US" sz="2800" dirty="0" smtClean="0"/>
              <a:t>           </a:t>
            </a:r>
            <a:r>
              <a:rPr lang="en-US" sz="2800" dirty="0" smtClean="0">
                <a:hlinkClick r:id="rId6"/>
              </a:rPr>
              <a:t>PDF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Cryptography Documentation 		</a:t>
            </a:r>
            <a:r>
              <a:rPr lang="en-US" sz="2800" dirty="0" smtClean="0">
                <a:hlinkClick r:id="rId7"/>
              </a:rPr>
              <a:t>Web</a:t>
            </a:r>
            <a:r>
              <a:rPr lang="en-US" sz="2800" dirty="0" smtClean="0"/>
              <a:t>	         </a:t>
            </a:r>
            <a:r>
              <a:rPr lang="en-US" sz="2800" dirty="0" smtClean="0">
                <a:hlinkClick r:id="rId8"/>
              </a:rPr>
              <a:t>PDF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15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command-line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273987" cy="4289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sys module in Python provides an attribute list that contains all </a:t>
            </a:r>
            <a:r>
              <a:rPr lang="en-US" sz="2800" dirty="0"/>
              <a:t>command-line</a:t>
            </a:r>
            <a:r>
              <a:rPr lang="en-US" sz="2800" dirty="0" smtClean="0"/>
              <a:t> arguments passed to the script, but it does not provide a mean to parse those arguments.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Python also provides a module called argparse, this module provides a simple interface to parse command-line arguments and flags.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interface provided by this module is an </a:t>
            </a:r>
            <a:r>
              <a:rPr lang="en-US" sz="2400" dirty="0" smtClean="0"/>
              <a:t>ArgumentParser</a:t>
            </a:r>
            <a:r>
              <a:rPr lang="en-US" sz="2400" b="1" dirty="0" smtClean="0"/>
              <a:t> </a:t>
            </a:r>
            <a:r>
              <a:rPr lang="en-US" sz="2800" dirty="0" smtClean="0"/>
              <a:t>object, which supports a variety of methods to be used according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37618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17410" name="Picture 2" descr="Cybersecurity | NOVA Labs | PB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55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Python program which has the following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should be used to create a database called `Company`, create a table called Users inside the database containing the following attributes: User ID, Username, and Password, and fill the `Users` table with one record based on user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can also be used to insert a new record into the table `Users` without trying to create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Accepts user input as Command-line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Encrypts the username using </a:t>
            </a:r>
            <a:r>
              <a:rPr lang="en-US" dirty="0" err="1"/>
              <a:t>MultiFernet</a:t>
            </a:r>
            <a:r>
              <a:rPr lang="en-US" dirty="0"/>
              <a:t> </a:t>
            </a:r>
            <a:r>
              <a:rPr lang="en-US" dirty="0" smtClean="0"/>
              <a:t>cryptography, and </a:t>
            </a:r>
            <a:r>
              <a:rPr lang="en-US" dirty="0"/>
              <a:t>h</a:t>
            </a:r>
            <a:r>
              <a:rPr lang="en-US" dirty="0" smtClean="0"/>
              <a:t>ashes </a:t>
            </a:r>
            <a:r>
              <a:rPr lang="en-US" dirty="0"/>
              <a:t>the password using any chosen hashing algorithm.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required to decrypt the username should be automatically saved into files at the Current Working Directory so that an optional lab script called `login` could work.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44" y="8851"/>
            <a:ext cx="2128774" cy="23124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72300" y="518746"/>
            <a:ext cx="210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briola" panose="04040605051002020D02" pitchFamily="82" charset="0"/>
              </a:rPr>
              <a:t>Dora has come to search for difficulty in this task!</a:t>
            </a:r>
            <a:endParaRPr lang="en-US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implements a simple login process using the existing data into the `Users` table</a:t>
            </a:r>
            <a:r>
              <a:rPr lang="en-US" dirty="0"/>
              <a:t>. The program should have the following features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Accepts </a:t>
            </a:r>
            <a:r>
              <a:rPr lang="en-US" dirty="0"/>
              <a:t>the input </a:t>
            </a:r>
            <a:r>
              <a:rPr lang="en-US" dirty="0" smtClean="0"/>
              <a:t>as </a:t>
            </a:r>
            <a:r>
              <a:rPr lang="en-US" dirty="0"/>
              <a:t>command-line arguments, </a:t>
            </a:r>
            <a:r>
              <a:rPr lang="en-US" dirty="0" smtClean="0"/>
              <a:t>with all necessary </a:t>
            </a:r>
            <a:r>
              <a:rPr lang="en-US" dirty="0"/>
              <a:t>data </a:t>
            </a:r>
            <a:r>
              <a:rPr lang="en-US" dirty="0" smtClean="0"/>
              <a:t>provided </a:t>
            </a:r>
            <a:r>
              <a:rPr lang="en-US" dirty="0"/>
              <a:t>as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users should enter the login credentials as plaintext.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the user is authenticated, the code should provide a means to execute SQL commands.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not forget, Least Privileges, All that you have done is nothing if you forget that principle!</a:t>
            </a:r>
          </a:p>
        </p:txBody>
      </p:sp>
    </p:spTree>
    <p:extLst>
      <p:ext uri="{BB962C8B-B14F-4D97-AF65-F5344CB8AC3E}">
        <p14:creationId xmlns:p14="http://schemas.microsoft.com/office/powerpoint/2010/main" val="4833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4- </a:t>
            </a:r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Try to improve the script of Lab 2, so that it builds an entire Company database, and interacts with it by using an improved GUI–based version of the login script.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Note: YOU DO NOT NEAD TO WRITE ALL SQL COMMANDS INSIDE YOUR CODE, YOU CAN USE FOUR LINES OF PYTHON CODE!</a:t>
            </a:r>
          </a:p>
        </p:txBody>
      </p:sp>
    </p:spTree>
    <p:extLst>
      <p:ext uri="{BB962C8B-B14F-4D97-AF65-F5344CB8AC3E}">
        <p14:creationId xmlns:p14="http://schemas.microsoft.com/office/powerpoint/2010/main" val="3023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92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8" y="62116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Python </a:t>
            </a:r>
            <a:r>
              <a:rPr lang="en-US" sz="3600" dirty="0" smtClean="0">
                <a:solidFill>
                  <a:srgbClr val="7030A0"/>
                </a:solidFill>
              </a:rPr>
              <a:t>Scripting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427" y="4540943"/>
            <a:ext cx="2621573" cy="2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74" y="506086"/>
            <a:ext cx="9720072" cy="1499616"/>
          </a:xfrm>
        </p:spPr>
        <p:txBody>
          <a:bodyPr/>
          <a:lstStyle/>
          <a:p>
            <a:r>
              <a:rPr lang="en-US" dirty="0" smtClean="0"/>
              <a:t>Argparse Module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9454" y="1791037"/>
            <a:ext cx="9007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add_argument</a:t>
            </a:r>
            <a:r>
              <a:rPr lang="en-US" sz="2000" dirty="0" smtClean="0"/>
              <a:t>() method is used to add a new command-line argument.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p</a:t>
            </a:r>
            <a:r>
              <a:rPr lang="en-US" sz="2000" dirty="0" err="1" smtClean="0"/>
              <a:t>arse_arge</a:t>
            </a:r>
            <a:r>
              <a:rPr lang="en-US" sz="2000" dirty="0"/>
              <a:t>() method runs the parser and places the extracted data in </a:t>
            </a:r>
            <a:r>
              <a:rPr lang="en-US" sz="2000" dirty="0" smtClean="0"/>
              <a:t>a </a:t>
            </a:r>
            <a:r>
              <a:rPr lang="en-US" sz="2000" dirty="0" err="1" smtClean="0"/>
              <a:t>argparse.Namespace</a:t>
            </a:r>
            <a:r>
              <a:rPr lang="en-US" sz="2000" dirty="0" smtClean="0"/>
              <a:t> object so that you can apply your logic. 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080" y="2806700"/>
            <a:ext cx="10932160" cy="3768331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argparse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des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This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prgram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is used to add or subtract two numbers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ArgumentParser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des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add_argument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-n1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--num1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First number.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add_argument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-n2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--num2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Second number.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add_argument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--subtract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store_true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To enable subtraction mode.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parse_args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C5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n2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C5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subtract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n2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n2</a:t>
            </a:r>
            <a:r>
              <a:rPr lang="en-US" dirty="0" smtClean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48" y="2310318"/>
            <a:ext cx="11151171" cy="3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Interacting with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56539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Python provides several modules to interact with the Operating System, including OS and subprocess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OS module includes functions that are used to perform various </a:t>
            </a:r>
            <a:r>
              <a:rPr lang="en-US" sz="2400" dirty="0"/>
              <a:t>operations, such as creating a directory, removing a file, and determining the existence of a file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subprocess module is used to run shell commands specific to the operating system in a sub-process and parse their output.</a:t>
            </a:r>
            <a:endParaRPr lang="en-US" sz="2400" dirty="0" smtClean="0"/>
          </a:p>
        </p:txBody>
      </p:sp>
      <p:pic>
        <p:nvPicPr>
          <p:cNvPr id="2050" name="Picture 2" descr="9,800+ Operating System Stock Photos, Pictures &amp; Royalty-Free Images -  iStock | Operating system background, Computer operating system, Operating 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31" y="2084832"/>
            <a:ext cx="3611753" cy="36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Module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84" y="2084832"/>
            <a:ext cx="91263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1" y="2084832"/>
            <a:ext cx="10357339" cy="42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430" y="2084832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To redirect the output of a command to a file.</a:t>
            </a:r>
            <a:endParaRPr lang="ar-IQ" sz="2400" dirty="0" smtClean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Alternatively, if you want to store only the </a:t>
            </a:r>
            <a:r>
              <a:rPr lang="en-US" sz="2400" dirty="0" err="1"/>
              <a:t>stdout</a:t>
            </a:r>
            <a:r>
              <a:rPr lang="en-US" sz="2400" dirty="0"/>
              <a:t> in a variable, you can use </a:t>
            </a:r>
            <a:r>
              <a:rPr lang="en-US" sz="2400" dirty="0" err="1"/>
              <a:t>stdout</a:t>
            </a:r>
            <a:r>
              <a:rPr lang="en-US" sz="2400" dirty="0"/>
              <a:t>=</a:t>
            </a:r>
            <a:r>
              <a:rPr lang="en-US" sz="2400" dirty="0" err="1"/>
              <a:t>subprocess.PIPE</a:t>
            </a:r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296" y="1952947"/>
            <a:ext cx="79627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1763</TotalTime>
  <Words>1260</Words>
  <Application>Microsoft Office PowerPoint</Application>
  <PresentationFormat>Widescreen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Blackadder ITC</vt:lpstr>
      <vt:lpstr>Consolas</vt:lpstr>
      <vt:lpstr>Gabriola</vt:lpstr>
      <vt:lpstr>Tw Cen MT</vt:lpstr>
      <vt:lpstr>Tw Cen MT Condensed</vt:lpstr>
      <vt:lpstr>Wingdings</vt:lpstr>
      <vt:lpstr>Wingdings 3</vt:lpstr>
      <vt:lpstr>Integral</vt:lpstr>
      <vt:lpstr>Python Scripting</vt:lpstr>
      <vt:lpstr>Agenda</vt:lpstr>
      <vt:lpstr>Dealing with command-line arguments </vt:lpstr>
      <vt:lpstr>Argparse Module</vt:lpstr>
      <vt:lpstr>Output</vt:lpstr>
      <vt:lpstr>Interacting with Operating Systems</vt:lpstr>
      <vt:lpstr>os Module</vt:lpstr>
      <vt:lpstr>Subprocess</vt:lpstr>
      <vt:lpstr>Subprocess</vt:lpstr>
      <vt:lpstr>Let`s develop a terminal emulator!  </vt:lpstr>
      <vt:lpstr>Let`s develop a terminal emulator!  </vt:lpstr>
      <vt:lpstr>Let`s develop a terminal emulator! </vt:lpstr>
      <vt:lpstr>Run the terminal emulator</vt:lpstr>
      <vt:lpstr>MySQL Connector</vt:lpstr>
      <vt:lpstr>Connecting to MySQL Server</vt:lpstr>
      <vt:lpstr>Cursor</vt:lpstr>
      <vt:lpstr>CREATE TABLE …</vt:lpstr>
      <vt:lpstr>INSERt…into</vt:lpstr>
      <vt:lpstr>SELECT…FROM</vt:lpstr>
      <vt:lpstr>hashlib</vt:lpstr>
      <vt:lpstr>Hashlib</vt:lpstr>
      <vt:lpstr>Hashlib</vt:lpstr>
      <vt:lpstr>cryptography</vt:lpstr>
      <vt:lpstr>Cryptography</vt:lpstr>
      <vt:lpstr>Cryptography</vt:lpstr>
      <vt:lpstr>Resources</vt:lpstr>
      <vt:lpstr>Resources- Code Repo and more</vt:lpstr>
      <vt:lpstr>Resources- Books</vt:lpstr>
      <vt:lpstr>Resources- Documents</vt:lpstr>
      <vt:lpstr>labs</vt:lpstr>
      <vt:lpstr>Lab 2</vt:lpstr>
      <vt:lpstr>Lab 3</vt:lpstr>
      <vt:lpstr>Lab 4- Optional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Security</dc:title>
  <dc:creator>Maher</dc:creator>
  <cp:lastModifiedBy>Maher</cp:lastModifiedBy>
  <cp:revision>114</cp:revision>
  <dcterms:created xsi:type="dcterms:W3CDTF">2024-03-20T19:01:34Z</dcterms:created>
  <dcterms:modified xsi:type="dcterms:W3CDTF">2024-04-25T04:45:30Z</dcterms:modified>
</cp:coreProperties>
</file>