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sldIdLst>
    <p:sldId id="257" r:id="rId5"/>
    <p:sldId id="258" r:id="rId6"/>
    <p:sldId id="259" r:id="rId7"/>
    <p:sldId id="260"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1018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11/30/2021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11564364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6806784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90583869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71969690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87829868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593228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1483125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5349394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013430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757711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12672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712430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052758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178702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11/30/2021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758349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11/30/2021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34816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F6FA2B21-3FCD-4721-B95C-427943F61125}" type="datetime1">
              <a:rPr lang="en-US" smtClean="0"/>
              <a:t>11/30/2021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70371538"/>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50920" y="0"/>
            <a:ext cx="7128769" cy="1979720"/>
          </a:xfrm>
        </p:spPr>
        <p:txBody>
          <a:bodyPr>
            <a:normAutofit/>
          </a:bodyPr>
          <a:lstStyle/>
          <a:p>
            <a:r>
              <a:rPr lang="en-US" sz="5400" b="1" dirty="0">
                <a:solidFill>
                  <a:schemeClr val="bg1"/>
                </a:solidFill>
                <a:effectLst>
                  <a:outerShdw blurRad="38100" dist="38100" dir="2700000" algn="tl">
                    <a:srgbClr val="000000">
                      <a:alpha val="43137"/>
                    </a:srgbClr>
                  </a:outerShdw>
                </a:effectLst>
              </a:rPr>
              <a:t>MENSURATION</a:t>
            </a:r>
            <a:br>
              <a:rPr lang="en-US" sz="5400" b="1" dirty="0">
                <a:solidFill>
                  <a:schemeClr val="bg1"/>
                </a:solidFill>
                <a:effectLst>
                  <a:outerShdw blurRad="38100" dist="38100" dir="2700000" algn="tl">
                    <a:srgbClr val="000000">
                      <a:alpha val="43137"/>
                    </a:srgbClr>
                  </a:outerShdw>
                </a:effectLst>
              </a:rPr>
            </a:br>
            <a:r>
              <a:rPr lang="en-US" sz="5400" b="1" dirty="0">
                <a:solidFill>
                  <a:schemeClr val="bg1"/>
                </a:solidFill>
                <a:effectLst>
                  <a:outerShdw blurRad="38100" dist="38100" dir="2700000" algn="tl">
                    <a:srgbClr val="000000">
                      <a:alpha val="43137"/>
                    </a:srgbClr>
                  </a:outerShdw>
                </a:effectLst>
              </a:rPr>
              <a:t>CALCULATOR</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50920" y="2158310"/>
            <a:ext cx="4775075" cy="559656"/>
          </a:xfrm>
        </p:spPr>
        <p:txBody>
          <a:bodyPr>
            <a:normAutofit/>
          </a:bodyPr>
          <a:lstStyle/>
          <a:p>
            <a:pPr>
              <a:spcAft>
                <a:spcPts val="600"/>
              </a:spcAft>
            </a:pPr>
            <a:r>
              <a:rPr lang="en-US" b="1" dirty="0">
                <a:solidFill>
                  <a:schemeClr val="bg1">
                    <a:lumMod val="75000"/>
                    <a:lumOff val="25000"/>
                  </a:schemeClr>
                </a:solidFill>
                <a:effectLst>
                  <a:outerShdw blurRad="38100" dist="38100" dir="2700000" algn="tl">
                    <a:srgbClr val="000000">
                      <a:alpha val="43137"/>
                    </a:srgbClr>
                  </a:outerShdw>
                </a:effectLst>
              </a:rPr>
              <a:t>A web Application</a:t>
            </a:r>
          </a:p>
          <a:p>
            <a:pPr>
              <a:spcAft>
                <a:spcPts val="600"/>
              </a:spcAft>
            </a:pPr>
            <a:endParaRPr lang="en-US" b="1" dirty="0">
              <a:solidFill>
                <a:schemeClr val="bg1">
                  <a:lumMod val="75000"/>
                  <a:lumOff val="25000"/>
                </a:schemeClr>
              </a:solidFill>
              <a:effectLst>
                <a:outerShdw blurRad="38100" dist="38100" dir="2700000" algn="tl">
                  <a:srgbClr val="000000">
                    <a:alpha val="43137"/>
                  </a:srgbClr>
                </a:outerShdw>
              </a:effectLst>
            </a:endParaRPr>
          </a:p>
          <a:p>
            <a:pPr>
              <a:spcAft>
                <a:spcPts val="600"/>
              </a:spcAft>
            </a:pPr>
            <a:endParaRPr lang="en-US" b="1" dirty="0">
              <a:solidFill>
                <a:schemeClr val="bg1">
                  <a:lumMod val="75000"/>
                  <a:lumOff val="25000"/>
                </a:schemeClr>
              </a:solidFill>
              <a:effectLst>
                <a:outerShdw blurRad="38100" dist="38100" dir="2700000" algn="tl">
                  <a:srgbClr val="000000">
                    <a:alpha val="43137"/>
                  </a:srgbClr>
                </a:outerShdw>
              </a:effectLst>
            </a:endParaRPr>
          </a:p>
          <a:p>
            <a:pPr>
              <a:spcAft>
                <a:spcPts val="600"/>
              </a:spcAft>
            </a:pPr>
            <a:endParaRPr lang="en-US" b="1" dirty="0">
              <a:solidFill>
                <a:schemeClr val="bg1">
                  <a:lumMod val="75000"/>
                  <a:lumOff val="25000"/>
                </a:schemeClr>
              </a:solidFill>
              <a:effectLst>
                <a:outerShdw blurRad="38100" dist="38100" dir="2700000" algn="tl">
                  <a:srgbClr val="000000">
                    <a:alpha val="43137"/>
                  </a:srgbClr>
                </a:outerShdw>
              </a:effectLst>
            </a:endParaRPr>
          </a:p>
          <a:p>
            <a:pPr>
              <a:spcAft>
                <a:spcPts val="600"/>
              </a:spcAft>
            </a:pPr>
            <a:endParaRPr lang="en-US" b="1" dirty="0">
              <a:solidFill>
                <a:schemeClr val="bg1">
                  <a:lumMod val="75000"/>
                  <a:lumOff val="25000"/>
                </a:schemeClr>
              </a:solidFill>
              <a:effectLst>
                <a:outerShdw blurRad="38100" dist="38100" dir="2700000" algn="tl">
                  <a:srgbClr val="000000">
                    <a:alpha val="43137"/>
                  </a:srgbClr>
                </a:outerShdw>
              </a:effectLst>
            </a:endParaRPr>
          </a:p>
          <a:p>
            <a:pPr>
              <a:spcAft>
                <a:spcPts val="600"/>
              </a:spcAft>
            </a:pPr>
            <a:endParaRPr lang="en-US" b="1" dirty="0">
              <a:solidFill>
                <a:schemeClr val="bg1">
                  <a:lumMod val="75000"/>
                  <a:lumOff val="25000"/>
                </a:schemeClr>
              </a:solidFill>
              <a:effectLst>
                <a:outerShdw blurRad="38100" dist="38100" dir="2700000" algn="tl">
                  <a:srgbClr val="000000">
                    <a:alpha val="43137"/>
                  </a:srgbClr>
                </a:outerShdw>
              </a:effectLst>
            </a:endParaRPr>
          </a:p>
          <a:p>
            <a:pPr>
              <a:spcAft>
                <a:spcPts val="600"/>
              </a:spcAft>
            </a:pPr>
            <a:endParaRPr lang="en-US" b="1" dirty="0">
              <a:solidFill>
                <a:schemeClr val="bg1">
                  <a:lumMod val="75000"/>
                  <a:lumOff val="25000"/>
                </a:schemeClr>
              </a:solidFill>
              <a:effectLst>
                <a:outerShdw blurRad="38100" dist="38100" dir="2700000" algn="tl">
                  <a:srgbClr val="000000">
                    <a:alpha val="43137"/>
                  </a:srgbClr>
                </a:outerShdw>
              </a:effectLst>
            </a:endParaRPr>
          </a:p>
          <a:p>
            <a:pPr>
              <a:spcAft>
                <a:spcPts val="600"/>
              </a:spcAft>
            </a:pPr>
            <a:endParaRPr lang="en-US" b="1" dirty="0">
              <a:solidFill>
                <a:schemeClr val="bg1">
                  <a:lumMod val="75000"/>
                  <a:lumOff val="25000"/>
                </a:schemeClr>
              </a:solidFill>
              <a:effectLst>
                <a:outerShdw blurRad="38100" dist="38100" dir="2700000" algn="tl">
                  <a:srgbClr val="000000">
                    <a:alpha val="43137"/>
                  </a:srgbClr>
                </a:outerShdw>
              </a:effectLst>
            </a:endParaRPr>
          </a:p>
          <a:p>
            <a:pPr>
              <a:spcAft>
                <a:spcPts val="600"/>
              </a:spcAft>
            </a:pPr>
            <a:endParaRPr lang="en-US" b="1" dirty="0">
              <a:solidFill>
                <a:schemeClr val="bg1">
                  <a:lumMod val="75000"/>
                  <a:lumOff val="25000"/>
                </a:schemeClr>
              </a:solidFill>
              <a:effectLst>
                <a:outerShdw blurRad="38100" dist="38100" dir="2700000" algn="tl">
                  <a:srgbClr val="000000">
                    <a:alpha val="43137"/>
                  </a:srgbClr>
                </a:outerShdw>
              </a:effectLst>
            </a:endParaRPr>
          </a:p>
        </p:txBody>
      </p:sp>
      <p:pic>
        <p:nvPicPr>
          <p:cNvPr id="5" name="Graphic 4" descr="Calculator">
            <a:extLst>
              <a:ext uri="{FF2B5EF4-FFF2-40B4-BE49-F238E27FC236}">
                <a16:creationId xmlns:a16="http://schemas.microsoft.com/office/drawing/2014/main" id="{610BACE2-51D9-4940-A702-F038D95AB9B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0389" y="3042821"/>
            <a:ext cx="2408068" cy="2408068"/>
          </a:xfrm>
          <a:prstGeom prst="rect">
            <a:avLst/>
          </a:prstGeom>
        </p:spPr>
      </p:pic>
      <p:sp>
        <p:nvSpPr>
          <p:cNvPr id="4" name="TextBox 3">
            <a:extLst>
              <a:ext uri="{FF2B5EF4-FFF2-40B4-BE49-F238E27FC236}">
                <a16:creationId xmlns:a16="http://schemas.microsoft.com/office/drawing/2014/main" id="{062D61EC-513F-4DC2-A862-0514D10784EE}"/>
              </a:ext>
            </a:extLst>
          </p:cNvPr>
          <p:cNvSpPr txBox="1"/>
          <p:nvPr/>
        </p:nvSpPr>
        <p:spPr>
          <a:xfrm>
            <a:off x="346781" y="5516991"/>
            <a:ext cx="5219517" cy="923330"/>
          </a:xfrm>
          <a:prstGeom prst="rect">
            <a:avLst/>
          </a:prstGeom>
          <a:noFill/>
        </p:spPr>
        <p:txBody>
          <a:bodyPr wrap="square" rtlCol="0">
            <a:spAutoFit/>
          </a:bodyPr>
          <a:lstStyle/>
          <a:p>
            <a:r>
              <a:rPr lang="en-US" b="1" dirty="0">
                <a:solidFill>
                  <a:schemeClr val="bg1"/>
                </a:solidFill>
                <a:effectLst>
                  <a:outerShdw blurRad="38100" dist="38100" dir="2700000" algn="tl">
                    <a:srgbClr val="000000">
                      <a:alpha val="43137"/>
                    </a:srgbClr>
                  </a:outerShdw>
                </a:effectLst>
              </a:rPr>
              <a:t>SUBMITTED TO : PROF. KUMAR SAURABH  </a:t>
            </a:r>
          </a:p>
          <a:p>
            <a:r>
              <a:rPr lang="en-US" b="1" dirty="0">
                <a:solidFill>
                  <a:schemeClr val="bg1"/>
                </a:solidFill>
                <a:effectLst>
                  <a:outerShdw blurRad="38100" dist="38100" dir="2700000" algn="tl">
                    <a:srgbClr val="000000">
                      <a:alpha val="43137"/>
                    </a:srgbClr>
                  </a:outerShdw>
                </a:effectLst>
              </a:rPr>
              <a:t>SUBMITTED BY : MUSTAFA ASAD</a:t>
            </a:r>
          </a:p>
          <a:p>
            <a:r>
              <a:rPr lang="en-US" b="1" dirty="0">
                <a:solidFill>
                  <a:schemeClr val="bg1"/>
                </a:solidFill>
                <a:effectLst>
                  <a:outerShdw blurRad="38100" dist="38100" dir="2700000" algn="tl">
                    <a:srgbClr val="000000">
                      <a:alpha val="43137"/>
                    </a:srgbClr>
                  </a:outerShdw>
                </a:effectLst>
              </a:rPr>
              <a:t>                          2001640100168</a:t>
            </a:r>
            <a:endParaRPr lang="en-IN"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A34868-3A94-40D0-8533-8697B87DEEF6}"/>
              </a:ext>
            </a:extLst>
          </p:cNvPr>
          <p:cNvSpPr>
            <a:spLocks noGrp="1"/>
          </p:cNvSpPr>
          <p:nvPr>
            <p:ph type="title"/>
          </p:nvPr>
        </p:nvSpPr>
        <p:spPr>
          <a:xfrm>
            <a:off x="372863" y="214188"/>
            <a:ext cx="3666478" cy="688978"/>
          </a:xfrm>
        </p:spPr>
        <p:style>
          <a:lnRef idx="2">
            <a:schemeClr val="accent3"/>
          </a:lnRef>
          <a:fillRef idx="1">
            <a:schemeClr val="lt1"/>
          </a:fillRef>
          <a:effectRef idx="0">
            <a:schemeClr val="accent3"/>
          </a:effectRef>
          <a:fontRef idx="minor">
            <a:schemeClr val="dk1"/>
          </a:fontRef>
        </p:style>
        <p:txBody>
          <a:bodyPr>
            <a:normAutofit/>
          </a:bodyPr>
          <a:lstStyle/>
          <a:p>
            <a:r>
              <a:rPr lang="en-US" b="1" dirty="0">
                <a:effectLst>
                  <a:outerShdw blurRad="38100" dist="38100" dir="2700000" algn="tl">
                    <a:srgbClr val="000000">
                      <a:alpha val="43137"/>
                    </a:srgbClr>
                  </a:outerShdw>
                </a:effectLst>
              </a:rPr>
              <a:t>Introduction:</a:t>
            </a:r>
            <a:endParaRPr lang="en-IN" b="1" dirty="0">
              <a:effectLst>
                <a:outerShdw blurRad="38100" dist="38100" dir="2700000" algn="tl">
                  <a:srgbClr val="000000">
                    <a:alpha val="43137"/>
                  </a:srgbClr>
                </a:outerShdw>
              </a:effectLst>
            </a:endParaRPr>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9" name="Content Placeholder 8">
            <a:extLst>
              <a:ext uri="{FF2B5EF4-FFF2-40B4-BE49-F238E27FC236}">
                <a16:creationId xmlns:a16="http://schemas.microsoft.com/office/drawing/2014/main" id="{3BC0A2D5-4B9A-4AF4-A403-81BE42A99F80}"/>
              </a:ext>
            </a:extLst>
          </p:cNvPr>
          <p:cNvSpPr>
            <a:spLocks noGrp="1"/>
          </p:cNvSpPr>
          <p:nvPr>
            <p:ph idx="1"/>
          </p:nvPr>
        </p:nvSpPr>
        <p:spPr>
          <a:xfrm>
            <a:off x="372862" y="1420427"/>
            <a:ext cx="8965079" cy="4141269"/>
          </a:xfrm>
        </p:spPr>
        <p:style>
          <a:lnRef idx="0">
            <a:schemeClr val="accent1"/>
          </a:lnRef>
          <a:fillRef idx="3">
            <a:schemeClr val="accent1"/>
          </a:fillRef>
          <a:effectRef idx="3">
            <a:schemeClr val="accent1"/>
          </a:effectRef>
          <a:fontRef idx="minor">
            <a:schemeClr val="lt1"/>
          </a:fontRef>
        </p:style>
        <p:txBody>
          <a:bodyPr>
            <a:normAutofit/>
          </a:bodyPr>
          <a:lstStyle/>
          <a:p>
            <a:pPr marL="0" indent="0">
              <a:buNone/>
            </a:pPr>
            <a:r>
              <a:rPr lang="en-US" b="1" dirty="0"/>
              <a:t>This Website is a calculator in itself. A calculator, that can solve the mensuration problems. The problems comprising evaluation of the parameters of 2-D shapes can be solved within moments using this web app. Besides solving every parameter of a particular shape, it helps us with the step by step by solution of them along with a proper description of every shape.</a:t>
            </a:r>
            <a:br>
              <a:rPr lang="en-US" b="1" dirty="0"/>
            </a:br>
            <a:r>
              <a:rPr lang="en-US" b="1" dirty="0"/>
              <a:t>So, mensuration problem? Not a problem anymore!</a:t>
            </a:r>
            <a:endParaRPr lang="en-IN" b="1" dirty="0"/>
          </a:p>
        </p:txBody>
      </p:sp>
      <p:pic>
        <p:nvPicPr>
          <p:cNvPr id="17" name="Graphic 16" descr="Thumbs up sign">
            <a:extLst>
              <a:ext uri="{FF2B5EF4-FFF2-40B4-BE49-F238E27FC236}">
                <a16:creationId xmlns:a16="http://schemas.microsoft.com/office/drawing/2014/main" id="{6B84E1BE-6B57-4B68-8EE7-10A29A242DE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62775" y="3962400"/>
            <a:ext cx="914400" cy="914400"/>
          </a:xfrm>
          <a:prstGeom prst="rect">
            <a:avLst/>
          </a:prstGeom>
        </p:spPr>
      </p:pic>
    </p:spTree>
    <p:extLst>
      <p:ext uri="{BB962C8B-B14F-4D97-AF65-F5344CB8AC3E}">
        <p14:creationId xmlns:p14="http://schemas.microsoft.com/office/powerpoint/2010/main" val="17553155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A34868-3A94-40D0-8533-8697B87DEEF6}"/>
              </a:ext>
            </a:extLst>
          </p:cNvPr>
          <p:cNvSpPr>
            <a:spLocks noGrp="1"/>
          </p:cNvSpPr>
          <p:nvPr>
            <p:ph type="title"/>
          </p:nvPr>
        </p:nvSpPr>
        <p:spPr>
          <a:xfrm>
            <a:off x="372862" y="176773"/>
            <a:ext cx="2698812" cy="688978"/>
          </a:xfrm>
        </p:spPr>
        <p:style>
          <a:lnRef idx="2">
            <a:schemeClr val="accent3"/>
          </a:lnRef>
          <a:fillRef idx="1">
            <a:schemeClr val="lt1"/>
          </a:fillRef>
          <a:effectRef idx="0">
            <a:schemeClr val="accent3"/>
          </a:effectRef>
          <a:fontRef idx="minor">
            <a:schemeClr val="dk1"/>
          </a:fontRef>
        </p:style>
        <p:txBody>
          <a:bodyPr>
            <a:normAutofit/>
          </a:bodyPr>
          <a:lstStyle/>
          <a:p>
            <a:r>
              <a:rPr lang="en-US" b="1" dirty="0">
                <a:effectLst>
                  <a:outerShdw blurRad="38100" dist="38100" dir="2700000" algn="tl">
                    <a:srgbClr val="000000">
                      <a:alpha val="43137"/>
                    </a:srgbClr>
                  </a:outerShdw>
                </a:effectLst>
              </a:rPr>
              <a:t>Objective:</a:t>
            </a:r>
            <a:endParaRPr lang="en-IN" b="1" dirty="0">
              <a:effectLst>
                <a:outerShdw blurRad="38100" dist="38100" dir="2700000" algn="tl">
                  <a:srgbClr val="000000">
                    <a:alpha val="43137"/>
                  </a:srgbClr>
                </a:outerShdw>
              </a:effectLst>
            </a:endParaRPr>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9" name="Content Placeholder 8">
            <a:extLst>
              <a:ext uri="{FF2B5EF4-FFF2-40B4-BE49-F238E27FC236}">
                <a16:creationId xmlns:a16="http://schemas.microsoft.com/office/drawing/2014/main" id="{3BC0A2D5-4B9A-4AF4-A403-81BE42A99F80}"/>
              </a:ext>
            </a:extLst>
          </p:cNvPr>
          <p:cNvSpPr>
            <a:spLocks noGrp="1"/>
          </p:cNvSpPr>
          <p:nvPr>
            <p:ph idx="1"/>
          </p:nvPr>
        </p:nvSpPr>
        <p:spPr>
          <a:xfrm>
            <a:off x="372862" y="1420427"/>
            <a:ext cx="8965079" cy="4141269"/>
          </a:xfrm>
        </p:spPr>
        <p:style>
          <a:lnRef idx="0">
            <a:schemeClr val="accent1"/>
          </a:lnRef>
          <a:fillRef idx="3">
            <a:schemeClr val="accent1"/>
          </a:fillRef>
          <a:effectRef idx="3">
            <a:schemeClr val="accent1"/>
          </a:effectRef>
          <a:fontRef idx="minor">
            <a:schemeClr val="lt1"/>
          </a:fontRef>
        </p:style>
        <p:txBody>
          <a:bodyPr>
            <a:normAutofit/>
          </a:bodyPr>
          <a:lstStyle/>
          <a:p>
            <a:pPr marL="0" indent="0">
              <a:buNone/>
            </a:pPr>
            <a:r>
              <a:rPr lang="en-US" b="1" dirty="0"/>
              <a:t>The main reason behind creating this website is to aid the students who face problems in evaluating the mensuration problems. There are number of shapes and knowing the formulas of all the parameters of all the shapes seems like is a cumbersome task to some students. So, this website helps them with the accurate solution described with step by step solution of each parameter which enables better understanding of the questions regarding this topic.</a:t>
            </a:r>
            <a:endParaRPr lang="en-IN" b="1" dirty="0"/>
          </a:p>
        </p:txBody>
      </p:sp>
      <p:pic>
        <p:nvPicPr>
          <p:cNvPr id="4" name="Graphic 3" descr="Lightbulb and gear">
            <a:extLst>
              <a:ext uri="{FF2B5EF4-FFF2-40B4-BE49-F238E27FC236}">
                <a16:creationId xmlns:a16="http://schemas.microsoft.com/office/drawing/2014/main" id="{6805E8C4-32C0-45FA-8C26-659C1A0333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42155" y="4267200"/>
            <a:ext cx="914400" cy="914400"/>
          </a:xfrm>
          <a:prstGeom prst="rect">
            <a:avLst/>
          </a:prstGeom>
        </p:spPr>
      </p:pic>
    </p:spTree>
    <p:extLst>
      <p:ext uri="{BB962C8B-B14F-4D97-AF65-F5344CB8AC3E}">
        <p14:creationId xmlns:p14="http://schemas.microsoft.com/office/powerpoint/2010/main" val="31440344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A34868-3A94-40D0-8533-8697B87DEEF6}"/>
              </a:ext>
            </a:extLst>
          </p:cNvPr>
          <p:cNvSpPr>
            <a:spLocks noGrp="1"/>
          </p:cNvSpPr>
          <p:nvPr>
            <p:ph type="title"/>
          </p:nvPr>
        </p:nvSpPr>
        <p:spPr>
          <a:xfrm>
            <a:off x="372862" y="176773"/>
            <a:ext cx="1731146" cy="688978"/>
          </a:xfrm>
        </p:spPr>
        <p:style>
          <a:lnRef idx="2">
            <a:schemeClr val="accent3"/>
          </a:lnRef>
          <a:fillRef idx="1">
            <a:schemeClr val="lt1"/>
          </a:fillRef>
          <a:effectRef idx="0">
            <a:schemeClr val="accent3"/>
          </a:effectRef>
          <a:fontRef idx="minor">
            <a:schemeClr val="dk1"/>
          </a:fontRef>
        </p:style>
        <p:txBody>
          <a:bodyPr>
            <a:normAutofit/>
          </a:bodyPr>
          <a:lstStyle/>
          <a:p>
            <a:r>
              <a:rPr lang="en-US" b="1" dirty="0">
                <a:effectLst>
                  <a:outerShdw blurRad="38100" dist="38100" dir="2700000" algn="tl">
                    <a:srgbClr val="000000">
                      <a:alpha val="43137"/>
                    </a:srgbClr>
                  </a:outerShdw>
                </a:effectLst>
              </a:rPr>
              <a:t>tools:</a:t>
            </a:r>
            <a:endParaRPr lang="en-IN" b="1" dirty="0">
              <a:effectLst>
                <a:outerShdw blurRad="38100" dist="38100" dir="2700000" algn="tl">
                  <a:srgbClr val="000000">
                    <a:alpha val="43137"/>
                  </a:srgbClr>
                </a:outerShdw>
              </a:effectLst>
            </a:endParaRPr>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9" name="Content Placeholder 8">
            <a:extLst>
              <a:ext uri="{FF2B5EF4-FFF2-40B4-BE49-F238E27FC236}">
                <a16:creationId xmlns:a16="http://schemas.microsoft.com/office/drawing/2014/main" id="{3BC0A2D5-4B9A-4AF4-A403-81BE42A99F80}"/>
              </a:ext>
            </a:extLst>
          </p:cNvPr>
          <p:cNvSpPr>
            <a:spLocks noGrp="1"/>
          </p:cNvSpPr>
          <p:nvPr>
            <p:ph idx="1"/>
          </p:nvPr>
        </p:nvSpPr>
        <p:spPr>
          <a:xfrm>
            <a:off x="372862" y="1420427"/>
            <a:ext cx="8965079" cy="4141269"/>
          </a:xfrm>
        </p:spPr>
        <p:style>
          <a:lnRef idx="0">
            <a:schemeClr val="accent1"/>
          </a:lnRef>
          <a:fillRef idx="3">
            <a:schemeClr val="accent1"/>
          </a:fillRef>
          <a:effectRef idx="3">
            <a:schemeClr val="accent1"/>
          </a:effectRef>
          <a:fontRef idx="minor">
            <a:schemeClr val="lt1"/>
          </a:fontRef>
        </p:style>
        <p:txBody>
          <a:bodyPr>
            <a:normAutofit/>
          </a:bodyPr>
          <a:lstStyle/>
          <a:p>
            <a:pPr marL="0" indent="0">
              <a:buNone/>
            </a:pPr>
            <a:r>
              <a:rPr lang="en-US" b="1" dirty="0"/>
              <a:t>The website is created using the elements of web development like HTML 5, CSS and JavaScript. Twitter Bootstrap has also been used in this website to give it an appealing and responsive touch. </a:t>
            </a:r>
            <a:endParaRPr lang="en-IN" b="1" dirty="0"/>
          </a:p>
        </p:txBody>
      </p:sp>
      <p:pic>
        <p:nvPicPr>
          <p:cNvPr id="5" name="Graphic 4" descr="Web design">
            <a:extLst>
              <a:ext uri="{FF2B5EF4-FFF2-40B4-BE49-F238E27FC236}">
                <a16:creationId xmlns:a16="http://schemas.microsoft.com/office/drawing/2014/main" id="{F591CF3C-C5DB-44D7-9FB6-266CCB3C52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87407" y="3546740"/>
            <a:ext cx="914400" cy="914400"/>
          </a:xfrm>
          <a:prstGeom prst="rect">
            <a:avLst/>
          </a:prstGeom>
        </p:spPr>
      </p:pic>
    </p:spTree>
    <p:extLst>
      <p:ext uri="{BB962C8B-B14F-4D97-AF65-F5344CB8AC3E}">
        <p14:creationId xmlns:p14="http://schemas.microsoft.com/office/powerpoint/2010/main" val="7585781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A34868-3A94-40D0-8533-8697B87DEEF6}"/>
              </a:ext>
            </a:extLst>
          </p:cNvPr>
          <p:cNvSpPr>
            <a:spLocks noGrp="1"/>
          </p:cNvSpPr>
          <p:nvPr>
            <p:ph type="title"/>
          </p:nvPr>
        </p:nvSpPr>
        <p:spPr>
          <a:xfrm>
            <a:off x="372862" y="176773"/>
            <a:ext cx="3533313" cy="688978"/>
          </a:xfrm>
        </p:spPr>
        <p:style>
          <a:lnRef idx="2">
            <a:schemeClr val="accent3"/>
          </a:lnRef>
          <a:fillRef idx="1">
            <a:schemeClr val="lt1"/>
          </a:fillRef>
          <a:effectRef idx="0">
            <a:schemeClr val="accent3"/>
          </a:effectRef>
          <a:fontRef idx="minor">
            <a:schemeClr val="dk1"/>
          </a:fontRef>
        </p:style>
        <p:txBody>
          <a:bodyPr>
            <a:normAutofit fontScale="90000"/>
          </a:bodyPr>
          <a:lstStyle/>
          <a:p>
            <a:r>
              <a:rPr lang="en-US" b="1" dirty="0">
                <a:effectLst>
                  <a:outerShdw blurRad="38100" dist="38100" dir="2700000" algn="tl">
                    <a:srgbClr val="000000">
                      <a:alpha val="43137"/>
                    </a:srgbClr>
                  </a:outerShdw>
                </a:effectLst>
              </a:rPr>
              <a:t>Methodology:</a:t>
            </a:r>
            <a:endParaRPr lang="en-IN" b="1" dirty="0">
              <a:effectLst>
                <a:outerShdw blurRad="38100" dist="38100" dir="2700000" algn="tl">
                  <a:srgbClr val="000000">
                    <a:alpha val="43137"/>
                  </a:srgbClr>
                </a:outerShdw>
              </a:effectLst>
            </a:endParaRPr>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9" name="Content Placeholder 8">
            <a:extLst>
              <a:ext uri="{FF2B5EF4-FFF2-40B4-BE49-F238E27FC236}">
                <a16:creationId xmlns:a16="http://schemas.microsoft.com/office/drawing/2014/main" id="{3BC0A2D5-4B9A-4AF4-A403-81BE42A99F80}"/>
              </a:ext>
            </a:extLst>
          </p:cNvPr>
          <p:cNvSpPr>
            <a:spLocks noGrp="1"/>
          </p:cNvSpPr>
          <p:nvPr>
            <p:ph idx="1"/>
          </p:nvPr>
        </p:nvSpPr>
        <p:spPr>
          <a:xfrm>
            <a:off x="372862" y="1420427"/>
            <a:ext cx="8965079" cy="4141269"/>
          </a:xfrm>
        </p:spPr>
        <p:style>
          <a:lnRef idx="0">
            <a:schemeClr val="accent1"/>
          </a:lnRef>
          <a:fillRef idx="3">
            <a:schemeClr val="accent1"/>
          </a:fillRef>
          <a:effectRef idx="3">
            <a:schemeClr val="accent1"/>
          </a:effectRef>
          <a:fontRef idx="minor">
            <a:schemeClr val="lt1"/>
          </a:fontRef>
        </p:style>
        <p:txBody>
          <a:bodyPr>
            <a:normAutofit/>
          </a:bodyPr>
          <a:lstStyle/>
          <a:p>
            <a:pPr marL="457200" indent="-457200">
              <a:buAutoNum type="arabicPeriod"/>
            </a:pPr>
            <a:r>
              <a:rPr lang="en-US" b="1" dirty="0"/>
              <a:t>Used Twitter Bootstrap to implement elements like dropdown and make the website responsive.</a:t>
            </a:r>
          </a:p>
          <a:p>
            <a:pPr marL="457200" indent="-457200">
              <a:buAutoNum type="arabicPeriod"/>
            </a:pPr>
            <a:r>
              <a:rPr lang="en-US" b="1" dirty="0"/>
              <a:t>Used JavaScript to solve all the parameters that are not provided by the user, for each shape. </a:t>
            </a:r>
          </a:p>
          <a:p>
            <a:pPr marL="457200" indent="-457200">
              <a:buAutoNum type="arabicPeriod"/>
            </a:pPr>
            <a:r>
              <a:rPr lang="en-US" b="1" dirty="0"/>
              <a:t>A Submit Button to accept the given parameters and then using JS to add new elements on webpage and display the solution line by line.</a:t>
            </a:r>
          </a:p>
        </p:txBody>
      </p:sp>
      <p:pic>
        <p:nvPicPr>
          <p:cNvPr id="4" name="Graphic 3" descr="Mathematics">
            <a:extLst>
              <a:ext uri="{FF2B5EF4-FFF2-40B4-BE49-F238E27FC236}">
                <a16:creationId xmlns:a16="http://schemas.microsoft.com/office/drawing/2014/main" id="{942DDF1E-6668-4718-B083-3B9B6F59E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87407" y="4419600"/>
            <a:ext cx="914400" cy="914400"/>
          </a:xfrm>
          <a:prstGeom prst="rect">
            <a:avLst/>
          </a:prstGeom>
        </p:spPr>
      </p:pic>
    </p:spTree>
    <p:extLst>
      <p:ext uri="{BB962C8B-B14F-4D97-AF65-F5344CB8AC3E}">
        <p14:creationId xmlns:p14="http://schemas.microsoft.com/office/powerpoint/2010/main" val="41753732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A34868-3A94-40D0-8533-8697B87DEEF6}"/>
              </a:ext>
            </a:extLst>
          </p:cNvPr>
          <p:cNvSpPr>
            <a:spLocks noGrp="1"/>
          </p:cNvSpPr>
          <p:nvPr>
            <p:ph type="title"/>
          </p:nvPr>
        </p:nvSpPr>
        <p:spPr>
          <a:xfrm>
            <a:off x="372862" y="176773"/>
            <a:ext cx="2982897" cy="688978"/>
          </a:xfrm>
        </p:spPr>
        <p:style>
          <a:lnRef idx="2">
            <a:schemeClr val="accent3"/>
          </a:lnRef>
          <a:fillRef idx="1">
            <a:schemeClr val="lt1"/>
          </a:fillRef>
          <a:effectRef idx="0">
            <a:schemeClr val="accent3"/>
          </a:effectRef>
          <a:fontRef idx="minor">
            <a:schemeClr val="dk1"/>
          </a:fontRef>
        </p:style>
        <p:txBody>
          <a:bodyPr>
            <a:normAutofit/>
          </a:bodyPr>
          <a:lstStyle/>
          <a:p>
            <a:r>
              <a:rPr lang="en-US" b="1" dirty="0">
                <a:effectLst>
                  <a:outerShdw blurRad="38100" dist="38100" dir="2700000" algn="tl">
                    <a:srgbClr val="000000">
                      <a:alpha val="43137"/>
                    </a:srgbClr>
                  </a:outerShdw>
                </a:effectLst>
              </a:rPr>
              <a:t>REFERENCEs:</a:t>
            </a:r>
            <a:endParaRPr lang="en-IN" b="1" dirty="0">
              <a:effectLst>
                <a:outerShdw blurRad="38100" dist="38100" dir="2700000" algn="tl">
                  <a:srgbClr val="000000">
                    <a:alpha val="43137"/>
                  </a:srgbClr>
                </a:outerShdw>
              </a:effectLst>
            </a:endParaRPr>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9" name="Content Placeholder 8">
            <a:extLst>
              <a:ext uri="{FF2B5EF4-FFF2-40B4-BE49-F238E27FC236}">
                <a16:creationId xmlns:a16="http://schemas.microsoft.com/office/drawing/2014/main" id="{3BC0A2D5-4B9A-4AF4-A403-81BE42A99F80}"/>
              </a:ext>
            </a:extLst>
          </p:cNvPr>
          <p:cNvSpPr>
            <a:spLocks noGrp="1"/>
          </p:cNvSpPr>
          <p:nvPr>
            <p:ph idx="1"/>
          </p:nvPr>
        </p:nvSpPr>
        <p:spPr>
          <a:xfrm>
            <a:off x="372862" y="1420427"/>
            <a:ext cx="8965079" cy="4141269"/>
          </a:xfrm>
        </p:spPr>
        <p:style>
          <a:lnRef idx="0">
            <a:schemeClr val="accent1"/>
          </a:lnRef>
          <a:fillRef idx="3">
            <a:schemeClr val="accent1"/>
          </a:fillRef>
          <a:effectRef idx="3">
            <a:schemeClr val="accent1"/>
          </a:effectRef>
          <a:fontRef idx="minor">
            <a:schemeClr val="lt1"/>
          </a:fontRef>
        </p:style>
        <p:txBody>
          <a:bodyPr>
            <a:normAutofit/>
          </a:bodyPr>
          <a:lstStyle/>
          <a:p>
            <a:pPr marL="457200" indent="-457200">
              <a:buAutoNum type="arabicPeriod"/>
            </a:pPr>
            <a:r>
              <a:rPr lang="en-US" b="1" u="sng" dirty="0"/>
              <a:t>coursera.com</a:t>
            </a:r>
            <a:br>
              <a:rPr lang="en-US" b="1" u="sng" dirty="0"/>
            </a:br>
            <a:br>
              <a:rPr lang="en-US" b="1" dirty="0"/>
            </a:br>
            <a:r>
              <a:rPr lang="en-US" dirty="0"/>
              <a:t>HTML, CSS and JavaScript for Web developers. (Course)</a:t>
            </a:r>
            <a:br>
              <a:rPr lang="en-US" dirty="0"/>
            </a:br>
            <a:br>
              <a:rPr lang="en-US" dirty="0"/>
            </a:br>
            <a:r>
              <a:rPr lang="en-US" dirty="0"/>
              <a:t> </a:t>
            </a:r>
          </a:p>
          <a:p>
            <a:pPr marL="457200" indent="-457200">
              <a:buAutoNum type="arabicPeriod"/>
            </a:pPr>
            <a:r>
              <a:rPr lang="en-US" b="1" u="sng"/>
              <a:t>w3schools.</a:t>
            </a:r>
            <a:r>
              <a:rPr lang="en-US" b="1" u="sng" dirty="0"/>
              <a:t>com</a:t>
            </a:r>
            <a:br>
              <a:rPr lang="en-US" b="1" u="sng" dirty="0"/>
            </a:br>
            <a:br>
              <a:rPr lang="en-US" b="1" dirty="0"/>
            </a:br>
            <a:r>
              <a:rPr lang="en-US" dirty="0"/>
              <a:t>some additional assistance regarding JavaScript.</a:t>
            </a:r>
            <a:r>
              <a:rPr lang="en-US" b="1" dirty="0"/>
              <a:t> </a:t>
            </a:r>
          </a:p>
        </p:txBody>
      </p:sp>
      <p:pic>
        <p:nvPicPr>
          <p:cNvPr id="4" name="Graphic 3" descr="Mathematics">
            <a:extLst>
              <a:ext uri="{FF2B5EF4-FFF2-40B4-BE49-F238E27FC236}">
                <a16:creationId xmlns:a16="http://schemas.microsoft.com/office/drawing/2014/main" id="{942DDF1E-6668-4718-B083-3B9B6F59E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87407" y="4419600"/>
            <a:ext cx="914400" cy="914400"/>
          </a:xfrm>
          <a:prstGeom prst="rect">
            <a:avLst/>
          </a:prstGeom>
        </p:spPr>
      </p:pic>
    </p:spTree>
    <p:extLst>
      <p:ext uri="{BB962C8B-B14F-4D97-AF65-F5344CB8AC3E}">
        <p14:creationId xmlns:p14="http://schemas.microsoft.com/office/powerpoint/2010/main" val="20506453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Slice</Template>
  <TotalTime>162</TotalTime>
  <Words>313</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Century Gothic</vt:lpstr>
      <vt:lpstr>Wingdings 3</vt:lpstr>
      <vt:lpstr>Slice</vt:lpstr>
      <vt:lpstr>MENSURATION CALCULATOR</vt:lpstr>
      <vt:lpstr>Introduction:</vt:lpstr>
      <vt:lpstr>Objective:</vt:lpstr>
      <vt:lpstr>tools:</vt:lpstr>
      <vt:lpstr>Methodology: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MENSURATION CALCULATOR</dc:title>
  <dc:creator>Mustafa Asad</dc:creator>
  <cp:lastModifiedBy>Mustafa Asad</cp:lastModifiedBy>
  <cp:revision>9</cp:revision>
  <dcterms:created xsi:type="dcterms:W3CDTF">2021-11-16T13:25:38Z</dcterms:created>
  <dcterms:modified xsi:type="dcterms:W3CDTF">2021-11-30T04:26:32Z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