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312" r:id="rId3"/>
    <p:sldId id="280" r:id="rId4"/>
    <p:sldId id="290" r:id="rId5"/>
    <p:sldId id="274" r:id="rId6"/>
    <p:sldId id="291" r:id="rId7"/>
    <p:sldId id="305" r:id="rId8"/>
    <p:sldId id="293" r:id="rId9"/>
    <p:sldId id="258" r:id="rId10"/>
    <p:sldId id="294" r:id="rId11"/>
    <p:sldId id="295" r:id="rId12"/>
    <p:sldId id="296" r:id="rId13"/>
    <p:sldId id="297" r:id="rId14"/>
    <p:sldId id="298" r:id="rId15"/>
    <p:sldId id="299" r:id="rId16"/>
    <p:sldId id="300" r:id="rId17"/>
    <p:sldId id="301" r:id="rId18"/>
    <p:sldId id="302" r:id="rId19"/>
    <p:sldId id="303" r:id="rId20"/>
    <p:sldId id="304" r:id="rId21"/>
    <p:sldId id="308" r:id="rId22"/>
    <p:sldId id="306" r:id="rId23"/>
    <p:sldId id="307" r:id="rId24"/>
    <p:sldId id="309" r:id="rId25"/>
    <p:sldId id="310" r:id="rId26"/>
    <p:sldId id="287" r:id="rId27"/>
    <p:sldId id="311" r:id="rId28"/>
    <p:sldId id="271" r:id="rId29"/>
  </p:sldIdLst>
  <p:sldSz cx="9144000" cy="5143500" type="screen16x9"/>
  <p:notesSz cx="9144000" cy="5143500"/>
  <p:defaultTextStyle>
    <a:defPPr>
      <a:defRPr lang="en-A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98"/>
    <p:restoredTop sz="91437"/>
  </p:normalViewPr>
  <p:slideViewPr>
    <p:cSldViewPr>
      <p:cViewPr varScale="1">
        <p:scale>
          <a:sx n="137" d="100"/>
          <a:sy n="137" d="100"/>
        </p:scale>
        <p:origin x="1256"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700" b="1" i="0">
                <a:solidFill>
                  <a:srgbClr val="434343"/>
                </a:solidFill>
                <a:latin typeface="Arial"/>
                <a:cs typeface="Arial"/>
              </a:defRPr>
            </a:lvl1pPr>
          </a:lstStyle>
          <a:p>
            <a:pPr marL="12700">
              <a:lnSpc>
                <a:spcPct val="100000"/>
              </a:lnSpc>
              <a:spcBef>
                <a:spcPts val="105"/>
              </a:spcBef>
            </a:pPr>
            <a:r>
              <a:rPr spc="-5" dirty="0"/>
              <a:t>Proprietary</a:t>
            </a:r>
            <a:r>
              <a:rPr dirty="0"/>
              <a:t> </a:t>
            </a:r>
            <a:r>
              <a:rPr spc="-15" dirty="0"/>
              <a:t>content.</a:t>
            </a:r>
            <a:r>
              <a:rPr dirty="0"/>
              <a:t> </a:t>
            </a:r>
            <a:r>
              <a:rPr spc="50" dirty="0"/>
              <a:t>©</a:t>
            </a:r>
            <a:r>
              <a:rPr dirty="0"/>
              <a:t> </a:t>
            </a:r>
            <a:r>
              <a:rPr spc="-5" dirty="0"/>
              <a:t>Great</a:t>
            </a:r>
            <a:r>
              <a:rPr spc="5" dirty="0"/>
              <a:t> </a:t>
            </a:r>
            <a:r>
              <a:rPr spc="-15" dirty="0"/>
              <a:t>Learning.</a:t>
            </a:r>
            <a:r>
              <a:rPr dirty="0"/>
              <a:t> </a:t>
            </a:r>
            <a:r>
              <a:rPr spc="20" dirty="0"/>
              <a:t>All</a:t>
            </a:r>
            <a:r>
              <a:rPr dirty="0"/>
              <a:t> </a:t>
            </a:r>
            <a:r>
              <a:rPr spc="-15" dirty="0"/>
              <a:t>Rights</a:t>
            </a:r>
            <a:r>
              <a:rPr spc="5" dirty="0"/>
              <a:t> </a:t>
            </a:r>
            <a:r>
              <a:rPr spc="-20" dirty="0"/>
              <a:t>Reserved.</a:t>
            </a:r>
            <a:r>
              <a:rPr dirty="0"/>
              <a:t> </a:t>
            </a:r>
            <a:r>
              <a:rPr spc="-10" dirty="0"/>
              <a:t>Unauthorized</a:t>
            </a:r>
            <a:r>
              <a:rPr dirty="0"/>
              <a:t> </a:t>
            </a:r>
            <a:r>
              <a:rPr spc="-30" dirty="0"/>
              <a:t>use</a:t>
            </a:r>
            <a:r>
              <a:rPr dirty="0"/>
              <a:t> </a:t>
            </a:r>
            <a:r>
              <a:rPr spc="-15" dirty="0"/>
              <a:t>or</a:t>
            </a:r>
            <a:r>
              <a:rPr spc="5" dirty="0"/>
              <a:t> </a:t>
            </a:r>
            <a:r>
              <a:rPr spc="-10" dirty="0"/>
              <a:t>distribution</a:t>
            </a:r>
            <a:r>
              <a:rPr dirty="0"/>
              <a:t> </a:t>
            </a:r>
            <a:r>
              <a:rPr spc="-10" dirty="0"/>
              <a:t>prohibited.</a:t>
            </a:r>
          </a:p>
        </p:txBody>
      </p:sp>
      <p:sp>
        <p:nvSpPr>
          <p:cNvPr id="5" name="Holder 5"/>
          <p:cNvSpPr>
            <a:spLocks noGrp="1"/>
          </p:cNvSpPr>
          <p:nvPr>
            <p:ph type="dt" sz="half" idx="6"/>
          </p:nvPr>
        </p:nvSpPr>
        <p:spPr/>
        <p:txBody>
          <a:bodyPr lIns="0" tIns="0" rIns="0" bIns="0"/>
          <a:lstStyle>
            <a:lvl1pPr>
              <a:defRPr sz="1000" b="0" i="0">
                <a:solidFill>
                  <a:srgbClr val="F21919"/>
                </a:solidFill>
                <a:latin typeface="Arial MT"/>
                <a:cs typeface="Arial MT"/>
              </a:defRPr>
            </a:lvl1pPr>
          </a:lstStyle>
          <a:p>
            <a:pPr marL="12700">
              <a:lnSpc>
                <a:spcPct val="100000"/>
              </a:lnSpc>
              <a:spcBef>
                <a:spcPts val="5"/>
              </a:spcBef>
            </a:pPr>
            <a:r>
              <a:rPr dirty="0"/>
              <a:t>Sharing</a:t>
            </a:r>
            <a:r>
              <a:rPr spc="-10" dirty="0"/>
              <a:t> </a:t>
            </a:r>
            <a:r>
              <a:rPr dirty="0"/>
              <a:t>or</a:t>
            </a:r>
            <a:r>
              <a:rPr spc="-5" dirty="0"/>
              <a:t> </a:t>
            </a:r>
            <a:r>
              <a:rPr dirty="0"/>
              <a:t>publishing</a:t>
            </a:r>
            <a:r>
              <a:rPr spc="-10" dirty="0"/>
              <a:t> </a:t>
            </a:r>
            <a:r>
              <a:rPr dirty="0"/>
              <a:t>the</a:t>
            </a:r>
            <a:r>
              <a:rPr spc="-5" dirty="0"/>
              <a:t> </a:t>
            </a:r>
            <a:r>
              <a:rPr dirty="0"/>
              <a:t>contents</a:t>
            </a:r>
            <a:r>
              <a:rPr spc="-10" dirty="0"/>
              <a:t> </a:t>
            </a:r>
            <a:r>
              <a:rPr dirty="0"/>
              <a:t>in</a:t>
            </a:r>
            <a:r>
              <a:rPr spc="-5" dirty="0"/>
              <a:t> </a:t>
            </a:r>
            <a:r>
              <a:rPr dirty="0"/>
              <a:t>part</a:t>
            </a:r>
            <a:r>
              <a:rPr spc="-10" dirty="0"/>
              <a:t> </a:t>
            </a:r>
            <a:r>
              <a:rPr dirty="0"/>
              <a:t>or</a:t>
            </a:r>
            <a:r>
              <a:rPr spc="-5" dirty="0"/>
              <a:t> </a:t>
            </a:r>
            <a:r>
              <a:rPr dirty="0"/>
              <a:t>full</a:t>
            </a:r>
            <a:r>
              <a:rPr spc="-10" dirty="0"/>
              <a:t> </a:t>
            </a:r>
            <a:r>
              <a:rPr dirty="0"/>
              <a:t>is</a:t>
            </a:r>
            <a:r>
              <a:rPr spc="-5" dirty="0"/>
              <a:t> </a:t>
            </a:r>
            <a:r>
              <a:rPr dirty="0"/>
              <a:t>liable</a:t>
            </a:r>
            <a:r>
              <a:rPr spc="-10" dirty="0"/>
              <a:t> </a:t>
            </a:r>
            <a:r>
              <a:rPr dirty="0"/>
              <a:t>for</a:t>
            </a:r>
            <a:r>
              <a:rPr spc="-5" dirty="0"/>
              <a:t> </a:t>
            </a:r>
            <a:r>
              <a:rPr dirty="0"/>
              <a:t>legal</a:t>
            </a:r>
            <a:r>
              <a:rPr spc="-10" dirty="0"/>
              <a:t> </a:t>
            </a:r>
            <a:r>
              <a:rPr dirty="0"/>
              <a:t>action.</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D38A9"/>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700" b="1" i="0">
                <a:solidFill>
                  <a:srgbClr val="434343"/>
                </a:solidFill>
                <a:latin typeface="Arial"/>
                <a:cs typeface="Arial"/>
              </a:defRPr>
            </a:lvl1pPr>
          </a:lstStyle>
          <a:p>
            <a:pPr marL="12700">
              <a:lnSpc>
                <a:spcPct val="100000"/>
              </a:lnSpc>
              <a:spcBef>
                <a:spcPts val="105"/>
              </a:spcBef>
            </a:pPr>
            <a:r>
              <a:rPr spc="-5" dirty="0"/>
              <a:t>Proprietary</a:t>
            </a:r>
            <a:r>
              <a:rPr dirty="0"/>
              <a:t> </a:t>
            </a:r>
            <a:r>
              <a:rPr spc="-15" dirty="0"/>
              <a:t>content.</a:t>
            </a:r>
            <a:r>
              <a:rPr dirty="0"/>
              <a:t> </a:t>
            </a:r>
            <a:r>
              <a:rPr spc="50" dirty="0"/>
              <a:t>©</a:t>
            </a:r>
            <a:r>
              <a:rPr dirty="0"/>
              <a:t> </a:t>
            </a:r>
            <a:r>
              <a:rPr spc="-5" dirty="0"/>
              <a:t>Great</a:t>
            </a:r>
            <a:r>
              <a:rPr spc="5" dirty="0"/>
              <a:t> </a:t>
            </a:r>
            <a:r>
              <a:rPr spc="-15" dirty="0"/>
              <a:t>Learning.</a:t>
            </a:r>
            <a:r>
              <a:rPr dirty="0"/>
              <a:t> </a:t>
            </a:r>
            <a:r>
              <a:rPr spc="20" dirty="0"/>
              <a:t>All</a:t>
            </a:r>
            <a:r>
              <a:rPr dirty="0"/>
              <a:t> </a:t>
            </a:r>
            <a:r>
              <a:rPr spc="-15" dirty="0"/>
              <a:t>Rights</a:t>
            </a:r>
            <a:r>
              <a:rPr spc="5" dirty="0"/>
              <a:t> </a:t>
            </a:r>
            <a:r>
              <a:rPr spc="-20" dirty="0"/>
              <a:t>Reserved.</a:t>
            </a:r>
            <a:r>
              <a:rPr dirty="0"/>
              <a:t> </a:t>
            </a:r>
            <a:r>
              <a:rPr spc="-10" dirty="0"/>
              <a:t>Unauthorized</a:t>
            </a:r>
            <a:r>
              <a:rPr dirty="0"/>
              <a:t> </a:t>
            </a:r>
            <a:r>
              <a:rPr spc="-30" dirty="0"/>
              <a:t>use</a:t>
            </a:r>
            <a:r>
              <a:rPr dirty="0"/>
              <a:t> </a:t>
            </a:r>
            <a:r>
              <a:rPr spc="-15" dirty="0"/>
              <a:t>or</a:t>
            </a:r>
            <a:r>
              <a:rPr spc="5" dirty="0"/>
              <a:t> </a:t>
            </a:r>
            <a:r>
              <a:rPr spc="-10" dirty="0"/>
              <a:t>distribution</a:t>
            </a:r>
            <a:r>
              <a:rPr dirty="0"/>
              <a:t> </a:t>
            </a:r>
            <a:r>
              <a:rPr spc="-10" dirty="0"/>
              <a:t>prohibited.</a:t>
            </a:r>
          </a:p>
        </p:txBody>
      </p:sp>
      <p:sp>
        <p:nvSpPr>
          <p:cNvPr id="5" name="Holder 5"/>
          <p:cNvSpPr>
            <a:spLocks noGrp="1"/>
          </p:cNvSpPr>
          <p:nvPr>
            <p:ph type="dt" sz="half" idx="6"/>
          </p:nvPr>
        </p:nvSpPr>
        <p:spPr/>
        <p:txBody>
          <a:bodyPr lIns="0" tIns="0" rIns="0" bIns="0"/>
          <a:lstStyle>
            <a:lvl1pPr>
              <a:defRPr sz="1000" b="0" i="0">
                <a:solidFill>
                  <a:srgbClr val="F21919"/>
                </a:solidFill>
                <a:latin typeface="Arial MT"/>
                <a:cs typeface="Arial MT"/>
              </a:defRPr>
            </a:lvl1pPr>
          </a:lstStyle>
          <a:p>
            <a:pPr marL="12700">
              <a:lnSpc>
                <a:spcPct val="100000"/>
              </a:lnSpc>
              <a:spcBef>
                <a:spcPts val="5"/>
              </a:spcBef>
            </a:pPr>
            <a:r>
              <a:rPr dirty="0"/>
              <a:t>Sharing</a:t>
            </a:r>
            <a:r>
              <a:rPr spc="-10" dirty="0"/>
              <a:t> </a:t>
            </a:r>
            <a:r>
              <a:rPr dirty="0"/>
              <a:t>or</a:t>
            </a:r>
            <a:r>
              <a:rPr spc="-5" dirty="0"/>
              <a:t> </a:t>
            </a:r>
            <a:r>
              <a:rPr dirty="0"/>
              <a:t>publishing</a:t>
            </a:r>
            <a:r>
              <a:rPr spc="-10" dirty="0"/>
              <a:t> </a:t>
            </a:r>
            <a:r>
              <a:rPr dirty="0"/>
              <a:t>the</a:t>
            </a:r>
            <a:r>
              <a:rPr spc="-5" dirty="0"/>
              <a:t> </a:t>
            </a:r>
            <a:r>
              <a:rPr dirty="0"/>
              <a:t>contents</a:t>
            </a:r>
            <a:r>
              <a:rPr spc="-10" dirty="0"/>
              <a:t> </a:t>
            </a:r>
            <a:r>
              <a:rPr dirty="0"/>
              <a:t>in</a:t>
            </a:r>
            <a:r>
              <a:rPr spc="-5" dirty="0"/>
              <a:t> </a:t>
            </a:r>
            <a:r>
              <a:rPr dirty="0"/>
              <a:t>part</a:t>
            </a:r>
            <a:r>
              <a:rPr spc="-10" dirty="0"/>
              <a:t> </a:t>
            </a:r>
            <a:r>
              <a:rPr dirty="0"/>
              <a:t>or</a:t>
            </a:r>
            <a:r>
              <a:rPr spc="-5" dirty="0"/>
              <a:t> </a:t>
            </a:r>
            <a:r>
              <a:rPr dirty="0"/>
              <a:t>full</a:t>
            </a:r>
            <a:r>
              <a:rPr spc="-10" dirty="0"/>
              <a:t> </a:t>
            </a:r>
            <a:r>
              <a:rPr dirty="0"/>
              <a:t>is</a:t>
            </a:r>
            <a:r>
              <a:rPr spc="-5" dirty="0"/>
              <a:t> </a:t>
            </a:r>
            <a:r>
              <a:rPr dirty="0"/>
              <a:t>liable</a:t>
            </a:r>
            <a:r>
              <a:rPr spc="-10" dirty="0"/>
              <a:t> </a:t>
            </a:r>
            <a:r>
              <a:rPr dirty="0"/>
              <a:t>for</a:t>
            </a:r>
            <a:r>
              <a:rPr spc="-5" dirty="0"/>
              <a:t> </a:t>
            </a:r>
            <a:r>
              <a:rPr dirty="0"/>
              <a:t>legal</a:t>
            </a:r>
            <a:r>
              <a:rPr spc="-10" dirty="0"/>
              <a:t> </a:t>
            </a:r>
            <a:r>
              <a:rPr dirty="0"/>
              <a:t>action.</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D38A9"/>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700" b="1" i="0">
                <a:solidFill>
                  <a:srgbClr val="434343"/>
                </a:solidFill>
                <a:latin typeface="Arial"/>
                <a:cs typeface="Arial"/>
              </a:defRPr>
            </a:lvl1pPr>
          </a:lstStyle>
          <a:p>
            <a:pPr marL="12700">
              <a:lnSpc>
                <a:spcPct val="100000"/>
              </a:lnSpc>
              <a:spcBef>
                <a:spcPts val="105"/>
              </a:spcBef>
            </a:pPr>
            <a:r>
              <a:rPr spc="-5" dirty="0"/>
              <a:t>Proprietary</a:t>
            </a:r>
            <a:r>
              <a:rPr dirty="0"/>
              <a:t> </a:t>
            </a:r>
            <a:r>
              <a:rPr spc="-15" dirty="0"/>
              <a:t>content.</a:t>
            </a:r>
            <a:r>
              <a:rPr dirty="0"/>
              <a:t> </a:t>
            </a:r>
            <a:r>
              <a:rPr spc="50" dirty="0"/>
              <a:t>©</a:t>
            </a:r>
            <a:r>
              <a:rPr dirty="0"/>
              <a:t> </a:t>
            </a:r>
            <a:r>
              <a:rPr spc="-5" dirty="0"/>
              <a:t>Great</a:t>
            </a:r>
            <a:r>
              <a:rPr spc="5" dirty="0"/>
              <a:t> </a:t>
            </a:r>
            <a:r>
              <a:rPr spc="-15" dirty="0"/>
              <a:t>Learning.</a:t>
            </a:r>
            <a:r>
              <a:rPr dirty="0"/>
              <a:t> </a:t>
            </a:r>
            <a:r>
              <a:rPr spc="20" dirty="0"/>
              <a:t>All</a:t>
            </a:r>
            <a:r>
              <a:rPr dirty="0"/>
              <a:t> </a:t>
            </a:r>
            <a:r>
              <a:rPr spc="-15" dirty="0"/>
              <a:t>Rights</a:t>
            </a:r>
            <a:r>
              <a:rPr spc="5" dirty="0"/>
              <a:t> </a:t>
            </a:r>
            <a:r>
              <a:rPr spc="-20" dirty="0"/>
              <a:t>Reserved.</a:t>
            </a:r>
            <a:r>
              <a:rPr dirty="0"/>
              <a:t> </a:t>
            </a:r>
            <a:r>
              <a:rPr spc="-10" dirty="0"/>
              <a:t>Unauthorized</a:t>
            </a:r>
            <a:r>
              <a:rPr dirty="0"/>
              <a:t> </a:t>
            </a:r>
            <a:r>
              <a:rPr spc="-30" dirty="0"/>
              <a:t>use</a:t>
            </a:r>
            <a:r>
              <a:rPr dirty="0"/>
              <a:t> </a:t>
            </a:r>
            <a:r>
              <a:rPr spc="-15" dirty="0"/>
              <a:t>or</a:t>
            </a:r>
            <a:r>
              <a:rPr spc="5" dirty="0"/>
              <a:t> </a:t>
            </a:r>
            <a:r>
              <a:rPr spc="-10" dirty="0"/>
              <a:t>distribution</a:t>
            </a:r>
            <a:r>
              <a:rPr dirty="0"/>
              <a:t> </a:t>
            </a:r>
            <a:r>
              <a:rPr spc="-10" dirty="0"/>
              <a:t>prohibited.</a:t>
            </a:r>
          </a:p>
        </p:txBody>
      </p:sp>
      <p:sp>
        <p:nvSpPr>
          <p:cNvPr id="6" name="Holder 6"/>
          <p:cNvSpPr>
            <a:spLocks noGrp="1"/>
          </p:cNvSpPr>
          <p:nvPr>
            <p:ph type="dt" sz="half" idx="6"/>
          </p:nvPr>
        </p:nvSpPr>
        <p:spPr/>
        <p:txBody>
          <a:bodyPr lIns="0" tIns="0" rIns="0" bIns="0"/>
          <a:lstStyle>
            <a:lvl1pPr>
              <a:defRPr sz="1000" b="0" i="0">
                <a:solidFill>
                  <a:srgbClr val="F21919"/>
                </a:solidFill>
                <a:latin typeface="Arial MT"/>
                <a:cs typeface="Arial MT"/>
              </a:defRPr>
            </a:lvl1pPr>
          </a:lstStyle>
          <a:p>
            <a:pPr marL="12700">
              <a:lnSpc>
                <a:spcPct val="100000"/>
              </a:lnSpc>
              <a:spcBef>
                <a:spcPts val="5"/>
              </a:spcBef>
            </a:pPr>
            <a:r>
              <a:rPr dirty="0"/>
              <a:t>Sharing</a:t>
            </a:r>
            <a:r>
              <a:rPr spc="-10" dirty="0"/>
              <a:t> </a:t>
            </a:r>
            <a:r>
              <a:rPr dirty="0"/>
              <a:t>or</a:t>
            </a:r>
            <a:r>
              <a:rPr spc="-5" dirty="0"/>
              <a:t> </a:t>
            </a:r>
            <a:r>
              <a:rPr dirty="0"/>
              <a:t>publishing</a:t>
            </a:r>
            <a:r>
              <a:rPr spc="-10" dirty="0"/>
              <a:t> </a:t>
            </a:r>
            <a:r>
              <a:rPr dirty="0"/>
              <a:t>the</a:t>
            </a:r>
            <a:r>
              <a:rPr spc="-5" dirty="0"/>
              <a:t> </a:t>
            </a:r>
            <a:r>
              <a:rPr dirty="0"/>
              <a:t>contents</a:t>
            </a:r>
            <a:r>
              <a:rPr spc="-10" dirty="0"/>
              <a:t> </a:t>
            </a:r>
            <a:r>
              <a:rPr dirty="0"/>
              <a:t>in</a:t>
            </a:r>
            <a:r>
              <a:rPr spc="-5" dirty="0"/>
              <a:t> </a:t>
            </a:r>
            <a:r>
              <a:rPr dirty="0"/>
              <a:t>part</a:t>
            </a:r>
            <a:r>
              <a:rPr spc="-10" dirty="0"/>
              <a:t> </a:t>
            </a:r>
            <a:r>
              <a:rPr dirty="0"/>
              <a:t>or</a:t>
            </a:r>
            <a:r>
              <a:rPr spc="-5" dirty="0"/>
              <a:t> </a:t>
            </a:r>
            <a:r>
              <a:rPr dirty="0"/>
              <a:t>full</a:t>
            </a:r>
            <a:r>
              <a:rPr spc="-10" dirty="0"/>
              <a:t> </a:t>
            </a:r>
            <a:r>
              <a:rPr dirty="0"/>
              <a:t>is</a:t>
            </a:r>
            <a:r>
              <a:rPr spc="-5" dirty="0"/>
              <a:t> </a:t>
            </a:r>
            <a:r>
              <a:rPr dirty="0"/>
              <a:t>liable</a:t>
            </a:r>
            <a:r>
              <a:rPr spc="-10" dirty="0"/>
              <a:t> </a:t>
            </a:r>
            <a:r>
              <a:rPr dirty="0"/>
              <a:t>for</a:t>
            </a:r>
            <a:r>
              <a:rPr spc="-5" dirty="0"/>
              <a:t> </a:t>
            </a:r>
            <a:r>
              <a:rPr dirty="0"/>
              <a:t>legal</a:t>
            </a:r>
            <a:r>
              <a:rPr spc="-10" dirty="0"/>
              <a:t> </a:t>
            </a:r>
            <a:r>
              <a:rPr dirty="0"/>
              <a:t>action.</a:t>
            </a: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D38A9"/>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700" b="1" i="0">
                <a:solidFill>
                  <a:srgbClr val="434343"/>
                </a:solidFill>
                <a:latin typeface="Arial"/>
                <a:cs typeface="Arial"/>
              </a:defRPr>
            </a:lvl1pPr>
          </a:lstStyle>
          <a:p>
            <a:pPr marL="12700">
              <a:lnSpc>
                <a:spcPct val="100000"/>
              </a:lnSpc>
              <a:spcBef>
                <a:spcPts val="105"/>
              </a:spcBef>
            </a:pPr>
            <a:r>
              <a:rPr spc="-5" dirty="0"/>
              <a:t>Proprietary</a:t>
            </a:r>
            <a:r>
              <a:rPr dirty="0"/>
              <a:t> </a:t>
            </a:r>
            <a:r>
              <a:rPr spc="-15" dirty="0"/>
              <a:t>content.</a:t>
            </a:r>
            <a:r>
              <a:rPr dirty="0"/>
              <a:t> </a:t>
            </a:r>
            <a:r>
              <a:rPr spc="50" dirty="0"/>
              <a:t>©</a:t>
            </a:r>
            <a:r>
              <a:rPr dirty="0"/>
              <a:t> </a:t>
            </a:r>
            <a:r>
              <a:rPr spc="-5" dirty="0"/>
              <a:t>Great</a:t>
            </a:r>
            <a:r>
              <a:rPr spc="5" dirty="0"/>
              <a:t> </a:t>
            </a:r>
            <a:r>
              <a:rPr spc="-15" dirty="0"/>
              <a:t>Learning.</a:t>
            </a:r>
            <a:r>
              <a:rPr dirty="0"/>
              <a:t> </a:t>
            </a:r>
            <a:r>
              <a:rPr spc="20" dirty="0"/>
              <a:t>All</a:t>
            </a:r>
            <a:r>
              <a:rPr dirty="0"/>
              <a:t> </a:t>
            </a:r>
            <a:r>
              <a:rPr spc="-15" dirty="0"/>
              <a:t>Rights</a:t>
            </a:r>
            <a:r>
              <a:rPr spc="5" dirty="0"/>
              <a:t> </a:t>
            </a:r>
            <a:r>
              <a:rPr spc="-20" dirty="0"/>
              <a:t>Reserved.</a:t>
            </a:r>
            <a:r>
              <a:rPr dirty="0"/>
              <a:t> </a:t>
            </a:r>
            <a:r>
              <a:rPr spc="-10" dirty="0"/>
              <a:t>Unauthorized</a:t>
            </a:r>
            <a:r>
              <a:rPr dirty="0"/>
              <a:t> </a:t>
            </a:r>
            <a:r>
              <a:rPr spc="-30" dirty="0"/>
              <a:t>use</a:t>
            </a:r>
            <a:r>
              <a:rPr dirty="0"/>
              <a:t> </a:t>
            </a:r>
            <a:r>
              <a:rPr spc="-15" dirty="0"/>
              <a:t>or</a:t>
            </a:r>
            <a:r>
              <a:rPr spc="5" dirty="0"/>
              <a:t> </a:t>
            </a:r>
            <a:r>
              <a:rPr spc="-10" dirty="0"/>
              <a:t>distribution</a:t>
            </a:r>
            <a:r>
              <a:rPr dirty="0"/>
              <a:t> </a:t>
            </a:r>
            <a:r>
              <a:rPr spc="-10" dirty="0"/>
              <a:t>prohibited.</a:t>
            </a:r>
          </a:p>
        </p:txBody>
      </p:sp>
      <p:sp>
        <p:nvSpPr>
          <p:cNvPr id="4" name="Holder 4"/>
          <p:cNvSpPr>
            <a:spLocks noGrp="1"/>
          </p:cNvSpPr>
          <p:nvPr>
            <p:ph type="dt" sz="half" idx="6"/>
          </p:nvPr>
        </p:nvSpPr>
        <p:spPr/>
        <p:txBody>
          <a:bodyPr lIns="0" tIns="0" rIns="0" bIns="0"/>
          <a:lstStyle>
            <a:lvl1pPr>
              <a:defRPr sz="1000" b="0" i="0">
                <a:solidFill>
                  <a:srgbClr val="F21919"/>
                </a:solidFill>
                <a:latin typeface="Arial MT"/>
                <a:cs typeface="Arial MT"/>
              </a:defRPr>
            </a:lvl1pPr>
          </a:lstStyle>
          <a:p>
            <a:pPr marL="12700">
              <a:lnSpc>
                <a:spcPct val="100000"/>
              </a:lnSpc>
              <a:spcBef>
                <a:spcPts val="5"/>
              </a:spcBef>
            </a:pPr>
            <a:r>
              <a:rPr dirty="0"/>
              <a:t>Sharing</a:t>
            </a:r>
            <a:r>
              <a:rPr spc="-10" dirty="0"/>
              <a:t> </a:t>
            </a:r>
            <a:r>
              <a:rPr dirty="0"/>
              <a:t>or</a:t>
            </a:r>
            <a:r>
              <a:rPr spc="-5" dirty="0"/>
              <a:t> </a:t>
            </a:r>
            <a:r>
              <a:rPr dirty="0"/>
              <a:t>publishing</a:t>
            </a:r>
            <a:r>
              <a:rPr spc="-10" dirty="0"/>
              <a:t> </a:t>
            </a:r>
            <a:r>
              <a:rPr dirty="0"/>
              <a:t>the</a:t>
            </a:r>
            <a:r>
              <a:rPr spc="-5" dirty="0"/>
              <a:t> </a:t>
            </a:r>
            <a:r>
              <a:rPr dirty="0"/>
              <a:t>contents</a:t>
            </a:r>
            <a:r>
              <a:rPr spc="-10" dirty="0"/>
              <a:t> </a:t>
            </a:r>
            <a:r>
              <a:rPr dirty="0"/>
              <a:t>in</a:t>
            </a:r>
            <a:r>
              <a:rPr spc="-5" dirty="0"/>
              <a:t> </a:t>
            </a:r>
            <a:r>
              <a:rPr dirty="0"/>
              <a:t>part</a:t>
            </a:r>
            <a:r>
              <a:rPr spc="-10" dirty="0"/>
              <a:t> </a:t>
            </a:r>
            <a:r>
              <a:rPr dirty="0"/>
              <a:t>or</a:t>
            </a:r>
            <a:r>
              <a:rPr spc="-5" dirty="0"/>
              <a:t> </a:t>
            </a:r>
            <a:r>
              <a:rPr dirty="0"/>
              <a:t>full</a:t>
            </a:r>
            <a:r>
              <a:rPr spc="-10" dirty="0"/>
              <a:t> </a:t>
            </a:r>
            <a:r>
              <a:rPr dirty="0"/>
              <a:t>is</a:t>
            </a:r>
            <a:r>
              <a:rPr spc="-5" dirty="0"/>
              <a:t> </a:t>
            </a:r>
            <a:r>
              <a:rPr dirty="0"/>
              <a:t>liable</a:t>
            </a:r>
            <a:r>
              <a:rPr spc="-10" dirty="0"/>
              <a:t> </a:t>
            </a:r>
            <a:r>
              <a:rPr dirty="0"/>
              <a:t>for</a:t>
            </a:r>
            <a:r>
              <a:rPr spc="-5" dirty="0"/>
              <a:t> </a:t>
            </a:r>
            <a:r>
              <a:rPr dirty="0"/>
              <a:t>legal</a:t>
            </a:r>
            <a:r>
              <a:rPr spc="-10" dirty="0"/>
              <a:t> </a:t>
            </a:r>
            <a:r>
              <a:rPr dirty="0"/>
              <a:t>action.</a:t>
            </a: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700" b="1" i="0">
                <a:solidFill>
                  <a:srgbClr val="434343"/>
                </a:solidFill>
                <a:latin typeface="Arial"/>
                <a:cs typeface="Arial"/>
              </a:defRPr>
            </a:lvl1pPr>
          </a:lstStyle>
          <a:p>
            <a:pPr marL="12700">
              <a:lnSpc>
                <a:spcPct val="100000"/>
              </a:lnSpc>
              <a:spcBef>
                <a:spcPts val="105"/>
              </a:spcBef>
            </a:pPr>
            <a:r>
              <a:rPr spc="-5" dirty="0"/>
              <a:t>Proprietary</a:t>
            </a:r>
            <a:r>
              <a:rPr dirty="0"/>
              <a:t> </a:t>
            </a:r>
            <a:r>
              <a:rPr spc="-15" dirty="0"/>
              <a:t>content.</a:t>
            </a:r>
            <a:r>
              <a:rPr dirty="0"/>
              <a:t> </a:t>
            </a:r>
            <a:r>
              <a:rPr spc="50" dirty="0"/>
              <a:t>©</a:t>
            </a:r>
            <a:r>
              <a:rPr dirty="0"/>
              <a:t> </a:t>
            </a:r>
            <a:r>
              <a:rPr spc="-5" dirty="0"/>
              <a:t>Great</a:t>
            </a:r>
            <a:r>
              <a:rPr spc="5" dirty="0"/>
              <a:t> </a:t>
            </a:r>
            <a:r>
              <a:rPr spc="-15" dirty="0"/>
              <a:t>Learning.</a:t>
            </a:r>
            <a:r>
              <a:rPr dirty="0"/>
              <a:t> </a:t>
            </a:r>
            <a:r>
              <a:rPr spc="20" dirty="0"/>
              <a:t>All</a:t>
            </a:r>
            <a:r>
              <a:rPr dirty="0"/>
              <a:t> </a:t>
            </a:r>
            <a:r>
              <a:rPr spc="-15" dirty="0"/>
              <a:t>Rights</a:t>
            </a:r>
            <a:r>
              <a:rPr spc="5" dirty="0"/>
              <a:t> </a:t>
            </a:r>
            <a:r>
              <a:rPr spc="-20" dirty="0"/>
              <a:t>Reserved.</a:t>
            </a:r>
            <a:r>
              <a:rPr dirty="0"/>
              <a:t> </a:t>
            </a:r>
            <a:r>
              <a:rPr spc="-10" dirty="0"/>
              <a:t>Unauthorized</a:t>
            </a:r>
            <a:r>
              <a:rPr dirty="0"/>
              <a:t> </a:t>
            </a:r>
            <a:r>
              <a:rPr spc="-30" dirty="0"/>
              <a:t>use</a:t>
            </a:r>
            <a:r>
              <a:rPr dirty="0"/>
              <a:t> </a:t>
            </a:r>
            <a:r>
              <a:rPr spc="-15" dirty="0"/>
              <a:t>or</a:t>
            </a:r>
            <a:r>
              <a:rPr spc="5" dirty="0"/>
              <a:t> </a:t>
            </a:r>
            <a:r>
              <a:rPr spc="-10" dirty="0"/>
              <a:t>distribution</a:t>
            </a:r>
            <a:r>
              <a:rPr dirty="0"/>
              <a:t> </a:t>
            </a:r>
            <a:r>
              <a:rPr spc="-10" dirty="0"/>
              <a:t>prohibited.</a:t>
            </a:r>
          </a:p>
        </p:txBody>
      </p:sp>
      <p:sp>
        <p:nvSpPr>
          <p:cNvPr id="3" name="Holder 3"/>
          <p:cNvSpPr>
            <a:spLocks noGrp="1"/>
          </p:cNvSpPr>
          <p:nvPr>
            <p:ph type="dt" sz="half" idx="6"/>
          </p:nvPr>
        </p:nvSpPr>
        <p:spPr/>
        <p:txBody>
          <a:bodyPr lIns="0" tIns="0" rIns="0" bIns="0"/>
          <a:lstStyle>
            <a:lvl1pPr>
              <a:defRPr sz="1000" b="0" i="0">
                <a:solidFill>
                  <a:srgbClr val="F21919"/>
                </a:solidFill>
                <a:latin typeface="Arial MT"/>
                <a:cs typeface="Arial MT"/>
              </a:defRPr>
            </a:lvl1pPr>
          </a:lstStyle>
          <a:p>
            <a:pPr marL="12700">
              <a:lnSpc>
                <a:spcPct val="100000"/>
              </a:lnSpc>
              <a:spcBef>
                <a:spcPts val="5"/>
              </a:spcBef>
            </a:pPr>
            <a:r>
              <a:rPr dirty="0"/>
              <a:t>Sharing</a:t>
            </a:r>
            <a:r>
              <a:rPr spc="-10" dirty="0"/>
              <a:t> </a:t>
            </a:r>
            <a:r>
              <a:rPr dirty="0"/>
              <a:t>or</a:t>
            </a:r>
            <a:r>
              <a:rPr spc="-5" dirty="0"/>
              <a:t> </a:t>
            </a:r>
            <a:r>
              <a:rPr dirty="0"/>
              <a:t>publishing</a:t>
            </a:r>
            <a:r>
              <a:rPr spc="-10" dirty="0"/>
              <a:t> </a:t>
            </a:r>
            <a:r>
              <a:rPr dirty="0"/>
              <a:t>the</a:t>
            </a:r>
            <a:r>
              <a:rPr spc="-5" dirty="0"/>
              <a:t> </a:t>
            </a:r>
            <a:r>
              <a:rPr dirty="0"/>
              <a:t>contents</a:t>
            </a:r>
            <a:r>
              <a:rPr spc="-10" dirty="0"/>
              <a:t> </a:t>
            </a:r>
            <a:r>
              <a:rPr dirty="0"/>
              <a:t>in</a:t>
            </a:r>
            <a:r>
              <a:rPr spc="-5" dirty="0"/>
              <a:t> </a:t>
            </a:r>
            <a:r>
              <a:rPr dirty="0"/>
              <a:t>part</a:t>
            </a:r>
            <a:r>
              <a:rPr spc="-10" dirty="0"/>
              <a:t> </a:t>
            </a:r>
            <a:r>
              <a:rPr dirty="0"/>
              <a:t>or</a:t>
            </a:r>
            <a:r>
              <a:rPr spc="-5" dirty="0"/>
              <a:t> </a:t>
            </a:r>
            <a:r>
              <a:rPr dirty="0"/>
              <a:t>full</a:t>
            </a:r>
            <a:r>
              <a:rPr spc="-10" dirty="0"/>
              <a:t> </a:t>
            </a:r>
            <a:r>
              <a:rPr dirty="0"/>
              <a:t>is</a:t>
            </a:r>
            <a:r>
              <a:rPr spc="-5" dirty="0"/>
              <a:t> </a:t>
            </a:r>
            <a:r>
              <a:rPr dirty="0"/>
              <a:t>liable</a:t>
            </a:r>
            <a:r>
              <a:rPr spc="-10" dirty="0"/>
              <a:t> </a:t>
            </a:r>
            <a:r>
              <a:rPr dirty="0"/>
              <a:t>for</a:t>
            </a:r>
            <a:r>
              <a:rPr spc="-5" dirty="0"/>
              <a:t> </a:t>
            </a:r>
            <a:r>
              <a:rPr dirty="0"/>
              <a:t>legal</a:t>
            </a:r>
            <a:r>
              <a:rPr spc="-10" dirty="0"/>
              <a:t> </a:t>
            </a:r>
            <a:r>
              <a:rPr dirty="0"/>
              <a:t>action.</a:t>
            </a: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669500" y="68263"/>
            <a:ext cx="1395475" cy="572701"/>
          </a:xfrm>
          <a:prstGeom prst="rect">
            <a:avLst/>
          </a:prstGeom>
        </p:spPr>
      </p:pic>
      <p:sp>
        <p:nvSpPr>
          <p:cNvPr id="17" name="bg object 17"/>
          <p:cNvSpPr/>
          <p:nvPr/>
        </p:nvSpPr>
        <p:spPr>
          <a:xfrm>
            <a:off x="6592" y="10"/>
            <a:ext cx="175895" cy="355600"/>
          </a:xfrm>
          <a:custGeom>
            <a:avLst/>
            <a:gdLst/>
            <a:ahLst/>
            <a:cxnLst/>
            <a:rect l="l" t="t" r="r" b="b"/>
            <a:pathLst>
              <a:path w="175895" h="355600">
                <a:moveTo>
                  <a:pt x="175500" y="355499"/>
                </a:moveTo>
                <a:lnTo>
                  <a:pt x="0" y="355499"/>
                </a:lnTo>
                <a:lnTo>
                  <a:pt x="0" y="0"/>
                </a:lnTo>
                <a:lnTo>
                  <a:pt x="175500" y="0"/>
                </a:lnTo>
                <a:lnTo>
                  <a:pt x="175500" y="355499"/>
                </a:lnTo>
                <a:close/>
              </a:path>
            </a:pathLst>
          </a:custGeom>
          <a:solidFill>
            <a:srgbClr val="0D38A9"/>
          </a:solidFill>
        </p:spPr>
        <p:txBody>
          <a:bodyPr wrap="square" lIns="0" tIns="0" rIns="0" bIns="0" rtlCol="0"/>
          <a:lstStyle/>
          <a:p>
            <a:endParaRPr/>
          </a:p>
        </p:txBody>
      </p:sp>
      <p:sp>
        <p:nvSpPr>
          <p:cNvPr id="18" name="bg object 18"/>
          <p:cNvSpPr/>
          <p:nvPr/>
        </p:nvSpPr>
        <p:spPr>
          <a:xfrm>
            <a:off x="6592" y="353731"/>
            <a:ext cx="175895" cy="355600"/>
          </a:xfrm>
          <a:custGeom>
            <a:avLst/>
            <a:gdLst/>
            <a:ahLst/>
            <a:cxnLst/>
            <a:rect l="l" t="t" r="r" b="b"/>
            <a:pathLst>
              <a:path w="175895" h="355600">
                <a:moveTo>
                  <a:pt x="175500" y="355499"/>
                </a:moveTo>
                <a:lnTo>
                  <a:pt x="0" y="355499"/>
                </a:lnTo>
                <a:lnTo>
                  <a:pt x="0" y="0"/>
                </a:lnTo>
                <a:lnTo>
                  <a:pt x="175500" y="0"/>
                </a:lnTo>
                <a:lnTo>
                  <a:pt x="175500" y="355499"/>
                </a:lnTo>
                <a:close/>
              </a:path>
            </a:pathLst>
          </a:custGeom>
          <a:solidFill>
            <a:srgbClr val="1973D1"/>
          </a:solidFill>
        </p:spPr>
        <p:txBody>
          <a:bodyPr wrap="square" lIns="0" tIns="0" rIns="0" bIns="0" rtlCol="0"/>
          <a:lstStyle/>
          <a:p>
            <a:endParaRPr/>
          </a:p>
        </p:txBody>
      </p:sp>
      <p:sp>
        <p:nvSpPr>
          <p:cNvPr id="2" name="Holder 2"/>
          <p:cNvSpPr>
            <a:spLocks noGrp="1"/>
          </p:cNvSpPr>
          <p:nvPr>
            <p:ph type="title"/>
          </p:nvPr>
        </p:nvSpPr>
        <p:spPr>
          <a:xfrm>
            <a:off x="3174040" y="2238025"/>
            <a:ext cx="2795918" cy="452119"/>
          </a:xfrm>
          <a:prstGeom prst="rect">
            <a:avLst/>
          </a:prstGeom>
        </p:spPr>
        <p:txBody>
          <a:bodyPr wrap="square" lIns="0" tIns="0" rIns="0" bIns="0">
            <a:spAutoFit/>
          </a:bodyPr>
          <a:lstStyle>
            <a:lvl1pPr>
              <a:defRPr sz="2800" b="1" i="0">
                <a:solidFill>
                  <a:srgbClr val="0D38A9"/>
                </a:solidFill>
                <a:latin typeface="Arial"/>
                <a:cs typeface="Arial"/>
              </a:defRPr>
            </a:lvl1pPr>
          </a:lstStyle>
          <a:p>
            <a:endParaRPr/>
          </a:p>
        </p:txBody>
      </p:sp>
      <p:sp>
        <p:nvSpPr>
          <p:cNvPr id="3" name="Holder 3"/>
          <p:cNvSpPr>
            <a:spLocks noGrp="1"/>
          </p:cNvSpPr>
          <p:nvPr>
            <p:ph type="body" idx="1"/>
          </p:nvPr>
        </p:nvSpPr>
        <p:spPr>
          <a:xfrm>
            <a:off x="2061575" y="2104945"/>
            <a:ext cx="5020849" cy="105219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424266" y="4986147"/>
            <a:ext cx="4311015" cy="146685"/>
          </a:xfrm>
          <a:prstGeom prst="rect">
            <a:avLst/>
          </a:prstGeom>
        </p:spPr>
        <p:txBody>
          <a:bodyPr wrap="square" lIns="0" tIns="0" rIns="0" bIns="0">
            <a:spAutoFit/>
          </a:bodyPr>
          <a:lstStyle>
            <a:lvl1pPr>
              <a:defRPr sz="700" b="1" i="0">
                <a:solidFill>
                  <a:srgbClr val="434343"/>
                </a:solidFill>
                <a:latin typeface="Arial"/>
                <a:cs typeface="Arial"/>
              </a:defRPr>
            </a:lvl1pPr>
          </a:lstStyle>
          <a:p>
            <a:pPr marL="12700">
              <a:lnSpc>
                <a:spcPct val="100000"/>
              </a:lnSpc>
              <a:spcBef>
                <a:spcPts val="105"/>
              </a:spcBef>
            </a:pPr>
            <a:r>
              <a:rPr spc="-5" dirty="0"/>
              <a:t>Proprietary</a:t>
            </a:r>
            <a:r>
              <a:rPr dirty="0"/>
              <a:t> </a:t>
            </a:r>
            <a:r>
              <a:rPr spc="-15" dirty="0"/>
              <a:t>content.</a:t>
            </a:r>
            <a:r>
              <a:rPr dirty="0"/>
              <a:t> </a:t>
            </a:r>
            <a:r>
              <a:rPr spc="50" dirty="0"/>
              <a:t>©</a:t>
            </a:r>
            <a:r>
              <a:rPr dirty="0"/>
              <a:t> </a:t>
            </a:r>
            <a:r>
              <a:rPr spc="-5" dirty="0"/>
              <a:t>Great</a:t>
            </a:r>
            <a:r>
              <a:rPr spc="5" dirty="0"/>
              <a:t> </a:t>
            </a:r>
            <a:r>
              <a:rPr spc="-15" dirty="0"/>
              <a:t>Learning.</a:t>
            </a:r>
            <a:r>
              <a:rPr dirty="0"/>
              <a:t> </a:t>
            </a:r>
            <a:r>
              <a:rPr spc="20" dirty="0"/>
              <a:t>All</a:t>
            </a:r>
            <a:r>
              <a:rPr dirty="0"/>
              <a:t> </a:t>
            </a:r>
            <a:r>
              <a:rPr spc="-15" dirty="0"/>
              <a:t>Rights</a:t>
            </a:r>
            <a:r>
              <a:rPr spc="5" dirty="0"/>
              <a:t> </a:t>
            </a:r>
            <a:r>
              <a:rPr spc="-20" dirty="0"/>
              <a:t>Reserved.</a:t>
            </a:r>
            <a:r>
              <a:rPr dirty="0"/>
              <a:t> </a:t>
            </a:r>
            <a:r>
              <a:rPr spc="-10" dirty="0"/>
              <a:t>Unauthorized</a:t>
            </a:r>
            <a:r>
              <a:rPr dirty="0"/>
              <a:t> </a:t>
            </a:r>
            <a:r>
              <a:rPr spc="-30" dirty="0"/>
              <a:t>use</a:t>
            </a:r>
            <a:r>
              <a:rPr dirty="0"/>
              <a:t> </a:t>
            </a:r>
            <a:r>
              <a:rPr spc="-15" dirty="0"/>
              <a:t>or</a:t>
            </a:r>
            <a:r>
              <a:rPr spc="5" dirty="0"/>
              <a:t> </a:t>
            </a:r>
            <a:r>
              <a:rPr spc="-10" dirty="0"/>
              <a:t>distribution</a:t>
            </a:r>
            <a:r>
              <a:rPr dirty="0"/>
              <a:t> </a:t>
            </a:r>
            <a:r>
              <a:rPr spc="-10" dirty="0"/>
              <a:t>prohibited.</a:t>
            </a:r>
          </a:p>
        </p:txBody>
      </p:sp>
      <p:sp>
        <p:nvSpPr>
          <p:cNvPr id="5" name="Holder 5"/>
          <p:cNvSpPr>
            <a:spLocks noGrp="1"/>
          </p:cNvSpPr>
          <p:nvPr>
            <p:ph type="dt" sz="half" idx="6"/>
          </p:nvPr>
        </p:nvSpPr>
        <p:spPr>
          <a:xfrm>
            <a:off x="2555557" y="4888830"/>
            <a:ext cx="4035425" cy="167639"/>
          </a:xfrm>
          <a:prstGeom prst="rect">
            <a:avLst/>
          </a:prstGeom>
        </p:spPr>
        <p:txBody>
          <a:bodyPr wrap="square" lIns="0" tIns="0" rIns="0" bIns="0">
            <a:spAutoFit/>
          </a:bodyPr>
          <a:lstStyle>
            <a:lvl1pPr>
              <a:defRPr sz="1000" b="0" i="0">
                <a:solidFill>
                  <a:srgbClr val="F21919"/>
                </a:solidFill>
                <a:latin typeface="Arial MT"/>
                <a:cs typeface="Arial MT"/>
              </a:defRPr>
            </a:lvl1pPr>
          </a:lstStyle>
          <a:p>
            <a:pPr marL="12700">
              <a:lnSpc>
                <a:spcPct val="100000"/>
              </a:lnSpc>
              <a:spcBef>
                <a:spcPts val="5"/>
              </a:spcBef>
            </a:pPr>
            <a:r>
              <a:rPr dirty="0"/>
              <a:t>Sharing</a:t>
            </a:r>
            <a:r>
              <a:rPr spc="-10" dirty="0"/>
              <a:t> </a:t>
            </a:r>
            <a:r>
              <a:rPr dirty="0"/>
              <a:t>or</a:t>
            </a:r>
            <a:r>
              <a:rPr spc="-5" dirty="0"/>
              <a:t> </a:t>
            </a:r>
            <a:r>
              <a:rPr dirty="0"/>
              <a:t>publishing</a:t>
            </a:r>
            <a:r>
              <a:rPr spc="-10" dirty="0"/>
              <a:t> </a:t>
            </a:r>
            <a:r>
              <a:rPr dirty="0"/>
              <a:t>the</a:t>
            </a:r>
            <a:r>
              <a:rPr spc="-5" dirty="0"/>
              <a:t> </a:t>
            </a:r>
            <a:r>
              <a:rPr dirty="0"/>
              <a:t>contents</a:t>
            </a:r>
            <a:r>
              <a:rPr spc="-10" dirty="0"/>
              <a:t> </a:t>
            </a:r>
            <a:r>
              <a:rPr dirty="0"/>
              <a:t>in</a:t>
            </a:r>
            <a:r>
              <a:rPr spc="-5" dirty="0"/>
              <a:t> </a:t>
            </a:r>
            <a:r>
              <a:rPr dirty="0"/>
              <a:t>part</a:t>
            </a:r>
            <a:r>
              <a:rPr spc="-10" dirty="0"/>
              <a:t> </a:t>
            </a:r>
            <a:r>
              <a:rPr dirty="0"/>
              <a:t>or</a:t>
            </a:r>
            <a:r>
              <a:rPr spc="-5" dirty="0"/>
              <a:t> </a:t>
            </a:r>
            <a:r>
              <a:rPr dirty="0"/>
              <a:t>full</a:t>
            </a:r>
            <a:r>
              <a:rPr spc="-10" dirty="0"/>
              <a:t> </a:t>
            </a:r>
            <a:r>
              <a:rPr dirty="0"/>
              <a:t>is</a:t>
            </a:r>
            <a:r>
              <a:rPr spc="-5" dirty="0"/>
              <a:t> </a:t>
            </a:r>
            <a:r>
              <a:rPr dirty="0"/>
              <a:t>liable</a:t>
            </a:r>
            <a:r>
              <a:rPr spc="-10" dirty="0"/>
              <a:t> </a:t>
            </a:r>
            <a:r>
              <a:rPr dirty="0"/>
              <a:t>for</a:t>
            </a:r>
            <a:r>
              <a:rPr spc="-5" dirty="0"/>
              <a:t> </a:t>
            </a:r>
            <a:r>
              <a:rPr dirty="0"/>
              <a:t>legal</a:t>
            </a:r>
            <a:r>
              <a:rPr spc="-10" dirty="0"/>
              <a:t> </a:t>
            </a:r>
            <a:r>
              <a:rPr dirty="0"/>
              <a:t>action.</a:t>
            </a:r>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436966" y="4998847"/>
            <a:ext cx="4285615" cy="121285"/>
          </a:xfrm>
          <a:prstGeom prst="rect">
            <a:avLst/>
          </a:prstGeom>
        </p:spPr>
        <p:txBody>
          <a:bodyPr vert="horz" wrap="square" lIns="0" tIns="635" rIns="0" bIns="0" rtlCol="0">
            <a:spAutoFit/>
          </a:bodyPr>
          <a:lstStyle/>
          <a:p>
            <a:pPr>
              <a:lnSpc>
                <a:spcPct val="100000"/>
              </a:lnSpc>
              <a:spcBef>
                <a:spcPts val="5"/>
              </a:spcBef>
            </a:pPr>
            <a:r>
              <a:rPr sz="700" b="1" spc="-5" dirty="0">
                <a:solidFill>
                  <a:srgbClr val="434343"/>
                </a:solidFill>
                <a:latin typeface="Arial"/>
                <a:cs typeface="Arial"/>
              </a:rPr>
              <a:t>Proprietary</a:t>
            </a:r>
            <a:r>
              <a:rPr sz="700" b="1" spc="5" dirty="0">
                <a:solidFill>
                  <a:srgbClr val="434343"/>
                </a:solidFill>
                <a:latin typeface="Arial"/>
                <a:cs typeface="Arial"/>
              </a:rPr>
              <a:t> </a:t>
            </a:r>
            <a:r>
              <a:rPr sz="700" b="1" spc="-15" dirty="0">
                <a:solidFill>
                  <a:srgbClr val="434343"/>
                </a:solidFill>
                <a:latin typeface="Arial"/>
                <a:cs typeface="Arial"/>
              </a:rPr>
              <a:t>content.</a:t>
            </a:r>
            <a:r>
              <a:rPr sz="700" b="1" spc="5" dirty="0">
                <a:solidFill>
                  <a:srgbClr val="434343"/>
                </a:solidFill>
                <a:latin typeface="Arial"/>
                <a:cs typeface="Arial"/>
              </a:rPr>
              <a:t> </a:t>
            </a:r>
            <a:r>
              <a:rPr sz="700" b="1" spc="50" dirty="0">
                <a:solidFill>
                  <a:srgbClr val="434343"/>
                </a:solidFill>
                <a:latin typeface="Arial"/>
                <a:cs typeface="Arial"/>
              </a:rPr>
              <a:t>©</a:t>
            </a:r>
            <a:r>
              <a:rPr sz="700" b="1" spc="5" dirty="0">
                <a:solidFill>
                  <a:srgbClr val="434343"/>
                </a:solidFill>
                <a:latin typeface="Arial"/>
                <a:cs typeface="Arial"/>
              </a:rPr>
              <a:t> </a:t>
            </a:r>
            <a:r>
              <a:rPr sz="700" b="1" spc="-5" dirty="0">
                <a:solidFill>
                  <a:srgbClr val="434343"/>
                </a:solidFill>
                <a:latin typeface="Arial"/>
                <a:cs typeface="Arial"/>
              </a:rPr>
              <a:t>Great</a:t>
            </a:r>
            <a:r>
              <a:rPr sz="700" b="1" spc="5" dirty="0">
                <a:solidFill>
                  <a:srgbClr val="434343"/>
                </a:solidFill>
                <a:latin typeface="Arial"/>
                <a:cs typeface="Arial"/>
              </a:rPr>
              <a:t> </a:t>
            </a:r>
            <a:r>
              <a:rPr sz="700" b="1" spc="-15" dirty="0">
                <a:solidFill>
                  <a:srgbClr val="434343"/>
                </a:solidFill>
                <a:latin typeface="Arial"/>
                <a:cs typeface="Arial"/>
              </a:rPr>
              <a:t>Learning.</a:t>
            </a:r>
            <a:r>
              <a:rPr sz="700" b="1" spc="5" dirty="0">
                <a:solidFill>
                  <a:srgbClr val="434343"/>
                </a:solidFill>
                <a:latin typeface="Arial"/>
                <a:cs typeface="Arial"/>
              </a:rPr>
              <a:t> </a:t>
            </a:r>
            <a:r>
              <a:rPr sz="700" b="1" spc="20" dirty="0">
                <a:solidFill>
                  <a:srgbClr val="434343"/>
                </a:solidFill>
                <a:latin typeface="Arial"/>
                <a:cs typeface="Arial"/>
              </a:rPr>
              <a:t>All</a:t>
            </a:r>
            <a:r>
              <a:rPr sz="700" b="1" spc="5" dirty="0">
                <a:solidFill>
                  <a:srgbClr val="434343"/>
                </a:solidFill>
                <a:latin typeface="Arial"/>
                <a:cs typeface="Arial"/>
              </a:rPr>
              <a:t> </a:t>
            </a:r>
            <a:r>
              <a:rPr sz="700" b="1" spc="-15" dirty="0">
                <a:solidFill>
                  <a:srgbClr val="434343"/>
                </a:solidFill>
                <a:latin typeface="Arial"/>
                <a:cs typeface="Arial"/>
              </a:rPr>
              <a:t>Rights</a:t>
            </a:r>
            <a:r>
              <a:rPr sz="700" b="1" spc="5" dirty="0">
                <a:solidFill>
                  <a:srgbClr val="434343"/>
                </a:solidFill>
                <a:latin typeface="Arial"/>
                <a:cs typeface="Arial"/>
              </a:rPr>
              <a:t> </a:t>
            </a:r>
            <a:r>
              <a:rPr sz="700" b="1" spc="-20" dirty="0">
                <a:solidFill>
                  <a:srgbClr val="434343"/>
                </a:solidFill>
                <a:latin typeface="Arial"/>
                <a:cs typeface="Arial"/>
              </a:rPr>
              <a:t>Reserved.</a:t>
            </a:r>
            <a:r>
              <a:rPr sz="700" b="1" spc="5" dirty="0">
                <a:solidFill>
                  <a:srgbClr val="434343"/>
                </a:solidFill>
                <a:latin typeface="Arial"/>
                <a:cs typeface="Arial"/>
              </a:rPr>
              <a:t> </a:t>
            </a:r>
            <a:r>
              <a:rPr sz="700" b="1" spc="-10" dirty="0">
                <a:solidFill>
                  <a:srgbClr val="434343"/>
                </a:solidFill>
                <a:latin typeface="Arial"/>
                <a:cs typeface="Arial"/>
              </a:rPr>
              <a:t>Unauthorized</a:t>
            </a:r>
            <a:r>
              <a:rPr sz="700" b="1" spc="5" dirty="0">
                <a:solidFill>
                  <a:srgbClr val="434343"/>
                </a:solidFill>
                <a:latin typeface="Arial"/>
                <a:cs typeface="Arial"/>
              </a:rPr>
              <a:t> </a:t>
            </a:r>
            <a:r>
              <a:rPr sz="700" b="1" spc="-30" dirty="0">
                <a:solidFill>
                  <a:srgbClr val="434343"/>
                </a:solidFill>
                <a:latin typeface="Arial"/>
                <a:cs typeface="Arial"/>
              </a:rPr>
              <a:t>use</a:t>
            </a:r>
            <a:r>
              <a:rPr sz="700" b="1" spc="5" dirty="0">
                <a:solidFill>
                  <a:srgbClr val="434343"/>
                </a:solidFill>
                <a:latin typeface="Arial"/>
                <a:cs typeface="Arial"/>
              </a:rPr>
              <a:t> </a:t>
            </a:r>
            <a:r>
              <a:rPr sz="700" b="1" spc="-15" dirty="0">
                <a:solidFill>
                  <a:srgbClr val="434343"/>
                </a:solidFill>
                <a:latin typeface="Arial"/>
                <a:cs typeface="Arial"/>
              </a:rPr>
              <a:t>or</a:t>
            </a:r>
            <a:r>
              <a:rPr sz="700" b="1" spc="5" dirty="0">
                <a:solidFill>
                  <a:srgbClr val="434343"/>
                </a:solidFill>
                <a:latin typeface="Arial"/>
                <a:cs typeface="Arial"/>
              </a:rPr>
              <a:t> </a:t>
            </a:r>
            <a:r>
              <a:rPr sz="700" b="1" spc="-10" dirty="0">
                <a:solidFill>
                  <a:srgbClr val="434343"/>
                </a:solidFill>
                <a:latin typeface="Arial"/>
                <a:cs typeface="Arial"/>
              </a:rPr>
              <a:t>distribution</a:t>
            </a:r>
            <a:r>
              <a:rPr sz="700" b="1" spc="5" dirty="0">
                <a:solidFill>
                  <a:srgbClr val="434343"/>
                </a:solidFill>
                <a:latin typeface="Arial"/>
                <a:cs typeface="Arial"/>
              </a:rPr>
              <a:t> </a:t>
            </a:r>
            <a:r>
              <a:rPr sz="700" b="1" spc="-10" dirty="0">
                <a:solidFill>
                  <a:srgbClr val="434343"/>
                </a:solidFill>
                <a:latin typeface="Arial"/>
                <a:cs typeface="Arial"/>
              </a:rPr>
              <a:t>prohibited.</a:t>
            </a:r>
            <a:endParaRPr sz="700">
              <a:latin typeface="Arial"/>
              <a:cs typeface="Arial"/>
            </a:endParaRPr>
          </a:p>
        </p:txBody>
      </p:sp>
      <p:pic>
        <p:nvPicPr>
          <p:cNvPr id="3" name="object 3"/>
          <p:cNvPicPr/>
          <p:nvPr/>
        </p:nvPicPr>
        <p:blipFill>
          <a:blip r:embed="rId2" cstate="print"/>
          <a:stretch>
            <a:fillRect/>
          </a:stretch>
        </p:blipFill>
        <p:spPr>
          <a:xfrm>
            <a:off x="7669500" y="68263"/>
            <a:ext cx="1395475" cy="572701"/>
          </a:xfrm>
          <a:prstGeom prst="rect">
            <a:avLst/>
          </a:prstGeom>
        </p:spPr>
      </p:pic>
      <p:grpSp>
        <p:nvGrpSpPr>
          <p:cNvPr id="4" name="object 4"/>
          <p:cNvGrpSpPr/>
          <p:nvPr/>
        </p:nvGrpSpPr>
        <p:grpSpPr>
          <a:xfrm>
            <a:off x="6592" y="10"/>
            <a:ext cx="175895" cy="709295"/>
            <a:chOff x="6592" y="10"/>
            <a:chExt cx="175895" cy="709295"/>
          </a:xfrm>
        </p:grpSpPr>
        <p:sp>
          <p:nvSpPr>
            <p:cNvPr id="5" name="object 5"/>
            <p:cNvSpPr/>
            <p:nvPr/>
          </p:nvSpPr>
          <p:spPr>
            <a:xfrm>
              <a:off x="6592" y="10"/>
              <a:ext cx="175895" cy="355600"/>
            </a:xfrm>
            <a:custGeom>
              <a:avLst/>
              <a:gdLst/>
              <a:ahLst/>
              <a:cxnLst/>
              <a:rect l="l" t="t" r="r" b="b"/>
              <a:pathLst>
                <a:path w="175895" h="355600">
                  <a:moveTo>
                    <a:pt x="175500" y="355499"/>
                  </a:moveTo>
                  <a:lnTo>
                    <a:pt x="0" y="355499"/>
                  </a:lnTo>
                  <a:lnTo>
                    <a:pt x="0" y="0"/>
                  </a:lnTo>
                  <a:lnTo>
                    <a:pt x="175500" y="0"/>
                  </a:lnTo>
                  <a:lnTo>
                    <a:pt x="175500" y="355499"/>
                  </a:lnTo>
                  <a:close/>
                </a:path>
              </a:pathLst>
            </a:custGeom>
            <a:solidFill>
              <a:srgbClr val="0D38A9"/>
            </a:solidFill>
          </p:spPr>
          <p:txBody>
            <a:bodyPr wrap="square" lIns="0" tIns="0" rIns="0" bIns="0" rtlCol="0"/>
            <a:lstStyle/>
            <a:p>
              <a:endParaRPr/>
            </a:p>
          </p:txBody>
        </p:sp>
        <p:sp>
          <p:nvSpPr>
            <p:cNvPr id="6" name="object 6"/>
            <p:cNvSpPr/>
            <p:nvPr/>
          </p:nvSpPr>
          <p:spPr>
            <a:xfrm>
              <a:off x="6592" y="353731"/>
              <a:ext cx="175895" cy="355600"/>
            </a:xfrm>
            <a:custGeom>
              <a:avLst/>
              <a:gdLst/>
              <a:ahLst/>
              <a:cxnLst/>
              <a:rect l="l" t="t" r="r" b="b"/>
              <a:pathLst>
                <a:path w="175895" h="355600">
                  <a:moveTo>
                    <a:pt x="175500" y="355499"/>
                  </a:moveTo>
                  <a:lnTo>
                    <a:pt x="0" y="355499"/>
                  </a:lnTo>
                  <a:lnTo>
                    <a:pt x="0" y="0"/>
                  </a:lnTo>
                  <a:lnTo>
                    <a:pt x="175500" y="0"/>
                  </a:lnTo>
                  <a:lnTo>
                    <a:pt x="175500" y="355499"/>
                  </a:lnTo>
                  <a:close/>
                </a:path>
              </a:pathLst>
            </a:custGeom>
            <a:solidFill>
              <a:srgbClr val="1973D1"/>
            </a:solidFill>
          </p:spPr>
          <p:txBody>
            <a:bodyPr wrap="square" lIns="0" tIns="0" rIns="0" bIns="0" rtlCol="0"/>
            <a:lstStyle/>
            <a:p>
              <a:endParaRPr/>
            </a:p>
          </p:txBody>
        </p:sp>
      </p:grpSp>
      <p:sp>
        <p:nvSpPr>
          <p:cNvPr id="7" name="object 7"/>
          <p:cNvSpPr txBox="1">
            <a:spLocks noGrp="1"/>
          </p:cNvSpPr>
          <p:nvPr>
            <p:ph type="title"/>
          </p:nvPr>
        </p:nvSpPr>
        <p:spPr>
          <a:xfrm>
            <a:off x="1800860" y="1558963"/>
            <a:ext cx="5542280" cy="1043876"/>
          </a:xfrm>
          <a:prstGeom prst="rect">
            <a:avLst/>
          </a:prstGeom>
        </p:spPr>
        <p:txBody>
          <a:bodyPr vert="horz" wrap="square" lIns="0" tIns="12700" rIns="0" bIns="0" rtlCol="0">
            <a:spAutoFit/>
          </a:bodyPr>
          <a:lstStyle/>
          <a:p>
            <a:pPr marL="12700">
              <a:lnSpc>
                <a:spcPct val="100000"/>
              </a:lnSpc>
              <a:spcBef>
                <a:spcPts val="100"/>
              </a:spcBef>
            </a:pPr>
            <a:r>
              <a:rPr lang="en-US" sz="3900" spc="-75" dirty="0"/>
              <a:t>Credit Risk Analysis</a:t>
            </a:r>
            <a:endParaRPr lang="en-US" sz="3900" dirty="0"/>
          </a:p>
          <a:p>
            <a:pPr marL="12700">
              <a:lnSpc>
                <a:spcPct val="100000"/>
              </a:lnSpc>
              <a:spcBef>
                <a:spcPts val="40"/>
              </a:spcBef>
            </a:pPr>
            <a:r>
              <a:rPr lang="en-US" spc="-55" dirty="0">
                <a:solidFill>
                  <a:srgbClr val="7F7F7F"/>
                </a:solidFill>
              </a:rPr>
              <a:t>Project </a:t>
            </a:r>
            <a:r>
              <a:rPr lang="en-US" spc="-15" dirty="0">
                <a:solidFill>
                  <a:srgbClr val="7F7F7F"/>
                </a:solidFill>
              </a:rPr>
              <a:t>Report - Part A</a:t>
            </a:r>
          </a:p>
        </p:txBody>
      </p:sp>
      <p:grpSp>
        <p:nvGrpSpPr>
          <p:cNvPr id="8" name="object 8"/>
          <p:cNvGrpSpPr/>
          <p:nvPr/>
        </p:nvGrpSpPr>
        <p:grpSpPr>
          <a:xfrm>
            <a:off x="7664437" y="7631"/>
            <a:ext cx="1484630" cy="604520"/>
            <a:chOff x="7664437" y="7631"/>
            <a:chExt cx="1484630" cy="604520"/>
          </a:xfrm>
        </p:grpSpPr>
        <p:sp>
          <p:nvSpPr>
            <p:cNvPr id="9" name="object 9"/>
            <p:cNvSpPr/>
            <p:nvPr/>
          </p:nvSpPr>
          <p:spPr>
            <a:xfrm>
              <a:off x="7669200" y="12393"/>
              <a:ext cx="1475105" cy="594995"/>
            </a:xfrm>
            <a:custGeom>
              <a:avLst/>
              <a:gdLst/>
              <a:ahLst/>
              <a:cxnLst/>
              <a:rect l="l" t="t" r="r" b="b"/>
              <a:pathLst>
                <a:path w="1475104" h="594995">
                  <a:moveTo>
                    <a:pt x="1474799" y="594900"/>
                  </a:moveTo>
                  <a:lnTo>
                    <a:pt x="0" y="594900"/>
                  </a:lnTo>
                  <a:lnTo>
                    <a:pt x="0" y="0"/>
                  </a:lnTo>
                  <a:lnTo>
                    <a:pt x="1474799" y="0"/>
                  </a:lnTo>
                  <a:lnTo>
                    <a:pt x="1474799" y="594900"/>
                  </a:lnTo>
                  <a:close/>
                </a:path>
              </a:pathLst>
            </a:custGeom>
            <a:solidFill>
              <a:srgbClr val="FFFFFF"/>
            </a:solidFill>
          </p:spPr>
          <p:txBody>
            <a:bodyPr wrap="square" lIns="0" tIns="0" rIns="0" bIns="0" rtlCol="0"/>
            <a:lstStyle/>
            <a:p>
              <a:endParaRPr/>
            </a:p>
          </p:txBody>
        </p:sp>
        <p:sp>
          <p:nvSpPr>
            <p:cNvPr id="10" name="object 10"/>
            <p:cNvSpPr/>
            <p:nvPr/>
          </p:nvSpPr>
          <p:spPr>
            <a:xfrm>
              <a:off x="7669200" y="12393"/>
              <a:ext cx="1475105" cy="594995"/>
            </a:xfrm>
            <a:custGeom>
              <a:avLst/>
              <a:gdLst/>
              <a:ahLst/>
              <a:cxnLst/>
              <a:rect l="l" t="t" r="r" b="b"/>
              <a:pathLst>
                <a:path w="1475104" h="594995">
                  <a:moveTo>
                    <a:pt x="0" y="0"/>
                  </a:moveTo>
                  <a:lnTo>
                    <a:pt x="1474799" y="0"/>
                  </a:lnTo>
                  <a:lnTo>
                    <a:pt x="1474799" y="594900"/>
                  </a:lnTo>
                  <a:lnTo>
                    <a:pt x="0" y="594900"/>
                  </a:lnTo>
                  <a:lnTo>
                    <a:pt x="0" y="0"/>
                  </a:lnTo>
                  <a:close/>
                </a:path>
              </a:pathLst>
            </a:custGeom>
            <a:ln w="9524">
              <a:solidFill>
                <a:srgbClr val="FFFFFF"/>
              </a:solidFill>
            </a:ln>
          </p:spPr>
          <p:txBody>
            <a:bodyPr wrap="square" lIns="0" tIns="0" rIns="0" bIns="0" rtlCol="0"/>
            <a:lstStyle/>
            <a:p>
              <a:endParaRPr/>
            </a:p>
          </p:txBody>
        </p:sp>
      </p:grpSp>
      <p:sp>
        <p:nvSpPr>
          <p:cNvPr id="11" name="object 11"/>
          <p:cNvSpPr/>
          <p:nvPr/>
        </p:nvSpPr>
        <p:spPr>
          <a:xfrm>
            <a:off x="2439324" y="5018049"/>
            <a:ext cx="4300220" cy="125730"/>
          </a:xfrm>
          <a:custGeom>
            <a:avLst/>
            <a:gdLst/>
            <a:ahLst/>
            <a:cxnLst/>
            <a:rect l="l" t="t" r="r" b="b"/>
            <a:pathLst>
              <a:path w="4300220" h="125729">
                <a:moveTo>
                  <a:pt x="4300199" y="125399"/>
                </a:moveTo>
                <a:lnTo>
                  <a:pt x="0" y="125399"/>
                </a:lnTo>
                <a:lnTo>
                  <a:pt x="0" y="0"/>
                </a:lnTo>
                <a:lnTo>
                  <a:pt x="4300199" y="0"/>
                </a:lnTo>
                <a:lnTo>
                  <a:pt x="4300199" y="125399"/>
                </a:lnTo>
                <a:close/>
              </a:path>
            </a:pathLst>
          </a:custGeom>
          <a:solidFill>
            <a:srgbClr val="FFFFFF"/>
          </a:solidFill>
        </p:spPr>
        <p:txBody>
          <a:bodyPr wrap="square" lIns="0" tIns="0" rIns="0" bIns="0" rtlCol="0"/>
          <a:lstStyle/>
          <a:p>
            <a:endParaRPr/>
          </a:p>
        </p:txBody>
      </p:sp>
      <p:sp>
        <p:nvSpPr>
          <p:cNvPr id="12" name="object 12"/>
          <p:cNvSpPr txBox="1"/>
          <p:nvPr/>
        </p:nvSpPr>
        <p:spPr>
          <a:xfrm>
            <a:off x="2530157" y="4598289"/>
            <a:ext cx="6144895" cy="446917"/>
          </a:xfrm>
          <a:prstGeom prst="rect">
            <a:avLst/>
          </a:prstGeom>
        </p:spPr>
        <p:txBody>
          <a:bodyPr vert="horz" wrap="square" lIns="0" tIns="33655" rIns="0" bIns="0" rtlCol="0">
            <a:spAutoFit/>
          </a:bodyPr>
          <a:lstStyle/>
          <a:p>
            <a:pPr marL="95250">
              <a:lnSpc>
                <a:spcPct val="100000"/>
              </a:lnSpc>
              <a:spcBef>
                <a:spcPts val="265"/>
              </a:spcBef>
            </a:pPr>
            <a:r>
              <a:rPr lang="en-US" sz="2400" b="1" spc="-142" baseline="-8680" dirty="0">
                <a:latin typeface="Arial"/>
                <a:cs typeface="Arial"/>
              </a:rPr>
              <a:t>	By:</a:t>
            </a:r>
            <a:r>
              <a:rPr lang="en-US" sz="2400" b="1" spc="-22" baseline="-8680" dirty="0">
                <a:latin typeface="Arial"/>
                <a:cs typeface="Arial"/>
              </a:rPr>
              <a:t> </a:t>
            </a:r>
            <a:r>
              <a:rPr lang="en-US" sz="2400" b="1" baseline="-8680" dirty="0">
                <a:latin typeface="Arial"/>
                <a:cs typeface="Arial"/>
              </a:rPr>
              <a:t>Mustafa Assem Mubarak, MDS- December 2023</a:t>
            </a:r>
            <a:endParaRPr lang="en-US" sz="2400" baseline="-8680" dirty="0">
              <a:latin typeface="Arial"/>
              <a:cs typeface="Arial"/>
            </a:endParaRPr>
          </a:p>
          <a:p>
            <a:pPr marL="38100">
              <a:lnSpc>
                <a:spcPct val="100000"/>
              </a:lnSpc>
              <a:spcBef>
                <a:spcPts val="105"/>
              </a:spcBef>
            </a:pPr>
            <a:r>
              <a:rPr lang="en-US" sz="1000" dirty="0">
                <a:solidFill>
                  <a:srgbClr val="F21919"/>
                </a:solidFill>
                <a:latin typeface="Arial MT"/>
                <a:cs typeface="Arial MT"/>
              </a:rPr>
              <a:t>.</a:t>
            </a:r>
            <a:endParaRPr lang="en-US" sz="1000" dirty="0">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5647690" cy="391160"/>
          </a:xfrm>
          <a:prstGeom prst="rect">
            <a:avLst/>
          </a:prstGeom>
        </p:spPr>
        <p:txBody>
          <a:bodyPr vert="horz" wrap="square" lIns="0" tIns="12700" rIns="0" bIns="0" rtlCol="0">
            <a:spAutoFit/>
          </a:bodyPr>
          <a:lstStyle/>
          <a:p>
            <a:pPr marL="12700">
              <a:lnSpc>
                <a:spcPct val="100000"/>
              </a:lnSpc>
              <a:spcBef>
                <a:spcPts val="100"/>
              </a:spcBef>
            </a:pPr>
            <a:r>
              <a:rPr lang="en-US" sz="2400" spc="-20" dirty="0"/>
              <a:t>Cash Turnover Rate </a:t>
            </a:r>
            <a:endParaRPr sz="2400" dirty="0"/>
          </a:p>
        </p:txBody>
      </p:sp>
      <p:grpSp>
        <p:nvGrpSpPr>
          <p:cNvPr id="3" name="object 3"/>
          <p:cNvGrpSpPr/>
          <p:nvPr/>
        </p:nvGrpSpPr>
        <p:grpSpPr>
          <a:xfrm>
            <a:off x="762000" y="3593050"/>
            <a:ext cx="7731125" cy="1174290"/>
            <a:chOff x="762000" y="3593050"/>
            <a:chExt cx="7731125" cy="1174290"/>
          </a:xfrm>
        </p:grpSpPr>
        <p:sp>
          <p:nvSpPr>
            <p:cNvPr id="4" name="object 4"/>
            <p:cNvSpPr/>
            <p:nvPr/>
          </p:nvSpPr>
          <p:spPr>
            <a:xfrm>
              <a:off x="762000" y="3761500"/>
              <a:ext cx="7731125" cy="1005840"/>
            </a:xfrm>
            <a:custGeom>
              <a:avLst/>
              <a:gdLst/>
              <a:ahLst/>
              <a:cxnLst/>
              <a:rect l="l" t="t" r="r" b="b"/>
              <a:pathLst>
                <a:path w="7731125" h="1005839">
                  <a:moveTo>
                    <a:pt x="7563396" y="1005599"/>
                  </a:moveTo>
                  <a:lnTo>
                    <a:pt x="167603" y="1005599"/>
                  </a:lnTo>
                  <a:lnTo>
                    <a:pt x="123047" y="999613"/>
                  </a:lnTo>
                  <a:lnTo>
                    <a:pt x="83010" y="982717"/>
                  </a:lnTo>
                  <a:lnTo>
                    <a:pt x="49089" y="956510"/>
                  </a:lnTo>
                  <a:lnTo>
                    <a:pt x="22882" y="922589"/>
                  </a:lnTo>
                  <a:lnTo>
                    <a:pt x="5986" y="882552"/>
                  </a:lnTo>
                  <a:lnTo>
                    <a:pt x="0" y="837996"/>
                  </a:lnTo>
                  <a:lnTo>
                    <a:pt x="0" y="167603"/>
                  </a:lnTo>
                  <a:lnTo>
                    <a:pt x="5986" y="123047"/>
                  </a:lnTo>
                  <a:lnTo>
                    <a:pt x="22882" y="83010"/>
                  </a:lnTo>
                  <a:lnTo>
                    <a:pt x="49089" y="49089"/>
                  </a:lnTo>
                  <a:lnTo>
                    <a:pt x="83010" y="22882"/>
                  </a:lnTo>
                  <a:lnTo>
                    <a:pt x="123047" y="5986"/>
                  </a:lnTo>
                  <a:lnTo>
                    <a:pt x="167603" y="0"/>
                  </a:lnTo>
                  <a:lnTo>
                    <a:pt x="7563396" y="0"/>
                  </a:lnTo>
                  <a:lnTo>
                    <a:pt x="7627535" y="12758"/>
                  </a:lnTo>
                  <a:lnTo>
                    <a:pt x="7681909" y="49089"/>
                  </a:lnTo>
                  <a:lnTo>
                    <a:pt x="7718242" y="103464"/>
                  </a:lnTo>
                  <a:lnTo>
                    <a:pt x="7730999" y="167603"/>
                  </a:lnTo>
                  <a:lnTo>
                    <a:pt x="7730999" y="837996"/>
                  </a:lnTo>
                  <a:lnTo>
                    <a:pt x="7725013" y="882552"/>
                  </a:lnTo>
                  <a:lnTo>
                    <a:pt x="7708117" y="922589"/>
                  </a:lnTo>
                  <a:lnTo>
                    <a:pt x="7681910" y="956510"/>
                  </a:lnTo>
                  <a:lnTo>
                    <a:pt x="7647989" y="982717"/>
                  </a:lnTo>
                  <a:lnTo>
                    <a:pt x="7607952" y="999613"/>
                  </a:lnTo>
                  <a:lnTo>
                    <a:pt x="7563396" y="1005599"/>
                  </a:lnTo>
                  <a:close/>
                </a:path>
              </a:pathLst>
            </a:custGeom>
            <a:solidFill>
              <a:srgbClr val="5B9BD4">
                <a:alpha val="19999"/>
              </a:srgbClr>
            </a:solidFill>
          </p:spPr>
          <p:txBody>
            <a:bodyPr wrap="square" lIns="0" tIns="0" rIns="0" bIns="0" rtlCol="0"/>
            <a:lstStyle/>
            <a:p>
              <a:endParaRPr dirty="0"/>
            </a:p>
          </p:txBody>
        </p:sp>
        <p:sp>
          <p:nvSpPr>
            <p:cNvPr id="5" name="object 5"/>
            <p:cNvSpPr/>
            <p:nvPr/>
          </p:nvSpPr>
          <p:spPr>
            <a:xfrm>
              <a:off x="962800" y="3593050"/>
              <a:ext cx="2466340" cy="320675"/>
            </a:xfrm>
            <a:custGeom>
              <a:avLst/>
              <a:gdLst/>
              <a:ahLst/>
              <a:cxnLst/>
              <a:rect l="l" t="t" r="r" b="b"/>
              <a:pathLst>
                <a:path w="2466340" h="320675">
                  <a:moveTo>
                    <a:pt x="2412898" y="320399"/>
                  </a:moveTo>
                  <a:lnTo>
                    <a:pt x="53401" y="320399"/>
                  </a:lnTo>
                  <a:lnTo>
                    <a:pt x="32614" y="316203"/>
                  </a:lnTo>
                  <a:lnTo>
                    <a:pt x="15640" y="304759"/>
                  </a:lnTo>
                  <a:lnTo>
                    <a:pt x="4196" y="287784"/>
                  </a:lnTo>
                  <a:lnTo>
                    <a:pt x="0" y="266998"/>
                  </a:lnTo>
                  <a:lnTo>
                    <a:pt x="0" y="53401"/>
                  </a:lnTo>
                  <a:lnTo>
                    <a:pt x="4196" y="32615"/>
                  </a:lnTo>
                  <a:lnTo>
                    <a:pt x="15641" y="15640"/>
                  </a:lnTo>
                  <a:lnTo>
                    <a:pt x="32614" y="4196"/>
                  </a:lnTo>
                  <a:lnTo>
                    <a:pt x="53401" y="0"/>
                  </a:lnTo>
                  <a:lnTo>
                    <a:pt x="2412898" y="0"/>
                  </a:lnTo>
                  <a:lnTo>
                    <a:pt x="2450659" y="15640"/>
                  </a:lnTo>
                  <a:lnTo>
                    <a:pt x="2466299" y="53401"/>
                  </a:lnTo>
                  <a:lnTo>
                    <a:pt x="2466299" y="266998"/>
                  </a:lnTo>
                  <a:lnTo>
                    <a:pt x="2462103" y="287784"/>
                  </a:lnTo>
                  <a:lnTo>
                    <a:pt x="2450659" y="304759"/>
                  </a:lnTo>
                  <a:lnTo>
                    <a:pt x="2433684" y="316203"/>
                  </a:lnTo>
                  <a:lnTo>
                    <a:pt x="2412898" y="320399"/>
                  </a:lnTo>
                  <a:close/>
                </a:path>
              </a:pathLst>
            </a:custGeom>
            <a:solidFill>
              <a:srgbClr val="5B9BD4"/>
            </a:solidFill>
          </p:spPr>
          <p:txBody>
            <a:bodyPr wrap="square" lIns="0" tIns="0" rIns="0" bIns="0" rtlCol="0"/>
            <a:lstStyle/>
            <a:p>
              <a:endParaRPr/>
            </a:p>
          </p:txBody>
        </p:sp>
      </p:grpSp>
      <p:sp>
        <p:nvSpPr>
          <p:cNvPr id="8" name="object 8"/>
          <p:cNvSpPr txBox="1"/>
          <p:nvPr/>
        </p:nvSpPr>
        <p:spPr>
          <a:xfrm>
            <a:off x="1203137" y="3626707"/>
            <a:ext cx="1986914" cy="267970"/>
          </a:xfrm>
          <a:prstGeom prst="rect">
            <a:avLst/>
          </a:prstGeom>
        </p:spPr>
        <p:txBody>
          <a:bodyPr vert="horz" wrap="square" lIns="0" tIns="14604" rIns="0" bIns="0" rtlCol="0">
            <a:spAutoFit/>
          </a:bodyPr>
          <a:lstStyle/>
          <a:p>
            <a:pPr marL="12700">
              <a:lnSpc>
                <a:spcPct val="100000"/>
              </a:lnSpc>
              <a:spcBef>
                <a:spcPts val="114"/>
              </a:spcBef>
            </a:pPr>
            <a:r>
              <a:rPr sz="1400" b="1" spc="-25" dirty="0">
                <a:latin typeface="Arial"/>
                <a:cs typeface="Arial"/>
              </a:rPr>
              <a:t>Observations</a:t>
            </a:r>
            <a:r>
              <a:rPr sz="1400" b="1" spc="-35" dirty="0">
                <a:latin typeface="Arial"/>
                <a:cs typeface="Arial"/>
              </a:rPr>
              <a:t> </a:t>
            </a:r>
            <a:r>
              <a:rPr sz="1400" b="1" spc="45" dirty="0">
                <a:latin typeface="Arial"/>
                <a:cs typeface="Arial"/>
              </a:rPr>
              <a:t>/</a:t>
            </a:r>
            <a:r>
              <a:rPr sz="1400" b="1" spc="-35" dirty="0">
                <a:latin typeface="Arial"/>
                <a:cs typeface="Arial"/>
              </a:rPr>
              <a:t> Findings</a:t>
            </a:r>
            <a:endParaRPr sz="1400">
              <a:latin typeface="Arial"/>
              <a:cs typeface="Arial"/>
            </a:endParaRPr>
          </a:p>
        </p:txBody>
      </p:sp>
      <p:sp>
        <p:nvSpPr>
          <p:cNvPr id="9" name="object 9"/>
          <p:cNvSpPr txBox="1"/>
          <p:nvPr/>
        </p:nvSpPr>
        <p:spPr>
          <a:xfrm>
            <a:off x="990885" y="4029950"/>
            <a:ext cx="7238715" cy="808555"/>
          </a:xfrm>
          <a:prstGeom prst="rect">
            <a:avLst/>
          </a:prstGeom>
        </p:spPr>
        <p:txBody>
          <a:bodyPr vert="horz" wrap="square" lIns="0" tIns="635" rIns="0" bIns="0" rtlCol="0">
            <a:spAutoFit/>
          </a:bodyPr>
          <a:lstStyle/>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The the data tends to be clustered on the lower end, with a few companies having much higher values.</a:t>
            </a:r>
            <a:endParaRPr lang="en-AE" sz="1050" kern="100" dirty="0">
              <a:solidFill>
                <a:srgbClr val="0070C0"/>
              </a:solidFill>
              <a:latin typeface="Helvetica Neue" panose="02000503000000020004" pitchFamily="2" charset="0"/>
              <a:cs typeface="Arial" panose="020B0604020202020204" pitchFamily="34" charset="0"/>
            </a:endParaRPr>
          </a:p>
          <a:p>
            <a:pPr marL="342900" lvl="0" indent="-342900">
              <a:buFont typeface="Symbol" pitchFamily="2" charset="2"/>
              <a:buChar char=""/>
            </a:pPr>
            <a:endParaRPr lang="en-AE" sz="1050" kern="100" dirty="0">
              <a:solidFill>
                <a:srgbClr val="0070C0"/>
              </a:solidFill>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endParaRPr lang="en-AE" sz="1050" kern="100"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endParaRPr lang="en-AE" sz="1050" kern="100" dirty="0">
              <a:solidFill>
                <a:srgbClr val="0070C0"/>
              </a:solidFill>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endParaRPr lang="en-AE" sz="1050" kern="100"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10" name="Picture 9" descr="A graph of a graph showing the value of a cash turnover rate&#10;&#10;Description automatically generated">
            <a:extLst>
              <a:ext uri="{FF2B5EF4-FFF2-40B4-BE49-F238E27FC236}">
                <a16:creationId xmlns:a16="http://schemas.microsoft.com/office/drawing/2014/main" id="{BBA5E835-46AE-49EE-D8A5-DC7D842AF5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799" y="554170"/>
            <a:ext cx="7266801" cy="3022869"/>
          </a:xfrm>
          <a:prstGeom prst="rect">
            <a:avLst/>
          </a:prstGeom>
        </p:spPr>
      </p:pic>
    </p:spTree>
    <p:extLst>
      <p:ext uri="{BB962C8B-B14F-4D97-AF65-F5344CB8AC3E}">
        <p14:creationId xmlns:p14="http://schemas.microsoft.com/office/powerpoint/2010/main" val="3322014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5647690" cy="391160"/>
          </a:xfrm>
          <a:prstGeom prst="rect">
            <a:avLst/>
          </a:prstGeom>
        </p:spPr>
        <p:txBody>
          <a:bodyPr vert="horz" wrap="square" lIns="0" tIns="12700" rIns="0" bIns="0" rtlCol="0">
            <a:spAutoFit/>
          </a:bodyPr>
          <a:lstStyle/>
          <a:p>
            <a:pPr marL="12700">
              <a:lnSpc>
                <a:spcPct val="100000"/>
              </a:lnSpc>
              <a:spcBef>
                <a:spcPts val="100"/>
              </a:spcBef>
            </a:pPr>
            <a:r>
              <a:rPr lang="en-US" sz="2400" spc="-20" dirty="0"/>
              <a:t>Fixed Assets Turnover Frequency</a:t>
            </a:r>
            <a:endParaRPr sz="2400" dirty="0"/>
          </a:p>
        </p:txBody>
      </p:sp>
      <p:grpSp>
        <p:nvGrpSpPr>
          <p:cNvPr id="3" name="object 3"/>
          <p:cNvGrpSpPr/>
          <p:nvPr/>
        </p:nvGrpSpPr>
        <p:grpSpPr>
          <a:xfrm>
            <a:off x="762000" y="3593050"/>
            <a:ext cx="7731125" cy="1174290"/>
            <a:chOff x="762000" y="3593050"/>
            <a:chExt cx="7731125" cy="1174290"/>
          </a:xfrm>
        </p:grpSpPr>
        <p:sp>
          <p:nvSpPr>
            <p:cNvPr id="4" name="object 4"/>
            <p:cNvSpPr/>
            <p:nvPr/>
          </p:nvSpPr>
          <p:spPr>
            <a:xfrm>
              <a:off x="762000" y="3761500"/>
              <a:ext cx="7731125" cy="1005840"/>
            </a:xfrm>
            <a:custGeom>
              <a:avLst/>
              <a:gdLst/>
              <a:ahLst/>
              <a:cxnLst/>
              <a:rect l="l" t="t" r="r" b="b"/>
              <a:pathLst>
                <a:path w="7731125" h="1005839">
                  <a:moveTo>
                    <a:pt x="7563396" y="1005599"/>
                  </a:moveTo>
                  <a:lnTo>
                    <a:pt x="167603" y="1005599"/>
                  </a:lnTo>
                  <a:lnTo>
                    <a:pt x="123047" y="999613"/>
                  </a:lnTo>
                  <a:lnTo>
                    <a:pt x="83010" y="982717"/>
                  </a:lnTo>
                  <a:lnTo>
                    <a:pt x="49089" y="956510"/>
                  </a:lnTo>
                  <a:lnTo>
                    <a:pt x="22882" y="922589"/>
                  </a:lnTo>
                  <a:lnTo>
                    <a:pt x="5986" y="882552"/>
                  </a:lnTo>
                  <a:lnTo>
                    <a:pt x="0" y="837996"/>
                  </a:lnTo>
                  <a:lnTo>
                    <a:pt x="0" y="167603"/>
                  </a:lnTo>
                  <a:lnTo>
                    <a:pt x="5986" y="123047"/>
                  </a:lnTo>
                  <a:lnTo>
                    <a:pt x="22882" y="83010"/>
                  </a:lnTo>
                  <a:lnTo>
                    <a:pt x="49089" y="49089"/>
                  </a:lnTo>
                  <a:lnTo>
                    <a:pt x="83010" y="22882"/>
                  </a:lnTo>
                  <a:lnTo>
                    <a:pt x="123047" y="5986"/>
                  </a:lnTo>
                  <a:lnTo>
                    <a:pt x="167603" y="0"/>
                  </a:lnTo>
                  <a:lnTo>
                    <a:pt x="7563396" y="0"/>
                  </a:lnTo>
                  <a:lnTo>
                    <a:pt x="7627535" y="12758"/>
                  </a:lnTo>
                  <a:lnTo>
                    <a:pt x="7681909" y="49089"/>
                  </a:lnTo>
                  <a:lnTo>
                    <a:pt x="7718242" y="103464"/>
                  </a:lnTo>
                  <a:lnTo>
                    <a:pt x="7730999" y="167603"/>
                  </a:lnTo>
                  <a:lnTo>
                    <a:pt x="7730999" y="837996"/>
                  </a:lnTo>
                  <a:lnTo>
                    <a:pt x="7725013" y="882552"/>
                  </a:lnTo>
                  <a:lnTo>
                    <a:pt x="7708117" y="922589"/>
                  </a:lnTo>
                  <a:lnTo>
                    <a:pt x="7681910" y="956510"/>
                  </a:lnTo>
                  <a:lnTo>
                    <a:pt x="7647989" y="982717"/>
                  </a:lnTo>
                  <a:lnTo>
                    <a:pt x="7607952" y="999613"/>
                  </a:lnTo>
                  <a:lnTo>
                    <a:pt x="7563396" y="1005599"/>
                  </a:lnTo>
                  <a:close/>
                </a:path>
              </a:pathLst>
            </a:custGeom>
            <a:solidFill>
              <a:srgbClr val="5B9BD4">
                <a:alpha val="19999"/>
              </a:srgbClr>
            </a:solidFill>
          </p:spPr>
          <p:txBody>
            <a:bodyPr wrap="square" lIns="0" tIns="0" rIns="0" bIns="0" rtlCol="0"/>
            <a:lstStyle/>
            <a:p>
              <a:endParaRPr dirty="0"/>
            </a:p>
          </p:txBody>
        </p:sp>
        <p:sp>
          <p:nvSpPr>
            <p:cNvPr id="5" name="object 5"/>
            <p:cNvSpPr/>
            <p:nvPr/>
          </p:nvSpPr>
          <p:spPr>
            <a:xfrm>
              <a:off x="962800" y="3593050"/>
              <a:ext cx="2466340" cy="320675"/>
            </a:xfrm>
            <a:custGeom>
              <a:avLst/>
              <a:gdLst/>
              <a:ahLst/>
              <a:cxnLst/>
              <a:rect l="l" t="t" r="r" b="b"/>
              <a:pathLst>
                <a:path w="2466340" h="320675">
                  <a:moveTo>
                    <a:pt x="2412898" y="320399"/>
                  </a:moveTo>
                  <a:lnTo>
                    <a:pt x="53401" y="320399"/>
                  </a:lnTo>
                  <a:lnTo>
                    <a:pt x="32614" y="316203"/>
                  </a:lnTo>
                  <a:lnTo>
                    <a:pt x="15640" y="304759"/>
                  </a:lnTo>
                  <a:lnTo>
                    <a:pt x="4196" y="287784"/>
                  </a:lnTo>
                  <a:lnTo>
                    <a:pt x="0" y="266998"/>
                  </a:lnTo>
                  <a:lnTo>
                    <a:pt x="0" y="53401"/>
                  </a:lnTo>
                  <a:lnTo>
                    <a:pt x="4196" y="32615"/>
                  </a:lnTo>
                  <a:lnTo>
                    <a:pt x="15641" y="15640"/>
                  </a:lnTo>
                  <a:lnTo>
                    <a:pt x="32614" y="4196"/>
                  </a:lnTo>
                  <a:lnTo>
                    <a:pt x="53401" y="0"/>
                  </a:lnTo>
                  <a:lnTo>
                    <a:pt x="2412898" y="0"/>
                  </a:lnTo>
                  <a:lnTo>
                    <a:pt x="2450659" y="15640"/>
                  </a:lnTo>
                  <a:lnTo>
                    <a:pt x="2466299" y="53401"/>
                  </a:lnTo>
                  <a:lnTo>
                    <a:pt x="2466299" y="266998"/>
                  </a:lnTo>
                  <a:lnTo>
                    <a:pt x="2462103" y="287784"/>
                  </a:lnTo>
                  <a:lnTo>
                    <a:pt x="2450659" y="304759"/>
                  </a:lnTo>
                  <a:lnTo>
                    <a:pt x="2433684" y="316203"/>
                  </a:lnTo>
                  <a:lnTo>
                    <a:pt x="2412898" y="320399"/>
                  </a:lnTo>
                  <a:close/>
                </a:path>
              </a:pathLst>
            </a:custGeom>
            <a:solidFill>
              <a:srgbClr val="5B9BD4"/>
            </a:solidFill>
          </p:spPr>
          <p:txBody>
            <a:bodyPr wrap="square" lIns="0" tIns="0" rIns="0" bIns="0" rtlCol="0"/>
            <a:lstStyle/>
            <a:p>
              <a:endParaRPr/>
            </a:p>
          </p:txBody>
        </p:sp>
      </p:grpSp>
      <p:sp>
        <p:nvSpPr>
          <p:cNvPr id="8" name="object 8"/>
          <p:cNvSpPr txBox="1"/>
          <p:nvPr/>
        </p:nvSpPr>
        <p:spPr>
          <a:xfrm>
            <a:off x="1203137" y="3626707"/>
            <a:ext cx="1986914" cy="267970"/>
          </a:xfrm>
          <a:prstGeom prst="rect">
            <a:avLst/>
          </a:prstGeom>
        </p:spPr>
        <p:txBody>
          <a:bodyPr vert="horz" wrap="square" lIns="0" tIns="14604" rIns="0" bIns="0" rtlCol="0">
            <a:spAutoFit/>
          </a:bodyPr>
          <a:lstStyle/>
          <a:p>
            <a:pPr marL="12700">
              <a:lnSpc>
                <a:spcPct val="100000"/>
              </a:lnSpc>
              <a:spcBef>
                <a:spcPts val="114"/>
              </a:spcBef>
            </a:pPr>
            <a:r>
              <a:rPr sz="1400" b="1" spc="-25" dirty="0">
                <a:latin typeface="Arial"/>
                <a:cs typeface="Arial"/>
              </a:rPr>
              <a:t>Observations</a:t>
            </a:r>
            <a:r>
              <a:rPr sz="1400" b="1" spc="-35" dirty="0">
                <a:latin typeface="Arial"/>
                <a:cs typeface="Arial"/>
              </a:rPr>
              <a:t> </a:t>
            </a:r>
            <a:r>
              <a:rPr sz="1400" b="1" spc="45" dirty="0">
                <a:latin typeface="Arial"/>
                <a:cs typeface="Arial"/>
              </a:rPr>
              <a:t>/</a:t>
            </a:r>
            <a:r>
              <a:rPr sz="1400" b="1" spc="-35" dirty="0">
                <a:latin typeface="Arial"/>
                <a:cs typeface="Arial"/>
              </a:rPr>
              <a:t> Findings</a:t>
            </a:r>
            <a:endParaRPr sz="1400">
              <a:latin typeface="Arial"/>
              <a:cs typeface="Arial"/>
            </a:endParaRPr>
          </a:p>
        </p:txBody>
      </p:sp>
      <p:sp>
        <p:nvSpPr>
          <p:cNvPr id="9" name="object 9"/>
          <p:cNvSpPr txBox="1"/>
          <p:nvPr/>
        </p:nvSpPr>
        <p:spPr>
          <a:xfrm>
            <a:off x="990885" y="4029950"/>
            <a:ext cx="7238715" cy="808555"/>
          </a:xfrm>
          <a:prstGeom prst="rect">
            <a:avLst/>
          </a:prstGeom>
        </p:spPr>
        <p:txBody>
          <a:bodyPr vert="horz" wrap="square" lIns="0" tIns="635" rIns="0" bIns="0" rtlCol="0">
            <a:spAutoFit/>
          </a:bodyPr>
          <a:lstStyle/>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The data appears to follow a normal distribution overall, there are a few companies with significantly higher values..</a:t>
            </a:r>
          </a:p>
          <a:p>
            <a:pPr marL="342900" lvl="0" indent="-342900">
              <a:buFont typeface="Symbol" pitchFamily="2" charset="2"/>
              <a:buChar char=""/>
            </a:pPr>
            <a:endParaRPr lang="en-AE" sz="1050" kern="100" dirty="0">
              <a:solidFill>
                <a:srgbClr val="0070C0"/>
              </a:solidFill>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endParaRPr lang="en-AE" sz="1050" kern="100"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endParaRPr lang="en-AE" sz="1050" kern="100" dirty="0">
              <a:solidFill>
                <a:srgbClr val="0070C0"/>
              </a:solidFill>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endParaRPr lang="en-AE" sz="1050" kern="100"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7" name="Picture 6" descr="A graph of a function&#10;&#10;Description automatically generated">
            <a:extLst>
              <a:ext uri="{FF2B5EF4-FFF2-40B4-BE49-F238E27FC236}">
                <a16:creationId xmlns:a16="http://schemas.microsoft.com/office/drawing/2014/main" id="{1DD8A119-BB03-51C0-DB1B-4F582D8B21D8}"/>
              </a:ext>
            </a:extLst>
          </p:cNvPr>
          <p:cNvPicPr>
            <a:picLocks noChangeAspect="1"/>
          </p:cNvPicPr>
          <p:nvPr/>
        </p:nvPicPr>
        <p:blipFill rotWithShape="1">
          <a:blip r:embed="rId2">
            <a:extLst>
              <a:ext uri="{28A0092B-C50C-407E-A947-70E740481C1C}">
                <a14:useLocalDpi xmlns:a14="http://schemas.microsoft.com/office/drawing/2010/main" val="0"/>
              </a:ext>
            </a:extLst>
          </a:blip>
          <a:srcRect l="2138" t="2401"/>
          <a:stretch/>
        </p:blipFill>
        <p:spPr>
          <a:xfrm>
            <a:off x="962801" y="666750"/>
            <a:ext cx="7266800" cy="2810076"/>
          </a:xfrm>
          <a:prstGeom prst="rect">
            <a:avLst/>
          </a:prstGeom>
        </p:spPr>
      </p:pic>
    </p:spTree>
    <p:extLst>
      <p:ext uri="{BB962C8B-B14F-4D97-AF65-F5344CB8AC3E}">
        <p14:creationId xmlns:p14="http://schemas.microsoft.com/office/powerpoint/2010/main" val="350095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5647690" cy="391160"/>
          </a:xfrm>
          <a:prstGeom prst="rect">
            <a:avLst/>
          </a:prstGeom>
        </p:spPr>
        <p:txBody>
          <a:bodyPr vert="horz" wrap="square" lIns="0" tIns="12700" rIns="0" bIns="0" rtlCol="0">
            <a:spAutoFit/>
          </a:bodyPr>
          <a:lstStyle/>
          <a:p>
            <a:pPr marL="12700">
              <a:lnSpc>
                <a:spcPct val="100000"/>
              </a:lnSpc>
              <a:spcBef>
                <a:spcPts val="100"/>
              </a:spcBef>
            </a:pPr>
            <a:r>
              <a:rPr lang="en-US" sz="2400" spc="-20" dirty="0"/>
              <a:t>Cash to Current Liability</a:t>
            </a:r>
            <a:endParaRPr sz="2400" dirty="0"/>
          </a:p>
        </p:txBody>
      </p:sp>
      <p:grpSp>
        <p:nvGrpSpPr>
          <p:cNvPr id="3" name="object 3"/>
          <p:cNvGrpSpPr/>
          <p:nvPr/>
        </p:nvGrpSpPr>
        <p:grpSpPr>
          <a:xfrm>
            <a:off x="762000" y="3593050"/>
            <a:ext cx="7731125" cy="1174290"/>
            <a:chOff x="762000" y="3593050"/>
            <a:chExt cx="7731125" cy="1174290"/>
          </a:xfrm>
        </p:grpSpPr>
        <p:sp>
          <p:nvSpPr>
            <p:cNvPr id="4" name="object 4"/>
            <p:cNvSpPr/>
            <p:nvPr/>
          </p:nvSpPr>
          <p:spPr>
            <a:xfrm>
              <a:off x="762000" y="3761500"/>
              <a:ext cx="7731125" cy="1005840"/>
            </a:xfrm>
            <a:custGeom>
              <a:avLst/>
              <a:gdLst/>
              <a:ahLst/>
              <a:cxnLst/>
              <a:rect l="l" t="t" r="r" b="b"/>
              <a:pathLst>
                <a:path w="7731125" h="1005839">
                  <a:moveTo>
                    <a:pt x="7563396" y="1005599"/>
                  </a:moveTo>
                  <a:lnTo>
                    <a:pt x="167603" y="1005599"/>
                  </a:lnTo>
                  <a:lnTo>
                    <a:pt x="123047" y="999613"/>
                  </a:lnTo>
                  <a:lnTo>
                    <a:pt x="83010" y="982717"/>
                  </a:lnTo>
                  <a:lnTo>
                    <a:pt x="49089" y="956510"/>
                  </a:lnTo>
                  <a:lnTo>
                    <a:pt x="22882" y="922589"/>
                  </a:lnTo>
                  <a:lnTo>
                    <a:pt x="5986" y="882552"/>
                  </a:lnTo>
                  <a:lnTo>
                    <a:pt x="0" y="837996"/>
                  </a:lnTo>
                  <a:lnTo>
                    <a:pt x="0" y="167603"/>
                  </a:lnTo>
                  <a:lnTo>
                    <a:pt x="5986" y="123047"/>
                  </a:lnTo>
                  <a:lnTo>
                    <a:pt x="22882" y="83010"/>
                  </a:lnTo>
                  <a:lnTo>
                    <a:pt x="49089" y="49089"/>
                  </a:lnTo>
                  <a:lnTo>
                    <a:pt x="83010" y="22882"/>
                  </a:lnTo>
                  <a:lnTo>
                    <a:pt x="123047" y="5986"/>
                  </a:lnTo>
                  <a:lnTo>
                    <a:pt x="167603" y="0"/>
                  </a:lnTo>
                  <a:lnTo>
                    <a:pt x="7563396" y="0"/>
                  </a:lnTo>
                  <a:lnTo>
                    <a:pt x="7627535" y="12758"/>
                  </a:lnTo>
                  <a:lnTo>
                    <a:pt x="7681909" y="49089"/>
                  </a:lnTo>
                  <a:lnTo>
                    <a:pt x="7718242" y="103464"/>
                  </a:lnTo>
                  <a:lnTo>
                    <a:pt x="7730999" y="167603"/>
                  </a:lnTo>
                  <a:lnTo>
                    <a:pt x="7730999" y="837996"/>
                  </a:lnTo>
                  <a:lnTo>
                    <a:pt x="7725013" y="882552"/>
                  </a:lnTo>
                  <a:lnTo>
                    <a:pt x="7708117" y="922589"/>
                  </a:lnTo>
                  <a:lnTo>
                    <a:pt x="7681910" y="956510"/>
                  </a:lnTo>
                  <a:lnTo>
                    <a:pt x="7647989" y="982717"/>
                  </a:lnTo>
                  <a:lnTo>
                    <a:pt x="7607952" y="999613"/>
                  </a:lnTo>
                  <a:lnTo>
                    <a:pt x="7563396" y="1005599"/>
                  </a:lnTo>
                  <a:close/>
                </a:path>
              </a:pathLst>
            </a:custGeom>
            <a:solidFill>
              <a:srgbClr val="5B9BD4">
                <a:alpha val="19999"/>
              </a:srgbClr>
            </a:solidFill>
          </p:spPr>
          <p:txBody>
            <a:bodyPr wrap="square" lIns="0" tIns="0" rIns="0" bIns="0" rtlCol="0"/>
            <a:lstStyle/>
            <a:p>
              <a:endParaRPr dirty="0"/>
            </a:p>
          </p:txBody>
        </p:sp>
        <p:sp>
          <p:nvSpPr>
            <p:cNvPr id="5" name="object 5"/>
            <p:cNvSpPr/>
            <p:nvPr/>
          </p:nvSpPr>
          <p:spPr>
            <a:xfrm>
              <a:off x="962800" y="3593050"/>
              <a:ext cx="2466340" cy="320675"/>
            </a:xfrm>
            <a:custGeom>
              <a:avLst/>
              <a:gdLst/>
              <a:ahLst/>
              <a:cxnLst/>
              <a:rect l="l" t="t" r="r" b="b"/>
              <a:pathLst>
                <a:path w="2466340" h="320675">
                  <a:moveTo>
                    <a:pt x="2412898" y="320399"/>
                  </a:moveTo>
                  <a:lnTo>
                    <a:pt x="53401" y="320399"/>
                  </a:lnTo>
                  <a:lnTo>
                    <a:pt x="32614" y="316203"/>
                  </a:lnTo>
                  <a:lnTo>
                    <a:pt x="15640" y="304759"/>
                  </a:lnTo>
                  <a:lnTo>
                    <a:pt x="4196" y="287784"/>
                  </a:lnTo>
                  <a:lnTo>
                    <a:pt x="0" y="266998"/>
                  </a:lnTo>
                  <a:lnTo>
                    <a:pt x="0" y="53401"/>
                  </a:lnTo>
                  <a:lnTo>
                    <a:pt x="4196" y="32615"/>
                  </a:lnTo>
                  <a:lnTo>
                    <a:pt x="15641" y="15640"/>
                  </a:lnTo>
                  <a:lnTo>
                    <a:pt x="32614" y="4196"/>
                  </a:lnTo>
                  <a:lnTo>
                    <a:pt x="53401" y="0"/>
                  </a:lnTo>
                  <a:lnTo>
                    <a:pt x="2412898" y="0"/>
                  </a:lnTo>
                  <a:lnTo>
                    <a:pt x="2450659" y="15640"/>
                  </a:lnTo>
                  <a:lnTo>
                    <a:pt x="2466299" y="53401"/>
                  </a:lnTo>
                  <a:lnTo>
                    <a:pt x="2466299" y="266998"/>
                  </a:lnTo>
                  <a:lnTo>
                    <a:pt x="2462103" y="287784"/>
                  </a:lnTo>
                  <a:lnTo>
                    <a:pt x="2450659" y="304759"/>
                  </a:lnTo>
                  <a:lnTo>
                    <a:pt x="2433684" y="316203"/>
                  </a:lnTo>
                  <a:lnTo>
                    <a:pt x="2412898" y="320399"/>
                  </a:lnTo>
                  <a:close/>
                </a:path>
              </a:pathLst>
            </a:custGeom>
            <a:solidFill>
              <a:srgbClr val="5B9BD4"/>
            </a:solidFill>
          </p:spPr>
          <p:txBody>
            <a:bodyPr wrap="square" lIns="0" tIns="0" rIns="0" bIns="0" rtlCol="0"/>
            <a:lstStyle/>
            <a:p>
              <a:endParaRPr/>
            </a:p>
          </p:txBody>
        </p:sp>
      </p:grpSp>
      <p:sp>
        <p:nvSpPr>
          <p:cNvPr id="8" name="object 8"/>
          <p:cNvSpPr txBox="1"/>
          <p:nvPr/>
        </p:nvSpPr>
        <p:spPr>
          <a:xfrm>
            <a:off x="1203137" y="3626707"/>
            <a:ext cx="1986914" cy="267970"/>
          </a:xfrm>
          <a:prstGeom prst="rect">
            <a:avLst/>
          </a:prstGeom>
        </p:spPr>
        <p:txBody>
          <a:bodyPr vert="horz" wrap="square" lIns="0" tIns="14604" rIns="0" bIns="0" rtlCol="0">
            <a:spAutoFit/>
          </a:bodyPr>
          <a:lstStyle/>
          <a:p>
            <a:pPr marL="12700">
              <a:lnSpc>
                <a:spcPct val="100000"/>
              </a:lnSpc>
              <a:spcBef>
                <a:spcPts val="114"/>
              </a:spcBef>
            </a:pPr>
            <a:r>
              <a:rPr sz="1400" b="1" spc="-25" dirty="0">
                <a:latin typeface="Arial"/>
                <a:cs typeface="Arial"/>
              </a:rPr>
              <a:t>Observations</a:t>
            </a:r>
            <a:r>
              <a:rPr sz="1400" b="1" spc="-35" dirty="0">
                <a:latin typeface="Arial"/>
                <a:cs typeface="Arial"/>
              </a:rPr>
              <a:t> </a:t>
            </a:r>
            <a:r>
              <a:rPr sz="1400" b="1" spc="45" dirty="0">
                <a:latin typeface="Arial"/>
                <a:cs typeface="Arial"/>
              </a:rPr>
              <a:t>/</a:t>
            </a:r>
            <a:r>
              <a:rPr sz="1400" b="1" spc="-35" dirty="0">
                <a:latin typeface="Arial"/>
                <a:cs typeface="Arial"/>
              </a:rPr>
              <a:t> Findings</a:t>
            </a:r>
            <a:endParaRPr sz="1400">
              <a:latin typeface="Arial"/>
              <a:cs typeface="Arial"/>
            </a:endParaRPr>
          </a:p>
        </p:txBody>
      </p:sp>
      <p:sp>
        <p:nvSpPr>
          <p:cNvPr id="9" name="object 9"/>
          <p:cNvSpPr txBox="1"/>
          <p:nvPr/>
        </p:nvSpPr>
        <p:spPr>
          <a:xfrm>
            <a:off x="990885" y="4029950"/>
            <a:ext cx="7238715" cy="808555"/>
          </a:xfrm>
          <a:prstGeom prst="rect">
            <a:avLst/>
          </a:prstGeom>
        </p:spPr>
        <p:txBody>
          <a:bodyPr vert="horz" wrap="square" lIns="0" tIns="635" rIns="0" bIns="0" rtlCol="0">
            <a:spAutoFit/>
          </a:bodyPr>
          <a:lstStyle/>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The data tend to be in perfect normal distribution without tails.</a:t>
            </a:r>
          </a:p>
          <a:p>
            <a:pPr marL="342900" lvl="0" indent="-342900">
              <a:buFont typeface="Symbol" pitchFamily="2" charset="2"/>
              <a:buChar char=""/>
            </a:pPr>
            <a:endParaRPr lang="en-AE" sz="1050" kern="100" dirty="0">
              <a:solidFill>
                <a:srgbClr val="0070C0"/>
              </a:solidFill>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endParaRPr lang="en-AE" sz="1050" kern="100"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endParaRPr lang="en-AE" sz="1050" kern="100" dirty="0">
              <a:solidFill>
                <a:srgbClr val="0070C0"/>
              </a:solidFill>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endParaRPr lang="en-AE" sz="1050" kern="100"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10" name="Picture 9" descr="A graph of a graph&#10;&#10;Description automatically generated">
            <a:extLst>
              <a:ext uri="{FF2B5EF4-FFF2-40B4-BE49-F238E27FC236}">
                <a16:creationId xmlns:a16="http://schemas.microsoft.com/office/drawing/2014/main" id="{47BCE033-6D26-A712-684B-08C22E2A9B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597647"/>
            <a:ext cx="7315200" cy="2763744"/>
          </a:xfrm>
          <a:prstGeom prst="rect">
            <a:avLst/>
          </a:prstGeom>
        </p:spPr>
      </p:pic>
    </p:spTree>
    <p:extLst>
      <p:ext uri="{BB962C8B-B14F-4D97-AF65-F5344CB8AC3E}">
        <p14:creationId xmlns:p14="http://schemas.microsoft.com/office/powerpoint/2010/main" val="1324264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5647690" cy="391160"/>
          </a:xfrm>
          <a:prstGeom prst="rect">
            <a:avLst/>
          </a:prstGeom>
        </p:spPr>
        <p:txBody>
          <a:bodyPr vert="horz" wrap="square" lIns="0" tIns="12700" rIns="0" bIns="0" rtlCol="0">
            <a:spAutoFit/>
          </a:bodyPr>
          <a:lstStyle/>
          <a:p>
            <a:pPr marL="12700">
              <a:lnSpc>
                <a:spcPct val="100000"/>
              </a:lnSpc>
              <a:spcBef>
                <a:spcPts val="100"/>
              </a:spcBef>
            </a:pPr>
            <a:r>
              <a:rPr lang="en-US" sz="2400" spc="-20" dirty="0" err="1"/>
              <a:t>Tax_Rate</a:t>
            </a:r>
            <a:endParaRPr sz="2400" dirty="0"/>
          </a:p>
        </p:txBody>
      </p:sp>
      <p:grpSp>
        <p:nvGrpSpPr>
          <p:cNvPr id="3" name="object 3"/>
          <p:cNvGrpSpPr/>
          <p:nvPr/>
        </p:nvGrpSpPr>
        <p:grpSpPr>
          <a:xfrm>
            <a:off x="762000" y="3593050"/>
            <a:ext cx="7731125" cy="1174290"/>
            <a:chOff x="762000" y="3593050"/>
            <a:chExt cx="7731125" cy="1174290"/>
          </a:xfrm>
        </p:grpSpPr>
        <p:sp>
          <p:nvSpPr>
            <p:cNvPr id="4" name="object 4"/>
            <p:cNvSpPr/>
            <p:nvPr/>
          </p:nvSpPr>
          <p:spPr>
            <a:xfrm>
              <a:off x="762000" y="3761500"/>
              <a:ext cx="7731125" cy="1005840"/>
            </a:xfrm>
            <a:custGeom>
              <a:avLst/>
              <a:gdLst/>
              <a:ahLst/>
              <a:cxnLst/>
              <a:rect l="l" t="t" r="r" b="b"/>
              <a:pathLst>
                <a:path w="7731125" h="1005839">
                  <a:moveTo>
                    <a:pt x="7563396" y="1005599"/>
                  </a:moveTo>
                  <a:lnTo>
                    <a:pt x="167603" y="1005599"/>
                  </a:lnTo>
                  <a:lnTo>
                    <a:pt x="123047" y="999613"/>
                  </a:lnTo>
                  <a:lnTo>
                    <a:pt x="83010" y="982717"/>
                  </a:lnTo>
                  <a:lnTo>
                    <a:pt x="49089" y="956510"/>
                  </a:lnTo>
                  <a:lnTo>
                    <a:pt x="22882" y="922589"/>
                  </a:lnTo>
                  <a:lnTo>
                    <a:pt x="5986" y="882552"/>
                  </a:lnTo>
                  <a:lnTo>
                    <a:pt x="0" y="837996"/>
                  </a:lnTo>
                  <a:lnTo>
                    <a:pt x="0" y="167603"/>
                  </a:lnTo>
                  <a:lnTo>
                    <a:pt x="5986" y="123047"/>
                  </a:lnTo>
                  <a:lnTo>
                    <a:pt x="22882" y="83010"/>
                  </a:lnTo>
                  <a:lnTo>
                    <a:pt x="49089" y="49089"/>
                  </a:lnTo>
                  <a:lnTo>
                    <a:pt x="83010" y="22882"/>
                  </a:lnTo>
                  <a:lnTo>
                    <a:pt x="123047" y="5986"/>
                  </a:lnTo>
                  <a:lnTo>
                    <a:pt x="167603" y="0"/>
                  </a:lnTo>
                  <a:lnTo>
                    <a:pt x="7563396" y="0"/>
                  </a:lnTo>
                  <a:lnTo>
                    <a:pt x="7627535" y="12758"/>
                  </a:lnTo>
                  <a:lnTo>
                    <a:pt x="7681909" y="49089"/>
                  </a:lnTo>
                  <a:lnTo>
                    <a:pt x="7718242" y="103464"/>
                  </a:lnTo>
                  <a:lnTo>
                    <a:pt x="7730999" y="167603"/>
                  </a:lnTo>
                  <a:lnTo>
                    <a:pt x="7730999" y="837996"/>
                  </a:lnTo>
                  <a:lnTo>
                    <a:pt x="7725013" y="882552"/>
                  </a:lnTo>
                  <a:lnTo>
                    <a:pt x="7708117" y="922589"/>
                  </a:lnTo>
                  <a:lnTo>
                    <a:pt x="7681910" y="956510"/>
                  </a:lnTo>
                  <a:lnTo>
                    <a:pt x="7647989" y="982717"/>
                  </a:lnTo>
                  <a:lnTo>
                    <a:pt x="7607952" y="999613"/>
                  </a:lnTo>
                  <a:lnTo>
                    <a:pt x="7563396" y="1005599"/>
                  </a:lnTo>
                  <a:close/>
                </a:path>
              </a:pathLst>
            </a:custGeom>
            <a:solidFill>
              <a:srgbClr val="5B9BD4">
                <a:alpha val="19999"/>
              </a:srgbClr>
            </a:solidFill>
          </p:spPr>
          <p:txBody>
            <a:bodyPr wrap="square" lIns="0" tIns="0" rIns="0" bIns="0" rtlCol="0"/>
            <a:lstStyle/>
            <a:p>
              <a:endParaRPr dirty="0"/>
            </a:p>
          </p:txBody>
        </p:sp>
        <p:sp>
          <p:nvSpPr>
            <p:cNvPr id="5" name="object 5"/>
            <p:cNvSpPr/>
            <p:nvPr/>
          </p:nvSpPr>
          <p:spPr>
            <a:xfrm>
              <a:off x="962800" y="3593050"/>
              <a:ext cx="2466340" cy="320675"/>
            </a:xfrm>
            <a:custGeom>
              <a:avLst/>
              <a:gdLst/>
              <a:ahLst/>
              <a:cxnLst/>
              <a:rect l="l" t="t" r="r" b="b"/>
              <a:pathLst>
                <a:path w="2466340" h="320675">
                  <a:moveTo>
                    <a:pt x="2412898" y="320399"/>
                  </a:moveTo>
                  <a:lnTo>
                    <a:pt x="53401" y="320399"/>
                  </a:lnTo>
                  <a:lnTo>
                    <a:pt x="32614" y="316203"/>
                  </a:lnTo>
                  <a:lnTo>
                    <a:pt x="15640" y="304759"/>
                  </a:lnTo>
                  <a:lnTo>
                    <a:pt x="4196" y="287784"/>
                  </a:lnTo>
                  <a:lnTo>
                    <a:pt x="0" y="266998"/>
                  </a:lnTo>
                  <a:lnTo>
                    <a:pt x="0" y="53401"/>
                  </a:lnTo>
                  <a:lnTo>
                    <a:pt x="4196" y="32615"/>
                  </a:lnTo>
                  <a:lnTo>
                    <a:pt x="15641" y="15640"/>
                  </a:lnTo>
                  <a:lnTo>
                    <a:pt x="32614" y="4196"/>
                  </a:lnTo>
                  <a:lnTo>
                    <a:pt x="53401" y="0"/>
                  </a:lnTo>
                  <a:lnTo>
                    <a:pt x="2412898" y="0"/>
                  </a:lnTo>
                  <a:lnTo>
                    <a:pt x="2450659" y="15640"/>
                  </a:lnTo>
                  <a:lnTo>
                    <a:pt x="2466299" y="53401"/>
                  </a:lnTo>
                  <a:lnTo>
                    <a:pt x="2466299" y="266998"/>
                  </a:lnTo>
                  <a:lnTo>
                    <a:pt x="2462103" y="287784"/>
                  </a:lnTo>
                  <a:lnTo>
                    <a:pt x="2450659" y="304759"/>
                  </a:lnTo>
                  <a:lnTo>
                    <a:pt x="2433684" y="316203"/>
                  </a:lnTo>
                  <a:lnTo>
                    <a:pt x="2412898" y="320399"/>
                  </a:lnTo>
                  <a:close/>
                </a:path>
              </a:pathLst>
            </a:custGeom>
            <a:solidFill>
              <a:srgbClr val="5B9BD4"/>
            </a:solidFill>
          </p:spPr>
          <p:txBody>
            <a:bodyPr wrap="square" lIns="0" tIns="0" rIns="0" bIns="0" rtlCol="0"/>
            <a:lstStyle/>
            <a:p>
              <a:endParaRPr/>
            </a:p>
          </p:txBody>
        </p:sp>
      </p:grpSp>
      <p:sp>
        <p:nvSpPr>
          <p:cNvPr id="8" name="object 8"/>
          <p:cNvSpPr txBox="1"/>
          <p:nvPr/>
        </p:nvSpPr>
        <p:spPr>
          <a:xfrm>
            <a:off x="1203137" y="3626707"/>
            <a:ext cx="1986914" cy="267970"/>
          </a:xfrm>
          <a:prstGeom prst="rect">
            <a:avLst/>
          </a:prstGeom>
        </p:spPr>
        <p:txBody>
          <a:bodyPr vert="horz" wrap="square" lIns="0" tIns="14604" rIns="0" bIns="0" rtlCol="0">
            <a:spAutoFit/>
          </a:bodyPr>
          <a:lstStyle/>
          <a:p>
            <a:pPr marL="12700">
              <a:lnSpc>
                <a:spcPct val="100000"/>
              </a:lnSpc>
              <a:spcBef>
                <a:spcPts val="114"/>
              </a:spcBef>
            </a:pPr>
            <a:r>
              <a:rPr sz="1400" b="1" spc="-25" dirty="0">
                <a:latin typeface="Arial"/>
                <a:cs typeface="Arial"/>
              </a:rPr>
              <a:t>Observations</a:t>
            </a:r>
            <a:r>
              <a:rPr sz="1400" b="1" spc="-35" dirty="0">
                <a:latin typeface="Arial"/>
                <a:cs typeface="Arial"/>
              </a:rPr>
              <a:t> </a:t>
            </a:r>
            <a:r>
              <a:rPr sz="1400" b="1" spc="45" dirty="0">
                <a:latin typeface="Arial"/>
                <a:cs typeface="Arial"/>
              </a:rPr>
              <a:t>/</a:t>
            </a:r>
            <a:r>
              <a:rPr sz="1400" b="1" spc="-35" dirty="0">
                <a:latin typeface="Arial"/>
                <a:cs typeface="Arial"/>
              </a:rPr>
              <a:t> Findings</a:t>
            </a:r>
            <a:endParaRPr sz="1400">
              <a:latin typeface="Arial"/>
              <a:cs typeface="Arial"/>
            </a:endParaRPr>
          </a:p>
        </p:txBody>
      </p:sp>
      <p:sp>
        <p:nvSpPr>
          <p:cNvPr id="9" name="object 9"/>
          <p:cNvSpPr txBox="1"/>
          <p:nvPr/>
        </p:nvSpPr>
        <p:spPr>
          <a:xfrm>
            <a:off x="990885" y="4029950"/>
            <a:ext cx="7238715" cy="808555"/>
          </a:xfrm>
          <a:prstGeom prst="rect">
            <a:avLst/>
          </a:prstGeom>
        </p:spPr>
        <p:txBody>
          <a:bodyPr vert="horz" wrap="square" lIns="0" tIns="635" rIns="0" bIns="0" rtlCol="0">
            <a:spAutoFit/>
          </a:bodyPr>
          <a:lstStyle/>
          <a:p>
            <a:pPr lvl="0"/>
            <a:endParaRPr lang="en-US" sz="1050" kern="100" dirty="0">
              <a:solidFill>
                <a:srgbClr val="0070C0"/>
              </a:solidFill>
              <a:latin typeface="Helvetica Neue" panose="02000503000000020004" pitchFamily="2" charset="0"/>
              <a:cs typeface="Arial" panose="020B0604020202020204" pitchFamily="34" charset="0"/>
            </a:endParaRPr>
          </a:p>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The data exhibits a multimodal distribution, with distinct clusters of companies around several specific </a:t>
            </a:r>
            <a:r>
              <a:rPr lang="en-US" sz="1050" kern="100" dirty="0" err="1">
                <a:solidFill>
                  <a:srgbClr val="0070C0"/>
                </a:solidFill>
                <a:latin typeface="Helvetica Neue" panose="02000503000000020004" pitchFamily="2" charset="0"/>
                <a:cs typeface="Arial" panose="020B0604020202020204" pitchFamily="34" charset="0"/>
              </a:rPr>
              <a:t>valuesThere</a:t>
            </a:r>
            <a:endParaRPr lang="en-AE" sz="1050" kern="100" dirty="0">
              <a:solidFill>
                <a:srgbClr val="0070C0"/>
              </a:solidFill>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endParaRPr lang="en-AE" sz="1050" kern="100"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endParaRPr lang="en-AE" sz="1050" kern="100" dirty="0">
              <a:solidFill>
                <a:srgbClr val="0070C0"/>
              </a:solidFill>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endParaRPr lang="en-AE" sz="1050" kern="100"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7" name="Picture 6" descr="A graph with lines and numbers&#10;&#10;Description automatically generated">
            <a:extLst>
              <a:ext uri="{FF2B5EF4-FFF2-40B4-BE49-F238E27FC236}">
                <a16:creationId xmlns:a16="http://schemas.microsoft.com/office/drawing/2014/main" id="{F12D10CE-69CE-013E-5763-BBEB4000B3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00" y="609664"/>
            <a:ext cx="7266799" cy="2867161"/>
          </a:xfrm>
          <a:prstGeom prst="rect">
            <a:avLst/>
          </a:prstGeom>
        </p:spPr>
      </p:pic>
    </p:spTree>
    <p:extLst>
      <p:ext uri="{BB962C8B-B14F-4D97-AF65-F5344CB8AC3E}">
        <p14:creationId xmlns:p14="http://schemas.microsoft.com/office/powerpoint/2010/main" val="2305784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6262050" cy="382156"/>
          </a:xfrm>
          <a:prstGeom prst="rect">
            <a:avLst/>
          </a:prstGeom>
        </p:spPr>
        <p:txBody>
          <a:bodyPr vert="horz" wrap="square" lIns="0" tIns="12700" rIns="0" bIns="0" rtlCol="0">
            <a:spAutoFit/>
          </a:bodyPr>
          <a:lstStyle/>
          <a:p>
            <a:pPr marL="12700">
              <a:lnSpc>
                <a:spcPct val="100000"/>
              </a:lnSpc>
              <a:spcBef>
                <a:spcPts val="100"/>
              </a:spcBef>
            </a:pPr>
            <a:r>
              <a:rPr lang="en-US" sz="2400" spc="-20" dirty="0"/>
              <a:t>Research and Development Expense Rate</a:t>
            </a:r>
            <a:endParaRPr sz="2400" dirty="0"/>
          </a:p>
        </p:txBody>
      </p:sp>
      <p:grpSp>
        <p:nvGrpSpPr>
          <p:cNvPr id="3" name="object 3"/>
          <p:cNvGrpSpPr/>
          <p:nvPr/>
        </p:nvGrpSpPr>
        <p:grpSpPr>
          <a:xfrm>
            <a:off x="762000" y="3593050"/>
            <a:ext cx="7731125" cy="1174290"/>
            <a:chOff x="762000" y="3593050"/>
            <a:chExt cx="7731125" cy="1174290"/>
          </a:xfrm>
        </p:grpSpPr>
        <p:sp>
          <p:nvSpPr>
            <p:cNvPr id="4" name="object 4"/>
            <p:cNvSpPr/>
            <p:nvPr/>
          </p:nvSpPr>
          <p:spPr>
            <a:xfrm>
              <a:off x="762000" y="3761500"/>
              <a:ext cx="7731125" cy="1005840"/>
            </a:xfrm>
            <a:custGeom>
              <a:avLst/>
              <a:gdLst/>
              <a:ahLst/>
              <a:cxnLst/>
              <a:rect l="l" t="t" r="r" b="b"/>
              <a:pathLst>
                <a:path w="7731125" h="1005839">
                  <a:moveTo>
                    <a:pt x="7563396" y="1005599"/>
                  </a:moveTo>
                  <a:lnTo>
                    <a:pt x="167603" y="1005599"/>
                  </a:lnTo>
                  <a:lnTo>
                    <a:pt x="123047" y="999613"/>
                  </a:lnTo>
                  <a:lnTo>
                    <a:pt x="83010" y="982717"/>
                  </a:lnTo>
                  <a:lnTo>
                    <a:pt x="49089" y="956510"/>
                  </a:lnTo>
                  <a:lnTo>
                    <a:pt x="22882" y="922589"/>
                  </a:lnTo>
                  <a:lnTo>
                    <a:pt x="5986" y="882552"/>
                  </a:lnTo>
                  <a:lnTo>
                    <a:pt x="0" y="837996"/>
                  </a:lnTo>
                  <a:lnTo>
                    <a:pt x="0" y="167603"/>
                  </a:lnTo>
                  <a:lnTo>
                    <a:pt x="5986" y="123047"/>
                  </a:lnTo>
                  <a:lnTo>
                    <a:pt x="22882" y="83010"/>
                  </a:lnTo>
                  <a:lnTo>
                    <a:pt x="49089" y="49089"/>
                  </a:lnTo>
                  <a:lnTo>
                    <a:pt x="83010" y="22882"/>
                  </a:lnTo>
                  <a:lnTo>
                    <a:pt x="123047" y="5986"/>
                  </a:lnTo>
                  <a:lnTo>
                    <a:pt x="167603" y="0"/>
                  </a:lnTo>
                  <a:lnTo>
                    <a:pt x="7563396" y="0"/>
                  </a:lnTo>
                  <a:lnTo>
                    <a:pt x="7627535" y="12758"/>
                  </a:lnTo>
                  <a:lnTo>
                    <a:pt x="7681909" y="49089"/>
                  </a:lnTo>
                  <a:lnTo>
                    <a:pt x="7718242" y="103464"/>
                  </a:lnTo>
                  <a:lnTo>
                    <a:pt x="7730999" y="167603"/>
                  </a:lnTo>
                  <a:lnTo>
                    <a:pt x="7730999" y="837996"/>
                  </a:lnTo>
                  <a:lnTo>
                    <a:pt x="7725013" y="882552"/>
                  </a:lnTo>
                  <a:lnTo>
                    <a:pt x="7708117" y="922589"/>
                  </a:lnTo>
                  <a:lnTo>
                    <a:pt x="7681910" y="956510"/>
                  </a:lnTo>
                  <a:lnTo>
                    <a:pt x="7647989" y="982717"/>
                  </a:lnTo>
                  <a:lnTo>
                    <a:pt x="7607952" y="999613"/>
                  </a:lnTo>
                  <a:lnTo>
                    <a:pt x="7563396" y="1005599"/>
                  </a:lnTo>
                  <a:close/>
                </a:path>
              </a:pathLst>
            </a:custGeom>
            <a:solidFill>
              <a:srgbClr val="5B9BD4">
                <a:alpha val="19999"/>
              </a:srgbClr>
            </a:solidFill>
          </p:spPr>
          <p:txBody>
            <a:bodyPr wrap="square" lIns="0" tIns="0" rIns="0" bIns="0" rtlCol="0"/>
            <a:lstStyle/>
            <a:p>
              <a:endParaRPr dirty="0"/>
            </a:p>
          </p:txBody>
        </p:sp>
        <p:sp>
          <p:nvSpPr>
            <p:cNvPr id="5" name="object 5"/>
            <p:cNvSpPr/>
            <p:nvPr/>
          </p:nvSpPr>
          <p:spPr>
            <a:xfrm>
              <a:off x="962800" y="3593050"/>
              <a:ext cx="2466340" cy="320675"/>
            </a:xfrm>
            <a:custGeom>
              <a:avLst/>
              <a:gdLst/>
              <a:ahLst/>
              <a:cxnLst/>
              <a:rect l="l" t="t" r="r" b="b"/>
              <a:pathLst>
                <a:path w="2466340" h="320675">
                  <a:moveTo>
                    <a:pt x="2412898" y="320399"/>
                  </a:moveTo>
                  <a:lnTo>
                    <a:pt x="53401" y="320399"/>
                  </a:lnTo>
                  <a:lnTo>
                    <a:pt x="32614" y="316203"/>
                  </a:lnTo>
                  <a:lnTo>
                    <a:pt x="15640" y="304759"/>
                  </a:lnTo>
                  <a:lnTo>
                    <a:pt x="4196" y="287784"/>
                  </a:lnTo>
                  <a:lnTo>
                    <a:pt x="0" y="266998"/>
                  </a:lnTo>
                  <a:lnTo>
                    <a:pt x="0" y="53401"/>
                  </a:lnTo>
                  <a:lnTo>
                    <a:pt x="4196" y="32615"/>
                  </a:lnTo>
                  <a:lnTo>
                    <a:pt x="15641" y="15640"/>
                  </a:lnTo>
                  <a:lnTo>
                    <a:pt x="32614" y="4196"/>
                  </a:lnTo>
                  <a:lnTo>
                    <a:pt x="53401" y="0"/>
                  </a:lnTo>
                  <a:lnTo>
                    <a:pt x="2412898" y="0"/>
                  </a:lnTo>
                  <a:lnTo>
                    <a:pt x="2450659" y="15640"/>
                  </a:lnTo>
                  <a:lnTo>
                    <a:pt x="2466299" y="53401"/>
                  </a:lnTo>
                  <a:lnTo>
                    <a:pt x="2466299" y="266998"/>
                  </a:lnTo>
                  <a:lnTo>
                    <a:pt x="2462103" y="287784"/>
                  </a:lnTo>
                  <a:lnTo>
                    <a:pt x="2450659" y="304759"/>
                  </a:lnTo>
                  <a:lnTo>
                    <a:pt x="2433684" y="316203"/>
                  </a:lnTo>
                  <a:lnTo>
                    <a:pt x="2412898" y="320399"/>
                  </a:lnTo>
                  <a:close/>
                </a:path>
              </a:pathLst>
            </a:custGeom>
            <a:solidFill>
              <a:srgbClr val="5B9BD4"/>
            </a:solidFill>
          </p:spPr>
          <p:txBody>
            <a:bodyPr wrap="square" lIns="0" tIns="0" rIns="0" bIns="0" rtlCol="0"/>
            <a:lstStyle/>
            <a:p>
              <a:endParaRPr/>
            </a:p>
          </p:txBody>
        </p:sp>
      </p:grpSp>
      <p:sp>
        <p:nvSpPr>
          <p:cNvPr id="8" name="object 8"/>
          <p:cNvSpPr txBox="1"/>
          <p:nvPr/>
        </p:nvSpPr>
        <p:spPr>
          <a:xfrm>
            <a:off x="1203137" y="3626707"/>
            <a:ext cx="1986914" cy="267970"/>
          </a:xfrm>
          <a:prstGeom prst="rect">
            <a:avLst/>
          </a:prstGeom>
        </p:spPr>
        <p:txBody>
          <a:bodyPr vert="horz" wrap="square" lIns="0" tIns="14604" rIns="0" bIns="0" rtlCol="0">
            <a:spAutoFit/>
          </a:bodyPr>
          <a:lstStyle/>
          <a:p>
            <a:pPr marL="12700">
              <a:lnSpc>
                <a:spcPct val="100000"/>
              </a:lnSpc>
              <a:spcBef>
                <a:spcPts val="114"/>
              </a:spcBef>
            </a:pPr>
            <a:r>
              <a:rPr sz="1400" b="1" spc="-25" dirty="0">
                <a:latin typeface="Arial"/>
                <a:cs typeface="Arial"/>
              </a:rPr>
              <a:t>Observations</a:t>
            </a:r>
            <a:r>
              <a:rPr sz="1400" b="1" spc="-35" dirty="0">
                <a:latin typeface="Arial"/>
                <a:cs typeface="Arial"/>
              </a:rPr>
              <a:t> </a:t>
            </a:r>
            <a:r>
              <a:rPr sz="1400" b="1" spc="45" dirty="0">
                <a:latin typeface="Arial"/>
                <a:cs typeface="Arial"/>
              </a:rPr>
              <a:t>/</a:t>
            </a:r>
            <a:r>
              <a:rPr sz="1400" b="1" spc="-35" dirty="0">
                <a:latin typeface="Arial"/>
                <a:cs typeface="Arial"/>
              </a:rPr>
              <a:t> Findings</a:t>
            </a:r>
            <a:endParaRPr sz="1400">
              <a:latin typeface="Arial"/>
              <a:cs typeface="Arial"/>
            </a:endParaRPr>
          </a:p>
        </p:txBody>
      </p:sp>
      <p:sp>
        <p:nvSpPr>
          <p:cNvPr id="9" name="object 9"/>
          <p:cNvSpPr txBox="1"/>
          <p:nvPr/>
        </p:nvSpPr>
        <p:spPr>
          <a:xfrm>
            <a:off x="990885" y="4029950"/>
            <a:ext cx="7238715" cy="808555"/>
          </a:xfrm>
          <a:prstGeom prst="rect">
            <a:avLst/>
          </a:prstGeom>
        </p:spPr>
        <p:txBody>
          <a:bodyPr vert="horz" wrap="square" lIns="0" tIns="635" rIns="0" bIns="0" rtlCol="0">
            <a:spAutoFit/>
          </a:bodyPr>
          <a:lstStyle/>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The data appears to follow a normal distribution overall, there are a few companies with significantly higher values..</a:t>
            </a:r>
          </a:p>
          <a:p>
            <a:pPr marL="342900" lvl="0" indent="-342900">
              <a:buFont typeface="Symbol" pitchFamily="2" charset="2"/>
              <a:buChar char=""/>
            </a:pPr>
            <a:endParaRPr lang="en-AE" sz="1050" kern="100" dirty="0">
              <a:solidFill>
                <a:srgbClr val="0070C0"/>
              </a:solidFill>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endParaRPr lang="en-AE" sz="1050" kern="100"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endParaRPr lang="en-AE" sz="1050" kern="100" dirty="0">
              <a:solidFill>
                <a:srgbClr val="0070C0"/>
              </a:solidFill>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endParaRPr lang="en-AE" sz="1050" kern="100"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10" name="Picture 9" descr="A graph of a graph&#10;&#10;Description automatically generated">
            <a:extLst>
              <a:ext uri="{FF2B5EF4-FFF2-40B4-BE49-F238E27FC236}">
                <a16:creationId xmlns:a16="http://schemas.microsoft.com/office/drawing/2014/main" id="{DAF855A3-A8FA-AE3C-A9D1-5184496B52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00" y="559549"/>
            <a:ext cx="7266800" cy="2887090"/>
          </a:xfrm>
          <a:prstGeom prst="rect">
            <a:avLst/>
          </a:prstGeom>
        </p:spPr>
      </p:pic>
    </p:spTree>
    <p:extLst>
      <p:ext uri="{BB962C8B-B14F-4D97-AF65-F5344CB8AC3E}">
        <p14:creationId xmlns:p14="http://schemas.microsoft.com/office/powerpoint/2010/main" val="404046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7784" y="2140887"/>
            <a:ext cx="4732616" cy="874598"/>
          </a:xfrm>
          <a:prstGeom prst="rect">
            <a:avLst/>
          </a:prstGeom>
        </p:spPr>
        <p:txBody>
          <a:bodyPr vert="horz" wrap="square" lIns="0" tIns="12700" rIns="0" bIns="0" rtlCol="0">
            <a:spAutoFit/>
          </a:bodyPr>
          <a:lstStyle/>
          <a:p>
            <a:pPr marL="12700" algn="ctr">
              <a:lnSpc>
                <a:spcPct val="100000"/>
              </a:lnSpc>
              <a:spcBef>
                <a:spcPts val="100"/>
              </a:spcBef>
            </a:pPr>
            <a:r>
              <a:rPr lang="en-US" spc="-65" dirty="0"/>
              <a:t>8 - Best Features Bivariate (EDA)</a:t>
            </a:r>
            <a:endParaRPr spc="-45" dirty="0"/>
          </a:p>
        </p:txBody>
      </p:sp>
    </p:spTree>
    <p:extLst>
      <p:ext uri="{BB962C8B-B14F-4D97-AF65-F5344CB8AC3E}">
        <p14:creationId xmlns:p14="http://schemas.microsoft.com/office/powerpoint/2010/main" val="2991817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5647690" cy="391160"/>
          </a:xfrm>
          <a:prstGeom prst="rect">
            <a:avLst/>
          </a:prstGeom>
        </p:spPr>
        <p:txBody>
          <a:bodyPr vert="horz" wrap="square" lIns="0" tIns="12700" rIns="0" bIns="0" rtlCol="0">
            <a:spAutoFit/>
          </a:bodyPr>
          <a:lstStyle/>
          <a:p>
            <a:pPr marL="12700">
              <a:lnSpc>
                <a:spcPct val="100000"/>
              </a:lnSpc>
              <a:spcBef>
                <a:spcPts val="100"/>
              </a:spcBef>
            </a:pPr>
            <a:r>
              <a:rPr lang="en-US" sz="2400" spc="-20" dirty="0"/>
              <a:t>Cash Turnover Rate by Default </a:t>
            </a:r>
            <a:endParaRPr sz="2400" dirty="0"/>
          </a:p>
        </p:txBody>
      </p:sp>
      <p:grpSp>
        <p:nvGrpSpPr>
          <p:cNvPr id="3" name="object 3"/>
          <p:cNvGrpSpPr/>
          <p:nvPr/>
        </p:nvGrpSpPr>
        <p:grpSpPr>
          <a:xfrm>
            <a:off x="762000" y="3593050"/>
            <a:ext cx="7731125" cy="1174290"/>
            <a:chOff x="762000" y="3593050"/>
            <a:chExt cx="7731125" cy="1174290"/>
          </a:xfrm>
        </p:grpSpPr>
        <p:sp>
          <p:nvSpPr>
            <p:cNvPr id="4" name="object 4"/>
            <p:cNvSpPr/>
            <p:nvPr/>
          </p:nvSpPr>
          <p:spPr>
            <a:xfrm>
              <a:off x="762000" y="3761500"/>
              <a:ext cx="7731125" cy="1005840"/>
            </a:xfrm>
            <a:custGeom>
              <a:avLst/>
              <a:gdLst/>
              <a:ahLst/>
              <a:cxnLst/>
              <a:rect l="l" t="t" r="r" b="b"/>
              <a:pathLst>
                <a:path w="7731125" h="1005839">
                  <a:moveTo>
                    <a:pt x="7563396" y="1005599"/>
                  </a:moveTo>
                  <a:lnTo>
                    <a:pt x="167603" y="1005599"/>
                  </a:lnTo>
                  <a:lnTo>
                    <a:pt x="123047" y="999613"/>
                  </a:lnTo>
                  <a:lnTo>
                    <a:pt x="83010" y="982717"/>
                  </a:lnTo>
                  <a:lnTo>
                    <a:pt x="49089" y="956510"/>
                  </a:lnTo>
                  <a:lnTo>
                    <a:pt x="22882" y="922589"/>
                  </a:lnTo>
                  <a:lnTo>
                    <a:pt x="5986" y="882552"/>
                  </a:lnTo>
                  <a:lnTo>
                    <a:pt x="0" y="837996"/>
                  </a:lnTo>
                  <a:lnTo>
                    <a:pt x="0" y="167603"/>
                  </a:lnTo>
                  <a:lnTo>
                    <a:pt x="5986" y="123047"/>
                  </a:lnTo>
                  <a:lnTo>
                    <a:pt x="22882" y="83010"/>
                  </a:lnTo>
                  <a:lnTo>
                    <a:pt x="49089" y="49089"/>
                  </a:lnTo>
                  <a:lnTo>
                    <a:pt x="83010" y="22882"/>
                  </a:lnTo>
                  <a:lnTo>
                    <a:pt x="123047" y="5986"/>
                  </a:lnTo>
                  <a:lnTo>
                    <a:pt x="167603" y="0"/>
                  </a:lnTo>
                  <a:lnTo>
                    <a:pt x="7563396" y="0"/>
                  </a:lnTo>
                  <a:lnTo>
                    <a:pt x="7627535" y="12758"/>
                  </a:lnTo>
                  <a:lnTo>
                    <a:pt x="7681909" y="49089"/>
                  </a:lnTo>
                  <a:lnTo>
                    <a:pt x="7718242" y="103464"/>
                  </a:lnTo>
                  <a:lnTo>
                    <a:pt x="7730999" y="167603"/>
                  </a:lnTo>
                  <a:lnTo>
                    <a:pt x="7730999" y="837996"/>
                  </a:lnTo>
                  <a:lnTo>
                    <a:pt x="7725013" y="882552"/>
                  </a:lnTo>
                  <a:lnTo>
                    <a:pt x="7708117" y="922589"/>
                  </a:lnTo>
                  <a:lnTo>
                    <a:pt x="7681910" y="956510"/>
                  </a:lnTo>
                  <a:lnTo>
                    <a:pt x="7647989" y="982717"/>
                  </a:lnTo>
                  <a:lnTo>
                    <a:pt x="7607952" y="999613"/>
                  </a:lnTo>
                  <a:lnTo>
                    <a:pt x="7563396" y="1005599"/>
                  </a:lnTo>
                  <a:close/>
                </a:path>
              </a:pathLst>
            </a:custGeom>
            <a:solidFill>
              <a:srgbClr val="5B9BD4">
                <a:alpha val="19999"/>
              </a:srgbClr>
            </a:solidFill>
          </p:spPr>
          <p:txBody>
            <a:bodyPr wrap="square" lIns="0" tIns="0" rIns="0" bIns="0" rtlCol="0"/>
            <a:lstStyle/>
            <a:p>
              <a:endParaRPr dirty="0"/>
            </a:p>
          </p:txBody>
        </p:sp>
        <p:sp>
          <p:nvSpPr>
            <p:cNvPr id="5" name="object 5"/>
            <p:cNvSpPr/>
            <p:nvPr/>
          </p:nvSpPr>
          <p:spPr>
            <a:xfrm>
              <a:off x="962800" y="3593050"/>
              <a:ext cx="2466340" cy="320675"/>
            </a:xfrm>
            <a:custGeom>
              <a:avLst/>
              <a:gdLst/>
              <a:ahLst/>
              <a:cxnLst/>
              <a:rect l="l" t="t" r="r" b="b"/>
              <a:pathLst>
                <a:path w="2466340" h="320675">
                  <a:moveTo>
                    <a:pt x="2412898" y="320399"/>
                  </a:moveTo>
                  <a:lnTo>
                    <a:pt x="53401" y="320399"/>
                  </a:lnTo>
                  <a:lnTo>
                    <a:pt x="32614" y="316203"/>
                  </a:lnTo>
                  <a:lnTo>
                    <a:pt x="15640" y="304759"/>
                  </a:lnTo>
                  <a:lnTo>
                    <a:pt x="4196" y="287784"/>
                  </a:lnTo>
                  <a:lnTo>
                    <a:pt x="0" y="266998"/>
                  </a:lnTo>
                  <a:lnTo>
                    <a:pt x="0" y="53401"/>
                  </a:lnTo>
                  <a:lnTo>
                    <a:pt x="4196" y="32615"/>
                  </a:lnTo>
                  <a:lnTo>
                    <a:pt x="15641" y="15640"/>
                  </a:lnTo>
                  <a:lnTo>
                    <a:pt x="32614" y="4196"/>
                  </a:lnTo>
                  <a:lnTo>
                    <a:pt x="53401" y="0"/>
                  </a:lnTo>
                  <a:lnTo>
                    <a:pt x="2412898" y="0"/>
                  </a:lnTo>
                  <a:lnTo>
                    <a:pt x="2450659" y="15640"/>
                  </a:lnTo>
                  <a:lnTo>
                    <a:pt x="2466299" y="53401"/>
                  </a:lnTo>
                  <a:lnTo>
                    <a:pt x="2466299" y="266998"/>
                  </a:lnTo>
                  <a:lnTo>
                    <a:pt x="2462103" y="287784"/>
                  </a:lnTo>
                  <a:lnTo>
                    <a:pt x="2450659" y="304759"/>
                  </a:lnTo>
                  <a:lnTo>
                    <a:pt x="2433684" y="316203"/>
                  </a:lnTo>
                  <a:lnTo>
                    <a:pt x="2412898" y="320399"/>
                  </a:lnTo>
                  <a:close/>
                </a:path>
              </a:pathLst>
            </a:custGeom>
            <a:solidFill>
              <a:srgbClr val="5B9BD4"/>
            </a:solidFill>
          </p:spPr>
          <p:txBody>
            <a:bodyPr wrap="square" lIns="0" tIns="0" rIns="0" bIns="0" rtlCol="0"/>
            <a:lstStyle/>
            <a:p>
              <a:endParaRPr/>
            </a:p>
          </p:txBody>
        </p:sp>
      </p:grpSp>
      <p:sp>
        <p:nvSpPr>
          <p:cNvPr id="8" name="object 8"/>
          <p:cNvSpPr txBox="1"/>
          <p:nvPr/>
        </p:nvSpPr>
        <p:spPr>
          <a:xfrm>
            <a:off x="1203137" y="3626707"/>
            <a:ext cx="1986914" cy="267970"/>
          </a:xfrm>
          <a:prstGeom prst="rect">
            <a:avLst/>
          </a:prstGeom>
        </p:spPr>
        <p:txBody>
          <a:bodyPr vert="horz" wrap="square" lIns="0" tIns="14604" rIns="0" bIns="0" rtlCol="0">
            <a:spAutoFit/>
          </a:bodyPr>
          <a:lstStyle/>
          <a:p>
            <a:pPr marL="12700">
              <a:lnSpc>
                <a:spcPct val="100000"/>
              </a:lnSpc>
              <a:spcBef>
                <a:spcPts val="114"/>
              </a:spcBef>
            </a:pPr>
            <a:r>
              <a:rPr sz="1400" b="1" spc="-25" dirty="0">
                <a:latin typeface="Arial"/>
                <a:cs typeface="Arial"/>
              </a:rPr>
              <a:t>Observations</a:t>
            </a:r>
            <a:r>
              <a:rPr sz="1400" b="1" spc="-35" dirty="0">
                <a:latin typeface="Arial"/>
                <a:cs typeface="Arial"/>
              </a:rPr>
              <a:t> </a:t>
            </a:r>
            <a:r>
              <a:rPr sz="1400" b="1" spc="45" dirty="0">
                <a:latin typeface="Arial"/>
                <a:cs typeface="Arial"/>
              </a:rPr>
              <a:t>/</a:t>
            </a:r>
            <a:r>
              <a:rPr sz="1400" b="1" spc="-35" dirty="0">
                <a:latin typeface="Arial"/>
                <a:cs typeface="Arial"/>
              </a:rPr>
              <a:t> Findings</a:t>
            </a:r>
            <a:endParaRPr sz="1400">
              <a:latin typeface="Arial"/>
              <a:cs typeface="Arial"/>
            </a:endParaRPr>
          </a:p>
        </p:txBody>
      </p:sp>
      <p:sp>
        <p:nvSpPr>
          <p:cNvPr id="9" name="object 9"/>
          <p:cNvSpPr txBox="1"/>
          <p:nvPr/>
        </p:nvSpPr>
        <p:spPr>
          <a:xfrm>
            <a:off x="990885" y="3943350"/>
            <a:ext cx="7238715" cy="1131720"/>
          </a:xfrm>
          <a:prstGeom prst="rect">
            <a:avLst/>
          </a:prstGeom>
        </p:spPr>
        <p:txBody>
          <a:bodyPr vert="horz" wrap="square" lIns="0" tIns="635" rIns="0" bIns="0" rtlCol="0">
            <a:spAutoFit/>
          </a:bodyPr>
          <a:lstStyle/>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The companies classified as non-defaulters tend to have a slightly higher median and mean cash turnover rate compared to defaulters. </a:t>
            </a:r>
          </a:p>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larger number of companies in the non-defaulter category. However, note the presence of outliers within the non-defaulter group. </a:t>
            </a:r>
          </a:p>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These outliers represent companies with a high cash turnover rate despite experiencing defaults..</a:t>
            </a:r>
            <a:endParaRPr lang="en-AE" sz="1050" kern="100" dirty="0">
              <a:solidFill>
                <a:srgbClr val="0070C0"/>
              </a:solidFill>
              <a:latin typeface="Helvetica Neue" panose="02000503000000020004" pitchFamily="2" charset="0"/>
              <a:cs typeface="Arial" panose="020B0604020202020204" pitchFamily="34" charset="0"/>
            </a:endParaRPr>
          </a:p>
          <a:p>
            <a:pPr marL="342900" lvl="0" indent="-342900">
              <a:buFont typeface="Symbol" pitchFamily="2" charset="2"/>
              <a:buChar char=""/>
            </a:pPr>
            <a:endParaRPr lang="en-AE" sz="1050" kern="100" dirty="0">
              <a:solidFill>
                <a:srgbClr val="0070C0"/>
              </a:solidFill>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endParaRPr lang="en-AE" sz="1050" kern="100"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7" name="Picture 6" descr="A graph of a number of colored squares&#10;&#10;Description automatically generated">
            <a:extLst>
              <a:ext uri="{FF2B5EF4-FFF2-40B4-BE49-F238E27FC236}">
                <a16:creationId xmlns:a16="http://schemas.microsoft.com/office/drawing/2014/main" id="{36BA5C3D-8582-5D0B-C945-A39B559648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137" y="819150"/>
            <a:ext cx="6645463" cy="2660400"/>
          </a:xfrm>
          <a:prstGeom prst="rect">
            <a:avLst/>
          </a:prstGeom>
        </p:spPr>
      </p:pic>
    </p:spTree>
    <p:extLst>
      <p:ext uri="{BB962C8B-B14F-4D97-AF65-F5344CB8AC3E}">
        <p14:creationId xmlns:p14="http://schemas.microsoft.com/office/powerpoint/2010/main" val="1364985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6719250" cy="382156"/>
          </a:xfrm>
          <a:prstGeom prst="rect">
            <a:avLst/>
          </a:prstGeom>
        </p:spPr>
        <p:txBody>
          <a:bodyPr vert="horz" wrap="square" lIns="0" tIns="12700" rIns="0" bIns="0" rtlCol="0">
            <a:spAutoFit/>
          </a:bodyPr>
          <a:lstStyle/>
          <a:p>
            <a:pPr marL="12700">
              <a:lnSpc>
                <a:spcPct val="100000"/>
              </a:lnSpc>
              <a:spcBef>
                <a:spcPts val="100"/>
              </a:spcBef>
            </a:pPr>
            <a:r>
              <a:rPr lang="en-US" sz="2400" spc="-20" dirty="0"/>
              <a:t>Fixed Assets Turnover Frequency by Default</a:t>
            </a:r>
            <a:endParaRPr sz="2400" dirty="0"/>
          </a:p>
        </p:txBody>
      </p:sp>
      <p:grpSp>
        <p:nvGrpSpPr>
          <p:cNvPr id="3" name="object 3"/>
          <p:cNvGrpSpPr/>
          <p:nvPr/>
        </p:nvGrpSpPr>
        <p:grpSpPr>
          <a:xfrm>
            <a:off x="762000" y="3593050"/>
            <a:ext cx="7731125" cy="1174290"/>
            <a:chOff x="762000" y="3593050"/>
            <a:chExt cx="7731125" cy="1174290"/>
          </a:xfrm>
        </p:grpSpPr>
        <p:sp>
          <p:nvSpPr>
            <p:cNvPr id="4" name="object 4"/>
            <p:cNvSpPr/>
            <p:nvPr/>
          </p:nvSpPr>
          <p:spPr>
            <a:xfrm>
              <a:off x="762000" y="3761500"/>
              <a:ext cx="7731125" cy="1005840"/>
            </a:xfrm>
            <a:custGeom>
              <a:avLst/>
              <a:gdLst/>
              <a:ahLst/>
              <a:cxnLst/>
              <a:rect l="l" t="t" r="r" b="b"/>
              <a:pathLst>
                <a:path w="7731125" h="1005839">
                  <a:moveTo>
                    <a:pt x="7563396" y="1005599"/>
                  </a:moveTo>
                  <a:lnTo>
                    <a:pt x="167603" y="1005599"/>
                  </a:lnTo>
                  <a:lnTo>
                    <a:pt x="123047" y="999613"/>
                  </a:lnTo>
                  <a:lnTo>
                    <a:pt x="83010" y="982717"/>
                  </a:lnTo>
                  <a:lnTo>
                    <a:pt x="49089" y="956510"/>
                  </a:lnTo>
                  <a:lnTo>
                    <a:pt x="22882" y="922589"/>
                  </a:lnTo>
                  <a:lnTo>
                    <a:pt x="5986" y="882552"/>
                  </a:lnTo>
                  <a:lnTo>
                    <a:pt x="0" y="837996"/>
                  </a:lnTo>
                  <a:lnTo>
                    <a:pt x="0" y="167603"/>
                  </a:lnTo>
                  <a:lnTo>
                    <a:pt x="5986" y="123047"/>
                  </a:lnTo>
                  <a:lnTo>
                    <a:pt x="22882" y="83010"/>
                  </a:lnTo>
                  <a:lnTo>
                    <a:pt x="49089" y="49089"/>
                  </a:lnTo>
                  <a:lnTo>
                    <a:pt x="83010" y="22882"/>
                  </a:lnTo>
                  <a:lnTo>
                    <a:pt x="123047" y="5986"/>
                  </a:lnTo>
                  <a:lnTo>
                    <a:pt x="167603" y="0"/>
                  </a:lnTo>
                  <a:lnTo>
                    <a:pt x="7563396" y="0"/>
                  </a:lnTo>
                  <a:lnTo>
                    <a:pt x="7627535" y="12758"/>
                  </a:lnTo>
                  <a:lnTo>
                    <a:pt x="7681909" y="49089"/>
                  </a:lnTo>
                  <a:lnTo>
                    <a:pt x="7718242" y="103464"/>
                  </a:lnTo>
                  <a:lnTo>
                    <a:pt x="7730999" y="167603"/>
                  </a:lnTo>
                  <a:lnTo>
                    <a:pt x="7730999" y="837996"/>
                  </a:lnTo>
                  <a:lnTo>
                    <a:pt x="7725013" y="882552"/>
                  </a:lnTo>
                  <a:lnTo>
                    <a:pt x="7708117" y="922589"/>
                  </a:lnTo>
                  <a:lnTo>
                    <a:pt x="7681910" y="956510"/>
                  </a:lnTo>
                  <a:lnTo>
                    <a:pt x="7647989" y="982717"/>
                  </a:lnTo>
                  <a:lnTo>
                    <a:pt x="7607952" y="999613"/>
                  </a:lnTo>
                  <a:lnTo>
                    <a:pt x="7563396" y="1005599"/>
                  </a:lnTo>
                  <a:close/>
                </a:path>
              </a:pathLst>
            </a:custGeom>
            <a:solidFill>
              <a:srgbClr val="5B9BD4">
                <a:alpha val="19999"/>
              </a:srgbClr>
            </a:solidFill>
          </p:spPr>
          <p:txBody>
            <a:bodyPr wrap="square" lIns="0" tIns="0" rIns="0" bIns="0" rtlCol="0"/>
            <a:lstStyle/>
            <a:p>
              <a:endParaRPr dirty="0"/>
            </a:p>
          </p:txBody>
        </p:sp>
        <p:sp>
          <p:nvSpPr>
            <p:cNvPr id="5" name="object 5"/>
            <p:cNvSpPr/>
            <p:nvPr/>
          </p:nvSpPr>
          <p:spPr>
            <a:xfrm>
              <a:off x="962800" y="3593050"/>
              <a:ext cx="2466340" cy="320675"/>
            </a:xfrm>
            <a:custGeom>
              <a:avLst/>
              <a:gdLst/>
              <a:ahLst/>
              <a:cxnLst/>
              <a:rect l="l" t="t" r="r" b="b"/>
              <a:pathLst>
                <a:path w="2466340" h="320675">
                  <a:moveTo>
                    <a:pt x="2412898" y="320399"/>
                  </a:moveTo>
                  <a:lnTo>
                    <a:pt x="53401" y="320399"/>
                  </a:lnTo>
                  <a:lnTo>
                    <a:pt x="32614" y="316203"/>
                  </a:lnTo>
                  <a:lnTo>
                    <a:pt x="15640" y="304759"/>
                  </a:lnTo>
                  <a:lnTo>
                    <a:pt x="4196" y="287784"/>
                  </a:lnTo>
                  <a:lnTo>
                    <a:pt x="0" y="266998"/>
                  </a:lnTo>
                  <a:lnTo>
                    <a:pt x="0" y="53401"/>
                  </a:lnTo>
                  <a:lnTo>
                    <a:pt x="4196" y="32615"/>
                  </a:lnTo>
                  <a:lnTo>
                    <a:pt x="15641" y="15640"/>
                  </a:lnTo>
                  <a:lnTo>
                    <a:pt x="32614" y="4196"/>
                  </a:lnTo>
                  <a:lnTo>
                    <a:pt x="53401" y="0"/>
                  </a:lnTo>
                  <a:lnTo>
                    <a:pt x="2412898" y="0"/>
                  </a:lnTo>
                  <a:lnTo>
                    <a:pt x="2450659" y="15640"/>
                  </a:lnTo>
                  <a:lnTo>
                    <a:pt x="2466299" y="53401"/>
                  </a:lnTo>
                  <a:lnTo>
                    <a:pt x="2466299" y="266998"/>
                  </a:lnTo>
                  <a:lnTo>
                    <a:pt x="2462103" y="287784"/>
                  </a:lnTo>
                  <a:lnTo>
                    <a:pt x="2450659" y="304759"/>
                  </a:lnTo>
                  <a:lnTo>
                    <a:pt x="2433684" y="316203"/>
                  </a:lnTo>
                  <a:lnTo>
                    <a:pt x="2412898" y="320399"/>
                  </a:lnTo>
                  <a:close/>
                </a:path>
              </a:pathLst>
            </a:custGeom>
            <a:solidFill>
              <a:srgbClr val="5B9BD4"/>
            </a:solidFill>
          </p:spPr>
          <p:txBody>
            <a:bodyPr wrap="square" lIns="0" tIns="0" rIns="0" bIns="0" rtlCol="0"/>
            <a:lstStyle/>
            <a:p>
              <a:endParaRPr/>
            </a:p>
          </p:txBody>
        </p:sp>
      </p:grpSp>
      <p:sp>
        <p:nvSpPr>
          <p:cNvPr id="8" name="object 8"/>
          <p:cNvSpPr txBox="1"/>
          <p:nvPr/>
        </p:nvSpPr>
        <p:spPr>
          <a:xfrm>
            <a:off x="1203137" y="3626707"/>
            <a:ext cx="1986914" cy="267970"/>
          </a:xfrm>
          <a:prstGeom prst="rect">
            <a:avLst/>
          </a:prstGeom>
        </p:spPr>
        <p:txBody>
          <a:bodyPr vert="horz" wrap="square" lIns="0" tIns="14604" rIns="0" bIns="0" rtlCol="0">
            <a:spAutoFit/>
          </a:bodyPr>
          <a:lstStyle/>
          <a:p>
            <a:pPr marL="12700">
              <a:lnSpc>
                <a:spcPct val="100000"/>
              </a:lnSpc>
              <a:spcBef>
                <a:spcPts val="114"/>
              </a:spcBef>
            </a:pPr>
            <a:r>
              <a:rPr sz="1400" b="1" spc="-25" dirty="0">
                <a:latin typeface="Arial"/>
                <a:cs typeface="Arial"/>
              </a:rPr>
              <a:t>Observations</a:t>
            </a:r>
            <a:r>
              <a:rPr sz="1400" b="1" spc="-35" dirty="0">
                <a:latin typeface="Arial"/>
                <a:cs typeface="Arial"/>
              </a:rPr>
              <a:t> </a:t>
            </a:r>
            <a:r>
              <a:rPr sz="1400" b="1" spc="45" dirty="0">
                <a:latin typeface="Arial"/>
                <a:cs typeface="Arial"/>
              </a:rPr>
              <a:t>/</a:t>
            </a:r>
            <a:r>
              <a:rPr sz="1400" b="1" spc="-35" dirty="0">
                <a:latin typeface="Arial"/>
                <a:cs typeface="Arial"/>
              </a:rPr>
              <a:t> Findings</a:t>
            </a:r>
            <a:endParaRPr sz="1400">
              <a:latin typeface="Arial"/>
              <a:cs typeface="Arial"/>
            </a:endParaRPr>
          </a:p>
        </p:txBody>
      </p:sp>
      <p:sp>
        <p:nvSpPr>
          <p:cNvPr id="9" name="object 9"/>
          <p:cNvSpPr txBox="1"/>
          <p:nvPr/>
        </p:nvSpPr>
        <p:spPr>
          <a:xfrm>
            <a:off x="990885" y="3943350"/>
            <a:ext cx="7238715" cy="1293303"/>
          </a:xfrm>
          <a:prstGeom prst="rect">
            <a:avLst/>
          </a:prstGeom>
        </p:spPr>
        <p:txBody>
          <a:bodyPr vert="horz" wrap="square" lIns="0" tIns="635" rIns="0" bIns="0" rtlCol="0">
            <a:spAutoFit/>
          </a:bodyPr>
          <a:lstStyle/>
          <a:p>
            <a:pPr marL="342900" indent="-342900">
              <a:buFont typeface="Symbol" pitchFamily="2" charset="2"/>
              <a:buChar char=""/>
            </a:pPr>
            <a:r>
              <a:rPr lang="en-AE" sz="1050" kern="100" dirty="0">
                <a:solidFill>
                  <a:srgbClr val="0070C0"/>
                </a:solidFill>
                <a:latin typeface="Helvetica Neue" panose="02000503000000020004" pitchFamily="2" charset="0"/>
                <a:cs typeface="Arial" panose="020B0604020202020204" pitchFamily="34" charset="0"/>
              </a:rPr>
              <a:t>While the defaulter group is larger, their average fixed asset turnover frequency  appears to be higher compared to non-defaulters. This suggests that despite being a larger group, defaulters might exhibit a higher average rate of asset utilization on average. however, there are outliers in both groups. The presence of outliers, particularly a potentially higher number with exceptionally high turnover frequencies in the non-defaulter group, need further investigation.</a:t>
            </a:r>
          </a:p>
          <a:p>
            <a:pPr marL="342900" lvl="0" indent="-342900">
              <a:buFont typeface="Symbol" pitchFamily="2" charset="2"/>
              <a:buChar char=""/>
            </a:pPr>
            <a:endParaRPr lang="en-AE" sz="1050" kern="100"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endParaRPr lang="en-AE" sz="1050" kern="100" dirty="0">
              <a:solidFill>
                <a:srgbClr val="0070C0"/>
              </a:solidFill>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endParaRPr lang="en-AE" sz="1050" kern="100"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10" name="Picture 9" descr="A graph of a number of objects&#10;&#10;Description automatically generated">
            <a:extLst>
              <a:ext uri="{FF2B5EF4-FFF2-40B4-BE49-F238E27FC236}">
                <a16:creationId xmlns:a16="http://schemas.microsoft.com/office/drawing/2014/main" id="{9CE25C8F-023A-FA75-539D-44F9F35CF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685338"/>
            <a:ext cx="6629400" cy="2777170"/>
          </a:xfrm>
          <a:prstGeom prst="rect">
            <a:avLst/>
          </a:prstGeom>
        </p:spPr>
      </p:pic>
    </p:spTree>
    <p:extLst>
      <p:ext uri="{BB962C8B-B14F-4D97-AF65-F5344CB8AC3E}">
        <p14:creationId xmlns:p14="http://schemas.microsoft.com/office/powerpoint/2010/main" val="2916925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5647690" cy="391160"/>
          </a:xfrm>
          <a:prstGeom prst="rect">
            <a:avLst/>
          </a:prstGeom>
        </p:spPr>
        <p:txBody>
          <a:bodyPr vert="horz" wrap="square" lIns="0" tIns="12700" rIns="0" bIns="0" rtlCol="0">
            <a:spAutoFit/>
          </a:bodyPr>
          <a:lstStyle/>
          <a:p>
            <a:pPr marL="12700">
              <a:lnSpc>
                <a:spcPct val="100000"/>
              </a:lnSpc>
              <a:spcBef>
                <a:spcPts val="100"/>
              </a:spcBef>
            </a:pPr>
            <a:r>
              <a:rPr lang="en-US" sz="2400" spc="-20" dirty="0"/>
              <a:t>Cash to Current Liability by Default</a:t>
            </a:r>
            <a:endParaRPr sz="2400" dirty="0"/>
          </a:p>
        </p:txBody>
      </p:sp>
      <p:grpSp>
        <p:nvGrpSpPr>
          <p:cNvPr id="3" name="object 3"/>
          <p:cNvGrpSpPr/>
          <p:nvPr/>
        </p:nvGrpSpPr>
        <p:grpSpPr>
          <a:xfrm>
            <a:off x="762000" y="3593050"/>
            <a:ext cx="7731125" cy="1174290"/>
            <a:chOff x="762000" y="3593050"/>
            <a:chExt cx="7731125" cy="1174290"/>
          </a:xfrm>
        </p:grpSpPr>
        <p:sp>
          <p:nvSpPr>
            <p:cNvPr id="4" name="object 4"/>
            <p:cNvSpPr/>
            <p:nvPr/>
          </p:nvSpPr>
          <p:spPr>
            <a:xfrm>
              <a:off x="762000" y="3761500"/>
              <a:ext cx="7731125" cy="1005840"/>
            </a:xfrm>
            <a:custGeom>
              <a:avLst/>
              <a:gdLst/>
              <a:ahLst/>
              <a:cxnLst/>
              <a:rect l="l" t="t" r="r" b="b"/>
              <a:pathLst>
                <a:path w="7731125" h="1005839">
                  <a:moveTo>
                    <a:pt x="7563396" y="1005599"/>
                  </a:moveTo>
                  <a:lnTo>
                    <a:pt x="167603" y="1005599"/>
                  </a:lnTo>
                  <a:lnTo>
                    <a:pt x="123047" y="999613"/>
                  </a:lnTo>
                  <a:lnTo>
                    <a:pt x="83010" y="982717"/>
                  </a:lnTo>
                  <a:lnTo>
                    <a:pt x="49089" y="956510"/>
                  </a:lnTo>
                  <a:lnTo>
                    <a:pt x="22882" y="922589"/>
                  </a:lnTo>
                  <a:lnTo>
                    <a:pt x="5986" y="882552"/>
                  </a:lnTo>
                  <a:lnTo>
                    <a:pt x="0" y="837996"/>
                  </a:lnTo>
                  <a:lnTo>
                    <a:pt x="0" y="167603"/>
                  </a:lnTo>
                  <a:lnTo>
                    <a:pt x="5986" y="123047"/>
                  </a:lnTo>
                  <a:lnTo>
                    <a:pt x="22882" y="83010"/>
                  </a:lnTo>
                  <a:lnTo>
                    <a:pt x="49089" y="49089"/>
                  </a:lnTo>
                  <a:lnTo>
                    <a:pt x="83010" y="22882"/>
                  </a:lnTo>
                  <a:lnTo>
                    <a:pt x="123047" y="5986"/>
                  </a:lnTo>
                  <a:lnTo>
                    <a:pt x="167603" y="0"/>
                  </a:lnTo>
                  <a:lnTo>
                    <a:pt x="7563396" y="0"/>
                  </a:lnTo>
                  <a:lnTo>
                    <a:pt x="7627535" y="12758"/>
                  </a:lnTo>
                  <a:lnTo>
                    <a:pt x="7681909" y="49089"/>
                  </a:lnTo>
                  <a:lnTo>
                    <a:pt x="7718242" y="103464"/>
                  </a:lnTo>
                  <a:lnTo>
                    <a:pt x="7730999" y="167603"/>
                  </a:lnTo>
                  <a:lnTo>
                    <a:pt x="7730999" y="837996"/>
                  </a:lnTo>
                  <a:lnTo>
                    <a:pt x="7725013" y="882552"/>
                  </a:lnTo>
                  <a:lnTo>
                    <a:pt x="7708117" y="922589"/>
                  </a:lnTo>
                  <a:lnTo>
                    <a:pt x="7681910" y="956510"/>
                  </a:lnTo>
                  <a:lnTo>
                    <a:pt x="7647989" y="982717"/>
                  </a:lnTo>
                  <a:lnTo>
                    <a:pt x="7607952" y="999613"/>
                  </a:lnTo>
                  <a:lnTo>
                    <a:pt x="7563396" y="1005599"/>
                  </a:lnTo>
                  <a:close/>
                </a:path>
              </a:pathLst>
            </a:custGeom>
            <a:solidFill>
              <a:srgbClr val="5B9BD4">
                <a:alpha val="19999"/>
              </a:srgbClr>
            </a:solidFill>
          </p:spPr>
          <p:txBody>
            <a:bodyPr wrap="square" lIns="0" tIns="0" rIns="0" bIns="0" rtlCol="0"/>
            <a:lstStyle/>
            <a:p>
              <a:endParaRPr dirty="0"/>
            </a:p>
          </p:txBody>
        </p:sp>
        <p:sp>
          <p:nvSpPr>
            <p:cNvPr id="5" name="object 5"/>
            <p:cNvSpPr/>
            <p:nvPr/>
          </p:nvSpPr>
          <p:spPr>
            <a:xfrm>
              <a:off x="962800" y="3593050"/>
              <a:ext cx="2466340" cy="320675"/>
            </a:xfrm>
            <a:custGeom>
              <a:avLst/>
              <a:gdLst/>
              <a:ahLst/>
              <a:cxnLst/>
              <a:rect l="l" t="t" r="r" b="b"/>
              <a:pathLst>
                <a:path w="2466340" h="320675">
                  <a:moveTo>
                    <a:pt x="2412898" y="320399"/>
                  </a:moveTo>
                  <a:lnTo>
                    <a:pt x="53401" y="320399"/>
                  </a:lnTo>
                  <a:lnTo>
                    <a:pt x="32614" y="316203"/>
                  </a:lnTo>
                  <a:lnTo>
                    <a:pt x="15640" y="304759"/>
                  </a:lnTo>
                  <a:lnTo>
                    <a:pt x="4196" y="287784"/>
                  </a:lnTo>
                  <a:lnTo>
                    <a:pt x="0" y="266998"/>
                  </a:lnTo>
                  <a:lnTo>
                    <a:pt x="0" y="53401"/>
                  </a:lnTo>
                  <a:lnTo>
                    <a:pt x="4196" y="32615"/>
                  </a:lnTo>
                  <a:lnTo>
                    <a:pt x="15641" y="15640"/>
                  </a:lnTo>
                  <a:lnTo>
                    <a:pt x="32614" y="4196"/>
                  </a:lnTo>
                  <a:lnTo>
                    <a:pt x="53401" y="0"/>
                  </a:lnTo>
                  <a:lnTo>
                    <a:pt x="2412898" y="0"/>
                  </a:lnTo>
                  <a:lnTo>
                    <a:pt x="2450659" y="15640"/>
                  </a:lnTo>
                  <a:lnTo>
                    <a:pt x="2466299" y="53401"/>
                  </a:lnTo>
                  <a:lnTo>
                    <a:pt x="2466299" y="266998"/>
                  </a:lnTo>
                  <a:lnTo>
                    <a:pt x="2462103" y="287784"/>
                  </a:lnTo>
                  <a:lnTo>
                    <a:pt x="2450659" y="304759"/>
                  </a:lnTo>
                  <a:lnTo>
                    <a:pt x="2433684" y="316203"/>
                  </a:lnTo>
                  <a:lnTo>
                    <a:pt x="2412898" y="320399"/>
                  </a:lnTo>
                  <a:close/>
                </a:path>
              </a:pathLst>
            </a:custGeom>
            <a:solidFill>
              <a:srgbClr val="5B9BD4"/>
            </a:solidFill>
          </p:spPr>
          <p:txBody>
            <a:bodyPr wrap="square" lIns="0" tIns="0" rIns="0" bIns="0" rtlCol="0"/>
            <a:lstStyle/>
            <a:p>
              <a:endParaRPr/>
            </a:p>
          </p:txBody>
        </p:sp>
      </p:grpSp>
      <p:sp>
        <p:nvSpPr>
          <p:cNvPr id="8" name="object 8"/>
          <p:cNvSpPr txBox="1"/>
          <p:nvPr/>
        </p:nvSpPr>
        <p:spPr>
          <a:xfrm>
            <a:off x="1203137" y="3626707"/>
            <a:ext cx="1986914" cy="267970"/>
          </a:xfrm>
          <a:prstGeom prst="rect">
            <a:avLst/>
          </a:prstGeom>
        </p:spPr>
        <p:txBody>
          <a:bodyPr vert="horz" wrap="square" lIns="0" tIns="14604" rIns="0" bIns="0" rtlCol="0">
            <a:spAutoFit/>
          </a:bodyPr>
          <a:lstStyle/>
          <a:p>
            <a:pPr marL="12700">
              <a:lnSpc>
                <a:spcPct val="100000"/>
              </a:lnSpc>
              <a:spcBef>
                <a:spcPts val="114"/>
              </a:spcBef>
            </a:pPr>
            <a:r>
              <a:rPr sz="1400" b="1" spc="-25" dirty="0">
                <a:latin typeface="Arial"/>
                <a:cs typeface="Arial"/>
              </a:rPr>
              <a:t>Observations</a:t>
            </a:r>
            <a:r>
              <a:rPr sz="1400" b="1" spc="-35" dirty="0">
                <a:latin typeface="Arial"/>
                <a:cs typeface="Arial"/>
              </a:rPr>
              <a:t> </a:t>
            </a:r>
            <a:r>
              <a:rPr sz="1400" b="1" spc="45" dirty="0">
                <a:latin typeface="Arial"/>
                <a:cs typeface="Arial"/>
              </a:rPr>
              <a:t>/</a:t>
            </a:r>
            <a:r>
              <a:rPr sz="1400" b="1" spc="-35" dirty="0">
                <a:latin typeface="Arial"/>
                <a:cs typeface="Arial"/>
              </a:rPr>
              <a:t> Findings</a:t>
            </a:r>
            <a:endParaRPr sz="1400">
              <a:latin typeface="Arial"/>
              <a:cs typeface="Arial"/>
            </a:endParaRPr>
          </a:p>
        </p:txBody>
      </p:sp>
      <p:sp>
        <p:nvSpPr>
          <p:cNvPr id="9" name="object 9"/>
          <p:cNvSpPr txBox="1"/>
          <p:nvPr/>
        </p:nvSpPr>
        <p:spPr>
          <a:xfrm>
            <a:off x="990885" y="4029950"/>
            <a:ext cx="7238715" cy="1454885"/>
          </a:xfrm>
          <a:prstGeom prst="rect">
            <a:avLst/>
          </a:prstGeom>
        </p:spPr>
        <p:txBody>
          <a:bodyPr vert="horz" wrap="square" lIns="0" tIns="635" rIns="0" bIns="0" rtlCol="0">
            <a:spAutoFit/>
          </a:bodyPr>
          <a:lstStyle/>
          <a:p>
            <a:pPr marL="342900" indent="-342900">
              <a:buFont typeface="Symbol" pitchFamily="2" charset="2"/>
              <a:buChar char=""/>
            </a:pPr>
            <a:r>
              <a:rPr lang="en-AE" sz="1050" kern="100" dirty="0">
                <a:solidFill>
                  <a:srgbClr val="0070C0"/>
                </a:solidFill>
                <a:latin typeface="Helvetica Neue" panose="02000503000000020004" pitchFamily="2" charset="0"/>
                <a:cs typeface="Arial" panose="020B0604020202020204" pitchFamily="34" charset="0"/>
              </a:rPr>
              <a:t>The defaulter group exhibits a slight higher average ratio compared to non-defaulters, as indicated by the mean value. Which on average, defaulter companies might have a slightly higher level of cash relative to their current liabilities. However, it's important to consider the presence of outliers in both groups. Notably, the non-defaulter group, while having a lower average ratio, might also have a larger number of outliers </a:t>
            </a:r>
          </a:p>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a:t>
            </a:r>
          </a:p>
          <a:p>
            <a:pPr marL="342900" lvl="0" indent="-342900">
              <a:buFont typeface="Symbol" pitchFamily="2" charset="2"/>
              <a:buChar char=""/>
            </a:pPr>
            <a:endParaRPr lang="en-AE" sz="1050" kern="100" dirty="0">
              <a:solidFill>
                <a:srgbClr val="0070C0"/>
              </a:solidFill>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endParaRPr lang="en-AE" sz="1050" kern="100"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endParaRPr lang="en-AE" sz="1050" kern="100" dirty="0">
              <a:solidFill>
                <a:srgbClr val="0070C0"/>
              </a:solidFill>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endParaRPr lang="en-AE" sz="1050" kern="100"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7" name="Picture 6" descr="A graph of a number of numbers&#10;&#10;Description automatically generated">
            <a:extLst>
              <a:ext uri="{FF2B5EF4-FFF2-40B4-BE49-F238E27FC236}">
                <a16:creationId xmlns:a16="http://schemas.microsoft.com/office/drawing/2014/main" id="{1504F80B-1444-2BB7-6F3E-18CABA46E7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137" y="647768"/>
            <a:ext cx="6721663" cy="2821840"/>
          </a:xfrm>
          <a:prstGeom prst="rect">
            <a:avLst/>
          </a:prstGeom>
        </p:spPr>
      </p:pic>
    </p:spTree>
    <p:extLst>
      <p:ext uri="{BB962C8B-B14F-4D97-AF65-F5344CB8AC3E}">
        <p14:creationId xmlns:p14="http://schemas.microsoft.com/office/powerpoint/2010/main" val="1322094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5647690" cy="391160"/>
          </a:xfrm>
          <a:prstGeom prst="rect">
            <a:avLst/>
          </a:prstGeom>
        </p:spPr>
        <p:txBody>
          <a:bodyPr vert="horz" wrap="square" lIns="0" tIns="12700" rIns="0" bIns="0" rtlCol="0">
            <a:spAutoFit/>
          </a:bodyPr>
          <a:lstStyle/>
          <a:p>
            <a:pPr marL="12700">
              <a:lnSpc>
                <a:spcPct val="100000"/>
              </a:lnSpc>
              <a:spcBef>
                <a:spcPts val="100"/>
              </a:spcBef>
            </a:pPr>
            <a:r>
              <a:rPr lang="en-US" sz="2400" spc="-20" dirty="0"/>
              <a:t>Tax Rate by default</a:t>
            </a:r>
            <a:endParaRPr sz="2400" dirty="0"/>
          </a:p>
        </p:txBody>
      </p:sp>
      <p:grpSp>
        <p:nvGrpSpPr>
          <p:cNvPr id="3" name="object 3"/>
          <p:cNvGrpSpPr/>
          <p:nvPr/>
        </p:nvGrpSpPr>
        <p:grpSpPr>
          <a:xfrm>
            <a:off x="762000" y="3593050"/>
            <a:ext cx="7731125" cy="1174290"/>
            <a:chOff x="762000" y="3593050"/>
            <a:chExt cx="7731125" cy="1174290"/>
          </a:xfrm>
        </p:grpSpPr>
        <p:sp>
          <p:nvSpPr>
            <p:cNvPr id="4" name="object 4"/>
            <p:cNvSpPr/>
            <p:nvPr/>
          </p:nvSpPr>
          <p:spPr>
            <a:xfrm>
              <a:off x="762000" y="3761500"/>
              <a:ext cx="7731125" cy="1005840"/>
            </a:xfrm>
            <a:custGeom>
              <a:avLst/>
              <a:gdLst/>
              <a:ahLst/>
              <a:cxnLst/>
              <a:rect l="l" t="t" r="r" b="b"/>
              <a:pathLst>
                <a:path w="7731125" h="1005839">
                  <a:moveTo>
                    <a:pt x="7563396" y="1005599"/>
                  </a:moveTo>
                  <a:lnTo>
                    <a:pt x="167603" y="1005599"/>
                  </a:lnTo>
                  <a:lnTo>
                    <a:pt x="123047" y="999613"/>
                  </a:lnTo>
                  <a:lnTo>
                    <a:pt x="83010" y="982717"/>
                  </a:lnTo>
                  <a:lnTo>
                    <a:pt x="49089" y="956510"/>
                  </a:lnTo>
                  <a:lnTo>
                    <a:pt x="22882" y="922589"/>
                  </a:lnTo>
                  <a:lnTo>
                    <a:pt x="5986" y="882552"/>
                  </a:lnTo>
                  <a:lnTo>
                    <a:pt x="0" y="837996"/>
                  </a:lnTo>
                  <a:lnTo>
                    <a:pt x="0" y="167603"/>
                  </a:lnTo>
                  <a:lnTo>
                    <a:pt x="5986" y="123047"/>
                  </a:lnTo>
                  <a:lnTo>
                    <a:pt x="22882" y="83010"/>
                  </a:lnTo>
                  <a:lnTo>
                    <a:pt x="49089" y="49089"/>
                  </a:lnTo>
                  <a:lnTo>
                    <a:pt x="83010" y="22882"/>
                  </a:lnTo>
                  <a:lnTo>
                    <a:pt x="123047" y="5986"/>
                  </a:lnTo>
                  <a:lnTo>
                    <a:pt x="167603" y="0"/>
                  </a:lnTo>
                  <a:lnTo>
                    <a:pt x="7563396" y="0"/>
                  </a:lnTo>
                  <a:lnTo>
                    <a:pt x="7627535" y="12758"/>
                  </a:lnTo>
                  <a:lnTo>
                    <a:pt x="7681909" y="49089"/>
                  </a:lnTo>
                  <a:lnTo>
                    <a:pt x="7718242" y="103464"/>
                  </a:lnTo>
                  <a:lnTo>
                    <a:pt x="7730999" y="167603"/>
                  </a:lnTo>
                  <a:lnTo>
                    <a:pt x="7730999" y="837996"/>
                  </a:lnTo>
                  <a:lnTo>
                    <a:pt x="7725013" y="882552"/>
                  </a:lnTo>
                  <a:lnTo>
                    <a:pt x="7708117" y="922589"/>
                  </a:lnTo>
                  <a:lnTo>
                    <a:pt x="7681910" y="956510"/>
                  </a:lnTo>
                  <a:lnTo>
                    <a:pt x="7647989" y="982717"/>
                  </a:lnTo>
                  <a:lnTo>
                    <a:pt x="7607952" y="999613"/>
                  </a:lnTo>
                  <a:lnTo>
                    <a:pt x="7563396" y="1005599"/>
                  </a:lnTo>
                  <a:close/>
                </a:path>
              </a:pathLst>
            </a:custGeom>
            <a:solidFill>
              <a:srgbClr val="5B9BD4">
                <a:alpha val="19999"/>
              </a:srgbClr>
            </a:solidFill>
          </p:spPr>
          <p:txBody>
            <a:bodyPr wrap="square" lIns="0" tIns="0" rIns="0" bIns="0" rtlCol="0"/>
            <a:lstStyle/>
            <a:p>
              <a:endParaRPr dirty="0"/>
            </a:p>
          </p:txBody>
        </p:sp>
        <p:sp>
          <p:nvSpPr>
            <p:cNvPr id="5" name="object 5"/>
            <p:cNvSpPr/>
            <p:nvPr/>
          </p:nvSpPr>
          <p:spPr>
            <a:xfrm>
              <a:off x="962800" y="3593050"/>
              <a:ext cx="2466340" cy="320675"/>
            </a:xfrm>
            <a:custGeom>
              <a:avLst/>
              <a:gdLst/>
              <a:ahLst/>
              <a:cxnLst/>
              <a:rect l="l" t="t" r="r" b="b"/>
              <a:pathLst>
                <a:path w="2466340" h="320675">
                  <a:moveTo>
                    <a:pt x="2412898" y="320399"/>
                  </a:moveTo>
                  <a:lnTo>
                    <a:pt x="53401" y="320399"/>
                  </a:lnTo>
                  <a:lnTo>
                    <a:pt x="32614" y="316203"/>
                  </a:lnTo>
                  <a:lnTo>
                    <a:pt x="15640" y="304759"/>
                  </a:lnTo>
                  <a:lnTo>
                    <a:pt x="4196" y="287784"/>
                  </a:lnTo>
                  <a:lnTo>
                    <a:pt x="0" y="266998"/>
                  </a:lnTo>
                  <a:lnTo>
                    <a:pt x="0" y="53401"/>
                  </a:lnTo>
                  <a:lnTo>
                    <a:pt x="4196" y="32615"/>
                  </a:lnTo>
                  <a:lnTo>
                    <a:pt x="15641" y="15640"/>
                  </a:lnTo>
                  <a:lnTo>
                    <a:pt x="32614" y="4196"/>
                  </a:lnTo>
                  <a:lnTo>
                    <a:pt x="53401" y="0"/>
                  </a:lnTo>
                  <a:lnTo>
                    <a:pt x="2412898" y="0"/>
                  </a:lnTo>
                  <a:lnTo>
                    <a:pt x="2450659" y="15640"/>
                  </a:lnTo>
                  <a:lnTo>
                    <a:pt x="2466299" y="53401"/>
                  </a:lnTo>
                  <a:lnTo>
                    <a:pt x="2466299" y="266998"/>
                  </a:lnTo>
                  <a:lnTo>
                    <a:pt x="2462103" y="287784"/>
                  </a:lnTo>
                  <a:lnTo>
                    <a:pt x="2450659" y="304759"/>
                  </a:lnTo>
                  <a:lnTo>
                    <a:pt x="2433684" y="316203"/>
                  </a:lnTo>
                  <a:lnTo>
                    <a:pt x="2412898" y="320399"/>
                  </a:lnTo>
                  <a:close/>
                </a:path>
              </a:pathLst>
            </a:custGeom>
            <a:solidFill>
              <a:srgbClr val="5B9BD4"/>
            </a:solidFill>
          </p:spPr>
          <p:txBody>
            <a:bodyPr wrap="square" lIns="0" tIns="0" rIns="0" bIns="0" rtlCol="0"/>
            <a:lstStyle/>
            <a:p>
              <a:endParaRPr/>
            </a:p>
          </p:txBody>
        </p:sp>
      </p:grpSp>
      <p:sp>
        <p:nvSpPr>
          <p:cNvPr id="8" name="object 8"/>
          <p:cNvSpPr txBox="1"/>
          <p:nvPr/>
        </p:nvSpPr>
        <p:spPr>
          <a:xfrm>
            <a:off x="1203137" y="3626707"/>
            <a:ext cx="1986914" cy="267970"/>
          </a:xfrm>
          <a:prstGeom prst="rect">
            <a:avLst/>
          </a:prstGeom>
        </p:spPr>
        <p:txBody>
          <a:bodyPr vert="horz" wrap="square" lIns="0" tIns="14604" rIns="0" bIns="0" rtlCol="0">
            <a:spAutoFit/>
          </a:bodyPr>
          <a:lstStyle/>
          <a:p>
            <a:pPr marL="12700">
              <a:lnSpc>
                <a:spcPct val="100000"/>
              </a:lnSpc>
              <a:spcBef>
                <a:spcPts val="114"/>
              </a:spcBef>
            </a:pPr>
            <a:r>
              <a:rPr sz="1400" b="1" spc="-25" dirty="0">
                <a:latin typeface="Arial"/>
                <a:cs typeface="Arial"/>
              </a:rPr>
              <a:t>Observations</a:t>
            </a:r>
            <a:r>
              <a:rPr sz="1400" b="1" spc="-35" dirty="0">
                <a:latin typeface="Arial"/>
                <a:cs typeface="Arial"/>
              </a:rPr>
              <a:t> </a:t>
            </a:r>
            <a:r>
              <a:rPr sz="1400" b="1" spc="45" dirty="0">
                <a:latin typeface="Arial"/>
                <a:cs typeface="Arial"/>
              </a:rPr>
              <a:t>/</a:t>
            </a:r>
            <a:r>
              <a:rPr sz="1400" b="1" spc="-35" dirty="0">
                <a:latin typeface="Arial"/>
                <a:cs typeface="Arial"/>
              </a:rPr>
              <a:t> Findings</a:t>
            </a:r>
            <a:endParaRPr sz="1400">
              <a:latin typeface="Arial"/>
              <a:cs typeface="Arial"/>
            </a:endParaRPr>
          </a:p>
        </p:txBody>
      </p:sp>
      <p:sp>
        <p:nvSpPr>
          <p:cNvPr id="9" name="object 9"/>
          <p:cNvSpPr txBox="1"/>
          <p:nvPr/>
        </p:nvSpPr>
        <p:spPr>
          <a:xfrm>
            <a:off x="990885" y="4029950"/>
            <a:ext cx="7238715" cy="970137"/>
          </a:xfrm>
          <a:prstGeom prst="rect">
            <a:avLst/>
          </a:prstGeom>
        </p:spPr>
        <p:txBody>
          <a:bodyPr vert="horz" wrap="square" lIns="0" tIns="635" rIns="0" bIns="0" rtlCol="0">
            <a:spAutoFit/>
          </a:bodyPr>
          <a:lstStyle/>
          <a:p>
            <a:pPr marL="171450" lvl="0" indent="-171450">
              <a:buFont typeface="Arial" panose="020B0604020202020204" pitchFamily="34" charset="0"/>
              <a:buChar char="•"/>
            </a:pPr>
            <a:r>
              <a:rPr lang="en-US" sz="1050" kern="100" dirty="0">
                <a:solidFill>
                  <a:srgbClr val="0070C0"/>
                </a:solidFill>
                <a:latin typeface="Helvetica Neue" panose="02000503000000020004" pitchFamily="2" charset="0"/>
                <a:cs typeface="Arial" panose="020B0604020202020204" pitchFamily="34" charset="0"/>
              </a:rPr>
              <a:t>The non-defaulter group appears to have a higher average tax rate as reflected by the mean and median values. This suggests that, on average, non-defaulter companies might be paying a larger portion of their income in taxes. However, note the presence of outliers in both groups. Companies in both defaulter and non-defaulter categories might have outliers with exceptionally high tax rates.</a:t>
            </a:r>
            <a:endParaRPr lang="en-AE" sz="1050" kern="100" dirty="0">
              <a:solidFill>
                <a:srgbClr val="0070C0"/>
              </a:solidFill>
              <a:latin typeface="Helvetica Neue" panose="02000503000000020004" pitchFamily="2" charset="0"/>
              <a:cs typeface="Arial" panose="020B0604020202020204" pitchFamily="34" charset="0"/>
            </a:endParaRPr>
          </a:p>
          <a:p>
            <a:pPr marL="342900" lvl="0" indent="-342900">
              <a:buFont typeface="Symbol" pitchFamily="2" charset="2"/>
              <a:buChar char=""/>
            </a:pPr>
            <a:endParaRPr lang="en-AE" sz="1050" kern="100" dirty="0">
              <a:solidFill>
                <a:srgbClr val="0070C0"/>
              </a:solidFill>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endParaRPr lang="en-AE" sz="1050" kern="100"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10" name="Picture 9" descr="A graph of tax rate&#10;&#10;Description automatically generated">
            <a:extLst>
              <a:ext uri="{FF2B5EF4-FFF2-40B4-BE49-F238E27FC236}">
                <a16:creationId xmlns:a16="http://schemas.microsoft.com/office/drawing/2014/main" id="{1F1234C5-F953-1046-EA0A-1A9E945067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137" y="642153"/>
            <a:ext cx="6874063" cy="2767797"/>
          </a:xfrm>
          <a:prstGeom prst="rect">
            <a:avLst/>
          </a:prstGeom>
        </p:spPr>
      </p:pic>
    </p:spTree>
    <p:extLst>
      <p:ext uri="{BB962C8B-B14F-4D97-AF65-F5344CB8AC3E}">
        <p14:creationId xmlns:p14="http://schemas.microsoft.com/office/powerpoint/2010/main" val="1819792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4453255" cy="391160"/>
          </a:xfrm>
          <a:prstGeom prst="rect">
            <a:avLst/>
          </a:prstGeom>
        </p:spPr>
        <p:txBody>
          <a:bodyPr vert="horz" wrap="square" lIns="0" tIns="12700" rIns="0" bIns="0" rtlCol="0">
            <a:spAutoFit/>
          </a:bodyPr>
          <a:lstStyle/>
          <a:p>
            <a:pPr marL="12700">
              <a:lnSpc>
                <a:spcPct val="100000"/>
              </a:lnSpc>
              <a:spcBef>
                <a:spcPts val="100"/>
              </a:spcBef>
            </a:pPr>
            <a:r>
              <a:rPr lang="en-US" sz="2400" spc="-50" dirty="0"/>
              <a:t>Table of Content </a:t>
            </a:r>
            <a:endParaRPr sz="2400" dirty="0"/>
          </a:p>
        </p:txBody>
      </p:sp>
      <p:sp>
        <p:nvSpPr>
          <p:cNvPr id="3" name="object 3"/>
          <p:cNvSpPr/>
          <p:nvPr/>
        </p:nvSpPr>
        <p:spPr>
          <a:xfrm>
            <a:off x="457200" y="721472"/>
            <a:ext cx="7731125" cy="3970861"/>
          </a:xfrm>
          <a:custGeom>
            <a:avLst/>
            <a:gdLst/>
            <a:ahLst/>
            <a:cxnLst/>
            <a:rect l="l" t="t" r="r" b="b"/>
            <a:pathLst>
              <a:path w="7731125" h="3593465">
                <a:moveTo>
                  <a:pt x="7132138" y="3593099"/>
                </a:moveTo>
                <a:lnTo>
                  <a:pt x="598861" y="3593099"/>
                </a:lnTo>
                <a:lnTo>
                  <a:pt x="549745" y="3591114"/>
                </a:lnTo>
                <a:lnTo>
                  <a:pt x="501723" y="3585261"/>
                </a:lnTo>
                <a:lnTo>
                  <a:pt x="454948" y="3575695"/>
                </a:lnTo>
                <a:lnTo>
                  <a:pt x="409575" y="3562569"/>
                </a:lnTo>
                <a:lnTo>
                  <a:pt x="365757" y="3546038"/>
                </a:lnTo>
                <a:lnTo>
                  <a:pt x="323650" y="3526256"/>
                </a:lnTo>
                <a:lnTo>
                  <a:pt x="283407" y="3503376"/>
                </a:lnTo>
                <a:lnTo>
                  <a:pt x="245181" y="3477554"/>
                </a:lnTo>
                <a:lnTo>
                  <a:pt x="209129" y="3448943"/>
                </a:lnTo>
                <a:lnTo>
                  <a:pt x="175402" y="3417697"/>
                </a:lnTo>
                <a:lnTo>
                  <a:pt x="144156" y="3383971"/>
                </a:lnTo>
                <a:lnTo>
                  <a:pt x="115545" y="3347918"/>
                </a:lnTo>
                <a:lnTo>
                  <a:pt x="89723" y="3309692"/>
                </a:lnTo>
                <a:lnTo>
                  <a:pt x="66843" y="3269449"/>
                </a:lnTo>
                <a:lnTo>
                  <a:pt x="47061" y="3227342"/>
                </a:lnTo>
                <a:lnTo>
                  <a:pt x="30530" y="3183524"/>
                </a:lnTo>
                <a:lnTo>
                  <a:pt x="17404" y="3138151"/>
                </a:lnTo>
                <a:lnTo>
                  <a:pt x="7838" y="3091376"/>
                </a:lnTo>
                <a:lnTo>
                  <a:pt x="1985" y="3043354"/>
                </a:lnTo>
                <a:lnTo>
                  <a:pt x="0" y="2994237"/>
                </a:lnTo>
                <a:lnTo>
                  <a:pt x="0" y="598861"/>
                </a:lnTo>
                <a:lnTo>
                  <a:pt x="1985" y="549745"/>
                </a:lnTo>
                <a:lnTo>
                  <a:pt x="7838" y="501723"/>
                </a:lnTo>
                <a:lnTo>
                  <a:pt x="17404" y="454948"/>
                </a:lnTo>
                <a:lnTo>
                  <a:pt x="30530" y="409575"/>
                </a:lnTo>
                <a:lnTo>
                  <a:pt x="47061" y="365757"/>
                </a:lnTo>
                <a:lnTo>
                  <a:pt x="66843" y="323650"/>
                </a:lnTo>
                <a:lnTo>
                  <a:pt x="89723" y="283407"/>
                </a:lnTo>
                <a:lnTo>
                  <a:pt x="115545" y="245181"/>
                </a:lnTo>
                <a:lnTo>
                  <a:pt x="144156" y="209129"/>
                </a:lnTo>
                <a:lnTo>
                  <a:pt x="175402" y="175402"/>
                </a:lnTo>
                <a:lnTo>
                  <a:pt x="209129" y="144156"/>
                </a:lnTo>
                <a:lnTo>
                  <a:pt x="245181" y="115545"/>
                </a:lnTo>
                <a:lnTo>
                  <a:pt x="283407" y="89723"/>
                </a:lnTo>
                <a:lnTo>
                  <a:pt x="323650" y="66843"/>
                </a:lnTo>
                <a:lnTo>
                  <a:pt x="365757" y="47061"/>
                </a:lnTo>
                <a:lnTo>
                  <a:pt x="409575" y="30530"/>
                </a:lnTo>
                <a:lnTo>
                  <a:pt x="454948" y="17404"/>
                </a:lnTo>
                <a:lnTo>
                  <a:pt x="501723" y="7838"/>
                </a:lnTo>
                <a:lnTo>
                  <a:pt x="549745" y="1985"/>
                </a:lnTo>
                <a:lnTo>
                  <a:pt x="598861" y="0"/>
                </a:lnTo>
                <a:lnTo>
                  <a:pt x="7132138" y="0"/>
                </a:lnTo>
                <a:lnTo>
                  <a:pt x="7184794" y="2317"/>
                </a:lnTo>
                <a:lnTo>
                  <a:pt x="7236692" y="9194"/>
                </a:lnTo>
                <a:lnTo>
                  <a:pt x="7287556" y="20517"/>
                </a:lnTo>
                <a:lnTo>
                  <a:pt x="7337112" y="36170"/>
                </a:lnTo>
                <a:lnTo>
                  <a:pt x="7385082" y="56040"/>
                </a:lnTo>
                <a:lnTo>
                  <a:pt x="7431192" y="80013"/>
                </a:lnTo>
                <a:lnTo>
                  <a:pt x="7475164" y="107973"/>
                </a:lnTo>
                <a:lnTo>
                  <a:pt x="7516725" y="139808"/>
                </a:lnTo>
                <a:lnTo>
                  <a:pt x="7555597" y="175402"/>
                </a:lnTo>
                <a:lnTo>
                  <a:pt x="7591191" y="214274"/>
                </a:lnTo>
                <a:lnTo>
                  <a:pt x="7623026" y="255835"/>
                </a:lnTo>
                <a:lnTo>
                  <a:pt x="7650986" y="299808"/>
                </a:lnTo>
                <a:lnTo>
                  <a:pt x="7674959" y="345917"/>
                </a:lnTo>
                <a:lnTo>
                  <a:pt x="7694829" y="393887"/>
                </a:lnTo>
                <a:lnTo>
                  <a:pt x="7710482" y="443443"/>
                </a:lnTo>
                <a:lnTo>
                  <a:pt x="7721804" y="494308"/>
                </a:lnTo>
                <a:lnTo>
                  <a:pt x="7728682" y="546206"/>
                </a:lnTo>
                <a:lnTo>
                  <a:pt x="7730999" y="598861"/>
                </a:lnTo>
                <a:lnTo>
                  <a:pt x="7730999" y="2994237"/>
                </a:lnTo>
                <a:lnTo>
                  <a:pt x="7729014" y="3043354"/>
                </a:lnTo>
                <a:lnTo>
                  <a:pt x="7723161" y="3091376"/>
                </a:lnTo>
                <a:lnTo>
                  <a:pt x="7713595" y="3138151"/>
                </a:lnTo>
                <a:lnTo>
                  <a:pt x="7700469" y="3183524"/>
                </a:lnTo>
                <a:lnTo>
                  <a:pt x="7683938" y="3227342"/>
                </a:lnTo>
                <a:lnTo>
                  <a:pt x="7664156" y="3269449"/>
                </a:lnTo>
                <a:lnTo>
                  <a:pt x="7641276" y="3309692"/>
                </a:lnTo>
                <a:lnTo>
                  <a:pt x="7615454" y="3347918"/>
                </a:lnTo>
                <a:lnTo>
                  <a:pt x="7586843" y="3383971"/>
                </a:lnTo>
                <a:lnTo>
                  <a:pt x="7555597" y="3417697"/>
                </a:lnTo>
                <a:lnTo>
                  <a:pt x="7521871" y="3448943"/>
                </a:lnTo>
                <a:lnTo>
                  <a:pt x="7485818" y="3477554"/>
                </a:lnTo>
                <a:lnTo>
                  <a:pt x="7447593" y="3503376"/>
                </a:lnTo>
                <a:lnTo>
                  <a:pt x="7407349" y="3526256"/>
                </a:lnTo>
                <a:lnTo>
                  <a:pt x="7365242" y="3546038"/>
                </a:lnTo>
                <a:lnTo>
                  <a:pt x="7321424" y="3562569"/>
                </a:lnTo>
                <a:lnTo>
                  <a:pt x="7276051" y="3575695"/>
                </a:lnTo>
                <a:lnTo>
                  <a:pt x="7229276" y="3585261"/>
                </a:lnTo>
                <a:lnTo>
                  <a:pt x="7181254" y="3591114"/>
                </a:lnTo>
                <a:lnTo>
                  <a:pt x="7132138" y="3593099"/>
                </a:lnTo>
                <a:close/>
              </a:path>
            </a:pathLst>
          </a:custGeom>
        </p:spPr>
        <p:style>
          <a:lnRef idx="2">
            <a:schemeClr val="accent1"/>
          </a:lnRef>
          <a:fillRef idx="1">
            <a:schemeClr val="lt1"/>
          </a:fillRef>
          <a:effectRef idx="0">
            <a:schemeClr val="accent1"/>
          </a:effectRef>
          <a:fontRef idx="minor">
            <a:schemeClr val="dk1"/>
          </a:fontRef>
        </p:style>
        <p:txBody>
          <a:bodyPr wrap="square" lIns="0" tIns="0" rIns="0" bIns="0" rtlCol="0"/>
          <a:lstStyle/>
          <a:p>
            <a:endParaRPr dirty="0"/>
          </a:p>
        </p:txBody>
      </p:sp>
      <p:sp>
        <p:nvSpPr>
          <p:cNvPr id="4" name="object 4"/>
          <p:cNvSpPr txBox="1"/>
          <p:nvPr/>
        </p:nvSpPr>
        <p:spPr>
          <a:xfrm>
            <a:off x="1065262" y="330312"/>
            <a:ext cx="7013476" cy="4938018"/>
          </a:xfrm>
          <a:prstGeom prst="rect">
            <a:avLst/>
          </a:prstGeom>
        </p:spPr>
        <p:txBody>
          <a:bodyPr vert="horz" wrap="square" lIns="0" tIns="12700" rIns="0" bIns="0" rtlCol="0">
            <a:spAutoFit/>
          </a:bodyPr>
          <a:lstStyle/>
          <a:p>
            <a:pPr marL="12700">
              <a:lnSpc>
                <a:spcPts val="1650"/>
              </a:lnSpc>
            </a:pPr>
            <a:endParaRPr sz="1100" dirty="0">
              <a:latin typeface="Arial"/>
              <a:cs typeface="Arial"/>
            </a:endParaRPr>
          </a:p>
          <a:p>
            <a:pPr lvl="0" algn="l">
              <a:buSzPts val="1000"/>
              <a:tabLst>
                <a:tab pos="457200" algn="l"/>
              </a:tabLst>
            </a:pPr>
            <a:endParaRPr lang="en-AE" sz="1100" dirty="0">
              <a:solidFill>
                <a:srgbClr val="1F1F1F"/>
              </a:solidFill>
              <a:effectLst/>
              <a:latin typeface="Times New Roman" panose="02020603050405020304" pitchFamily="18" charset="0"/>
              <a:ea typeface="Times New Roman" panose="02020603050405020304" pitchFamily="18" charset="0"/>
            </a:endParaRPr>
          </a:p>
          <a:p>
            <a:pPr marL="400050" indent="-400050">
              <a:lnSpc>
                <a:spcPct val="150000"/>
              </a:lnSpc>
              <a:buFont typeface="+mj-lt"/>
              <a:buAutoNum type="arabicPeriod"/>
            </a:pPr>
            <a:r>
              <a:rPr lang="en-US" sz="1600" b="1" dirty="0">
                <a:solidFill>
                  <a:srgbClr val="0070C0"/>
                </a:solidFill>
              </a:rPr>
              <a:t>Data Overview</a:t>
            </a:r>
          </a:p>
          <a:p>
            <a:pPr marL="400050" indent="-400050">
              <a:lnSpc>
                <a:spcPct val="150000"/>
              </a:lnSpc>
              <a:buFont typeface="+mj-lt"/>
              <a:buAutoNum type="arabicPeriod"/>
            </a:pPr>
            <a:r>
              <a:rPr lang="en-US" sz="1600" b="1" dirty="0">
                <a:solidFill>
                  <a:srgbClr val="0070C0"/>
                </a:solidFill>
              </a:rPr>
              <a:t>Problem Statement</a:t>
            </a:r>
          </a:p>
          <a:p>
            <a:pPr marL="400050" indent="-400050">
              <a:lnSpc>
                <a:spcPct val="150000"/>
              </a:lnSpc>
              <a:buFont typeface="+mj-lt"/>
              <a:buAutoNum type="arabicPeriod"/>
            </a:pPr>
            <a:r>
              <a:rPr lang="en-US" sz="1600" b="1" dirty="0">
                <a:solidFill>
                  <a:srgbClr val="0070C0"/>
                </a:solidFill>
              </a:rPr>
              <a:t>Approach</a:t>
            </a:r>
          </a:p>
          <a:p>
            <a:pPr marL="400050" indent="-400050">
              <a:lnSpc>
                <a:spcPct val="150000"/>
              </a:lnSpc>
              <a:buFont typeface="+mj-lt"/>
              <a:buAutoNum type="arabicPeriod"/>
            </a:pPr>
            <a:r>
              <a:rPr lang="en-US" sz="1600" b="1" dirty="0">
                <a:solidFill>
                  <a:srgbClr val="0070C0"/>
                </a:solidFill>
              </a:rPr>
              <a:t>First Model</a:t>
            </a:r>
          </a:p>
          <a:p>
            <a:pPr marL="400050" indent="-400050">
              <a:lnSpc>
                <a:spcPct val="150000"/>
              </a:lnSpc>
              <a:buFont typeface="+mj-lt"/>
              <a:buAutoNum type="arabicPeriod"/>
            </a:pPr>
            <a:r>
              <a:rPr lang="en-US" sz="1600" b="1" dirty="0">
                <a:solidFill>
                  <a:srgbClr val="0070C0"/>
                </a:solidFill>
              </a:rPr>
              <a:t>First Model results</a:t>
            </a:r>
          </a:p>
          <a:p>
            <a:pPr marL="400050" indent="-400050">
              <a:lnSpc>
                <a:spcPct val="150000"/>
              </a:lnSpc>
              <a:buFont typeface="+mj-lt"/>
              <a:buAutoNum type="arabicPeriod"/>
            </a:pPr>
            <a:r>
              <a:rPr lang="en-US" sz="1600" b="1" dirty="0">
                <a:solidFill>
                  <a:srgbClr val="0070C0"/>
                </a:solidFill>
              </a:rPr>
              <a:t>Best Features</a:t>
            </a:r>
          </a:p>
          <a:p>
            <a:pPr marL="400050" indent="-400050">
              <a:lnSpc>
                <a:spcPct val="150000"/>
              </a:lnSpc>
              <a:buFont typeface="+mj-lt"/>
              <a:buAutoNum type="arabicPeriod"/>
            </a:pPr>
            <a:r>
              <a:rPr lang="en-US" sz="1600" b="1" dirty="0">
                <a:solidFill>
                  <a:srgbClr val="0070C0"/>
                </a:solidFill>
              </a:rPr>
              <a:t>Univariate</a:t>
            </a:r>
          </a:p>
          <a:p>
            <a:pPr marL="400050" indent="-400050">
              <a:lnSpc>
                <a:spcPct val="150000"/>
              </a:lnSpc>
              <a:buFont typeface="+mj-lt"/>
              <a:buAutoNum type="arabicPeriod"/>
            </a:pPr>
            <a:r>
              <a:rPr lang="en-US" sz="1600" b="1" dirty="0">
                <a:solidFill>
                  <a:srgbClr val="0070C0"/>
                </a:solidFill>
              </a:rPr>
              <a:t>Bivariate</a:t>
            </a:r>
          </a:p>
          <a:p>
            <a:pPr marL="400050" indent="-400050">
              <a:lnSpc>
                <a:spcPct val="150000"/>
              </a:lnSpc>
              <a:buFont typeface="+mj-lt"/>
              <a:buAutoNum type="arabicPeriod"/>
            </a:pPr>
            <a:r>
              <a:rPr lang="en-US" sz="1600" b="1" dirty="0">
                <a:solidFill>
                  <a:srgbClr val="0070C0"/>
                </a:solidFill>
              </a:rPr>
              <a:t>Other Models Results</a:t>
            </a:r>
          </a:p>
          <a:p>
            <a:pPr marL="400050" indent="-400050">
              <a:lnSpc>
                <a:spcPct val="150000"/>
              </a:lnSpc>
              <a:buFont typeface="+mj-lt"/>
              <a:buAutoNum type="arabicPeriod"/>
            </a:pPr>
            <a:r>
              <a:rPr lang="en-US" sz="1600" b="1" dirty="0">
                <a:solidFill>
                  <a:srgbClr val="0070C0"/>
                </a:solidFill>
              </a:rPr>
              <a:t>Insights &amp; Recommendations</a:t>
            </a:r>
            <a:endParaRPr lang="en-US" sz="1600" dirty="0">
              <a:solidFill>
                <a:srgbClr val="0070C0"/>
              </a:solidFill>
            </a:endParaRPr>
          </a:p>
          <a:p>
            <a:pPr marL="0" lvl="1">
              <a:lnSpc>
                <a:spcPct val="150000"/>
              </a:lnSpc>
            </a:pPr>
            <a:endParaRPr lang="en-US" sz="1600" dirty="0">
              <a:solidFill>
                <a:srgbClr val="1F1F1F"/>
              </a:solidFill>
              <a:latin typeface="Helvetica Neue" panose="02000503000000020004" pitchFamily="2" charset="0"/>
            </a:endParaRPr>
          </a:p>
          <a:p>
            <a:pPr marL="0" lvl="1">
              <a:lnSpc>
                <a:spcPct val="150000"/>
              </a:lnSpc>
            </a:pPr>
            <a:endParaRPr lang="en-US" sz="1100" dirty="0">
              <a:solidFill>
                <a:srgbClr val="1F1F1F"/>
              </a:solidFill>
              <a:latin typeface="Helvetica Neue" panose="02000503000000020004" pitchFamily="2" charset="0"/>
            </a:endParaRPr>
          </a:p>
          <a:p>
            <a:pPr marL="0" lvl="1">
              <a:lnSpc>
                <a:spcPct val="150000"/>
              </a:lnSpc>
            </a:pPr>
            <a:endParaRPr sz="1100" dirty="0">
              <a:solidFill>
                <a:srgbClr val="1F1F1F"/>
              </a:solidFill>
              <a:latin typeface="Helvetica Neue" panose="02000503000000020004" pitchFamily="2" charset="0"/>
            </a:endParaRPr>
          </a:p>
        </p:txBody>
      </p:sp>
    </p:spTree>
    <p:extLst>
      <p:ext uri="{BB962C8B-B14F-4D97-AF65-F5344CB8AC3E}">
        <p14:creationId xmlns:p14="http://schemas.microsoft.com/office/powerpoint/2010/main" val="1163445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7252650" cy="382156"/>
          </a:xfrm>
          <a:prstGeom prst="rect">
            <a:avLst/>
          </a:prstGeom>
        </p:spPr>
        <p:txBody>
          <a:bodyPr vert="horz" wrap="square" lIns="0" tIns="12700" rIns="0" bIns="0" rtlCol="0">
            <a:spAutoFit/>
          </a:bodyPr>
          <a:lstStyle/>
          <a:p>
            <a:pPr marL="12700">
              <a:lnSpc>
                <a:spcPct val="100000"/>
              </a:lnSpc>
              <a:spcBef>
                <a:spcPts val="100"/>
              </a:spcBef>
            </a:pPr>
            <a:r>
              <a:rPr lang="en-US" sz="2400" spc="-20" dirty="0"/>
              <a:t>Research and Development Expense Rate by Def.</a:t>
            </a:r>
            <a:endParaRPr sz="2400" dirty="0"/>
          </a:p>
        </p:txBody>
      </p:sp>
      <p:grpSp>
        <p:nvGrpSpPr>
          <p:cNvPr id="3" name="object 3"/>
          <p:cNvGrpSpPr/>
          <p:nvPr/>
        </p:nvGrpSpPr>
        <p:grpSpPr>
          <a:xfrm>
            <a:off x="762000" y="3593050"/>
            <a:ext cx="7731125" cy="1174290"/>
            <a:chOff x="762000" y="3593050"/>
            <a:chExt cx="7731125" cy="1174290"/>
          </a:xfrm>
        </p:grpSpPr>
        <p:sp>
          <p:nvSpPr>
            <p:cNvPr id="4" name="object 4"/>
            <p:cNvSpPr/>
            <p:nvPr/>
          </p:nvSpPr>
          <p:spPr>
            <a:xfrm>
              <a:off x="762000" y="3761500"/>
              <a:ext cx="7731125" cy="1005840"/>
            </a:xfrm>
            <a:custGeom>
              <a:avLst/>
              <a:gdLst/>
              <a:ahLst/>
              <a:cxnLst/>
              <a:rect l="l" t="t" r="r" b="b"/>
              <a:pathLst>
                <a:path w="7731125" h="1005839">
                  <a:moveTo>
                    <a:pt x="7563396" y="1005599"/>
                  </a:moveTo>
                  <a:lnTo>
                    <a:pt x="167603" y="1005599"/>
                  </a:lnTo>
                  <a:lnTo>
                    <a:pt x="123047" y="999613"/>
                  </a:lnTo>
                  <a:lnTo>
                    <a:pt x="83010" y="982717"/>
                  </a:lnTo>
                  <a:lnTo>
                    <a:pt x="49089" y="956510"/>
                  </a:lnTo>
                  <a:lnTo>
                    <a:pt x="22882" y="922589"/>
                  </a:lnTo>
                  <a:lnTo>
                    <a:pt x="5986" y="882552"/>
                  </a:lnTo>
                  <a:lnTo>
                    <a:pt x="0" y="837996"/>
                  </a:lnTo>
                  <a:lnTo>
                    <a:pt x="0" y="167603"/>
                  </a:lnTo>
                  <a:lnTo>
                    <a:pt x="5986" y="123047"/>
                  </a:lnTo>
                  <a:lnTo>
                    <a:pt x="22882" y="83010"/>
                  </a:lnTo>
                  <a:lnTo>
                    <a:pt x="49089" y="49089"/>
                  </a:lnTo>
                  <a:lnTo>
                    <a:pt x="83010" y="22882"/>
                  </a:lnTo>
                  <a:lnTo>
                    <a:pt x="123047" y="5986"/>
                  </a:lnTo>
                  <a:lnTo>
                    <a:pt x="167603" y="0"/>
                  </a:lnTo>
                  <a:lnTo>
                    <a:pt x="7563396" y="0"/>
                  </a:lnTo>
                  <a:lnTo>
                    <a:pt x="7627535" y="12758"/>
                  </a:lnTo>
                  <a:lnTo>
                    <a:pt x="7681909" y="49089"/>
                  </a:lnTo>
                  <a:lnTo>
                    <a:pt x="7718242" y="103464"/>
                  </a:lnTo>
                  <a:lnTo>
                    <a:pt x="7730999" y="167603"/>
                  </a:lnTo>
                  <a:lnTo>
                    <a:pt x="7730999" y="837996"/>
                  </a:lnTo>
                  <a:lnTo>
                    <a:pt x="7725013" y="882552"/>
                  </a:lnTo>
                  <a:lnTo>
                    <a:pt x="7708117" y="922589"/>
                  </a:lnTo>
                  <a:lnTo>
                    <a:pt x="7681910" y="956510"/>
                  </a:lnTo>
                  <a:lnTo>
                    <a:pt x="7647989" y="982717"/>
                  </a:lnTo>
                  <a:lnTo>
                    <a:pt x="7607952" y="999613"/>
                  </a:lnTo>
                  <a:lnTo>
                    <a:pt x="7563396" y="1005599"/>
                  </a:lnTo>
                  <a:close/>
                </a:path>
              </a:pathLst>
            </a:custGeom>
            <a:solidFill>
              <a:srgbClr val="5B9BD4">
                <a:alpha val="19999"/>
              </a:srgbClr>
            </a:solidFill>
          </p:spPr>
          <p:txBody>
            <a:bodyPr wrap="square" lIns="0" tIns="0" rIns="0" bIns="0" rtlCol="0"/>
            <a:lstStyle/>
            <a:p>
              <a:endParaRPr dirty="0"/>
            </a:p>
          </p:txBody>
        </p:sp>
        <p:sp>
          <p:nvSpPr>
            <p:cNvPr id="5" name="object 5"/>
            <p:cNvSpPr/>
            <p:nvPr/>
          </p:nvSpPr>
          <p:spPr>
            <a:xfrm>
              <a:off x="962800" y="3593050"/>
              <a:ext cx="2466340" cy="320675"/>
            </a:xfrm>
            <a:custGeom>
              <a:avLst/>
              <a:gdLst/>
              <a:ahLst/>
              <a:cxnLst/>
              <a:rect l="l" t="t" r="r" b="b"/>
              <a:pathLst>
                <a:path w="2466340" h="320675">
                  <a:moveTo>
                    <a:pt x="2412898" y="320399"/>
                  </a:moveTo>
                  <a:lnTo>
                    <a:pt x="53401" y="320399"/>
                  </a:lnTo>
                  <a:lnTo>
                    <a:pt x="32614" y="316203"/>
                  </a:lnTo>
                  <a:lnTo>
                    <a:pt x="15640" y="304759"/>
                  </a:lnTo>
                  <a:lnTo>
                    <a:pt x="4196" y="287784"/>
                  </a:lnTo>
                  <a:lnTo>
                    <a:pt x="0" y="266998"/>
                  </a:lnTo>
                  <a:lnTo>
                    <a:pt x="0" y="53401"/>
                  </a:lnTo>
                  <a:lnTo>
                    <a:pt x="4196" y="32615"/>
                  </a:lnTo>
                  <a:lnTo>
                    <a:pt x="15641" y="15640"/>
                  </a:lnTo>
                  <a:lnTo>
                    <a:pt x="32614" y="4196"/>
                  </a:lnTo>
                  <a:lnTo>
                    <a:pt x="53401" y="0"/>
                  </a:lnTo>
                  <a:lnTo>
                    <a:pt x="2412898" y="0"/>
                  </a:lnTo>
                  <a:lnTo>
                    <a:pt x="2450659" y="15640"/>
                  </a:lnTo>
                  <a:lnTo>
                    <a:pt x="2466299" y="53401"/>
                  </a:lnTo>
                  <a:lnTo>
                    <a:pt x="2466299" y="266998"/>
                  </a:lnTo>
                  <a:lnTo>
                    <a:pt x="2462103" y="287784"/>
                  </a:lnTo>
                  <a:lnTo>
                    <a:pt x="2450659" y="304759"/>
                  </a:lnTo>
                  <a:lnTo>
                    <a:pt x="2433684" y="316203"/>
                  </a:lnTo>
                  <a:lnTo>
                    <a:pt x="2412898" y="320399"/>
                  </a:lnTo>
                  <a:close/>
                </a:path>
              </a:pathLst>
            </a:custGeom>
            <a:solidFill>
              <a:srgbClr val="5B9BD4"/>
            </a:solidFill>
          </p:spPr>
          <p:txBody>
            <a:bodyPr wrap="square" lIns="0" tIns="0" rIns="0" bIns="0" rtlCol="0"/>
            <a:lstStyle/>
            <a:p>
              <a:endParaRPr/>
            </a:p>
          </p:txBody>
        </p:sp>
      </p:grpSp>
      <p:sp>
        <p:nvSpPr>
          <p:cNvPr id="8" name="object 8"/>
          <p:cNvSpPr txBox="1"/>
          <p:nvPr/>
        </p:nvSpPr>
        <p:spPr>
          <a:xfrm>
            <a:off x="1203137" y="3626707"/>
            <a:ext cx="1986914" cy="267970"/>
          </a:xfrm>
          <a:prstGeom prst="rect">
            <a:avLst/>
          </a:prstGeom>
        </p:spPr>
        <p:txBody>
          <a:bodyPr vert="horz" wrap="square" lIns="0" tIns="14604" rIns="0" bIns="0" rtlCol="0">
            <a:spAutoFit/>
          </a:bodyPr>
          <a:lstStyle/>
          <a:p>
            <a:pPr marL="12700">
              <a:lnSpc>
                <a:spcPct val="100000"/>
              </a:lnSpc>
              <a:spcBef>
                <a:spcPts val="114"/>
              </a:spcBef>
            </a:pPr>
            <a:r>
              <a:rPr sz="1400" b="1" spc="-25" dirty="0">
                <a:latin typeface="Arial"/>
                <a:cs typeface="Arial"/>
              </a:rPr>
              <a:t>Observations</a:t>
            </a:r>
            <a:r>
              <a:rPr sz="1400" b="1" spc="-35" dirty="0">
                <a:latin typeface="Arial"/>
                <a:cs typeface="Arial"/>
              </a:rPr>
              <a:t> </a:t>
            </a:r>
            <a:r>
              <a:rPr sz="1400" b="1" spc="45" dirty="0">
                <a:latin typeface="Arial"/>
                <a:cs typeface="Arial"/>
              </a:rPr>
              <a:t>/</a:t>
            </a:r>
            <a:r>
              <a:rPr sz="1400" b="1" spc="-35" dirty="0">
                <a:latin typeface="Arial"/>
                <a:cs typeface="Arial"/>
              </a:rPr>
              <a:t> Findings</a:t>
            </a:r>
            <a:endParaRPr sz="1400">
              <a:latin typeface="Arial"/>
              <a:cs typeface="Arial"/>
            </a:endParaRPr>
          </a:p>
        </p:txBody>
      </p:sp>
      <p:sp>
        <p:nvSpPr>
          <p:cNvPr id="9" name="object 9"/>
          <p:cNvSpPr txBox="1"/>
          <p:nvPr/>
        </p:nvSpPr>
        <p:spPr>
          <a:xfrm>
            <a:off x="990885" y="4029950"/>
            <a:ext cx="7238715" cy="970137"/>
          </a:xfrm>
          <a:prstGeom prst="rect">
            <a:avLst/>
          </a:prstGeom>
        </p:spPr>
        <p:txBody>
          <a:bodyPr vert="horz" wrap="square" lIns="0" tIns="635" rIns="0" bIns="0" rtlCol="0">
            <a:spAutoFit/>
          </a:bodyPr>
          <a:lstStyle/>
          <a:p>
            <a:pPr marL="342900" lvl="0" indent="-342900">
              <a:buFont typeface="Symbol" pitchFamily="2" charset="2"/>
              <a:buChar char=""/>
            </a:pPr>
            <a:r>
              <a:rPr lang="en-US" sz="1050" kern="100" dirty="0">
                <a:solidFill>
                  <a:srgbClr val="0070C0"/>
                </a:solidFill>
                <a:latin typeface="Helvetica Neue" panose="02000503000000020004" pitchFamily="2" charset="0"/>
                <a:cs typeface="Arial" panose="020B0604020202020204" pitchFamily="34" charset="0"/>
              </a:rPr>
              <a:t>The defaulter group exhibits a higher average R&amp;D expense rate compared to non-defaulters, as indicated by the mean and median values. which, on average, defaulter companies might be investing a larger portion of their revenue in R&amp;D activities. However, consider the presence of outliers in both groups. The non-defaulter group, despite having a lower average R&amp;D expense rate, might also have a larger number of outliers</a:t>
            </a:r>
            <a:endParaRPr lang="en-AE" sz="1050" kern="100" dirty="0">
              <a:solidFill>
                <a:srgbClr val="0070C0"/>
              </a:solidFill>
              <a:latin typeface="Helvetica Neue" panose="02000503000000020004" pitchFamily="2" charset="0"/>
              <a:cs typeface="Arial" panose="020B0604020202020204" pitchFamily="34" charset="0"/>
            </a:endParaRPr>
          </a:p>
          <a:p>
            <a:pPr marL="342900" lvl="0" indent="-342900">
              <a:buFont typeface="Symbol" pitchFamily="2" charset="2"/>
              <a:buChar char=""/>
            </a:pPr>
            <a:endParaRPr lang="en-AE" sz="1050" kern="100" dirty="0">
              <a:solidFill>
                <a:srgbClr val="0070C0"/>
              </a:solidFill>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itchFamily="2" charset="2"/>
              <a:buChar char=""/>
            </a:pPr>
            <a:endParaRPr lang="en-AE" sz="1050" kern="100"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7" name="Picture 6" descr="A graph of a number of different colored squares&#10;&#10;Description automatically generated with medium confidence">
            <a:extLst>
              <a:ext uri="{FF2B5EF4-FFF2-40B4-BE49-F238E27FC236}">
                <a16:creationId xmlns:a16="http://schemas.microsoft.com/office/drawing/2014/main" id="{44632785-C4FA-F117-7B24-B0468E454A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137" y="606342"/>
            <a:ext cx="6493063" cy="2868433"/>
          </a:xfrm>
          <a:prstGeom prst="rect">
            <a:avLst/>
          </a:prstGeom>
        </p:spPr>
      </p:pic>
    </p:spTree>
    <p:extLst>
      <p:ext uri="{BB962C8B-B14F-4D97-AF65-F5344CB8AC3E}">
        <p14:creationId xmlns:p14="http://schemas.microsoft.com/office/powerpoint/2010/main" val="3863657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7784" y="2140887"/>
            <a:ext cx="4732616" cy="874598"/>
          </a:xfrm>
          <a:prstGeom prst="rect">
            <a:avLst/>
          </a:prstGeom>
        </p:spPr>
        <p:txBody>
          <a:bodyPr vert="horz" wrap="square" lIns="0" tIns="12700" rIns="0" bIns="0" rtlCol="0">
            <a:spAutoFit/>
          </a:bodyPr>
          <a:lstStyle/>
          <a:p>
            <a:pPr marL="12700" algn="ctr">
              <a:lnSpc>
                <a:spcPct val="100000"/>
              </a:lnSpc>
              <a:spcBef>
                <a:spcPts val="100"/>
              </a:spcBef>
            </a:pPr>
            <a:r>
              <a:rPr lang="en-US" spc="-65" dirty="0"/>
              <a:t>9 - Other Models Results</a:t>
            </a:r>
            <a:br>
              <a:rPr lang="en-US" spc="-65" dirty="0"/>
            </a:br>
            <a:r>
              <a:rPr lang="en-US" spc="-65" dirty="0">
                <a:solidFill>
                  <a:schemeClr val="accent2"/>
                </a:solidFill>
              </a:rPr>
              <a:t>(Not favorable)</a:t>
            </a:r>
            <a:endParaRPr spc="-45" dirty="0">
              <a:solidFill>
                <a:schemeClr val="accent2"/>
              </a:solidFill>
            </a:endParaRPr>
          </a:p>
        </p:txBody>
      </p:sp>
    </p:spTree>
    <p:extLst>
      <p:ext uri="{BB962C8B-B14F-4D97-AF65-F5344CB8AC3E}">
        <p14:creationId xmlns:p14="http://schemas.microsoft.com/office/powerpoint/2010/main" val="2527561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5195250" cy="382156"/>
          </a:xfrm>
          <a:prstGeom prst="rect">
            <a:avLst/>
          </a:prstGeom>
        </p:spPr>
        <p:txBody>
          <a:bodyPr vert="horz" wrap="square" lIns="0" tIns="12700" rIns="0" bIns="0" rtlCol="0">
            <a:spAutoFit/>
          </a:bodyPr>
          <a:lstStyle/>
          <a:p>
            <a:pPr marL="12700">
              <a:lnSpc>
                <a:spcPct val="100000"/>
              </a:lnSpc>
              <a:spcBef>
                <a:spcPts val="100"/>
              </a:spcBef>
            </a:pPr>
            <a:r>
              <a:rPr lang="en-US" sz="2400" spc="-50" dirty="0"/>
              <a:t>Second Model – </a:t>
            </a:r>
            <a:r>
              <a:rPr lang="en-US" sz="1600" spc="-50" dirty="0">
                <a:solidFill>
                  <a:schemeClr val="accent2"/>
                </a:solidFill>
              </a:rPr>
              <a:t>Not Considered</a:t>
            </a:r>
            <a:endParaRPr sz="2400" dirty="0">
              <a:solidFill>
                <a:schemeClr val="accent2"/>
              </a:solidFill>
            </a:endParaRPr>
          </a:p>
        </p:txBody>
      </p:sp>
      <p:sp>
        <p:nvSpPr>
          <p:cNvPr id="3" name="object 3"/>
          <p:cNvSpPr/>
          <p:nvPr/>
        </p:nvSpPr>
        <p:spPr>
          <a:xfrm>
            <a:off x="779206" y="734489"/>
            <a:ext cx="7731125" cy="3970861"/>
          </a:xfrm>
          <a:custGeom>
            <a:avLst/>
            <a:gdLst/>
            <a:ahLst/>
            <a:cxnLst/>
            <a:rect l="l" t="t" r="r" b="b"/>
            <a:pathLst>
              <a:path w="7731125" h="3593465">
                <a:moveTo>
                  <a:pt x="7132138" y="3593099"/>
                </a:moveTo>
                <a:lnTo>
                  <a:pt x="598861" y="3593099"/>
                </a:lnTo>
                <a:lnTo>
                  <a:pt x="549745" y="3591114"/>
                </a:lnTo>
                <a:lnTo>
                  <a:pt x="501723" y="3585261"/>
                </a:lnTo>
                <a:lnTo>
                  <a:pt x="454948" y="3575695"/>
                </a:lnTo>
                <a:lnTo>
                  <a:pt x="409575" y="3562569"/>
                </a:lnTo>
                <a:lnTo>
                  <a:pt x="365757" y="3546038"/>
                </a:lnTo>
                <a:lnTo>
                  <a:pt x="323650" y="3526256"/>
                </a:lnTo>
                <a:lnTo>
                  <a:pt x="283407" y="3503376"/>
                </a:lnTo>
                <a:lnTo>
                  <a:pt x="245181" y="3477554"/>
                </a:lnTo>
                <a:lnTo>
                  <a:pt x="209129" y="3448943"/>
                </a:lnTo>
                <a:lnTo>
                  <a:pt x="175402" y="3417697"/>
                </a:lnTo>
                <a:lnTo>
                  <a:pt x="144156" y="3383971"/>
                </a:lnTo>
                <a:lnTo>
                  <a:pt x="115545" y="3347918"/>
                </a:lnTo>
                <a:lnTo>
                  <a:pt x="89723" y="3309692"/>
                </a:lnTo>
                <a:lnTo>
                  <a:pt x="66843" y="3269449"/>
                </a:lnTo>
                <a:lnTo>
                  <a:pt x="47061" y="3227342"/>
                </a:lnTo>
                <a:lnTo>
                  <a:pt x="30530" y="3183524"/>
                </a:lnTo>
                <a:lnTo>
                  <a:pt x="17404" y="3138151"/>
                </a:lnTo>
                <a:lnTo>
                  <a:pt x="7838" y="3091376"/>
                </a:lnTo>
                <a:lnTo>
                  <a:pt x="1985" y="3043354"/>
                </a:lnTo>
                <a:lnTo>
                  <a:pt x="0" y="2994237"/>
                </a:lnTo>
                <a:lnTo>
                  <a:pt x="0" y="598861"/>
                </a:lnTo>
                <a:lnTo>
                  <a:pt x="1985" y="549745"/>
                </a:lnTo>
                <a:lnTo>
                  <a:pt x="7838" y="501723"/>
                </a:lnTo>
                <a:lnTo>
                  <a:pt x="17404" y="454948"/>
                </a:lnTo>
                <a:lnTo>
                  <a:pt x="30530" y="409575"/>
                </a:lnTo>
                <a:lnTo>
                  <a:pt x="47061" y="365757"/>
                </a:lnTo>
                <a:lnTo>
                  <a:pt x="66843" y="323650"/>
                </a:lnTo>
                <a:lnTo>
                  <a:pt x="89723" y="283407"/>
                </a:lnTo>
                <a:lnTo>
                  <a:pt x="115545" y="245181"/>
                </a:lnTo>
                <a:lnTo>
                  <a:pt x="144156" y="209129"/>
                </a:lnTo>
                <a:lnTo>
                  <a:pt x="175402" y="175402"/>
                </a:lnTo>
                <a:lnTo>
                  <a:pt x="209129" y="144156"/>
                </a:lnTo>
                <a:lnTo>
                  <a:pt x="245181" y="115545"/>
                </a:lnTo>
                <a:lnTo>
                  <a:pt x="283407" y="89723"/>
                </a:lnTo>
                <a:lnTo>
                  <a:pt x="323650" y="66843"/>
                </a:lnTo>
                <a:lnTo>
                  <a:pt x="365757" y="47061"/>
                </a:lnTo>
                <a:lnTo>
                  <a:pt x="409575" y="30530"/>
                </a:lnTo>
                <a:lnTo>
                  <a:pt x="454948" y="17404"/>
                </a:lnTo>
                <a:lnTo>
                  <a:pt x="501723" y="7838"/>
                </a:lnTo>
                <a:lnTo>
                  <a:pt x="549745" y="1985"/>
                </a:lnTo>
                <a:lnTo>
                  <a:pt x="598861" y="0"/>
                </a:lnTo>
                <a:lnTo>
                  <a:pt x="7132138" y="0"/>
                </a:lnTo>
                <a:lnTo>
                  <a:pt x="7184794" y="2317"/>
                </a:lnTo>
                <a:lnTo>
                  <a:pt x="7236692" y="9194"/>
                </a:lnTo>
                <a:lnTo>
                  <a:pt x="7287556" y="20517"/>
                </a:lnTo>
                <a:lnTo>
                  <a:pt x="7337112" y="36170"/>
                </a:lnTo>
                <a:lnTo>
                  <a:pt x="7385082" y="56040"/>
                </a:lnTo>
                <a:lnTo>
                  <a:pt x="7431192" y="80013"/>
                </a:lnTo>
                <a:lnTo>
                  <a:pt x="7475164" y="107973"/>
                </a:lnTo>
                <a:lnTo>
                  <a:pt x="7516725" y="139808"/>
                </a:lnTo>
                <a:lnTo>
                  <a:pt x="7555597" y="175402"/>
                </a:lnTo>
                <a:lnTo>
                  <a:pt x="7591191" y="214274"/>
                </a:lnTo>
                <a:lnTo>
                  <a:pt x="7623026" y="255835"/>
                </a:lnTo>
                <a:lnTo>
                  <a:pt x="7650986" y="299808"/>
                </a:lnTo>
                <a:lnTo>
                  <a:pt x="7674959" y="345917"/>
                </a:lnTo>
                <a:lnTo>
                  <a:pt x="7694829" y="393887"/>
                </a:lnTo>
                <a:lnTo>
                  <a:pt x="7710482" y="443443"/>
                </a:lnTo>
                <a:lnTo>
                  <a:pt x="7721804" y="494308"/>
                </a:lnTo>
                <a:lnTo>
                  <a:pt x="7728682" y="546206"/>
                </a:lnTo>
                <a:lnTo>
                  <a:pt x="7730999" y="598861"/>
                </a:lnTo>
                <a:lnTo>
                  <a:pt x="7730999" y="2994237"/>
                </a:lnTo>
                <a:lnTo>
                  <a:pt x="7729014" y="3043354"/>
                </a:lnTo>
                <a:lnTo>
                  <a:pt x="7723161" y="3091376"/>
                </a:lnTo>
                <a:lnTo>
                  <a:pt x="7713595" y="3138151"/>
                </a:lnTo>
                <a:lnTo>
                  <a:pt x="7700469" y="3183524"/>
                </a:lnTo>
                <a:lnTo>
                  <a:pt x="7683938" y="3227342"/>
                </a:lnTo>
                <a:lnTo>
                  <a:pt x="7664156" y="3269449"/>
                </a:lnTo>
                <a:lnTo>
                  <a:pt x="7641276" y="3309692"/>
                </a:lnTo>
                <a:lnTo>
                  <a:pt x="7615454" y="3347918"/>
                </a:lnTo>
                <a:lnTo>
                  <a:pt x="7586843" y="3383971"/>
                </a:lnTo>
                <a:lnTo>
                  <a:pt x="7555597" y="3417697"/>
                </a:lnTo>
                <a:lnTo>
                  <a:pt x="7521871" y="3448943"/>
                </a:lnTo>
                <a:lnTo>
                  <a:pt x="7485818" y="3477554"/>
                </a:lnTo>
                <a:lnTo>
                  <a:pt x="7447593" y="3503376"/>
                </a:lnTo>
                <a:lnTo>
                  <a:pt x="7407349" y="3526256"/>
                </a:lnTo>
                <a:lnTo>
                  <a:pt x="7365242" y="3546038"/>
                </a:lnTo>
                <a:lnTo>
                  <a:pt x="7321424" y="3562569"/>
                </a:lnTo>
                <a:lnTo>
                  <a:pt x="7276051" y="3575695"/>
                </a:lnTo>
                <a:lnTo>
                  <a:pt x="7229276" y="3585261"/>
                </a:lnTo>
                <a:lnTo>
                  <a:pt x="7181254" y="3591114"/>
                </a:lnTo>
                <a:lnTo>
                  <a:pt x="7132138" y="3593099"/>
                </a:lnTo>
                <a:close/>
              </a:path>
            </a:pathLst>
          </a:custGeom>
          <a:solidFill>
            <a:srgbClr val="F3F3F3"/>
          </a:solidFill>
        </p:spPr>
        <p:txBody>
          <a:bodyPr wrap="square" lIns="0" tIns="0" rIns="0" bIns="0" rtlCol="0"/>
          <a:lstStyle/>
          <a:p>
            <a:endParaRPr dirty="0"/>
          </a:p>
        </p:txBody>
      </p:sp>
      <p:sp>
        <p:nvSpPr>
          <p:cNvPr id="4" name="object 4"/>
          <p:cNvSpPr txBox="1"/>
          <p:nvPr/>
        </p:nvSpPr>
        <p:spPr>
          <a:xfrm>
            <a:off x="1057628" y="736221"/>
            <a:ext cx="7450394" cy="3903569"/>
          </a:xfrm>
          <a:prstGeom prst="rect">
            <a:avLst/>
          </a:prstGeom>
        </p:spPr>
        <p:txBody>
          <a:bodyPr vert="horz" wrap="square" lIns="0" tIns="12700" rIns="0" bIns="0" rtlCol="0">
            <a:spAutoFit/>
          </a:bodyPr>
          <a:lstStyle/>
          <a:p>
            <a:pPr algn="l">
              <a:lnSpc>
                <a:spcPct val="150000"/>
              </a:lnSpc>
            </a:pPr>
            <a:r>
              <a:rPr lang="en-US" sz="1600" b="1" dirty="0">
                <a:solidFill>
                  <a:srgbClr val="0070C0"/>
                </a:solidFill>
              </a:rPr>
              <a:t>Linear Discriminant Analysis (LDA): </a:t>
            </a:r>
          </a:p>
          <a:p>
            <a:pPr algn="l">
              <a:lnSpc>
                <a:spcPct val="150000"/>
              </a:lnSpc>
            </a:pPr>
            <a:r>
              <a:rPr lang="en-US" sz="1400" dirty="0">
                <a:solidFill>
                  <a:srgbClr val="1F1F1F"/>
                </a:solidFill>
                <a:latin typeface="Calibri" panose="020F0502020204030204" pitchFamily="34" charset="0"/>
                <a:cs typeface="Calibri" panose="020F0502020204030204" pitchFamily="34" charset="0"/>
              </a:rPr>
              <a:t>Linear Discriminant Analysis (LDA) is a supervised machine learning technique commonly used for dimensionality reduction and classification, aims to differentiate between predefined groups by separation between these groups. In our case, it will clearer distinction between defaulters and non-defaulters based on the chosen features.</a:t>
            </a:r>
          </a:p>
          <a:p>
            <a:pPr algn="l">
              <a:lnSpc>
                <a:spcPct val="150000"/>
              </a:lnSpc>
            </a:pPr>
            <a:r>
              <a:rPr lang="en-US" sz="1400" b="1" dirty="0"/>
              <a:t>1- Data Preparation</a:t>
            </a:r>
          </a:p>
          <a:p>
            <a:pPr algn="l">
              <a:lnSpc>
                <a:spcPct val="150000"/>
              </a:lnSpc>
            </a:pPr>
            <a:r>
              <a:rPr lang="en-US" sz="1400" b="0" i="0" u="none" strike="noStrike" dirty="0">
                <a:solidFill>
                  <a:srgbClr val="1F1F1F"/>
                </a:solidFill>
                <a:effectLst/>
                <a:latin typeface="Calibri" panose="020F0502020204030204" pitchFamily="34" charset="0"/>
                <a:cs typeface="Calibri" panose="020F0502020204030204" pitchFamily="34" charset="0"/>
              </a:rPr>
              <a:t>As logistic regression we did data cleaning and removed outliers and missing values. We fit the model to our spitted data, </a:t>
            </a:r>
            <a:r>
              <a:rPr lang="en-US" sz="1400" b="0" i="0" u="none" strike="noStrike" dirty="0" err="1">
                <a:solidFill>
                  <a:srgbClr val="1F1F1F"/>
                </a:solidFill>
                <a:effectLst/>
                <a:latin typeface="Calibri" panose="020F0502020204030204" pitchFamily="34" charset="0"/>
                <a:cs typeface="Calibri" panose="020F0502020204030204" pitchFamily="34" charset="0"/>
              </a:rPr>
              <a:t>X_Train</a:t>
            </a:r>
            <a:r>
              <a:rPr lang="en-US" sz="1400" b="0" i="0" u="none" strike="noStrike" dirty="0">
                <a:solidFill>
                  <a:srgbClr val="1F1F1F"/>
                </a:solidFill>
                <a:effectLst/>
                <a:latin typeface="Calibri" panose="020F0502020204030204" pitchFamily="34" charset="0"/>
                <a:cs typeface="Calibri" panose="020F0502020204030204" pitchFamily="34" charset="0"/>
              </a:rPr>
              <a:t> and </a:t>
            </a:r>
            <a:r>
              <a:rPr lang="en-US" sz="1400" b="0" i="0" u="none" strike="noStrike" dirty="0" err="1">
                <a:solidFill>
                  <a:srgbClr val="1F1F1F"/>
                </a:solidFill>
                <a:effectLst/>
                <a:latin typeface="Calibri" panose="020F0502020204030204" pitchFamily="34" charset="0"/>
                <a:cs typeface="Calibri" panose="020F0502020204030204" pitchFamily="34" charset="0"/>
              </a:rPr>
              <a:t>Y_Train</a:t>
            </a:r>
            <a:r>
              <a:rPr lang="en-US" sz="1400" b="0" i="0" u="none" strike="noStrike" dirty="0">
                <a:solidFill>
                  <a:srgbClr val="1F1F1F"/>
                </a:solidFill>
                <a:effectLst/>
                <a:latin typeface="Calibri" panose="020F0502020204030204" pitchFamily="34" charset="0"/>
                <a:cs typeface="Calibri" panose="020F0502020204030204" pitchFamily="34" charset="0"/>
              </a:rPr>
              <a:t>.</a:t>
            </a:r>
          </a:p>
          <a:p>
            <a:pPr algn="l">
              <a:lnSpc>
                <a:spcPct val="150000"/>
              </a:lnSpc>
            </a:pPr>
            <a:r>
              <a:rPr lang="en-US" sz="1400" b="1" dirty="0"/>
              <a:t>2 -</a:t>
            </a:r>
            <a:r>
              <a:rPr lang="en-US" sz="1400" b="1" i="0" u="none" strike="noStrike" dirty="0">
                <a:solidFill>
                  <a:srgbClr val="1F1F1F"/>
                </a:solidFill>
                <a:effectLst/>
                <a:latin typeface="Google Sans"/>
              </a:rPr>
              <a:t> Identifying the Best Threshold</a:t>
            </a:r>
            <a:endParaRPr lang="en-US" sz="1400" b="1" dirty="0"/>
          </a:p>
          <a:p>
            <a:pPr algn="l">
              <a:lnSpc>
                <a:spcPct val="150000"/>
              </a:lnSpc>
            </a:pPr>
            <a:r>
              <a:rPr lang="en-US" sz="1400" b="0" i="0" u="none" strike="noStrike" dirty="0">
                <a:solidFill>
                  <a:srgbClr val="1F1F1F"/>
                </a:solidFill>
                <a:effectLst/>
                <a:latin typeface="Calibri" panose="020F0502020204030204" pitchFamily="34" charset="0"/>
                <a:cs typeface="Calibri" panose="020F0502020204030204" pitchFamily="34" charset="0"/>
              </a:rPr>
              <a:t>By using ROC technique, </a:t>
            </a:r>
            <a:r>
              <a:rPr lang="en-US" sz="1400" dirty="0">
                <a:solidFill>
                  <a:srgbClr val="1F1F1F"/>
                </a:solidFill>
                <a:latin typeface="Calibri" panose="020F0502020204030204" pitchFamily="34" charset="0"/>
                <a:cs typeface="Calibri" panose="020F0502020204030204" pitchFamily="34" charset="0"/>
              </a:rPr>
              <a:t>which a trade-off between true positive rate (TPR) and false positive rate (FPR) we determined the optimal threshold of 0.12 which the max difference.</a:t>
            </a:r>
          </a:p>
          <a:p>
            <a:pPr algn="l">
              <a:lnSpc>
                <a:spcPct val="150000"/>
              </a:lnSpc>
            </a:pPr>
            <a:r>
              <a:rPr lang="en-US" sz="1400" dirty="0">
                <a:solidFill>
                  <a:srgbClr val="1F1F1F"/>
                </a:solidFill>
                <a:latin typeface="Calibri" panose="020F0502020204030204" pitchFamily="34" charset="0"/>
                <a:cs typeface="Calibri" panose="020F0502020204030204" pitchFamily="34" charset="0"/>
              </a:rPr>
              <a:t>3 -</a:t>
            </a:r>
            <a:r>
              <a:rPr lang="en-US" sz="1400" b="1" i="0" u="none" strike="noStrike" dirty="0">
                <a:solidFill>
                  <a:srgbClr val="1F1F1F"/>
                </a:solidFill>
                <a:effectLst/>
                <a:latin typeface="Google Sans"/>
              </a:rPr>
              <a:t> Applying the Model and Threshold to Test Data</a:t>
            </a:r>
            <a:endParaRPr lang="en-US" sz="1400" b="0" i="0" u="none" strike="noStrike" dirty="0">
              <a:solidFill>
                <a:srgbClr val="1F1F1F"/>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61324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5957250" cy="751488"/>
          </a:xfrm>
          <a:prstGeom prst="rect">
            <a:avLst/>
          </a:prstGeom>
        </p:spPr>
        <p:txBody>
          <a:bodyPr vert="horz" wrap="square" lIns="0" tIns="12700" rIns="0" bIns="0" rtlCol="0">
            <a:spAutoFit/>
          </a:bodyPr>
          <a:lstStyle/>
          <a:p>
            <a:pPr marL="12700">
              <a:lnSpc>
                <a:spcPct val="100000"/>
              </a:lnSpc>
              <a:spcBef>
                <a:spcPts val="100"/>
              </a:spcBef>
            </a:pPr>
            <a:r>
              <a:rPr lang="en-US" sz="2400" spc="-50" dirty="0"/>
              <a:t>Second Model - LDA  </a:t>
            </a:r>
            <a:r>
              <a:rPr lang="en-US" sz="1600" spc="-50" dirty="0"/>
              <a:t>(Model results on Test Data)</a:t>
            </a:r>
            <a:br>
              <a:rPr lang="en-US" sz="1600" spc="-50" dirty="0"/>
            </a:br>
            <a:endParaRPr sz="2400" dirty="0">
              <a:solidFill>
                <a:schemeClr val="tx1"/>
              </a:solidFill>
            </a:endParaRPr>
          </a:p>
        </p:txBody>
      </p:sp>
      <p:sp>
        <p:nvSpPr>
          <p:cNvPr id="3" name="object 3"/>
          <p:cNvSpPr/>
          <p:nvPr/>
        </p:nvSpPr>
        <p:spPr>
          <a:xfrm>
            <a:off x="779206" y="2646006"/>
            <a:ext cx="7731125" cy="2553925"/>
          </a:xfrm>
          <a:custGeom>
            <a:avLst/>
            <a:gdLst/>
            <a:ahLst/>
            <a:cxnLst/>
            <a:rect l="l" t="t" r="r" b="b"/>
            <a:pathLst>
              <a:path w="7731125" h="3593465">
                <a:moveTo>
                  <a:pt x="7132138" y="3593099"/>
                </a:moveTo>
                <a:lnTo>
                  <a:pt x="598861" y="3593099"/>
                </a:lnTo>
                <a:lnTo>
                  <a:pt x="549745" y="3591114"/>
                </a:lnTo>
                <a:lnTo>
                  <a:pt x="501723" y="3585261"/>
                </a:lnTo>
                <a:lnTo>
                  <a:pt x="454948" y="3575695"/>
                </a:lnTo>
                <a:lnTo>
                  <a:pt x="409575" y="3562569"/>
                </a:lnTo>
                <a:lnTo>
                  <a:pt x="365757" y="3546038"/>
                </a:lnTo>
                <a:lnTo>
                  <a:pt x="323650" y="3526256"/>
                </a:lnTo>
                <a:lnTo>
                  <a:pt x="283407" y="3503376"/>
                </a:lnTo>
                <a:lnTo>
                  <a:pt x="245181" y="3477554"/>
                </a:lnTo>
                <a:lnTo>
                  <a:pt x="209129" y="3448943"/>
                </a:lnTo>
                <a:lnTo>
                  <a:pt x="175402" y="3417697"/>
                </a:lnTo>
                <a:lnTo>
                  <a:pt x="144156" y="3383971"/>
                </a:lnTo>
                <a:lnTo>
                  <a:pt x="115545" y="3347918"/>
                </a:lnTo>
                <a:lnTo>
                  <a:pt x="89723" y="3309692"/>
                </a:lnTo>
                <a:lnTo>
                  <a:pt x="66843" y="3269449"/>
                </a:lnTo>
                <a:lnTo>
                  <a:pt x="47061" y="3227342"/>
                </a:lnTo>
                <a:lnTo>
                  <a:pt x="30530" y="3183524"/>
                </a:lnTo>
                <a:lnTo>
                  <a:pt x="17404" y="3138151"/>
                </a:lnTo>
                <a:lnTo>
                  <a:pt x="7838" y="3091376"/>
                </a:lnTo>
                <a:lnTo>
                  <a:pt x="1985" y="3043354"/>
                </a:lnTo>
                <a:lnTo>
                  <a:pt x="0" y="2994237"/>
                </a:lnTo>
                <a:lnTo>
                  <a:pt x="0" y="598861"/>
                </a:lnTo>
                <a:lnTo>
                  <a:pt x="1985" y="549745"/>
                </a:lnTo>
                <a:lnTo>
                  <a:pt x="7838" y="501723"/>
                </a:lnTo>
                <a:lnTo>
                  <a:pt x="17404" y="454948"/>
                </a:lnTo>
                <a:lnTo>
                  <a:pt x="30530" y="409575"/>
                </a:lnTo>
                <a:lnTo>
                  <a:pt x="47061" y="365757"/>
                </a:lnTo>
                <a:lnTo>
                  <a:pt x="66843" y="323650"/>
                </a:lnTo>
                <a:lnTo>
                  <a:pt x="89723" y="283407"/>
                </a:lnTo>
                <a:lnTo>
                  <a:pt x="115545" y="245181"/>
                </a:lnTo>
                <a:lnTo>
                  <a:pt x="144156" y="209129"/>
                </a:lnTo>
                <a:lnTo>
                  <a:pt x="175402" y="175402"/>
                </a:lnTo>
                <a:lnTo>
                  <a:pt x="209129" y="144156"/>
                </a:lnTo>
                <a:lnTo>
                  <a:pt x="245181" y="115545"/>
                </a:lnTo>
                <a:lnTo>
                  <a:pt x="283407" y="89723"/>
                </a:lnTo>
                <a:lnTo>
                  <a:pt x="323650" y="66843"/>
                </a:lnTo>
                <a:lnTo>
                  <a:pt x="365757" y="47061"/>
                </a:lnTo>
                <a:lnTo>
                  <a:pt x="409575" y="30530"/>
                </a:lnTo>
                <a:lnTo>
                  <a:pt x="454948" y="17404"/>
                </a:lnTo>
                <a:lnTo>
                  <a:pt x="501723" y="7838"/>
                </a:lnTo>
                <a:lnTo>
                  <a:pt x="549745" y="1985"/>
                </a:lnTo>
                <a:lnTo>
                  <a:pt x="598861" y="0"/>
                </a:lnTo>
                <a:lnTo>
                  <a:pt x="7132138" y="0"/>
                </a:lnTo>
                <a:lnTo>
                  <a:pt x="7184794" y="2317"/>
                </a:lnTo>
                <a:lnTo>
                  <a:pt x="7236692" y="9194"/>
                </a:lnTo>
                <a:lnTo>
                  <a:pt x="7287556" y="20517"/>
                </a:lnTo>
                <a:lnTo>
                  <a:pt x="7337112" y="36170"/>
                </a:lnTo>
                <a:lnTo>
                  <a:pt x="7385082" y="56040"/>
                </a:lnTo>
                <a:lnTo>
                  <a:pt x="7431192" y="80013"/>
                </a:lnTo>
                <a:lnTo>
                  <a:pt x="7475164" y="107973"/>
                </a:lnTo>
                <a:lnTo>
                  <a:pt x="7516725" y="139808"/>
                </a:lnTo>
                <a:lnTo>
                  <a:pt x="7555597" y="175402"/>
                </a:lnTo>
                <a:lnTo>
                  <a:pt x="7591191" y="214274"/>
                </a:lnTo>
                <a:lnTo>
                  <a:pt x="7623026" y="255835"/>
                </a:lnTo>
                <a:lnTo>
                  <a:pt x="7650986" y="299808"/>
                </a:lnTo>
                <a:lnTo>
                  <a:pt x="7674959" y="345917"/>
                </a:lnTo>
                <a:lnTo>
                  <a:pt x="7694829" y="393887"/>
                </a:lnTo>
                <a:lnTo>
                  <a:pt x="7710482" y="443443"/>
                </a:lnTo>
                <a:lnTo>
                  <a:pt x="7721804" y="494308"/>
                </a:lnTo>
                <a:lnTo>
                  <a:pt x="7728682" y="546206"/>
                </a:lnTo>
                <a:lnTo>
                  <a:pt x="7730999" y="598861"/>
                </a:lnTo>
                <a:lnTo>
                  <a:pt x="7730999" y="2994237"/>
                </a:lnTo>
                <a:lnTo>
                  <a:pt x="7729014" y="3043354"/>
                </a:lnTo>
                <a:lnTo>
                  <a:pt x="7723161" y="3091376"/>
                </a:lnTo>
                <a:lnTo>
                  <a:pt x="7713595" y="3138151"/>
                </a:lnTo>
                <a:lnTo>
                  <a:pt x="7700469" y="3183524"/>
                </a:lnTo>
                <a:lnTo>
                  <a:pt x="7683938" y="3227342"/>
                </a:lnTo>
                <a:lnTo>
                  <a:pt x="7664156" y="3269449"/>
                </a:lnTo>
                <a:lnTo>
                  <a:pt x="7641276" y="3309692"/>
                </a:lnTo>
                <a:lnTo>
                  <a:pt x="7615454" y="3347918"/>
                </a:lnTo>
                <a:lnTo>
                  <a:pt x="7586843" y="3383971"/>
                </a:lnTo>
                <a:lnTo>
                  <a:pt x="7555597" y="3417697"/>
                </a:lnTo>
                <a:lnTo>
                  <a:pt x="7521871" y="3448943"/>
                </a:lnTo>
                <a:lnTo>
                  <a:pt x="7485818" y="3477554"/>
                </a:lnTo>
                <a:lnTo>
                  <a:pt x="7447593" y="3503376"/>
                </a:lnTo>
                <a:lnTo>
                  <a:pt x="7407349" y="3526256"/>
                </a:lnTo>
                <a:lnTo>
                  <a:pt x="7365242" y="3546038"/>
                </a:lnTo>
                <a:lnTo>
                  <a:pt x="7321424" y="3562569"/>
                </a:lnTo>
                <a:lnTo>
                  <a:pt x="7276051" y="3575695"/>
                </a:lnTo>
                <a:lnTo>
                  <a:pt x="7229276" y="3585261"/>
                </a:lnTo>
                <a:lnTo>
                  <a:pt x="7181254" y="3591114"/>
                </a:lnTo>
                <a:lnTo>
                  <a:pt x="7132138" y="3593099"/>
                </a:lnTo>
                <a:close/>
              </a:path>
            </a:pathLst>
          </a:custGeom>
          <a:solidFill>
            <a:srgbClr val="F3F3F3"/>
          </a:solidFill>
        </p:spPr>
        <p:txBody>
          <a:bodyPr wrap="square" lIns="0" tIns="0" rIns="0" bIns="0" rtlCol="0"/>
          <a:lstStyle/>
          <a:p>
            <a:endParaRPr dirty="0"/>
          </a:p>
        </p:txBody>
      </p:sp>
      <p:sp>
        <p:nvSpPr>
          <p:cNvPr id="4" name="object 4"/>
          <p:cNvSpPr txBox="1"/>
          <p:nvPr/>
        </p:nvSpPr>
        <p:spPr>
          <a:xfrm>
            <a:off x="1098839" y="2571750"/>
            <a:ext cx="7291131" cy="2513509"/>
          </a:xfrm>
          <a:prstGeom prst="rect">
            <a:avLst/>
          </a:prstGeom>
        </p:spPr>
        <p:txBody>
          <a:bodyPr vert="horz" wrap="square" lIns="0" tIns="12700" rIns="0" bIns="0" rtlCol="0">
            <a:spAutoFit/>
          </a:bodyPr>
          <a:lstStyle/>
          <a:p>
            <a:endParaRPr lang="en-AE" sz="1050" b="1" dirty="0">
              <a:solidFill>
                <a:schemeClr val="accent1"/>
              </a:solidFill>
              <a:latin typeface="Calibri" panose="020F0502020204030204" pitchFamily="34" charset="0"/>
              <a:cs typeface="Calibri" panose="020F0502020204030204" pitchFamily="34" charset="0"/>
            </a:endParaRPr>
          </a:p>
          <a:p>
            <a:pPr algn="l"/>
            <a:r>
              <a:rPr lang="en-AE" sz="1000" dirty="0">
                <a:solidFill>
                  <a:srgbClr val="1F1F1F"/>
                </a:solidFill>
                <a:effectLst/>
                <a:latin typeface="Helvetica Neue" panose="02000503000000020004" pitchFamily="2" charset="0"/>
                <a:ea typeface="Times New Roman" panose="02020603050405020304" pitchFamily="18" charset="0"/>
              </a:rPr>
              <a:t>Our second model, Linear Discriminant Analysis (LDA), exhibits a similar trade-off between precision and recall compared to the initial logistic regression model, but with a less favorable precision /recall rate on the test data.</a:t>
            </a:r>
            <a:endParaRPr lang="en-AE" sz="1200" dirty="0">
              <a:effectLst/>
              <a:latin typeface="Times New Roman" panose="02020603050405020304" pitchFamily="18" charset="0"/>
              <a:ea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AE" sz="1000" dirty="0">
                <a:solidFill>
                  <a:srgbClr val="1F1F1F"/>
                </a:solidFill>
                <a:effectLst/>
                <a:latin typeface="Helvetica Neue" panose="02000503000000020004" pitchFamily="2" charset="0"/>
                <a:ea typeface="Times New Roman" panose="02020603050405020304" pitchFamily="18" charset="0"/>
                <a:cs typeface="Times New Roman" panose="02020603050405020304" pitchFamily="18" charset="0"/>
              </a:rPr>
              <a:t>The model identified a substantial number of true negatives (432 cases) - companies correctly classified as non-defaulters.</a:t>
            </a:r>
            <a:endParaRPr lang="en-AE" sz="12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AE" sz="1000" dirty="0">
                <a:solidFill>
                  <a:srgbClr val="1F1F1F"/>
                </a:solidFill>
                <a:effectLst/>
                <a:latin typeface="Helvetica Neue" panose="02000503000000020004" pitchFamily="2" charset="0"/>
                <a:ea typeface="Times New Roman" panose="02020603050405020304" pitchFamily="18" charset="0"/>
                <a:cs typeface="Times New Roman" panose="02020603050405020304" pitchFamily="18" charset="0"/>
              </a:rPr>
              <a:t>It achieved a moderate recall of 62.7%, indicating it captured a reasonable proportion of actual defaulters in the test data.</a:t>
            </a:r>
            <a:endParaRPr lang="en-AE" sz="12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AE" sz="1000" dirty="0">
                <a:solidFill>
                  <a:srgbClr val="1F1F1F"/>
                </a:solidFill>
                <a:effectLst/>
                <a:latin typeface="Helvetica Neue" panose="02000503000000020004" pitchFamily="2" charset="0"/>
                <a:ea typeface="Times New Roman" panose="02020603050405020304" pitchFamily="18" charset="0"/>
                <a:cs typeface="Times New Roman" panose="02020603050405020304" pitchFamily="18" charset="0"/>
              </a:rPr>
              <a:t>The model's precision, which reflects the proportion of predicted defaulters who were actually defaulters, is even lower at 18.8% compared to the logistic regression model. This suggests that the model identified a significantly higher number of false positives (181 cases) - companies predicted as defaulters but not actually defaulting in the test data.</a:t>
            </a:r>
            <a:endParaRPr lang="en-AE" sz="12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SzPts val="1000"/>
              <a:buFont typeface="Symbol" pitchFamily="2" charset="2"/>
              <a:buChar char=""/>
              <a:tabLst>
                <a:tab pos="457200" algn="l"/>
              </a:tabLst>
            </a:pPr>
            <a:r>
              <a:rPr lang="en-AE" sz="1200" b="1" dirty="0">
                <a:solidFill>
                  <a:srgbClr val="1F1F1F"/>
                </a:solidFill>
                <a:effectLst/>
                <a:latin typeface="Times New Roman" panose="02020603050405020304" pitchFamily="18" charset="0"/>
                <a:ea typeface="Times New Roman" panose="02020603050405020304" pitchFamily="18" charset="0"/>
              </a:rPr>
              <a:t>Weakness</a:t>
            </a:r>
            <a:r>
              <a:rPr lang="en-AE" sz="1000" dirty="0">
                <a:solidFill>
                  <a:srgbClr val="1F1F1F"/>
                </a:solidFill>
                <a:effectLst/>
                <a:latin typeface="Helvetica Neue" panose="02000503000000020004" pitchFamily="2" charset="0"/>
                <a:ea typeface="Times New Roman" panose="02020603050405020304" pitchFamily="18" charset="0"/>
              </a:rPr>
              <a:t>: </a:t>
            </a:r>
            <a:endParaRPr lang="en-AE" sz="1200" dirty="0">
              <a:solidFill>
                <a:srgbClr val="1F1F1F"/>
              </a:solidFill>
              <a:effectLst/>
              <a:latin typeface="Times New Roman" panose="02020603050405020304" pitchFamily="18" charset="0"/>
              <a:ea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AE" sz="1000" dirty="0">
                <a:solidFill>
                  <a:srgbClr val="1F1F1F"/>
                </a:solidFill>
                <a:latin typeface="Helvetica Neue" panose="02000503000000020004" pitchFamily="2" charset="0"/>
                <a:cs typeface="Times New Roman" panose="02020603050405020304" pitchFamily="18" charset="0"/>
              </a:rPr>
              <a:t> </a:t>
            </a:r>
            <a:r>
              <a:rPr lang="en-US" sz="1000" b="0" i="0" u="none" strike="noStrike" dirty="0">
                <a:solidFill>
                  <a:srgbClr val="1F1F1F"/>
                </a:solidFill>
                <a:effectLst/>
                <a:latin typeface="Google Sans"/>
              </a:rPr>
              <a:t>While the model's recall of 62.7% indicates it captured some defaulters, it's lower than the recall achieved by the logistic regression model. </a:t>
            </a:r>
            <a:r>
              <a:rPr lang="en-US" sz="1000" dirty="0">
                <a:solidFill>
                  <a:srgbClr val="1F1F1F"/>
                </a:solidFill>
                <a:latin typeface="Helvetica Neue" panose="02000503000000020004" pitchFamily="2" charset="0"/>
                <a:cs typeface="Times New Roman" panose="02020603050405020304" pitchFamily="18" charset="0"/>
              </a:rPr>
              <a:t>This suggests that LDA might be missing a larger proportion of actual defaulters in the test data compared to the first model.</a:t>
            </a:r>
          </a:p>
          <a:p>
            <a:pPr marL="742950" lvl="1" indent="-285750">
              <a:buSzPts val="1000"/>
              <a:buFont typeface="Courier New" panose="02070309020205020404" pitchFamily="49" charset="0"/>
              <a:buChar char="o"/>
              <a:tabLst>
                <a:tab pos="914400" algn="l"/>
              </a:tabLst>
            </a:pPr>
            <a:r>
              <a:rPr lang="en-US" sz="1000" dirty="0">
                <a:solidFill>
                  <a:srgbClr val="1F1F1F"/>
                </a:solidFill>
                <a:latin typeface="Helvetica Neue" panose="02000503000000020004" pitchFamily="2" charset="0"/>
                <a:cs typeface="Times New Roman" panose="02020603050405020304" pitchFamily="18" charset="0"/>
              </a:rPr>
              <a:t>The model's precision, although lower than logistic regression at 18.8%, might not be the primary concern here.</a:t>
            </a:r>
            <a:endParaRPr lang="en-AE" sz="12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7" name="Picture 6" descr="A blue squares with white text&#10;&#10;Description automatically generated">
            <a:extLst>
              <a:ext uri="{FF2B5EF4-FFF2-40B4-BE49-F238E27FC236}">
                <a16:creationId xmlns:a16="http://schemas.microsoft.com/office/drawing/2014/main" id="{2C09A4A0-F18A-5AFA-BC1E-5E77A96E72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206" y="661018"/>
            <a:ext cx="3272537" cy="2063132"/>
          </a:xfrm>
          <a:prstGeom prst="rect">
            <a:avLst/>
          </a:prstGeom>
        </p:spPr>
      </p:pic>
      <p:pic>
        <p:nvPicPr>
          <p:cNvPr id="10" name="Picture 9" descr="A number of numbers on a white background&#10;&#10;Description automatically generated">
            <a:extLst>
              <a:ext uri="{FF2B5EF4-FFF2-40B4-BE49-F238E27FC236}">
                <a16:creationId xmlns:a16="http://schemas.microsoft.com/office/drawing/2014/main" id="{55EA0C62-115B-594B-65D0-1C2ACCD84A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661018"/>
            <a:ext cx="3517900" cy="2063132"/>
          </a:xfrm>
          <a:prstGeom prst="rect">
            <a:avLst/>
          </a:prstGeom>
        </p:spPr>
      </p:pic>
    </p:spTree>
    <p:extLst>
      <p:ext uri="{BB962C8B-B14F-4D97-AF65-F5344CB8AC3E}">
        <p14:creationId xmlns:p14="http://schemas.microsoft.com/office/powerpoint/2010/main" val="2307908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5195250" cy="382156"/>
          </a:xfrm>
          <a:prstGeom prst="rect">
            <a:avLst/>
          </a:prstGeom>
        </p:spPr>
        <p:txBody>
          <a:bodyPr vert="horz" wrap="square" lIns="0" tIns="12700" rIns="0" bIns="0" rtlCol="0">
            <a:spAutoFit/>
          </a:bodyPr>
          <a:lstStyle/>
          <a:p>
            <a:pPr marL="12700">
              <a:lnSpc>
                <a:spcPct val="100000"/>
              </a:lnSpc>
              <a:spcBef>
                <a:spcPts val="100"/>
              </a:spcBef>
            </a:pPr>
            <a:r>
              <a:rPr lang="en-US" sz="2400" spc="-50" dirty="0"/>
              <a:t>Third Model – </a:t>
            </a:r>
            <a:r>
              <a:rPr lang="en-US" sz="1600" spc="-50" dirty="0">
                <a:solidFill>
                  <a:schemeClr val="accent2"/>
                </a:solidFill>
              </a:rPr>
              <a:t>Rejected</a:t>
            </a:r>
            <a:endParaRPr sz="2400" dirty="0">
              <a:solidFill>
                <a:schemeClr val="accent2"/>
              </a:solidFill>
            </a:endParaRPr>
          </a:p>
        </p:txBody>
      </p:sp>
      <p:sp>
        <p:nvSpPr>
          <p:cNvPr id="3" name="object 3"/>
          <p:cNvSpPr/>
          <p:nvPr/>
        </p:nvSpPr>
        <p:spPr>
          <a:xfrm>
            <a:off x="779206" y="734489"/>
            <a:ext cx="7731125" cy="3970861"/>
          </a:xfrm>
          <a:custGeom>
            <a:avLst/>
            <a:gdLst/>
            <a:ahLst/>
            <a:cxnLst/>
            <a:rect l="l" t="t" r="r" b="b"/>
            <a:pathLst>
              <a:path w="7731125" h="3593465">
                <a:moveTo>
                  <a:pt x="7132138" y="3593099"/>
                </a:moveTo>
                <a:lnTo>
                  <a:pt x="598861" y="3593099"/>
                </a:lnTo>
                <a:lnTo>
                  <a:pt x="549745" y="3591114"/>
                </a:lnTo>
                <a:lnTo>
                  <a:pt x="501723" y="3585261"/>
                </a:lnTo>
                <a:lnTo>
                  <a:pt x="454948" y="3575695"/>
                </a:lnTo>
                <a:lnTo>
                  <a:pt x="409575" y="3562569"/>
                </a:lnTo>
                <a:lnTo>
                  <a:pt x="365757" y="3546038"/>
                </a:lnTo>
                <a:lnTo>
                  <a:pt x="323650" y="3526256"/>
                </a:lnTo>
                <a:lnTo>
                  <a:pt x="283407" y="3503376"/>
                </a:lnTo>
                <a:lnTo>
                  <a:pt x="245181" y="3477554"/>
                </a:lnTo>
                <a:lnTo>
                  <a:pt x="209129" y="3448943"/>
                </a:lnTo>
                <a:lnTo>
                  <a:pt x="175402" y="3417697"/>
                </a:lnTo>
                <a:lnTo>
                  <a:pt x="144156" y="3383971"/>
                </a:lnTo>
                <a:lnTo>
                  <a:pt x="115545" y="3347918"/>
                </a:lnTo>
                <a:lnTo>
                  <a:pt x="89723" y="3309692"/>
                </a:lnTo>
                <a:lnTo>
                  <a:pt x="66843" y="3269449"/>
                </a:lnTo>
                <a:lnTo>
                  <a:pt x="47061" y="3227342"/>
                </a:lnTo>
                <a:lnTo>
                  <a:pt x="30530" y="3183524"/>
                </a:lnTo>
                <a:lnTo>
                  <a:pt x="17404" y="3138151"/>
                </a:lnTo>
                <a:lnTo>
                  <a:pt x="7838" y="3091376"/>
                </a:lnTo>
                <a:lnTo>
                  <a:pt x="1985" y="3043354"/>
                </a:lnTo>
                <a:lnTo>
                  <a:pt x="0" y="2994237"/>
                </a:lnTo>
                <a:lnTo>
                  <a:pt x="0" y="598861"/>
                </a:lnTo>
                <a:lnTo>
                  <a:pt x="1985" y="549745"/>
                </a:lnTo>
                <a:lnTo>
                  <a:pt x="7838" y="501723"/>
                </a:lnTo>
                <a:lnTo>
                  <a:pt x="17404" y="454948"/>
                </a:lnTo>
                <a:lnTo>
                  <a:pt x="30530" y="409575"/>
                </a:lnTo>
                <a:lnTo>
                  <a:pt x="47061" y="365757"/>
                </a:lnTo>
                <a:lnTo>
                  <a:pt x="66843" y="323650"/>
                </a:lnTo>
                <a:lnTo>
                  <a:pt x="89723" y="283407"/>
                </a:lnTo>
                <a:lnTo>
                  <a:pt x="115545" y="245181"/>
                </a:lnTo>
                <a:lnTo>
                  <a:pt x="144156" y="209129"/>
                </a:lnTo>
                <a:lnTo>
                  <a:pt x="175402" y="175402"/>
                </a:lnTo>
                <a:lnTo>
                  <a:pt x="209129" y="144156"/>
                </a:lnTo>
                <a:lnTo>
                  <a:pt x="245181" y="115545"/>
                </a:lnTo>
                <a:lnTo>
                  <a:pt x="283407" y="89723"/>
                </a:lnTo>
                <a:lnTo>
                  <a:pt x="323650" y="66843"/>
                </a:lnTo>
                <a:lnTo>
                  <a:pt x="365757" y="47061"/>
                </a:lnTo>
                <a:lnTo>
                  <a:pt x="409575" y="30530"/>
                </a:lnTo>
                <a:lnTo>
                  <a:pt x="454948" y="17404"/>
                </a:lnTo>
                <a:lnTo>
                  <a:pt x="501723" y="7838"/>
                </a:lnTo>
                <a:lnTo>
                  <a:pt x="549745" y="1985"/>
                </a:lnTo>
                <a:lnTo>
                  <a:pt x="598861" y="0"/>
                </a:lnTo>
                <a:lnTo>
                  <a:pt x="7132138" y="0"/>
                </a:lnTo>
                <a:lnTo>
                  <a:pt x="7184794" y="2317"/>
                </a:lnTo>
                <a:lnTo>
                  <a:pt x="7236692" y="9194"/>
                </a:lnTo>
                <a:lnTo>
                  <a:pt x="7287556" y="20517"/>
                </a:lnTo>
                <a:lnTo>
                  <a:pt x="7337112" y="36170"/>
                </a:lnTo>
                <a:lnTo>
                  <a:pt x="7385082" y="56040"/>
                </a:lnTo>
                <a:lnTo>
                  <a:pt x="7431192" y="80013"/>
                </a:lnTo>
                <a:lnTo>
                  <a:pt x="7475164" y="107973"/>
                </a:lnTo>
                <a:lnTo>
                  <a:pt x="7516725" y="139808"/>
                </a:lnTo>
                <a:lnTo>
                  <a:pt x="7555597" y="175402"/>
                </a:lnTo>
                <a:lnTo>
                  <a:pt x="7591191" y="214274"/>
                </a:lnTo>
                <a:lnTo>
                  <a:pt x="7623026" y="255835"/>
                </a:lnTo>
                <a:lnTo>
                  <a:pt x="7650986" y="299808"/>
                </a:lnTo>
                <a:lnTo>
                  <a:pt x="7674959" y="345917"/>
                </a:lnTo>
                <a:lnTo>
                  <a:pt x="7694829" y="393887"/>
                </a:lnTo>
                <a:lnTo>
                  <a:pt x="7710482" y="443443"/>
                </a:lnTo>
                <a:lnTo>
                  <a:pt x="7721804" y="494308"/>
                </a:lnTo>
                <a:lnTo>
                  <a:pt x="7728682" y="546206"/>
                </a:lnTo>
                <a:lnTo>
                  <a:pt x="7730999" y="598861"/>
                </a:lnTo>
                <a:lnTo>
                  <a:pt x="7730999" y="2994237"/>
                </a:lnTo>
                <a:lnTo>
                  <a:pt x="7729014" y="3043354"/>
                </a:lnTo>
                <a:lnTo>
                  <a:pt x="7723161" y="3091376"/>
                </a:lnTo>
                <a:lnTo>
                  <a:pt x="7713595" y="3138151"/>
                </a:lnTo>
                <a:lnTo>
                  <a:pt x="7700469" y="3183524"/>
                </a:lnTo>
                <a:lnTo>
                  <a:pt x="7683938" y="3227342"/>
                </a:lnTo>
                <a:lnTo>
                  <a:pt x="7664156" y="3269449"/>
                </a:lnTo>
                <a:lnTo>
                  <a:pt x="7641276" y="3309692"/>
                </a:lnTo>
                <a:lnTo>
                  <a:pt x="7615454" y="3347918"/>
                </a:lnTo>
                <a:lnTo>
                  <a:pt x="7586843" y="3383971"/>
                </a:lnTo>
                <a:lnTo>
                  <a:pt x="7555597" y="3417697"/>
                </a:lnTo>
                <a:lnTo>
                  <a:pt x="7521871" y="3448943"/>
                </a:lnTo>
                <a:lnTo>
                  <a:pt x="7485818" y="3477554"/>
                </a:lnTo>
                <a:lnTo>
                  <a:pt x="7447593" y="3503376"/>
                </a:lnTo>
                <a:lnTo>
                  <a:pt x="7407349" y="3526256"/>
                </a:lnTo>
                <a:lnTo>
                  <a:pt x="7365242" y="3546038"/>
                </a:lnTo>
                <a:lnTo>
                  <a:pt x="7321424" y="3562569"/>
                </a:lnTo>
                <a:lnTo>
                  <a:pt x="7276051" y="3575695"/>
                </a:lnTo>
                <a:lnTo>
                  <a:pt x="7229276" y="3585261"/>
                </a:lnTo>
                <a:lnTo>
                  <a:pt x="7181254" y="3591114"/>
                </a:lnTo>
                <a:lnTo>
                  <a:pt x="7132138" y="3593099"/>
                </a:lnTo>
                <a:close/>
              </a:path>
            </a:pathLst>
          </a:custGeom>
          <a:solidFill>
            <a:srgbClr val="F3F3F3"/>
          </a:solidFill>
        </p:spPr>
        <p:txBody>
          <a:bodyPr wrap="square" lIns="0" tIns="0" rIns="0" bIns="0" rtlCol="0"/>
          <a:lstStyle/>
          <a:p>
            <a:endParaRPr dirty="0"/>
          </a:p>
        </p:txBody>
      </p:sp>
      <p:sp>
        <p:nvSpPr>
          <p:cNvPr id="4" name="object 4"/>
          <p:cNvSpPr txBox="1"/>
          <p:nvPr/>
        </p:nvSpPr>
        <p:spPr>
          <a:xfrm>
            <a:off x="1057628" y="736221"/>
            <a:ext cx="7450394" cy="4226670"/>
          </a:xfrm>
          <a:prstGeom prst="rect">
            <a:avLst/>
          </a:prstGeom>
        </p:spPr>
        <p:txBody>
          <a:bodyPr vert="horz" wrap="square" lIns="0" tIns="12700" rIns="0" bIns="0" rtlCol="0">
            <a:spAutoFit/>
          </a:bodyPr>
          <a:lstStyle/>
          <a:p>
            <a:pPr algn="l">
              <a:lnSpc>
                <a:spcPct val="150000"/>
              </a:lnSpc>
            </a:pPr>
            <a:r>
              <a:rPr lang="en-US" sz="1600" b="1" dirty="0">
                <a:solidFill>
                  <a:srgbClr val="0070C0"/>
                </a:solidFill>
              </a:rPr>
              <a:t>Random Forest Classifier: </a:t>
            </a:r>
          </a:p>
          <a:p>
            <a:pPr algn="l">
              <a:lnSpc>
                <a:spcPct val="150000"/>
              </a:lnSpc>
            </a:pPr>
            <a:r>
              <a:rPr lang="en-US" sz="1400" dirty="0">
                <a:solidFill>
                  <a:srgbClr val="1F1F1F"/>
                </a:solidFill>
                <a:latin typeface="Calibri" panose="020F0502020204030204" pitchFamily="34" charset="0"/>
                <a:cs typeface="Calibri" panose="020F0502020204030204" pitchFamily="34" charset="0"/>
              </a:rPr>
              <a:t>Our third model used a Random Forest classifier, an ensemble learning technique that combines multiple decision trees for improved prediction accuracy and robustness..</a:t>
            </a:r>
          </a:p>
          <a:p>
            <a:pPr algn="l">
              <a:lnSpc>
                <a:spcPct val="150000"/>
              </a:lnSpc>
            </a:pPr>
            <a:r>
              <a:rPr lang="en-US" sz="1400" b="1" dirty="0"/>
              <a:t>1- Data Preparation</a:t>
            </a:r>
          </a:p>
          <a:p>
            <a:pPr algn="l">
              <a:lnSpc>
                <a:spcPct val="150000"/>
              </a:lnSpc>
            </a:pPr>
            <a:r>
              <a:rPr lang="en-US" sz="1400" b="0" i="0" u="none" strike="noStrike" dirty="0">
                <a:solidFill>
                  <a:srgbClr val="1F1F1F"/>
                </a:solidFill>
                <a:effectLst/>
                <a:latin typeface="Calibri" panose="020F0502020204030204" pitchFamily="34" charset="0"/>
                <a:cs typeface="Calibri" panose="020F0502020204030204" pitchFamily="34" charset="0"/>
              </a:rPr>
              <a:t>As logistic regression and LDA, we did data cleaning and removed outliers and missing values. We fit the model to our spitted data, </a:t>
            </a:r>
            <a:r>
              <a:rPr lang="en-US" sz="1400" b="0" i="0" u="none" strike="noStrike" dirty="0" err="1">
                <a:solidFill>
                  <a:srgbClr val="1F1F1F"/>
                </a:solidFill>
                <a:effectLst/>
                <a:latin typeface="Calibri" panose="020F0502020204030204" pitchFamily="34" charset="0"/>
                <a:cs typeface="Calibri" panose="020F0502020204030204" pitchFamily="34" charset="0"/>
              </a:rPr>
              <a:t>X_Train</a:t>
            </a:r>
            <a:r>
              <a:rPr lang="en-US" sz="1400" b="0" i="0" u="none" strike="noStrike" dirty="0">
                <a:solidFill>
                  <a:srgbClr val="1F1F1F"/>
                </a:solidFill>
                <a:effectLst/>
                <a:latin typeface="Calibri" panose="020F0502020204030204" pitchFamily="34" charset="0"/>
                <a:cs typeface="Calibri" panose="020F0502020204030204" pitchFamily="34" charset="0"/>
              </a:rPr>
              <a:t> and </a:t>
            </a:r>
            <a:r>
              <a:rPr lang="en-US" sz="1400" b="0" i="0" u="none" strike="noStrike" dirty="0" err="1">
                <a:solidFill>
                  <a:srgbClr val="1F1F1F"/>
                </a:solidFill>
                <a:effectLst/>
                <a:latin typeface="Calibri" panose="020F0502020204030204" pitchFamily="34" charset="0"/>
                <a:cs typeface="Calibri" panose="020F0502020204030204" pitchFamily="34" charset="0"/>
              </a:rPr>
              <a:t>Y_Train</a:t>
            </a:r>
            <a:r>
              <a:rPr lang="en-US" sz="1400" b="0" i="0" u="none" strike="noStrike" dirty="0">
                <a:solidFill>
                  <a:srgbClr val="1F1F1F"/>
                </a:solidFill>
                <a:effectLst/>
                <a:latin typeface="Calibri" panose="020F0502020204030204" pitchFamily="34" charset="0"/>
                <a:cs typeface="Calibri" panose="020F0502020204030204" pitchFamily="34" charset="0"/>
              </a:rPr>
              <a:t>.</a:t>
            </a:r>
          </a:p>
          <a:p>
            <a:pPr algn="l">
              <a:lnSpc>
                <a:spcPct val="150000"/>
              </a:lnSpc>
            </a:pPr>
            <a:r>
              <a:rPr lang="en-US" sz="1400" b="1" dirty="0"/>
              <a:t>2 -</a:t>
            </a:r>
            <a:r>
              <a:rPr lang="en-US" sz="1400" b="1" i="0" u="none" strike="noStrike" dirty="0">
                <a:solidFill>
                  <a:srgbClr val="1F1F1F"/>
                </a:solidFill>
                <a:effectLst/>
                <a:latin typeface="Google Sans"/>
              </a:rPr>
              <a:t> Model Training and Grid Search</a:t>
            </a:r>
            <a:endParaRPr lang="en-US" sz="1400" b="1" dirty="0"/>
          </a:p>
          <a:p>
            <a:pPr algn="l">
              <a:lnSpc>
                <a:spcPct val="150000"/>
              </a:lnSpc>
            </a:pPr>
            <a:r>
              <a:rPr lang="en-US" sz="1400" dirty="0">
                <a:solidFill>
                  <a:srgbClr val="1F1F1F"/>
                </a:solidFill>
                <a:latin typeface="Calibri" panose="020F0502020204030204" pitchFamily="34" charset="0"/>
                <a:cs typeface="Calibri" panose="020F0502020204030204" pitchFamily="34" charset="0"/>
              </a:rPr>
              <a:t>We utilized a grid search approach to identify the optimal hyperparameter settings for the Random Forest model. This involved training the model with various combinations of hyperparameters defined in the </a:t>
            </a:r>
            <a:r>
              <a:rPr lang="en-US" sz="1400" dirty="0" err="1">
                <a:solidFill>
                  <a:srgbClr val="1F1F1F"/>
                </a:solidFill>
                <a:latin typeface="Calibri" panose="020F0502020204030204" pitchFamily="34" charset="0"/>
                <a:cs typeface="Calibri" panose="020F0502020204030204" pitchFamily="34" charset="0"/>
              </a:rPr>
              <a:t>param_grid</a:t>
            </a:r>
            <a:r>
              <a:rPr lang="en-US" sz="1400" dirty="0">
                <a:solidFill>
                  <a:srgbClr val="1F1F1F"/>
                </a:solidFill>
                <a:latin typeface="Calibri" panose="020F0502020204030204" pitchFamily="34" charset="0"/>
                <a:cs typeface="Calibri" panose="020F0502020204030204" pitchFamily="34" charset="0"/>
              </a:rPr>
              <a:t>  i.e. (</a:t>
            </a:r>
            <a:r>
              <a:rPr lang="en-US" sz="1400" dirty="0" err="1">
                <a:solidFill>
                  <a:srgbClr val="1F1F1F"/>
                </a:solidFill>
                <a:latin typeface="Calibri" panose="020F0502020204030204" pitchFamily="34" charset="0"/>
                <a:cs typeface="Calibri" panose="020F0502020204030204" pitchFamily="34" charset="0"/>
              </a:rPr>
              <a:t>max_depth</a:t>
            </a:r>
            <a:r>
              <a:rPr lang="en-US" sz="1400" dirty="0">
                <a:solidFill>
                  <a:srgbClr val="1F1F1F"/>
                </a:solidFill>
                <a:latin typeface="Calibri" panose="020F0502020204030204" pitchFamily="34" charset="0"/>
                <a:cs typeface="Calibri" panose="020F0502020204030204" pitchFamily="34" charset="0"/>
              </a:rPr>
              <a:t> (7), </a:t>
            </a:r>
            <a:r>
              <a:rPr lang="en-US" sz="1400" dirty="0" err="1">
                <a:solidFill>
                  <a:srgbClr val="1F1F1F"/>
                </a:solidFill>
                <a:latin typeface="Calibri" panose="020F0502020204030204" pitchFamily="34" charset="0"/>
                <a:cs typeface="Calibri" panose="020F0502020204030204" pitchFamily="34" charset="0"/>
              </a:rPr>
              <a:t>min_samples_leaf</a:t>
            </a:r>
            <a:r>
              <a:rPr lang="en-US" sz="1400" dirty="0">
                <a:solidFill>
                  <a:srgbClr val="1F1F1F"/>
                </a:solidFill>
                <a:latin typeface="Calibri" panose="020F0502020204030204" pitchFamily="34" charset="0"/>
                <a:cs typeface="Calibri" panose="020F0502020204030204" pitchFamily="34" charset="0"/>
              </a:rPr>
              <a:t> (5), </a:t>
            </a:r>
            <a:r>
              <a:rPr lang="en-US" sz="1400" dirty="0" err="1">
                <a:solidFill>
                  <a:srgbClr val="1F1F1F"/>
                </a:solidFill>
                <a:latin typeface="Calibri" panose="020F0502020204030204" pitchFamily="34" charset="0"/>
                <a:cs typeface="Calibri" panose="020F0502020204030204" pitchFamily="34" charset="0"/>
              </a:rPr>
              <a:t>min_samples_split</a:t>
            </a:r>
            <a:r>
              <a:rPr lang="en-US" sz="1400" dirty="0">
                <a:solidFill>
                  <a:srgbClr val="1F1F1F"/>
                </a:solidFill>
                <a:latin typeface="Calibri" panose="020F0502020204030204" pitchFamily="34" charset="0"/>
                <a:cs typeface="Calibri" panose="020F0502020204030204" pitchFamily="34" charset="0"/>
              </a:rPr>
              <a:t> (15), </a:t>
            </a:r>
            <a:r>
              <a:rPr lang="en-US" sz="1400" dirty="0" err="1">
                <a:solidFill>
                  <a:srgbClr val="1F1F1F"/>
                </a:solidFill>
                <a:latin typeface="Calibri" panose="020F0502020204030204" pitchFamily="34" charset="0"/>
                <a:cs typeface="Calibri" panose="020F0502020204030204" pitchFamily="34" charset="0"/>
              </a:rPr>
              <a:t>n_estimators</a:t>
            </a:r>
            <a:r>
              <a:rPr lang="en-US" sz="1400" dirty="0">
                <a:solidFill>
                  <a:srgbClr val="1F1F1F"/>
                </a:solidFill>
                <a:latin typeface="Calibri" panose="020F0502020204030204" pitchFamily="34" charset="0"/>
                <a:cs typeface="Calibri" panose="020F0502020204030204" pitchFamily="34" charset="0"/>
              </a:rPr>
              <a:t>(50)). </a:t>
            </a:r>
          </a:p>
          <a:p>
            <a:pPr>
              <a:lnSpc>
                <a:spcPct val="150000"/>
              </a:lnSpc>
            </a:pPr>
            <a:r>
              <a:rPr lang="en-US" sz="1400" b="1" dirty="0"/>
              <a:t>3- The best performing combination was then selected for the final model.</a:t>
            </a:r>
          </a:p>
          <a:p>
            <a:pPr algn="l">
              <a:lnSpc>
                <a:spcPct val="150000"/>
              </a:lnSpc>
            </a:pPr>
            <a:endParaRPr lang="en-US" sz="1400" b="0" i="0" u="none" strike="noStrike" dirty="0">
              <a:solidFill>
                <a:srgbClr val="1F1F1F"/>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42635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5957250" cy="751488"/>
          </a:xfrm>
          <a:prstGeom prst="rect">
            <a:avLst/>
          </a:prstGeom>
        </p:spPr>
        <p:txBody>
          <a:bodyPr vert="horz" wrap="square" lIns="0" tIns="12700" rIns="0" bIns="0" rtlCol="0">
            <a:spAutoFit/>
          </a:bodyPr>
          <a:lstStyle/>
          <a:p>
            <a:pPr marL="12700">
              <a:lnSpc>
                <a:spcPct val="100000"/>
              </a:lnSpc>
              <a:spcBef>
                <a:spcPts val="100"/>
              </a:spcBef>
            </a:pPr>
            <a:r>
              <a:rPr lang="en-US" sz="2400" spc="-50" dirty="0"/>
              <a:t>Third Model - RFC  </a:t>
            </a:r>
            <a:r>
              <a:rPr lang="en-US" sz="1600" spc="-50" dirty="0"/>
              <a:t>(Model results on Test Data)</a:t>
            </a:r>
            <a:br>
              <a:rPr lang="en-US" sz="1600" spc="-50" dirty="0"/>
            </a:br>
            <a:endParaRPr sz="2400" dirty="0">
              <a:solidFill>
                <a:schemeClr val="tx1"/>
              </a:solidFill>
            </a:endParaRPr>
          </a:p>
        </p:txBody>
      </p:sp>
      <p:sp>
        <p:nvSpPr>
          <p:cNvPr id="3" name="object 3"/>
          <p:cNvSpPr/>
          <p:nvPr/>
        </p:nvSpPr>
        <p:spPr>
          <a:xfrm>
            <a:off x="779206" y="2646006"/>
            <a:ext cx="7731125" cy="2553925"/>
          </a:xfrm>
          <a:custGeom>
            <a:avLst/>
            <a:gdLst/>
            <a:ahLst/>
            <a:cxnLst/>
            <a:rect l="l" t="t" r="r" b="b"/>
            <a:pathLst>
              <a:path w="7731125" h="3593465">
                <a:moveTo>
                  <a:pt x="7132138" y="3593099"/>
                </a:moveTo>
                <a:lnTo>
                  <a:pt x="598861" y="3593099"/>
                </a:lnTo>
                <a:lnTo>
                  <a:pt x="549745" y="3591114"/>
                </a:lnTo>
                <a:lnTo>
                  <a:pt x="501723" y="3585261"/>
                </a:lnTo>
                <a:lnTo>
                  <a:pt x="454948" y="3575695"/>
                </a:lnTo>
                <a:lnTo>
                  <a:pt x="409575" y="3562569"/>
                </a:lnTo>
                <a:lnTo>
                  <a:pt x="365757" y="3546038"/>
                </a:lnTo>
                <a:lnTo>
                  <a:pt x="323650" y="3526256"/>
                </a:lnTo>
                <a:lnTo>
                  <a:pt x="283407" y="3503376"/>
                </a:lnTo>
                <a:lnTo>
                  <a:pt x="245181" y="3477554"/>
                </a:lnTo>
                <a:lnTo>
                  <a:pt x="209129" y="3448943"/>
                </a:lnTo>
                <a:lnTo>
                  <a:pt x="175402" y="3417697"/>
                </a:lnTo>
                <a:lnTo>
                  <a:pt x="144156" y="3383971"/>
                </a:lnTo>
                <a:lnTo>
                  <a:pt x="115545" y="3347918"/>
                </a:lnTo>
                <a:lnTo>
                  <a:pt x="89723" y="3309692"/>
                </a:lnTo>
                <a:lnTo>
                  <a:pt x="66843" y="3269449"/>
                </a:lnTo>
                <a:lnTo>
                  <a:pt x="47061" y="3227342"/>
                </a:lnTo>
                <a:lnTo>
                  <a:pt x="30530" y="3183524"/>
                </a:lnTo>
                <a:lnTo>
                  <a:pt x="17404" y="3138151"/>
                </a:lnTo>
                <a:lnTo>
                  <a:pt x="7838" y="3091376"/>
                </a:lnTo>
                <a:lnTo>
                  <a:pt x="1985" y="3043354"/>
                </a:lnTo>
                <a:lnTo>
                  <a:pt x="0" y="2994237"/>
                </a:lnTo>
                <a:lnTo>
                  <a:pt x="0" y="598861"/>
                </a:lnTo>
                <a:lnTo>
                  <a:pt x="1985" y="549745"/>
                </a:lnTo>
                <a:lnTo>
                  <a:pt x="7838" y="501723"/>
                </a:lnTo>
                <a:lnTo>
                  <a:pt x="17404" y="454948"/>
                </a:lnTo>
                <a:lnTo>
                  <a:pt x="30530" y="409575"/>
                </a:lnTo>
                <a:lnTo>
                  <a:pt x="47061" y="365757"/>
                </a:lnTo>
                <a:lnTo>
                  <a:pt x="66843" y="323650"/>
                </a:lnTo>
                <a:lnTo>
                  <a:pt x="89723" y="283407"/>
                </a:lnTo>
                <a:lnTo>
                  <a:pt x="115545" y="245181"/>
                </a:lnTo>
                <a:lnTo>
                  <a:pt x="144156" y="209129"/>
                </a:lnTo>
                <a:lnTo>
                  <a:pt x="175402" y="175402"/>
                </a:lnTo>
                <a:lnTo>
                  <a:pt x="209129" y="144156"/>
                </a:lnTo>
                <a:lnTo>
                  <a:pt x="245181" y="115545"/>
                </a:lnTo>
                <a:lnTo>
                  <a:pt x="283407" y="89723"/>
                </a:lnTo>
                <a:lnTo>
                  <a:pt x="323650" y="66843"/>
                </a:lnTo>
                <a:lnTo>
                  <a:pt x="365757" y="47061"/>
                </a:lnTo>
                <a:lnTo>
                  <a:pt x="409575" y="30530"/>
                </a:lnTo>
                <a:lnTo>
                  <a:pt x="454948" y="17404"/>
                </a:lnTo>
                <a:lnTo>
                  <a:pt x="501723" y="7838"/>
                </a:lnTo>
                <a:lnTo>
                  <a:pt x="549745" y="1985"/>
                </a:lnTo>
                <a:lnTo>
                  <a:pt x="598861" y="0"/>
                </a:lnTo>
                <a:lnTo>
                  <a:pt x="7132138" y="0"/>
                </a:lnTo>
                <a:lnTo>
                  <a:pt x="7184794" y="2317"/>
                </a:lnTo>
                <a:lnTo>
                  <a:pt x="7236692" y="9194"/>
                </a:lnTo>
                <a:lnTo>
                  <a:pt x="7287556" y="20517"/>
                </a:lnTo>
                <a:lnTo>
                  <a:pt x="7337112" y="36170"/>
                </a:lnTo>
                <a:lnTo>
                  <a:pt x="7385082" y="56040"/>
                </a:lnTo>
                <a:lnTo>
                  <a:pt x="7431192" y="80013"/>
                </a:lnTo>
                <a:lnTo>
                  <a:pt x="7475164" y="107973"/>
                </a:lnTo>
                <a:lnTo>
                  <a:pt x="7516725" y="139808"/>
                </a:lnTo>
                <a:lnTo>
                  <a:pt x="7555597" y="175402"/>
                </a:lnTo>
                <a:lnTo>
                  <a:pt x="7591191" y="214274"/>
                </a:lnTo>
                <a:lnTo>
                  <a:pt x="7623026" y="255835"/>
                </a:lnTo>
                <a:lnTo>
                  <a:pt x="7650986" y="299808"/>
                </a:lnTo>
                <a:lnTo>
                  <a:pt x="7674959" y="345917"/>
                </a:lnTo>
                <a:lnTo>
                  <a:pt x="7694829" y="393887"/>
                </a:lnTo>
                <a:lnTo>
                  <a:pt x="7710482" y="443443"/>
                </a:lnTo>
                <a:lnTo>
                  <a:pt x="7721804" y="494308"/>
                </a:lnTo>
                <a:lnTo>
                  <a:pt x="7728682" y="546206"/>
                </a:lnTo>
                <a:lnTo>
                  <a:pt x="7730999" y="598861"/>
                </a:lnTo>
                <a:lnTo>
                  <a:pt x="7730999" y="2994237"/>
                </a:lnTo>
                <a:lnTo>
                  <a:pt x="7729014" y="3043354"/>
                </a:lnTo>
                <a:lnTo>
                  <a:pt x="7723161" y="3091376"/>
                </a:lnTo>
                <a:lnTo>
                  <a:pt x="7713595" y="3138151"/>
                </a:lnTo>
                <a:lnTo>
                  <a:pt x="7700469" y="3183524"/>
                </a:lnTo>
                <a:lnTo>
                  <a:pt x="7683938" y="3227342"/>
                </a:lnTo>
                <a:lnTo>
                  <a:pt x="7664156" y="3269449"/>
                </a:lnTo>
                <a:lnTo>
                  <a:pt x="7641276" y="3309692"/>
                </a:lnTo>
                <a:lnTo>
                  <a:pt x="7615454" y="3347918"/>
                </a:lnTo>
                <a:lnTo>
                  <a:pt x="7586843" y="3383971"/>
                </a:lnTo>
                <a:lnTo>
                  <a:pt x="7555597" y="3417697"/>
                </a:lnTo>
                <a:lnTo>
                  <a:pt x="7521871" y="3448943"/>
                </a:lnTo>
                <a:lnTo>
                  <a:pt x="7485818" y="3477554"/>
                </a:lnTo>
                <a:lnTo>
                  <a:pt x="7447593" y="3503376"/>
                </a:lnTo>
                <a:lnTo>
                  <a:pt x="7407349" y="3526256"/>
                </a:lnTo>
                <a:lnTo>
                  <a:pt x="7365242" y="3546038"/>
                </a:lnTo>
                <a:lnTo>
                  <a:pt x="7321424" y="3562569"/>
                </a:lnTo>
                <a:lnTo>
                  <a:pt x="7276051" y="3575695"/>
                </a:lnTo>
                <a:lnTo>
                  <a:pt x="7229276" y="3585261"/>
                </a:lnTo>
                <a:lnTo>
                  <a:pt x="7181254" y="3591114"/>
                </a:lnTo>
                <a:lnTo>
                  <a:pt x="7132138" y="3593099"/>
                </a:lnTo>
                <a:close/>
              </a:path>
            </a:pathLst>
          </a:custGeom>
          <a:solidFill>
            <a:srgbClr val="F3F3F3"/>
          </a:solidFill>
        </p:spPr>
        <p:txBody>
          <a:bodyPr wrap="square" lIns="0" tIns="0" rIns="0" bIns="0" rtlCol="0"/>
          <a:lstStyle/>
          <a:p>
            <a:endParaRPr dirty="0"/>
          </a:p>
        </p:txBody>
      </p:sp>
      <p:sp>
        <p:nvSpPr>
          <p:cNvPr id="4" name="object 4"/>
          <p:cNvSpPr txBox="1"/>
          <p:nvPr/>
        </p:nvSpPr>
        <p:spPr>
          <a:xfrm>
            <a:off x="1098839" y="2495550"/>
            <a:ext cx="7291131" cy="2390398"/>
          </a:xfrm>
          <a:prstGeom prst="rect">
            <a:avLst/>
          </a:prstGeom>
        </p:spPr>
        <p:txBody>
          <a:bodyPr vert="horz" wrap="square" lIns="0" tIns="12700" rIns="0" bIns="0" rtlCol="0">
            <a:spAutoFit/>
          </a:bodyPr>
          <a:lstStyle/>
          <a:p>
            <a:endParaRPr lang="en-AE" sz="1050" b="1" dirty="0">
              <a:solidFill>
                <a:schemeClr val="accent1"/>
              </a:solidFill>
              <a:latin typeface="Calibri" panose="020F0502020204030204" pitchFamily="34" charset="0"/>
              <a:cs typeface="Calibri" panose="020F0502020204030204" pitchFamily="34" charset="0"/>
            </a:endParaRPr>
          </a:p>
          <a:p>
            <a:pPr algn="l"/>
            <a:endParaRPr lang="en-US" sz="1200" b="0" i="0" u="none" strike="noStrike" dirty="0">
              <a:solidFill>
                <a:srgbClr val="1F1F1F"/>
              </a:solidFill>
              <a:effectLst/>
              <a:latin typeface="Google Sans"/>
            </a:endParaRPr>
          </a:p>
          <a:p>
            <a:pPr algn="l"/>
            <a:r>
              <a:rPr lang="en-US" sz="1200" b="1" dirty="0">
                <a:solidFill>
                  <a:schemeClr val="tx2">
                    <a:lumMod val="60000"/>
                    <a:lumOff val="40000"/>
                  </a:schemeClr>
                </a:solidFill>
                <a:latin typeface="Google Sans"/>
              </a:rPr>
              <a:t>Model Performance</a:t>
            </a:r>
          </a:p>
          <a:p>
            <a:pPr algn="l"/>
            <a:endParaRPr lang="en-US" sz="1200" dirty="0">
              <a:solidFill>
                <a:srgbClr val="1F1F1F"/>
              </a:solidFill>
              <a:latin typeface="Google Sans"/>
            </a:endParaRPr>
          </a:p>
          <a:p>
            <a:pPr algn="l"/>
            <a:r>
              <a:rPr lang="en-US" sz="1200" b="0" i="0" u="none" strike="noStrike" dirty="0">
                <a:solidFill>
                  <a:srgbClr val="1F1F1F"/>
                </a:solidFill>
                <a:effectLst/>
                <a:latin typeface="Google Sans"/>
              </a:rPr>
              <a:t>Our third model, a Random Forest classifier, exhibited the lowest overall performance compared to the logistic regression and LDA models on the test data.</a:t>
            </a:r>
          </a:p>
          <a:p>
            <a:pPr algn="l">
              <a:buFont typeface="Arial" panose="020B0604020202020204" pitchFamily="34" charset="0"/>
              <a:buChar char="•"/>
            </a:pPr>
            <a:r>
              <a:rPr lang="en-US" sz="1200" b="1" i="0" u="none" strike="noStrike" dirty="0">
                <a:solidFill>
                  <a:srgbClr val="1F1F1F"/>
                </a:solidFill>
                <a:effectLst/>
                <a:latin typeface="Google Sans"/>
              </a:rPr>
              <a:t>  Strengths:</a:t>
            </a:r>
            <a:endParaRPr lang="en-US" sz="1200" b="0" i="0" u="none" strike="noStrike" dirty="0">
              <a:solidFill>
                <a:srgbClr val="1F1F1F"/>
              </a:solidFill>
              <a:effectLst/>
              <a:latin typeface="Google Sans"/>
            </a:endParaRPr>
          </a:p>
          <a:p>
            <a:pPr marL="742950" lvl="1" indent="-285750" algn="l">
              <a:buFont typeface="Arial" panose="020B0604020202020204" pitchFamily="34" charset="0"/>
              <a:buChar char="•"/>
            </a:pPr>
            <a:r>
              <a:rPr lang="en-US" sz="1200" b="0" i="0" u="none" strike="noStrike" dirty="0">
                <a:solidFill>
                  <a:srgbClr val="1F1F1F"/>
                </a:solidFill>
                <a:effectLst/>
                <a:latin typeface="Google Sans"/>
              </a:rPr>
              <a:t>The model achieved a moderate precision of 40% on the test data, indicating that a reasonable proportion of companies predicted as defaulters were actually defaulters.</a:t>
            </a:r>
          </a:p>
          <a:p>
            <a:pPr algn="l">
              <a:buFont typeface="Arial" panose="020B0604020202020204" pitchFamily="34" charset="0"/>
              <a:buChar char="•"/>
            </a:pPr>
            <a:r>
              <a:rPr lang="en-US" sz="1200" b="1" i="0" u="none" strike="noStrike" dirty="0">
                <a:solidFill>
                  <a:srgbClr val="1F1F1F"/>
                </a:solidFill>
                <a:effectLst/>
                <a:latin typeface="Google Sans"/>
              </a:rPr>
              <a:t>  Major Weakness:</a:t>
            </a:r>
            <a:endParaRPr lang="en-US" sz="1200" b="0" i="0" u="none" strike="noStrike" dirty="0">
              <a:solidFill>
                <a:srgbClr val="1F1F1F"/>
              </a:solidFill>
              <a:effectLst/>
              <a:latin typeface="Google Sans"/>
            </a:endParaRPr>
          </a:p>
          <a:p>
            <a:pPr marL="742950" lvl="1" indent="-285750" algn="l">
              <a:buFont typeface="Arial" panose="020B0604020202020204" pitchFamily="34" charset="0"/>
              <a:buChar char="•"/>
            </a:pPr>
            <a:r>
              <a:rPr lang="en-US" sz="1200" b="0" i="0" u="none" strike="noStrike" dirty="0">
                <a:solidFill>
                  <a:srgbClr val="1F1F1F"/>
                </a:solidFill>
                <a:effectLst/>
                <a:latin typeface="Google Sans"/>
              </a:rPr>
              <a:t>The significant drawback of the Random Forest model is its extremely low recall of only 3%. This suggests that the model missed a large number of actual defaulters in the test data. In the context of default prediction, where identifying potential defaulters is crucial, this the reason of rejecting this model.</a:t>
            </a:r>
          </a:p>
        </p:txBody>
      </p:sp>
      <p:pic>
        <p:nvPicPr>
          <p:cNvPr id="6" name="Picture 5" descr="A number of numbers in a row&#10;&#10;Description automatically generated with medium confidence">
            <a:extLst>
              <a:ext uri="{FF2B5EF4-FFF2-40B4-BE49-F238E27FC236}">
                <a16:creationId xmlns:a16="http://schemas.microsoft.com/office/drawing/2014/main" id="{747B0CBE-9B9C-48C4-55E2-5279233116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718" y="886220"/>
            <a:ext cx="7150100" cy="1685530"/>
          </a:xfrm>
          <a:prstGeom prst="rect">
            <a:avLst/>
          </a:prstGeom>
        </p:spPr>
      </p:pic>
    </p:spTree>
    <p:extLst>
      <p:ext uri="{BB962C8B-B14F-4D97-AF65-F5344CB8AC3E}">
        <p14:creationId xmlns:p14="http://schemas.microsoft.com/office/powerpoint/2010/main" val="1890611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5119050" cy="382156"/>
          </a:xfrm>
          <a:prstGeom prst="rect">
            <a:avLst/>
          </a:prstGeom>
        </p:spPr>
        <p:txBody>
          <a:bodyPr vert="horz" wrap="square" lIns="0" tIns="12700" rIns="0" bIns="0" rtlCol="0">
            <a:spAutoFit/>
          </a:bodyPr>
          <a:lstStyle/>
          <a:p>
            <a:pPr marL="12700">
              <a:lnSpc>
                <a:spcPct val="100000"/>
              </a:lnSpc>
              <a:spcBef>
                <a:spcPts val="100"/>
              </a:spcBef>
            </a:pPr>
            <a:r>
              <a:rPr lang="en-US" sz="2400" spc="-50" dirty="0"/>
              <a:t>10 - </a:t>
            </a:r>
            <a:r>
              <a:rPr sz="2400" spc="-50" dirty="0"/>
              <a:t>Insights </a:t>
            </a:r>
            <a:r>
              <a:rPr sz="2400" spc="-40" dirty="0"/>
              <a:t>and</a:t>
            </a:r>
            <a:r>
              <a:rPr sz="2400" spc="-50" dirty="0"/>
              <a:t> </a:t>
            </a:r>
            <a:r>
              <a:rPr sz="2400" spc="-60" dirty="0"/>
              <a:t>Recommendations</a:t>
            </a:r>
            <a:endParaRPr sz="2400" dirty="0"/>
          </a:p>
        </p:txBody>
      </p:sp>
      <p:sp>
        <p:nvSpPr>
          <p:cNvPr id="3" name="object 3"/>
          <p:cNvSpPr/>
          <p:nvPr/>
        </p:nvSpPr>
        <p:spPr>
          <a:xfrm>
            <a:off x="779206" y="734489"/>
            <a:ext cx="7731125" cy="3970861"/>
          </a:xfrm>
          <a:custGeom>
            <a:avLst/>
            <a:gdLst/>
            <a:ahLst/>
            <a:cxnLst/>
            <a:rect l="l" t="t" r="r" b="b"/>
            <a:pathLst>
              <a:path w="7731125" h="3593465">
                <a:moveTo>
                  <a:pt x="7132138" y="3593099"/>
                </a:moveTo>
                <a:lnTo>
                  <a:pt x="598861" y="3593099"/>
                </a:lnTo>
                <a:lnTo>
                  <a:pt x="549745" y="3591114"/>
                </a:lnTo>
                <a:lnTo>
                  <a:pt x="501723" y="3585261"/>
                </a:lnTo>
                <a:lnTo>
                  <a:pt x="454948" y="3575695"/>
                </a:lnTo>
                <a:lnTo>
                  <a:pt x="409575" y="3562569"/>
                </a:lnTo>
                <a:lnTo>
                  <a:pt x="365757" y="3546038"/>
                </a:lnTo>
                <a:lnTo>
                  <a:pt x="323650" y="3526256"/>
                </a:lnTo>
                <a:lnTo>
                  <a:pt x="283407" y="3503376"/>
                </a:lnTo>
                <a:lnTo>
                  <a:pt x="245181" y="3477554"/>
                </a:lnTo>
                <a:lnTo>
                  <a:pt x="209129" y="3448943"/>
                </a:lnTo>
                <a:lnTo>
                  <a:pt x="175402" y="3417697"/>
                </a:lnTo>
                <a:lnTo>
                  <a:pt x="144156" y="3383971"/>
                </a:lnTo>
                <a:lnTo>
                  <a:pt x="115545" y="3347918"/>
                </a:lnTo>
                <a:lnTo>
                  <a:pt x="89723" y="3309692"/>
                </a:lnTo>
                <a:lnTo>
                  <a:pt x="66843" y="3269449"/>
                </a:lnTo>
                <a:lnTo>
                  <a:pt x="47061" y="3227342"/>
                </a:lnTo>
                <a:lnTo>
                  <a:pt x="30530" y="3183524"/>
                </a:lnTo>
                <a:lnTo>
                  <a:pt x="17404" y="3138151"/>
                </a:lnTo>
                <a:lnTo>
                  <a:pt x="7838" y="3091376"/>
                </a:lnTo>
                <a:lnTo>
                  <a:pt x="1985" y="3043354"/>
                </a:lnTo>
                <a:lnTo>
                  <a:pt x="0" y="2994237"/>
                </a:lnTo>
                <a:lnTo>
                  <a:pt x="0" y="598861"/>
                </a:lnTo>
                <a:lnTo>
                  <a:pt x="1985" y="549745"/>
                </a:lnTo>
                <a:lnTo>
                  <a:pt x="7838" y="501723"/>
                </a:lnTo>
                <a:lnTo>
                  <a:pt x="17404" y="454948"/>
                </a:lnTo>
                <a:lnTo>
                  <a:pt x="30530" y="409575"/>
                </a:lnTo>
                <a:lnTo>
                  <a:pt x="47061" y="365757"/>
                </a:lnTo>
                <a:lnTo>
                  <a:pt x="66843" y="323650"/>
                </a:lnTo>
                <a:lnTo>
                  <a:pt x="89723" y="283407"/>
                </a:lnTo>
                <a:lnTo>
                  <a:pt x="115545" y="245181"/>
                </a:lnTo>
                <a:lnTo>
                  <a:pt x="144156" y="209129"/>
                </a:lnTo>
                <a:lnTo>
                  <a:pt x="175402" y="175402"/>
                </a:lnTo>
                <a:lnTo>
                  <a:pt x="209129" y="144156"/>
                </a:lnTo>
                <a:lnTo>
                  <a:pt x="245181" y="115545"/>
                </a:lnTo>
                <a:lnTo>
                  <a:pt x="283407" y="89723"/>
                </a:lnTo>
                <a:lnTo>
                  <a:pt x="323650" y="66843"/>
                </a:lnTo>
                <a:lnTo>
                  <a:pt x="365757" y="47061"/>
                </a:lnTo>
                <a:lnTo>
                  <a:pt x="409575" y="30530"/>
                </a:lnTo>
                <a:lnTo>
                  <a:pt x="454948" y="17404"/>
                </a:lnTo>
                <a:lnTo>
                  <a:pt x="501723" y="7838"/>
                </a:lnTo>
                <a:lnTo>
                  <a:pt x="549745" y="1985"/>
                </a:lnTo>
                <a:lnTo>
                  <a:pt x="598861" y="0"/>
                </a:lnTo>
                <a:lnTo>
                  <a:pt x="7132138" y="0"/>
                </a:lnTo>
                <a:lnTo>
                  <a:pt x="7184794" y="2317"/>
                </a:lnTo>
                <a:lnTo>
                  <a:pt x="7236692" y="9194"/>
                </a:lnTo>
                <a:lnTo>
                  <a:pt x="7287556" y="20517"/>
                </a:lnTo>
                <a:lnTo>
                  <a:pt x="7337112" y="36170"/>
                </a:lnTo>
                <a:lnTo>
                  <a:pt x="7385082" y="56040"/>
                </a:lnTo>
                <a:lnTo>
                  <a:pt x="7431192" y="80013"/>
                </a:lnTo>
                <a:lnTo>
                  <a:pt x="7475164" y="107973"/>
                </a:lnTo>
                <a:lnTo>
                  <a:pt x="7516725" y="139808"/>
                </a:lnTo>
                <a:lnTo>
                  <a:pt x="7555597" y="175402"/>
                </a:lnTo>
                <a:lnTo>
                  <a:pt x="7591191" y="214274"/>
                </a:lnTo>
                <a:lnTo>
                  <a:pt x="7623026" y="255835"/>
                </a:lnTo>
                <a:lnTo>
                  <a:pt x="7650986" y="299808"/>
                </a:lnTo>
                <a:lnTo>
                  <a:pt x="7674959" y="345917"/>
                </a:lnTo>
                <a:lnTo>
                  <a:pt x="7694829" y="393887"/>
                </a:lnTo>
                <a:lnTo>
                  <a:pt x="7710482" y="443443"/>
                </a:lnTo>
                <a:lnTo>
                  <a:pt x="7721804" y="494308"/>
                </a:lnTo>
                <a:lnTo>
                  <a:pt x="7728682" y="546206"/>
                </a:lnTo>
                <a:lnTo>
                  <a:pt x="7730999" y="598861"/>
                </a:lnTo>
                <a:lnTo>
                  <a:pt x="7730999" y="2994237"/>
                </a:lnTo>
                <a:lnTo>
                  <a:pt x="7729014" y="3043354"/>
                </a:lnTo>
                <a:lnTo>
                  <a:pt x="7723161" y="3091376"/>
                </a:lnTo>
                <a:lnTo>
                  <a:pt x="7713595" y="3138151"/>
                </a:lnTo>
                <a:lnTo>
                  <a:pt x="7700469" y="3183524"/>
                </a:lnTo>
                <a:lnTo>
                  <a:pt x="7683938" y="3227342"/>
                </a:lnTo>
                <a:lnTo>
                  <a:pt x="7664156" y="3269449"/>
                </a:lnTo>
                <a:lnTo>
                  <a:pt x="7641276" y="3309692"/>
                </a:lnTo>
                <a:lnTo>
                  <a:pt x="7615454" y="3347918"/>
                </a:lnTo>
                <a:lnTo>
                  <a:pt x="7586843" y="3383971"/>
                </a:lnTo>
                <a:lnTo>
                  <a:pt x="7555597" y="3417697"/>
                </a:lnTo>
                <a:lnTo>
                  <a:pt x="7521871" y="3448943"/>
                </a:lnTo>
                <a:lnTo>
                  <a:pt x="7485818" y="3477554"/>
                </a:lnTo>
                <a:lnTo>
                  <a:pt x="7447593" y="3503376"/>
                </a:lnTo>
                <a:lnTo>
                  <a:pt x="7407349" y="3526256"/>
                </a:lnTo>
                <a:lnTo>
                  <a:pt x="7365242" y="3546038"/>
                </a:lnTo>
                <a:lnTo>
                  <a:pt x="7321424" y="3562569"/>
                </a:lnTo>
                <a:lnTo>
                  <a:pt x="7276051" y="3575695"/>
                </a:lnTo>
                <a:lnTo>
                  <a:pt x="7229276" y="3585261"/>
                </a:lnTo>
                <a:lnTo>
                  <a:pt x="7181254" y="3591114"/>
                </a:lnTo>
                <a:lnTo>
                  <a:pt x="7132138" y="3593099"/>
                </a:lnTo>
                <a:close/>
              </a:path>
            </a:pathLst>
          </a:custGeom>
          <a:solidFill>
            <a:srgbClr val="F3F3F3"/>
          </a:solidFill>
        </p:spPr>
        <p:txBody>
          <a:bodyPr wrap="square" lIns="0" tIns="0" rIns="0" bIns="0" rtlCol="0"/>
          <a:lstStyle/>
          <a:p>
            <a:endParaRPr dirty="0"/>
          </a:p>
        </p:txBody>
      </p:sp>
      <p:sp>
        <p:nvSpPr>
          <p:cNvPr id="4" name="object 4"/>
          <p:cNvSpPr txBox="1"/>
          <p:nvPr/>
        </p:nvSpPr>
        <p:spPr>
          <a:xfrm>
            <a:off x="914400" y="547609"/>
            <a:ext cx="7450394" cy="4776051"/>
          </a:xfrm>
          <a:prstGeom prst="rect">
            <a:avLst/>
          </a:prstGeom>
        </p:spPr>
        <p:txBody>
          <a:bodyPr vert="horz" wrap="square" lIns="0" tIns="12700" rIns="0" bIns="0" rtlCol="0">
            <a:spAutoFit/>
          </a:bodyPr>
          <a:lstStyle/>
          <a:p>
            <a:pPr marL="12700">
              <a:lnSpc>
                <a:spcPts val="1664"/>
              </a:lnSpc>
              <a:spcBef>
                <a:spcPts val="100"/>
              </a:spcBef>
            </a:pPr>
            <a:endParaRPr sz="1400" dirty="0">
              <a:latin typeface="Microsoft Sans Serif"/>
              <a:cs typeface="Microsoft Sans Serif"/>
            </a:endParaRPr>
          </a:p>
          <a:p>
            <a:pPr>
              <a:lnSpc>
                <a:spcPct val="200000"/>
              </a:lnSpc>
            </a:pPr>
            <a:r>
              <a:rPr lang="en-US" sz="1300" b="1" dirty="0">
                <a:solidFill>
                  <a:srgbClr val="0070C0"/>
                </a:solidFill>
                <a:latin typeface="Helvetica Neue" panose="02000503000000020004" pitchFamily="2" charset="0"/>
              </a:rPr>
              <a:t>Bivariate Analysis and Coefficient Reading</a:t>
            </a:r>
            <a:r>
              <a:rPr lang="en-AE" sz="1300" b="1" dirty="0">
                <a:solidFill>
                  <a:srgbClr val="0070C0"/>
                </a:solidFill>
                <a:latin typeface="Helvetica Neue" panose="02000503000000020004" pitchFamily="2" charset="0"/>
              </a:rPr>
              <a:t>: </a:t>
            </a:r>
          </a:p>
          <a:p>
            <a:pPr marL="285750" indent="-285750">
              <a:buFont typeface="Arial" panose="020B0604020202020204" pitchFamily="34" charset="0"/>
              <a:buChar char="•"/>
            </a:pPr>
            <a:r>
              <a:rPr lang="en-US" sz="1300" b="1" dirty="0">
                <a:solidFill>
                  <a:srgbClr val="1F1F1F"/>
                </a:solidFill>
                <a:latin typeface="Google Sans"/>
              </a:rPr>
              <a:t>A positive correlation between tax rate and default status</a:t>
            </a:r>
            <a:r>
              <a:rPr lang="en-US" sz="1300" dirty="0">
                <a:solidFill>
                  <a:srgbClr val="1F1F1F"/>
                </a:solidFill>
                <a:latin typeface="Google Sans"/>
              </a:rPr>
              <a:t>, suggesting companies with higher tax rates might have a higher chance of defaulting.</a:t>
            </a:r>
          </a:p>
          <a:p>
            <a:endParaRPr lang="en-US" sz="1300" dirty="0">
              <a:solidFill>
                <a:srgbClr val="1F1F1F"/>
              </a:solidFill>
              <a:latin typeface="Google Sans"/>
            </a:endParaRPr>
          </a:p>
          <a:p>
            <a:pPr marL="285750" indent="-285750">
              <a:buFont typeface="Arial" panose="020B0604020202020204" pitchFamily="34" charset="0"/>
              <a:buChar char="•"/>
            </a:pPr>
            <a:r>
              <a:rPr lang="en-US" sz="1300" b="1" dirty="0">
                <a:solidFill>
                  <a:srgbClr val="1F1F1F"/>
                </a:solidFill>
                <a:latin typeface="Google Sans"/>
              </a:rPr>
              <a:t>A negative correlation between R&amp;D expense rate and default status</a:t>
            </a:r>
            <a:r>
              <a:rPr lang="en-US" sz="1300" dirty="0">
                <a:solidFill>
                  <a:srgbClr val="1F1F1F"/>
                </a:solidFill>
                <a:latin typeface="Google Sans"/>
              </a:rPr>
              <a:t>, indicating companies investing more in R&amp;D might have a lower chance of defaulting </a:t>
            </a:r>
          </a:p>
          <a:p>
            <a:endParaRPr lang="en-US" sz="1300" dirty="0">
              <a:solidFill>
                <a:srgbClr val="1F1F1F"/>
              </a:solidFill>
              <a:latin typeface="Google Sans"/>
            </a:endParaRPr>
          </a:p>
          <a:p>
            <a:pPr marL="285750" indent="-285750">
              <a:buFont typeface="Arial" panose="020B0604020202020204" pitchFamily="34" charset="0"/>
              <a:buChar char="•"/>
            </a:pPr>
            <a:r>
              <a:rPr lang="en-US" sz="1300" b="1" dirty="0">
                <a:solidFill>
                  <a:srgbClr val="1F1F1F"/>
                </a:solidFill>
                <a:latin typeface="Google Sans"/>
              </a:rPr>
              <a:t>Efficient Cash Flow Management</a:t>
            </a:r>
            <a:r>
              <a:rPr lang="en-US" sz="1300" dirty="0">
                <a:solidFill>
                  <a:srgbClr val="1F1F1F"/>
                </a:solidFill>
                <a:latin typeface="Google Sans"/>
              </a:rPr>
              <a:t>: Companies that cycle cash through the business faster (higher cash turnover rate) are less likely to default. This suggests efficient cash flow management as a positive indicator for financial health</a:t>
            </a:r>
          </a:p>
          <a:p>
            <a:pPr marL="285750" indent="-285750">
              <a:buFont typeface="Arial" panose="020B0604020202020204" pitchFamily="34" charset="0"/>
              <a:buChar char="•"/>
            </a:pPr>
            <a:endParaRPr lang="en-US" sz="1300" dirty="0">
              <a:solidFill>
                <a:srgbClr val="1F1F1F"/>
              </a:solidFill>
              <a:latin typeface="Google Sans"/>
            </a:endParaRPr>
          </a:p>
          <a:p>
            <a:pPr marL="285750" indent="-285750">
              <a:buFont typeface="Arial" panose="020B0604020202020204" pitchFamily="34" charset="0"/>
              <a:buChar char="•"/>
            </a:pPr>
            <a:r>
              <a:rPr lang="en-US" sz="1300" b="1" dirty="0">
                <a:solidFill>
                  <a:srgbClr val="1F1F1F"/>
                </a:solidFill>
                <a:latin typeface="Google Sans"/>
              </a:rPr>
              <a:t>Asset Utilization:</a:t>
            </a:r>
            <a:r>
              <a:rPr lang="en-US" sz="1300" dirty="0">
                <a:solidFill>
                  <a:srgbClr val="1F1F1F"/>
                </a:solidFill>
                <a:latin typeface="Google Sans"/>
              </a:rPr>
              <a:t> A high fixed-asset turnover frequency, where fixed assets generate more revenue, might be a double-edged sword. It could indicate efficient asset use, but also potential strain on the assets, requiring further investigation</a:t>
            </a:r>
          </a:p>
          <a:p>
            <a:pPr marL="285750" indent="-285750">
              <a:buFont typeface="Arial" panose="020B0604020202020204" pitchFamily="34" charset="0"/>
              <a:buChar char="•"/>
            </a:pPr>
            <a:endParaRPr lang="en-US" sz="1300" dirty="0">
              <a:solidFill>
                <a:srgbClr val="1F1F1F"/>
              </a:solidFill>
              <a:latin typeface="Google Sans"/>
            </a:endParaRPr>
          </a:p>
          <a:p>
            <a:pPr marL="285750" indent="-285750">
              <a:buFont typeface="Arial" panose="020B0604020202020204" pitchFamily="34" charset="0"/>
              <a:buChar char="•"/>
            </a:pPr>
            <a:r>
              <a:rPr lang="en-US" sz="1300" b="1" dirty="0">
                <a:solidFill>
                  <a:srgbClr val="1F1F1F"/>
                </a:solidFill>
                <a:latin typeface="Google Sans"/>
              </a:rPr>
              <a:t>Financial Strength Matters</a:t>
            </a:r>
            <a:r>
              <a:rPr lang="en-US" sz="1300" dirty="0">
                <a:solidFill>
                  <a:srgbClr val="1F1F1F"/>
                </a:solidFill>
                <a:latin typeface="Google Sans"/>
              </a:rPr>
              <a:t>: Companies with a stronger financial position, as indicated by a higher cash-to-current liability ratio, are less likely to default. Additionally, companies with higher tax rates (potentially reflecting higher profits) also show a lower default risk.</a:t>
            </a:r>
          </a:p>
          <a:p>
            <a:pPr>
              <a:lnSpc>
                <a:spcPct val="200000"/>
              </a:lnSpc>
            </a:pPr>
            <a:endParaRPr lang="en-US" sz="1300" dirty="0">
              <a:solidFill>
                <a:srgbClr val="1F1F1F"/>
              </a:solidFill>
              <a:latin typeface="Google Sans"/>
            </a:endParaRPr>
          </a:p>
          <a:p>
            <a:pPr algn="l">
              <a:lnSpc>
                <a:spcPct val="200000"/>
              </a:lnSpc>
            </a:pPr>
            <a:endParaRPr lang="en-US" sz="1300" dirty="0">
              <a:solidFill>
                <a:srgbClr val="1F1F1F"/>
              </a:solidFill>
              <a:latin typeface="Google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5728650" cy="382156"/>
          </a:xfrm>
          <a:prstGeom prst="rect">
            <a:avLst/>
          </a:prstGeom>
        </p:spPr>
        <p:txBody>
          <a:bodyPr vert="horz" wrap="square" lIns="0" tIns="12700" rIns="0" bIns="0" rtlCol="0">
            <a:spAutoFit/>
          </a:bodyPr>
          <a:lstStyle/>
          <a:p>
            <a:pPr marL="12700">
              <a:lnSpc>
                <a:spcPct val="100000"/>
              </a:lnSpc>
              <a:spcBef>
                <a:spcPts val="100"/>
              </a:spcBef>
            </a:pPr>
            <a:r>
              <a:rPr lang="en-US" sz="2400" spc="-50" dirty="0"/>
              <a:t>10 (a) - </a:t>
            </a:r>
            <a:r>
              <a:rPr sz="2400" spc="-50" dirty="0"/>
              <a:t>Insights </a:t>
            </a:r>
            <a:r>
              <a:rPr sz="2400" spc="-40" dirty="0"/>
              <a:t>and</a:t>
            </a:r>
            <a:r>
              <a:rPr sz="2400" spc="-50" dirty="0"/>
              <a:t> </a:t>
            </a:r>
            <a:r>
              <a:rPr sz="2400" spc="-60" dirty="0"/>
              <a:t>Recommendations</a:t>
            </a:r>
            <a:endParaRPr sz="2400" dirty="0"/>
          </a:p>
        </p:txBody>
      </p:sp>
      <p:sp>
        <p:nvSpPr>
          <p:cNvPr id="3" name="object 3"/>
          <p:cNvSpPr/>
          <p:nvPr/>
        </p:nvSpPr>
        <p:spPr>
          <a:xfrm>
            <a:off x="779206" y="734489"/>
            <a:ext cx="7731125" cy="3970861"/>
          </a:xfrm>
          <a:custGeom>
            <a:avLst/>
            <a:gdLst/>
            <a:ahLst/>
            <a:cxnLst/>
            <a:rect l="l" t="t" r="r" b="b"/>
            <a:pathLst>
              <a:path w="7731125" h="3593465">
                <a:moveTo>
                  <a:pt x="7132138" y="3593099"/>
                </a:moveTo>
                <a:lnTo>
                  <a:pt x="598861" y="3593099"/>
                </a:lnTo>
                <a:lnTo>
                  <a:pt x="549745" y="3591114"/>
                </a:lnTo>
                <a:lnTo>
                  <a:pt x="501723" y="3585261"/>
                </a:lnTo>
                <a:lnTo>
                  <a:pt x="454948" y="3575695"/>
                </a:lnTo>
                <a:lnTo>
                  <a:pt x="409575" y="3562569"/>
                </a:lnTo>
                <a:lnTo>
                  <a:pt x="365757" y="3546038"/>
                </a:lnTo>
                <a:lnTo>
                  <a:pt x="323650" y="3526256"/>
                </a:lnTo>
                <a:lnTo>
                  <a:pt x="283407" y="3503376"/>
                </a:lnTo>
                <a:lnTo>
                  <a:pt x="245181" y="3477554"/>
                </a:lnTo>
                <a:lnTo>
                  <a:pt x="209129" y="3448943"/>
                </a:lnTo>
                <a:lnTo>
                  <a:pt x="175402" y="3417697"/>
                </a:lnTo>
                <a:lnTo>
                  <a:pt x="144156" y="3383971"/>
                </a:lnTo>
                <a:lnTo>
                  <a:pt x="115545" y="3347918"/>
                </a:lnTo>
                <a:lnTo>
                  <a:pt x="89723" y="3309692"/>
                </a:lnTo>
                <a:lnTo>
                  <a:pt x="66843" y="3269449"/>
                </a:lnTo>
                <a:lnTo>
                  <a:pt x="47061" y="3227342"/>
                </a:lnTo>
                <a:lnTo>
                  <a:pt x="30530" y="3183524"/>
                </a:lnTo>
                <a:lnTo>
                  <a:pt x="17404" y="3138151"/>
                </a:lnTo>
                <a:lnTo>
                  <a:pt x="7838" y="3091376"/>
                </a:lnTo>
                <a:lnTo>
                  <a:pt x="1985" y="3043354"/>
                </a:lnTo>
                <a:lnTo>
                  <a:pt x="0" y="2994237"/>
                </a:lnTo>
                <a:lnTo>
                  <a:pt x="0" y="598861"/>
                </a:lnTo>
                <a:lnTo>
                  <a:pt x="1985" y="549745"/>
                </a:lnTo>
                <a:lnTo>
                  <a:pt x="7838" y="501723"/>
                </a:lnTo>
                <a:lnTo>
                  <a:pt x="17404" y="454948"/>
                </a:lnTo>
                <a:lnTo>
                  <a:pt x="30530" y="409575"/>
                </a:lnTo>
                <a:lnTo>
                  <a:pt x="47061" y="365757"/>
                </a:lnTo>
                <a:lnTo>
                  <a:pt x="66843" y="323650"/>
                </a:lnTo>
                <a:lnTo>
                  <a:pt x="89723" y="283407"/>
                </a:lnTo>
                <a:lnTo>
                  <a:pt x="115545" y="245181"/>
                </a:lnTo>
                <a:lnTo>
                  <a:pt x="144156" y="209129"/>
                </a:lnTo>
                <a:lnTo>
                  <a:pt x="175402" y="175402"/>
                </a:lnTo>
                <a:lnTo>
                  <a:pt x="209129" y="144156"/>
                </a:lnTo>
                <a:lnTo>
                  <a:pt x="245181" y="115545"/>
                </a:lnTo>
                <a:lnTo>
                  <a:pt x="283407" y="89723"/>
                </a:lnTo>
                <a:lnTo>
                  <a:pt x="323650" y="66843"/>
                </a:lnTo>
                <a:lnTo>
                  <a:pt x="365757" y="47061"/>
                </a:lnTo>
                <a:lnTo>
                  <a:pt x="409575" y="30530"/>
                </a:lnTo>
                <a:lnTo>
                  <a:pt x="454948" y="17404"/>
                </a:lnTo>
                <a:lnTo>
                  <a:pt x="501723" y="7838"/>
                </a:lnTo>
                <a:lnTo>
                  <a:pt x="549745" y="1985"/>
                </a:lnTo>
                <a:lnTo>
                  <a:pt x="598861" y="0"/>
                </a:lnTo>
                <a:lnTo>
                  <a:pt x="7132138" y="0"/>
                </a:lnTo>
                <a:lnTo>
                  <a:pt x="7184794" y="2317"/>
                </a:lnTo>
                <a:lnTo>
                  <a:pt x="7236692" y="9194"/>
                </a:lnTo>
                <a:lnTo>
                  <a:pt x="7287556" y="20517"/>
                </a:lnTo>
                <a:lnTo>
                  <a:pt x="7337112" y="36170"/>
                </a:lnTo>
                <a:lnTo>
                  <a:pt x="7385082" y="56040"/>
                </a:lnTo>
                <a:lnTo>
                  <a:pt x="7431192" y="80013"/>
                </a:lnTo>
                <a:lnTo>
                  <a:pt x="7475164" y="107973"/>
                </a:lnTo>
                <a:lnTo>
                  <a:pt x="7516725" y="139808"/>
                </a:lnTo>
                <a:lnTo>
                  <a:pt x="7555597" y="175402"/>
                </a:lnTo>
                <a:lnTo>
                  <a:pt x="7591191" y="214274"/>
                </a:lnTo>
                <a:lnTo>
                  <a:pt x="7623026" y="255835"/>
                </a:lnTo>
                <a:lnTo>
                  <a:pt x="7650986" y="299808"/>
                </a:lnTo>
                <a:lnTo>
                  <a:pt x="7674959" y="345917"/>
                </a:lnTo>
                <a:lnTo>
                  <a:pt x="7694829" y="393887"/>
                </a:lnTo>
                <a:lnTo>
                  <a:pt x="7710482" y="443443"/>
                </a:lnTo>
                <a:lnTo>
                  <a:pt x="7721804" y="494308"/>
                </a:lnTo>
                <a:lnTo>
                  <a:pt x="7728682" y="546206"/>
                </a:lnTo>
                <a:lnTo>
                  <a:pt x="7730999" y="598861"/>
                </a:lnTo>
                <a:lnTo>
                  <a:pt x="7730999" y="2994237"/>
                </a:lnTo>
                <a:lnTo>
                  <a:pt x="7729014" y="3043354"/>
                </a:lnTo>
                <a:lnTo>
                  <a:pt x="7723161" y="3091376"/>
                </a:lnTo>
                <a:lnTo>
                  <a:pt x="7713595" y="3138151"/>
                </a:lnTo>
                <a:lnTo>
                  <a:pt x="7700469" y="3183524"/>
                </a:lnTo>
                <a:lnTo>
                  <a:pt x="7683938" y="3227342"/>
                </a:lnTo>
                <a:lnTo>
                  <a:pt x="7664156" y="3269449"/>
                </a:lnTo>
                <a:lnTo>
                  <a:pt x="7641276" y="3309692"/>
                </a:lnTo>
                <a:lnTo>
                  <a:pt x="7615454" y="3347918"/>
                </a:lnTo>
                <a:lnTo>
                  <a:pt x="7586843" y="3383971"/>
                </a:lnTo>
                <a:lnTo>
                  <a:pt x="7555597" y="3417697"/>
                </a:lnTo>
                <a:lnTo>
                  <a:pt x="7521871" y="3448943"/>
                </a:lnTo>
                <a:lnTo>
                  <a:pt x="7485818" y="3477554"/>
                </a:lnTo>
                <a:lnTo>
                  <a:pt x="7447593" y="3503376"/>
                </a:lnTo>
                <a:lnTo>
                  <a:pt x="7407349" y="3526256"/>
                </a:lnTo>
                <a:lnTo>
                  <a:pt x="7365242" y="3546038"/>
                </a:lnTo>
                <a:lnTo>
                  <a:pt x="7321424" y="3562569"/>
                </a:lnTo>
                <a:lnTo>
                  <a:pt x="7276051" y="3575695"/>
                </a:lnTo>
                <a:lnTo>
                  <a:pt x="7229276" y="3585261"/>
                </a:lnTo>
                <a:lnTo>
                  <a:pt x="7181254" y="3591114"/>
                </a:lnTo>
                <a:lnTo>
                  <a:pt x="7132138" y="3593099"/>
                </a:lnTo>
                <a:close/>
              </a:path>
            </a:pathLst>
          </a:custGeom>
          <a:solidFill>
            <a:srgbClr val="F3F3F3"/>
          </a:solidFill>
        </p:spPr>
        <p:txBody>
          <a:bodyPr wrap="square" lIns="0" tIns="0" rIns="0" bIns="0" rtlCol="0"/>
          <a:lstStyle/>
          <a:p>
            <a:endParaRPr dirty="0"/>
          </a:p>
        </p:txBody>
      </p:sp>
      <p:sp>
        <p:nvSpPr>
          <p:cNvPr id="4" name="object 4"/>
          <p:cNvSpPr txBox="1"/>
          <p:nvPr/>
        </p:nvSpPr>
        <p:spPr>
          <a:xfrm>
            <a:off x="914400" y="547609"/>
            <a:ext cx="7450394" cy="4375942"/>
          </a:xfrm>
          <a:prstGeom prst="rect">
            <a:avLst/>
          </a:prstGeom>
        </p:spPr>
        <p:txBody>
          <a:bodyPr vert="horz" wrap="square" lIns="0" tIns="12700" rIns="0" bIns="0" rtlCol="0">
            <a:spAutoFit/>
          </a:bodyPr>
          <a:lstStyle/>
          <a:p>
            <a:pPr marL="12700">
              <a:lnSpc>
                <a:spcPts val="1664"/>
              </a:lnSpc>
              <a:spcBef>
                <a:spcPts val="100"/>
              </a:spcBef>
            </a:pPr>
            <a:endParaRPr sz="1400" dirty="0">
              <a:latin typeface="Microsoft Sans Serif"/>
              <a:cs typeface="Microsoft Sans Serif"/>
            </a:endParaRPr>
          </a:p>
          <a:p>
            <a:pPr>
              <a:lnSpc>
                <a:spcPct val="200000"/>
              </a:lnSpc>
            </a:pPr>
            <a:r>
              <a:rPr lang="en-US" sz="1300" b="1" dirty="0">
                <a:solidFill>
                  <a:srgbClr val="0070C0"/>
                </a:solidFill>
                <a:latin typeface="Helvetica Neue" panose="02000503000000020004" pitchFamily="2" charset="0"/>
              </a:rPr>
              <a:t>Model results insights</a:t>
            </a:r>
            <a:r>
              <a:rPr lang="en-AE" sz="1300" b="1" dirty="0">
                <a:solidFill>
                  <a:srgbClr val="0070C0"/>
                </a:solidFill>
                <a:latin typeface="Helvetica Neue" panose="02000503000000020004" pitchFamily="2" charset="0"/>
              </a:rPr>
              <a:t>: </a:t>
            </a:r>
            <a:endParaRPr lang="en-US" sz="1300" dirty="0">
              <a:solidFill>
                <a:srgbClr val="1F1F1F"/>
              </a:solidFill>
              <a:latin typeface="Google Sans"/>
            </a:endParaRPr>
          </a:p>
          <a:p>
            <a:pPr marL="285750" indent="-285750">
              <a:lnSpc>
                <a:spcPct val="150000"/>
              </a:lnSpc>
              <a:buFont typeface="Arial" panose="020B0604020202020204" pitchFamily="34" charset="0"/>
              <a:buChar char="•"/>
            </a:pPr>
            <a:r>
              <a:rPr lang="en-US" sz="1300" b="1" dirty="0">
                <a:solidFill>
                  <a:srgbClr val="1F1F1F"/>
                </a:solidFill>
                <a:latin typeface="Google Sans"/>
              </a:rPr>
              <a:t>Logistic Regression </a:t>
            </a:r>
            <a:r>
              <a:rPr lang="en-US" sz="1300" dirty="0">
                <a:solidFill>
                  <a:srgbClr val="1F1F1F"/>
                </a:solidFill>
                <a:latin typeface="Google Sans"/>
              </a:rPr>
              <a:t>as a Baseline: The initial logistic regression model provided a reasonable baseline for identifying defaulters and non-defaulters. </a:t>
            </a:r>
            <a:r>
              <a:rPr lang="en-US" sz="1300" b="1" u="sng" dirty="0">
                <a:solidFill>
                  <a:schemeClr val="accent2"/>
                </a:solidFill>
                <a:latin typeface="Google Sans"/>
              </a:rPr>
              <a:t>While not perfect, it offered a balance between precision and recall.</a:t>
            </a:r>
          </a:p>
          <a:p>
            <a:pPr marL="285750" indent="-285750">
              <a:lnSpc>
                <a:spcPct val="150000"/>
              </a:lnSpc>
              <a:buFont typeface="Arial" panose="020B0604020202020204" pitchFamily="34" charset="0"/>
              <a:buChar char="•"/>
            </a:pPr>
            <a:r>
              <a:rPr lang="en-US" sz="1300" b="1" dirty="0">
                <a:solidFill>
                  <a:srgbClr val="1F1F1F"/>
                </a:solidFill>
                <a:latin typeface="Google Sans"/>
              </a:rPr>
              <a:t>LDA</a:t>
            </a:r>
            <a:r>
              <a:rPr lang="en-US" sz="1300" dirty="0">
                <a:solidFill>
                  <a:srgbClr val="1F1F1F"/>
                </a:solidFill>
                <a:latin typeface="Google Sans"/>
              </a:rPr>
              <a:t> for Feature Importance: While LDA's direct prediction performance wasn't the strongest, it can be valuable for understanding the underlying data structure. Analyzing the features that contribute most to the separation of defaulters and non-defaulters in LDA's lower-dimensional space can provide insights for improving other models.</a:t>
            </a:r>
          </a:p>
          <a:p>
            <a:pPr marL="285750" indent="-285750">
              <a:lnSpc>
                <a:spcPct val="150000"/>
              </a:lnSpc>
              <a:buFont typeface="Arial" panose="020B0604020202020204" pitchFamily="34" charset="0"/>
              <a:buChar char="•"/>
            </a:pPr>
            <a:r>
              <a:rPr lang="en-US" sz="1300" b="1" dirty="0">
                <a:solidFill>
                  <a:srgbClr val="1F1F1F"/>
                </a:solidFill>
                <a:latin typeface="Google Sans"/>
              </a:rPr>
              <a:t>Random Forest </a:t>
            </a:r>
            <a:r>
              <a:rPr lang="en-US" sz="1300" dirty="0">
                <a:solidFill>
                  <a:srgbClr val="1F1F1F"/>
                </a:solidFill>
                <a:latin typeface="Google Sans"/>
              </a:rPr>
              <a:t>Potential for Non-Defaulter Identification: Random Forest, despite its low recall for defaulters, achieved a relatively high precision. This suggests it might be a valuable tool for scenarios where accurately identifying non-defaulters is the primary objective.</a:t>
            </a:r>
          </a:p>
          <a:p>
            <a:pPr>
              <a:lnSpc>
                <a:spcPct val="200000"/>
              </a:lnSpc>
            </a:pPr>
            <a:endParaRPr lang="en-US" sz="1300" dirty="0">
              <a:solidFill>
                <a:srgbClr val="1F1F1F"/>
              </a:solidFill>
              <a:latin typeface="Google Sans"/>
            </a:endParaRPr>
          </a:p>
          <a:p>
            <a:pPr algn="l">
              <a:lnSpc>
                <a:spcPct val="200000"/>
              </a:lnSpc>
            </a:pPr>
            <a:endParaRPr lang="en-US" sz="1300" dirty="0">
              <a:solidFill>
                <a:srgbClr val="1F1F1F"/>
              </a:solidFill>
              <a:latin typeface="Google Sans"/>
            </a:endParaRPr>
          </a:p>
        </p:txBody>
      </p:sp>
    </p:spTree>
    <p:extLst>
      <p:ext uri="{BB962C8B-B14F-4D97-AF65-F5344CB8AC3E}">
        <p14:creationId xmlns:p14="http://schemas.microsoft.com/office/powerpoint/2010/main" val="3716176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05200" y="2238025"/>
            <a:ext cx="1257332" cy="452120"/>
          </a:xfrm>
          <a:prstGeom prst="rect">
            <a:avLst/>
          </a:prstGeom>
        </p:spPr>
        <p:txBody>
          <a:bodyPr vert="horz" wrap="square" lIns="0" tIns="12700" rIns="0" bIns="0" rtlCol="0">
            <a:spAutoFit/>
          </a:bodyPr>
          <a:lstStyle/>
          <a:p>
            <a:pPr marL="12700">
              <a:lnSpc>
                <a:spcPct val="100000"/>
              </a:lnSpc>
              <a:spcBef>
                <a:spcPts val="100"/>
              </a:spcBef>
            </a:pPr>
            <a:r>
              <a:rPr sz="2800" b="1" dirty="0">
                <a:solidFill>
                  <a:srgbClr val="0D38A9"/>
                </a:solidFill>
                <a:latin typeface="Arial"/>
                <a:cs typeface="Arial"/>
              </a:rPr>
              <a:t>—</a:t>
            </a:r>
            <a:endParaRPr sz="2800" dirty="0">
              <a:latin typeface="Arial"/>
              <a:cs typeface="Arial"/>
            </a:endParaRPr>
          </a:p>
        </p:txBody>
      </p:sp>
      <p:sp>
        <p:nvSpPr>
          <p:cNvPr id="7" name="object 2">
            <a:extLst>
              <a:ext uri="{FF2B5EF4-FFF2-40B4-BE49-F238E27FC236}">
                <a16:creationId xmlns:a16="http://schemas.microsoft.com/office/drawing/2014/main" id="{3B19C8E7-15B2-3738-274A-1E69A006A2AD}"/>
              </a:ext>
            </a:extLst>
          </p:cNvPr>
          <p:cNvSpPr txBox="1"/>
          <p:nvPr/>
        </p:nvSpPr>
        <p:spPr>
          <a:xfrm>
            <a:off x="5181600" y="2228119"/>
            <a:ext cx="381000" cy="452120"/>
          </a:xfrm>
          <a:prstGeom prst="rect">
            <a:avLst/>
          </a:prstGeom>
        </p:spPr>
        <p:txBody>
          <a:bodyPr vert="horz" wrap="square" lIns="0" tIns="12700" rIns="0" bIns="0" rtlCol="0">
            <a:spAutoFit/>
          </a:bodyPr>
          <a:lstStyle/>
          <a:p>
            <a:pPr marL="12700">
              <a:lnSpc>
                <a:spcPct val="100000"/>
              </a:lnSpc>
              <a:spcBef>
                <a:spcPts val="100"/>
              </a:spcBef>
            </a:pPr>
            <a:r>
              <a:rPr sz="2800" b="1" dirty="0">
                <a:solidFill>
                  <a:srgbClr val="0D38A9"/>
                </a:solidFill>
                <a:latin typeface="Arial"/>
                <a:cs typeface="Arial"/>
              </a:rPr>
              <a:t>—</a:t>
            </a:r>
            <a:endParaRPr sz="2800">
              <a:latin typeface="Arial"/>
              <a:cs typeface="Arial"/>
            </a:endParaRPr>
          </a:p>
        </p:txBody>
      </p:sp>
      <p:sp>
        <p:nvSpPr>
          <p:cNvPr id="8" name="object 2">
            <a:extLst>
              <a:ext uri="{FF2B5EF4-FFF2-40B4-BE49-F238E27FC236}">
                <a16:creationId xmlns:a16="http://schemas.microsoft.com/office/drawing/2014/main" id="{7C8599D5-1C47-E763-EA29-D53D1B4467F7}"/>
              </a:ext>
            </a:extLst>
          </p:cNvPr>
          <p:cNvSpPr txBox="1"/>
          <p:nvPr/>
        </p:nvSpPr>
        <p:spPr>
          <a:xfrm>
            <a:off x="4191000" y="2238025"/>
            <a:ext cx="990600"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solidFill>
                  <a:srgbClr val="0D38A9"/>
                </a:solidFill>
                <a:latin typeface="Arial"/>
                <a:cs typeface="Arial"/>
              </a:rPr>
              <a:t>END</a:t>
            </a:r>
            <a:endParaRPr sz="28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6263" y="219870"/>
            <a:ext cx="2713990" cy="391160"/>
          </a:xfrm>
          <a:prstGeom prst="rect">
            <a:avLst/>
          </a:prstGeom>
        </p:spPr>
        <p:txBody>
          <a:bodyPr vert="horz" wrap="square" lIns="0" tIns="12700" rIns="0" bIns="0" rtlCol="0">
            <a:spAutoFit/>
          </a:bodyPr>
          <a:lstStyle/>
          <a:p>
            <a:pPr marL="12700">
              <a:lnSpc>
                <a:spcPct val="100000"/>
              </a:lnSpc>
              <a:spcBef>
                <a:spcPts val="100"/>
              </a:spcBef>
            </a:pPr>
            <a:r>
              <a:rPr lang="en-US" sz="2400" spc="-100" dirty="0"/>
              <a:t>1 - Data</a:t>
            </a:r>
            <a:r>
              <a:rPr sz="2400" spc="-20" dirty="0"/>
              <a:t> </a:t>
            </a:r>
            <a:r>
              <a:rPr sz="2400" spc="-35" dirty="0"/>
              <a:t>O</a:t>
            </a:r>
            <a:r>
              <a:rPr sz="2400" spc="-50" dirty="0"/>
              <a:t>v</a:t>
            </a:r>
            <a:r>
              <a:rPr sz="2400" spc="-20" dirty="0"/>
              <a:t>e</a:t>
            </a:r>
            <a:r>
              <a:rPr sz="2400" spc="55" dirty="0"/>
              <a:t>r</a:t>
            </a:r>
            <a:r>
              <a:rPr sz="2400" spc="-50" dirty="0"/>
              <a:t>vi</a:t>
            </a:r>
            <a:r>
              <a:rPr sz="2400" spc="-85" dirty="0"/>
              <a:t>e</a:t>
            </a:r>
            <a:r>
              <a:rPr sz="2400" spc="180" dirty="0"/>
              <a:t>w</a:t>
            </a:r>
            <a:endParaRPr sz="2400" dirty="0"/>
          </a:p>
        </p:txBody>
      </p:sp>
      <p:sp>
        <p:nvSpPr>
          <p:cNvPr id="3" name="object 3"/>
          <p:cNvSpPr/>
          <p:nvPr/>
        </p:nvSpPr>
        <p:spPr>
          <a:xfrm>
            <a:off x="456375" y="1280795"/>
            <a:ext cx="1856105" cy="833755"/>
          </a:xfrm>
          <a:custGeom>
            <a:avLst/>
            <a:gdLst/>
            <a:ahLst/>
            <a:cxnLst/>
            <a:rect l="l" t="t" r="r" b="b"/>
            <a:pathLst>
              <a:path w="1856105" h="833755">
                <a:moveTo>
                  <a:pt x="1716547" y="833699"/>
                </a:moveTo>
                <a:lnTo>
                  <a:pt x="138952" y="833699"/>
                </a:lnTo>
                <a:lnTo>
                  <a:pt x="95032" y="826616"/>
                </a:lnTo>
                <a:lnTo>
                  <a:pt x="56889" y="806890"/>
                </a:lnTo>
                <a:lnTo>
                  <a:pt x="26809" y="776810"/>
                </a:lnTo>
                <a:lnTo>
                  <a:pt x="7083" y="738667"/>
                </a:lnTo>
                <a:lnTo>
                  <a:pt x="0" y="694747"/>
                </a:lnTo>
                <a:lnTo>
                  <a:pt x="0" y="138952"/>
                </a:lnTo>
                <a:lnTo>
                  <a:pt x="7083" y="95032"/>
                </a:lnTo>
                <a:lnTo>
                  <a:pt x="26809" y="56889"/>
                </a:lnTo>
                <a:lnTo>
                  <a:pt x="56889" y="26809"/>
                </a:lnTo>
                <a:lnTo>
                  <a:pt x="95032" y="7083"/>
                </a:lnTo>
                <a:lnTo>
                  <a:pt x="138952" y="0"/>
                </a:lnTo>
                <a:lnTo>
                  <a:pt x="1716547" y="0"/>
                </a:lnTo>
                <a:lnTo>
                  <a:pt x="1769722" y="10577"/>
                </a:lnTo>
                <a:lnTo>
                  <a:pt x="1814801" y="40698"/>
                </a:lnTo>
                <a:lnTo>
                  <a:pt x="1844922" y="85777"/>
                </a:lnTo>
                <a:lnTo>
                  <a:pt x="1855499" y="138952"/>
                </a:lnTo>
                <a:lnTo>
                  <a:pt x="1855499" y="694747"/>
                </a:lnTo>
                <a:lnTo>
                  <a:pt x="1848416" y="738667"/>
                </a:lnTo>
                <a:lnTo>
                  <a:pt x="1828690" y="776810"/>
                </a:lnTo>
                <a:lnTo>
                  <a:pt x="1798610" y="806890"/>
                </a:lnTo>
                <a:lnTo>
                  <a:pt x="1760467" y="826616"/>
                </a:lnTo>
                <a:lnTo>
                  <a:pt x="1716547" y="833699"/>
                </a:lnTo>
                <a:close/>
              </a:path>
            </a:pathLst>
          </a:custGeom>
          <a:solidFill>
            <a:srgbClr val="5B9BD4">
              <a:alpha val="19999"/>
            </a:srgbClr>
          </a:solidFill>
        </p:spPr>
        <p:txBody>
          <a:bodyPr wrap="square" lIns="0" tIns="0" rIns="0" bIns="0" rtlCol="0"/>
          <a:lstStyle/>
          <a:p>
            <a:endParaRPr/>
          </a:p>
        </p:txBody>
      </p:sp>
      <p:sp>
        <p:nvSpPr>
          <p:cNvPr id="4" name="object 4"/>
          <p:cNvSpPr txBox="1"/>
          <p:nvPr/>
        </p:nvSpPr>
        <p:spPr>
          <a:xfrm>
            <a:off x="1007151" y="1537689"/>
            <a:ext cx="1054694" cy="289823"/>
          </a:xfrm>
          <a:prstGeom prst="rect">
            <a:avLst/>
          </a:prstGeom>
        </p:spPr>
        <p:txBody>
          <a:bodyPr vert="horz" wrap="square" lIns="0" tIns="12700" rIns="0" bIns="0" rtlCol="0">
            <a:spAutoFit/>
          </a:bodyPr>
          <a:lstStyle/>
          <a:p>
            <a:pPr marL="12700">
              <a:lnSpc>
                <a:spcPct val="100000"/>
              </a:lnSpc>
              <a:spcBef>
                <a:spcPts val="100"/>
              </a:spcBef>
            </a:pPr>
            <a:r>
              <a:rPr lang="en-US" sz="1800" b="1" spc="45" dirty="0">
                <a:latin typeface="Arial"/>
                <a:cs typeface="Arial"/>
              </a:rPr>
              <a:t>2,058</a:t>
            </a:r>
            <a:endParaRPr sz="1800" dirty="0">
              <a:latin typeface="Arial"/>
              <a:cs typeface="Arial"/>
            </a:endParaRPr>
          </a:p>
        </p:txBody>
      </p:sp>
      <p:sp>
        <p:nvSpPr>
          <p:cNvPr id="5" name="object 5"/>
          <p:cNvSpPr/>
          <p:nvPr/>
        </p:nvSpPr>
        <p:spPr>
          <a:xfrm>
            <a:off x="456375" y="963371"/>
            <a:ext cx="1856105" cy="387985"/>
          </a:xfrm>
          <a:custGeom>
            <a:avLst/>
            <a:gdLst/>
            <a:ahLst/>
            <a:cxnLst/>
            <a:rect l="l" t="t" r="r" b="b"/>
            <a:pathLst>
              <a:path w="1856105" h="387985">
                <a:moveTo>
                  <a:pt x="1790848" y="387899"/>
                </a:moveTo>
                <a:lnTo>
                  <a:pt x="64651" y="387899"/>
                </a:lnTo>
                <a:lnTo>
                  <a:pt x="39486" y="382819"/>
                </a:lnTo>
                <a:lnTo>
                  <a:pt x="18935" y="368964"/>
                </a:lnTo>
                <a:lnTo>
                  <a:pt x="5080" y="348413"/>
                </a:lnTo>
                <a:lnTo>
                  <a:pt x="0" y="323248"/>
                </a:lnTo>
                <a:lnTo>
                  <a:pt x="0" y="64651"/>
                </a:lnTo>
                <a:lnTo>
                  <a:pt x="5080" y="39486"/>
                </a:lnTo>
                <a:lnTo>
                  <a:pt x="18935" y="18935"/>
                </a:lnTo>
                <a:lnTo>
                  <a:pt x="39486" y="5080"/>
                </a:lnTo>
                <a:lnTo>
                  <a:pt x="64651" y="0"/>
                </a:lnTo>
                <a:lnTo>
                  <a:pt x="1790848" y="0"/>
                </a:lnTo>
                <a:lnTo>
                  <a:pt x="1836563" y="18935"/>
                </a:lnTo>
                <a:lnTo>
                  <a:pt x="1855499" y="64651"/>
                </a:lnTo>
                <a:lnTo>
                  <a:pt x="1855499" y="323248"/>
                </a:lnTo>
                <a:lnTo>
                  <a:pt x="1850419" y="348413"/>
                </a:lnTo>
                <a:lnTo>
                  <a:pt x="1836564" y="368964"/>
                </a:lnTo>
                <a:lnTo>
                  <a:pt x="1816013" y="382819"/>
                </a:lnTo>
                <a:lnTo>
                  <a:pt x="1790848" y="387899"/>
                </a:lnTo>
                <a:close/>
              </a:path>
            </a:pathLst>
          </a:custGeom>
          <a:solidFill>
            <a:srgbClr val="1973D1"/>
          </a:solidFill>
        </p:spPr>
        <p:txBody>
          <a:bodyPr wrap="square" lIns="0" tIns="0" rIns="0" bIns="0" rtlCol="0"/>
          <a:lstStyle/>
          <a:p>
            <a:endParaRPr/>
          </a:p>
        </p:txBody>
      </p:sp>
      <p:sp>
        <p:nvSpPr>
          <p:cNvPr id="6" name="object 6"/>
          <p:cNvSpPr txBox="1"/>
          <p:nvPr/>
        </p:nvSpPr>
        <p:spPr>
          <a:xfrm>
            <a:off x="826187" y="1038004"/>
            <a:ext cx="1320799" cy="212879"/>
          </a:xfrm>
          <a:prstGeom prst="rect">
            <a:avLst/>
          </a:prstGeom>
        </p:spPr>
        <p:txBody>
          <a:bodyPr vert="horz" wrap="square" lIns="0" tIns="12700" rIns="0" bIns="0" rtlCol="0">
            <a:spAutoFit/>
          </a:bodyPr>
          <a:lstStyle/>
          <a:p>
            <a:pPr marL="12700">
              <a:lnSpc>
                <a:spcPct val="100000"/>
              </a:lnSpc>
              <a:spcBef>
                <a:spcPts val="100"/>
              </a:spcBef>
            </a:pPr>
            <a:r>
              <a:rPr lang="en-US" sz="1300" b="1" spc="-10" dirty="0">
                <a:solidFill>
                  <a:srgbClr val="FFFFFF"/>
                </a:solidFill>
                <a:latin typeface="Arial"/>
                <a:cs typeface="Arial"/>
              </a:rPr>
              <a:t>Total Companies</a:t>
            </a:r>
            <a:endParaRPr sz="1300" dirty="0">
              <a:latin typeface="Arial"/>
              <a:cs typeface="Arial"/>
            </a:endParaRPr>
          </a:p>
        </p:txBody>
      </p:sp>
      <p:sp>
        <p:nvSpPr>
          <p:cNvPr id="7" name="object 7"/>
          <p:cNvSpPr/>
          <p:nvPr/>
        </p:nvSpPr>
        <p:spPr>
          <a:xfrm>
            <a:off x="2581624" y="1280795"/>
            <a:ext cx="1856105" cy="833755"/>
          </a:xfrm>
          <a:custGeom>
            <a:avLst/>
            <a:gdLst/>
            <a:ahLst/>
            <a:cxnLst/>
            <a:rect l="l" t="t" r="r" b="b"/>
            <a:pathLst>
              <a:path w="1856104" h="833755">
                <a:moveTo>
                  <a:pt x="1716547" y="833699"/>
                </a:moveTo>
                <a:lnTo>
                  <a:pt x="138952" y="833699"/>
                </a:lnTo>
                <a:lnTo>
                  <a:pt x="95032" y="826616"/>
                </a:lnTo>
                <a:lnTo>
                  <a:pt x="56889" y="806890"/>
                </a:lnTo>
                <a:lnTo>
                  <a:pt x="26809" y="776810"/>
                </a:lnTo>
                <a:lnTo>
                  <a:pt x="7083" y="738667"/>
                </a:lnTo>
                <a:lnTo>
                  <a:pt x="0" y="694747"/>
                </a:lnTo>
                <a:lnTo>
                  <a:pt x="0" y="138952"/>
                </a:lnTo>
                <a:lnTo>
                  <a:pt x="7083" y="95032"/>
                </a:lnTo>
                <a:lnTo>
                  <a:pt x="26809" y="56889"/>
                </a:lnTo>
                <a:lnTo>
                  <a:pt x="56889" y="26809"/>
                </a:lnTo>
                <a:lnTo>
                  <a:pt x="95032" y="7083"/>
                </a:lnTo>
                <a:lnTo>
                  <a:pt x="138952" y="0"/>
                </a:lnTo>
                <a:lnTo>
                  <a:pt x="1716547" y="0"/>
                </a:lnTo>
                <a:lnTo>
                  <a:pt x="1769722" y="10577"/>
                </a:lnTo>
                <a:lnTo>
                  <a:pt x="1814801" y="40698"/>
                </a:lnTo>
                <a:lnTo>
                  <a:pt x="1844922" y="85777"/>
                </a:lnTo>
                <a:lnTo>
                  <a:pt x="1855499" y="138952"/>
                </a:lnTo>
                <a:lnTo>
                  <a:pt x="1855499" y="694747"/>
                </a:lnTo>
                <a:lnTo>
                  <a:pt x="1848416" y="738667"/>
                </a:lnTo>
                <a:lnTo>
                  <a:pt x="1828690" y="776810"/>
                </a:lnTo>
                <a:lnTo>
                  <a:pt x="1798610" y="806890"/>
                </a:lnTo>
                <a:lnTo>
                  <a:pt x="1760467" y="826616"/>
                </a:lnTo>
                <a:lnTo>
                  <a:pt x="1716547" y="833699"/>
                </a:lnTo>
                <a:close/>
              </a:path>
            </a:pathLst>
          </a:custGeom>
          <a:solidFill>
            <a:srgbClr val="5B9BD4">
              <a:alpha val="19999"/>
            </a:srgbClr>
          </a:solidFill>
        </p:spPr>
        <p:txBody>
          <a:bodyPr wrap="square" lIns="0" tIns="0" rIns="0" bIns="0" rtlCol="0"/>
          <a:lstStyle/>
          <a:p>
            <a:endParaRPr/>
          </a:p>
        </p:txBody>
      </p:sp>
      <p:sp>
        <p:nvSpPr>
          <p:cNvPr id="8" name="object 8"/>
          <p:cNvSpPr txBox="1"/>
          <p:nvPr/>
        </p:nvSpPr>
        <p:spPr>
          <a:xfrm>
            <a:off x="3016301" y="1522522"/>
            <a:ext cx="1121046" cy="289823"/>
          </a:xfrm>
          <a:prstGeom prst="rect">
            <a:avLst/>
          </a:prstGeom>
        </p:spPr>
        <p:txBody>
          <a:bodyPr vert="horz" wrap="square" lIns="0" tIns="12700" rIns="0" bIns="0" rtlCol="0">
            <a:spAutoFit/>
          </a:bodyPr>
          <a:lstStyle/>
          <a:p>
            <a:pPr marL="12700">
              <a:lnSpc>
                <a:spcPct val="100000"/>
              </a:lnSpc>
              <a:spcBef>
                <a:spcPts val="100"/>
              </a:spcBef>
            </a:pPr>
            <a:r>
              <a:rPr lang="en-US" sz="1800" b="1" spc="75" dirty="0">
                <a:latin typeface="Arial"/>
                <a:cs typeface="Arial"/>
              </a:rPr>
              <a:t>One Year</a:t>
            </a:r>
            <a:endParaRPr sz="1800" dirty="0">
              <a:latin typeface="Arial"/>
              <a:cs typeface="Arial"/>
            </a:endParaRPr>
          </a:p>
        </p:txBody>
      </p:sp>
      <p:sp>
        <p:nvSpPr>
          <p:cNvPr id="9" name="object 9"/>
          <p:cNvSpPr/>
          <p:nvPr/>
        </p:nvSpPr>
        <p:spPr>
          <a:xfrm>
            <a:off x="2581624" y="963371"/>
            <a:ext cx="1856105" cy="387985"/>
          </a:xfrm>
          <a:custGeom>
            <a:avLst/>
            <a:gdLst/>
            <a:ahLst/>
            <a:cxnLst/>
            <a:rect l="l" t="t" r="r" b="b"/>
            <a:pathLst>
              <a:path w="1856104" h="387985">
                <a:moveTo>
                  <a:pt x="1790848" y="387899"/>
                </a:moveTo>
                <a:lnTo>
                  <a:pt x="64651" y="387899"/>
                </a:lnTo>
                <a:lnTo>
                  <a:pt x="39486" y="382819"/>
                </a:lnTo>
                <a:lnTo>
                  <a:pt x="18935" y="368964"/>
                </a:lnTo>
                <a:lnTo>
                  <a:pt x="5080" y="348413"/>
                </a:lnTo>
                <a:lnTo>
                  <a:pt x="0" y="323248"/>
                </a:lnTo>
                <a:lnTo>
                  <a:pt x="0" y="64651"/>
                </a:lnTo>
                <a:lnTo>
                  <a:pt x="5080" y="39486"/>
                </a:lnTo>
                <a:lnTo>
                  <a:pt x="18935" y="18935"/>
                </a:lnTo>
                <a:lnTo>
                  <a:pt x="39486" y="5080"/>
                </a:lnTo>
                <a:lnTo>
                  <a:pt x="64651" y="0"/>
                </a:lnTo>
                <a:lnTo>
                  <a:pt x="1790848" y="0"/>
                </a:lnTo>
                <a:lnTo>
                  <a:pt x="1836563" y="18935"/>
                </a:lnTo>
                <a:lnTo>
                  <a:pt x="1855499" y="64651"/>
                </a:lnTo>
                <a:lnTo>
                  <a:pt x="1855499" y="323248"/>
                </a:lnTo>
                <a:lnTo>
                  <a:pt x="1850419" y="348413"/>
                </a:lnTo>
                <a:lnTo>
                  <a:pt x="1836564" y="368964"/>
                </a:lnTo>
                <a:lnTo>
                  <a:pt x="1816013" y="382819"/>
                </a:lnTo>
                <a:lnTo>
                  <a:pt x="1790848" y="387899"/>
                </a:lnTo>
                <a:close/>
              </a:path>
            </a:pathLst>
          </a:custGeom>
          <a:solidFill>
            <a:srgbClr val="1973D1"/>
          </a:solidFill>
        </p:spPr>
        <p:txBody>
          <a:bodyPr wrap="square" lIns="0" tIns="0" rIns="0" bIns="0" rtlCol="0"/>
          <a:lstStyle/>
          <a:p>
            <a:endParaRPr/>
          </a:p>
        </p:txBody>
      </p:sp>
      <p:sp>
        <p:nvSpPr>
          <p:cNvPr id="10" name="object 10"/>
          <p:cNvSpPr txBox="1"/>
          <p:nvPr/>
        </p:nvSpPr>
        <p:spPr>
          <a:xfrm>
            <a:off x="3016301" y="1038004"/>
            <a:ext cx="986790" cy="212879"/>
          </a:xfrm>
          <a:prstGeom prst="rect">
            <a:avLst/>
          </a:prstGeom>
        </p:spPr>
        <p:txBody>
          <a:bodyPr vert="horz" wrap="square" lIns="0" tIns="12700" rIns="0" bIns="0" rtlCol="0">
            <a:spAutoFit/>
          </a:bodyPr>
          <a:lstStyle/>
          <a:p>
            <a:pPr marL="12700">
              <a:lnSpc>
                <a:spcPct val="100000"/>
              </a:lnSpc>
              <a:spcBef>
                <a:spcPts val="100"/>
              </a:spcBef>
            </a:pPr>
            <a:r>
              <a:rPr lang="en-US" sz="1300" b="1" spc="-10" dirty="0">
                <a:solidFill>
                  <a:srgbClr val="FFFFFF"/>
                </a:solidFill>
                <a:latin typeface="Arial"/>
                <a:cs typeface="Arial"/>
              </a:rPr>
              <a:t>Time Frame</a:t>
            </a:r>
            <a:endParaRPr sz="1300" dirty="0">
              <a:latin typeface="Arial"/>
              <a:cs typeface="Arial"/>
            </a:endParaRPr>
          </a:p>
        </p:txBody>
      </p:sp>
      <p:sp>
        <p:nvSpPr>
          <p:cNvPr id="11" name="object 11"/>
          <p:cNvSpPr/>
          <p:nvPr/>
        </p:nvSpPr>
        <p:spPr>
          <a:xfrm>
            <a:off x="4706875" y="1280795"/>
            <a:ext cx="1856105" cy="833755"/>
          </a:xfrm>
          <a:custGeom>
            <a:avLst/>
            <a:gdLst/>
            <a:ahLst/>
            <a:cxnLst/>
            <a:rect l="l" t="t" r="r" b="b"/>
            <a:pathLst>
              <a:path w="1856104" h="833755">
                <a:moveTo>
                  <a:pt x="1716547" y="833699"/>
                </a:moveTo>
                <a:lnTo>
                  <a:pt x="138952" y="833699"/>
                </a:lnTo>
                <a:lnTo>
                  <a:pt x="95032" y="826616"/>
                </a:lnTo>
                <a:lnTo>
                  <a:pt x="56889" y="806890"/>
                </a:lnTo>
                <a:lnTo>
                  <a:pt x="26809" y="776810"/>
                </a:lnTo>
                <a:lnTo>
                  <a:pt x="7083" y="738667"/>
                </a:lnTo>
                <a:lnTo>
                  <a:pt x="0" y="694747"/>
                </a:lnTo>
                <a:lnTo>
                  <a:pt x="0" y="138952"/>
                </a:lnTo>
                <a:lnTo>
                  <a:pt x="7083" y="95032"/>
                </a:lnTo>
                <a:lnTo>
                  <a:pt x="26809" y="56889"/>
                </a:lnTo>
                <a:lnTo>
                  <a:pt x="56889" y="26809"/>
                </a:lnTo>
                <a:lnTo>
                  <a:pt x="95032" y="7083"/>
                </a:lnTo>
                <a:lnTo>
                  <a:pt x="138952" y="0"/>
                </a:lnTo>
                <a:lnTo>
                  <a:pt x="1716547" y="0"/>
                </a:lnTo>
                <a:lnTo>
                  <a:pt x="1769722" y="10577"/>
                </a:lnTo>
                <a:lnTo>
                  <a:pt x="1814801" y="40698"/>
                </a:lnTo>
                <a:lnTo>
                  <a:pt x="1844922" y="85777"/>
                </a:lnTo>
                <a:lnTo>
                  <a:pt x="1855499" y="138952"/>
                </a:lnTo>
                <a:lnTo>
                  <a:pt x="1855499" y="694747"/>
                </a:lnTo>
                <a:lnTo>
                  <a:pt x="1848416" y="738667"/>
                </a:lnTo>
                <a:lnTo>
                  <a:pt x="1828690" y="776810"/>
                </a:lnTo>
                <a:lnTo>
                  <a:pt x="1798610" y="806890"/>
                </a:lnTo>
                <a:lnTo>
                  <a:pt x="1760467" y="826616"/>
                </a:lnTo>
                <a:lnTo>
                  <a:pt x="1716547" y="833699"/>
                </a:lnTo>
                <a:close/>
              </a:path>
            </a:pathLst>
          </a:custGeom>
          <a:solidFill>
            <a:srgbClr val="5B9BD4">
              <a:alpha val="19999"/>
            </a:srgbClr>
          </a:solidFill>
        </p:spPr>
        <p:txBody>
          <a:bodyPr wrap="square" lIns="0" tIns="0" rIns="0" bIns="0" rtlCol="0"/>
          <a:lstStyle/>
          <a:p>
            <a:endParaRPr/>
          </a:p>
        </p:txBody>
      </p:sp>
      <p:sp>
        <p:nvSpPr>
          <p:cNvPr id="12" name="object 12"/>
          <p:cNvSpPr txBox="1"/>
          <p:nvPr/>
        </p:nvSpPr>
        <p:spPr>
          <a:xfrm>
            <a:off x="5115693" y="1493111"/>
            <a:ext cx="927766" cy="289823"/>
          </a:xfrm>
          <a:prstGeom prst="rect">
            <a:avLst/>
          </a:prstGeom>
        </p:spPr>
        <p:txBody>
          <a:bodyPr vert="horz" wrap="square" lIns="0" tIns="12700" rIns="0" bIns="0" rtlCol="0">
            <a:spAutoFit/>
          </a:bodyPr>
          <a:lstStyle/>
          <a:p>
            <a:pPr marL="12700" algn="ctr">
              <a:lnSpc>
                <a:spcPct val="100000"/>
              </a:lnSpc>
              <a:spcBef>
                <a:spcPts val="100"/>
              </a:spcBef>
            </a:pPr>
            <a:r>
              <a:rPr lang="en-US" sz="1800" b="1" spc="75" dirty="0">
                <a:latin typeface="Arial"/>
                <a:cs typeface="Arial"/>
              </a:rPr>
              <a:t>220</a:t>
            </a:r>
            <a:endParaRPr sz="1800" dirty="0">
              <a:latin typeface="Arial"/>
              <a:cs typeface="Arial"/>
            </a:endParaRPr>
          </a:p>
        </p:txBody>
      </p:sp>
      <p:sp>
        <p:nvSpPr>
          <p:cNvPr id="13" name="object 13"/>
          <p:cNvSpPr/>
          <p:nvPr/>
        </p:nvSpPr>
        <p:spPr>
          <a:xfrm>
            <a:off x="4706875" y="963371"/>
            <a:ext cx="1856105" cy="387985"/>
          </a:xfrm>
          <a:custGeom>
            <a:avLst/>
            <a:gdLst/>
            <a:ahLst/>
            <a:cxnLst/>
            <a:rect l="l" t="t" r="r" b="b"/>
            <a:pathLst>
              <a:path w="1856104" h="387985">
                <a:moveTo>
                  <a:pt x="1790848" y="387899"/>
                </a:moveTo>
                <a:lnTo>
                  <a:pt x="64651" y="387899"/>
                </a:lnTo>
                <a:lnTo>
                  <a:pt x="39486" y="382819"/>
                </a:lnTo>
                <a:lnTo>
                  <a:pt x="18935" y="368964"/>
                </a:lnTo>
                <a:lnTo>
                  <a:pt x="5080" y="348413"/>
                </a:lnTo>
                <a:lnTo>
                  <a:pt x="0" y="323248"/>
                </a:lnTo>
                <a:lnTo>
                  <a:pt x="0" y="64651"/>
                </a:lnTo>
                <a:lnTo>
                  <a:pt x="5080" y="39486"/>
                </a:lnTo>
                <a:lnTo>
                  <a:pt x="18935" y="18935"/>
                </a:lnTo>
                <a:lnTo>
                  <a:pt x="39486" y="5080"/>
                </a:lnTo>
                <a:lnTo>
                  <a:pt x="64651" y="0"/>
                </a:lnTo>
                <a:lnTo>
                  <a:pt x="1790848" y="0"/>
                </a:lnTo>
                <a:lnTo>
                  <a:pt x="1836563" y="18935"/>
                </a:lnTo>
                <a:lnTo>
                  <a:pt x="1855499" y="64651"/>
                </a:lnTo>
                <a:lnTo>
                  <a:pt x="1855499" y="323248"/>
                </a:lnTo>
                <a:lnTo>
                  <a:pt x="1850419" y="348413"/>
                </a:lnTo>
                <a:lnTo>
                  <a:pt x="1836564" y="368964"/>
                </a:lnTo>
                <a:lnTo>
                  <a:pt x="1816013" y="382819"/>
                </a:lnTo>
                <a:lnTo>
                  <a:pt x="1790848" y="387899"/>
                </a:lnTo>
                <a:close/>
              </a:path>
            </a:pathLst>
          </a:custGeom>
          <a:solidFill>
            <a:srgbClr val="1973D1"/>
          </a:solidFill>
        </p:spPr>
        <p:txBody>
          <a:bodyPr wrap="square" lIns="0" tIns="0" rIns="0" bIns="0" rtlCol="0"/>
          <a:lstStyle/>
          <a:p>
            <a:endParaRPr/>
          </a:p>
        </p:txBody>
      </p:sp>
      <p:sp>
        <p:nvSpPr>
          <p:cNvPr id="14" name="object 14"/>
          <p:cNvSpPr txBox="1"/>
          <p:nvPr/>
        </p:nvSpPr>
        <p:spPr>
          <a:xfrm>
            <a:off x="5115693" y="1020556"/>
            <a:ext cx="1282700" cy="212879"/>
          </a:xfrm>
          <a:prstGeom prst="rect">
            <a:avLst/>
          </a:prstGeom>
        </p:spPr>
        <p:txBody>
          <a:bodyPr vert="horz" wrap="square" lIns="0" tIns="12700" rIns="0" bIns="0" rtlCol="0">
            <a:spAutoFit/>
          </a:bodyPr>
          <a:lstStyle/>
          <a:p>
            <a:pPr marL="12700">
              <a:lnSpc>
                <a:spcPct val="100000"/>
              </a:lnSpc>
              <a:spcBef>
                <a:spcPts val="100"/>
              </a:spcBef>
            </a:pPr>
            <a:r>
              <a:rPr lang="en-US" sz="1300" b="1" spc="-10" dirty="0">
                <a:solidFill>
                  <a:srgbClr val="FFFFFF"/>
                </a:solidFill>
                <a:latin typeface="Arial"/>
                <a:cs typeface="Arial"/>
              </a:rPr>
              <a:t>Defaulter</a:t>
            </a:r>
            <a:endParaRPr sz="1300" dirty="0">
              <a:latin typeface="Arial"/>
              <a:cs typeface="Arial"/>
            </a:endParaRPr>
          </a:p>
        </p:txBody>
      </p:sp>
      <p:sp>
        <p:nvSpPr>
          <p:cNvPr id="15" name="object 15"/>
          <p:cNvSpPr/>
          <p:nvPr/>
        </p:nvSpPr>
        <p:spPr>
          <a:xfrm>
            <a:off x="6832124" y="1280795"/>
            <a:ext cx="1856105" cy="833755"/>
          </a:xfrm>
          <a:custGeom>
            <a:avLst/>
            <a:gdLst/>
            <a:ahLst/>
            <a:cxnLst/>
            <a:rect l="l" t="t" r="r" b="b"/>
            <a:pathLst>
              <a:path w="1856104" h="833755">
                <a:moveTo>
                  <a:pt x="1716546" y="833699"/>
                </a:moveTo>
                <a:lnTo>
                  <a:pt x="138952" y="833699"/>
                </a:lnTo>
                <a:lnTo>
                  <a:pt x="95032" y="826616"/>
                </a:lnTo>
                <a:lnTo>
                  <a:pt x="56888" y="806890"/>
                </a:lnTo>
                <a:lnTo>
                  <a:pt x="26809" y="776810"/>
                </a:lnTo>
                <a:lnTo>
                  <a:pt x="7083" y="738667"/>
                </a:lnTo>
                <a:lnTo>
                  <a:pt x="0" y="694747"/>
                </a:lnTo>
                <a:lnTo>
                  <a:pt x="0" y="138952"/>
                </a:lnTo>
                <a:lnTo>
                  <a:pt x="7083" y="95032"/>
                </a:lnTo>
                <a:lnTo>
                  <a:pt x="26809" y="56889"/>
                </a:lnTo>
                <a:lnTo>
                  <a:pt x="56888" y="26809"/>
                </a:lnTo>
                <a:lnTo>
                  <a:pt x="95032" y="7083"/>
                </a:lnTo>
                <a:lnTo>
                  <a:pt x="138952" y="0"/>
                </a:lnTo>
                <a:lnTo>
                  <a:pt x="1716546" y="0"/>
                </a:lnTo>
                <a:lnTo>
                  <a:pt x="1769722" y="10577"/>
                </a:lnTo>
                <a:lnTo>
                  <a:pt x="1814801" y="40698"/>
                </a:lnTo>
                <a:lnTo>
                  <a:pt x="1844922" y="85777"/>
                </a:lnTo>
                <a:lnTo>
                  <a:pt x="1855499" y="138952"/>
                </a:lnTo>
                <a:lnTo>
                  <a:pt x="1855499" y="694747"/>
                </a:lnTo>
                <a:lnTo>
                  <a:pt x="1848416" y="738667"/>
                </a:lnTo>
                <a:lnTo>
                  <a:pt x="1828690" y="776810"/>
                </a:lnTo>
                <a:lnTo>
                  <a:pt x="1798610" y="806890"/>
                </a:lnTo>
                <a:lnTo>
                  <a:pt x="1760467" y="826616"/>
                </a:lnTo>
                <a:lnTo>
                  <a:pt x="1716546" y="833699"/>
                </a:lnTo>
                <a:close/>
              </a:path>
            </a:pathLst>
          </a:custGeom>
          <a:solidFill>
            <a:srgbClr val="5B9BD4">
              <a:alpha val="19999"/>
            </a:srgbClr>
          </a:solidFill>
        </p:spPr>
        <p:txBody>
          <a:bodyPr wrap="square" lIns="0" tIns="0" rIns="0" bIns="0" rtlCol="0"/>
          <a:lstStyle/>
          <a:p>
            <a:endParaRPr/>
          </a:p>
        </p:txBody>
      </p:sp>
      <p:sp>
        <p:nvSpPr>
          <p:cNvPr id="16" name="object 16"/>
          <p:cNvSpPr txBox="1"/>
          <p:nvPr/>
        </p:nvSpPr>
        <p:spPr>
          <a:xfrm>
            <a:off x="7060991" y="1528638"/>
            <a:ext cx="1397162" cy="289823"/>
          </a:xfrm>
          <a:prstGeom prst="rect">
            <a:avLst/>
          </a:prstGeom>
        </p:spPr>
        <p:txBody>
          <a:bodyPr vert="horz" wrap="square" lIns="0" tIns="12700" rIns="0" bIns="0" rtlCol="0">
            <a:spAutoFit/>
          </a:bodyPr>
          <a:lstStyle/>
          <a:p>
            <a:pPr marL="12700" algn="ctr">
              <a:lnSpc>
                <a:spcPct val="100000"/>
              </a:lnSpc>
              <a:spcBef>
                <a:spcPts val="100"/>
              </a:spcBef>
            </a:pPr>
            <a:r>
              <a:rPr lang="en-US" sz="1800" b="1" spc="75" dirty="0">
                <a:latin typeface="Arial"/>
                <a:cs typeface="Arial"/>
              </a:rPr>
              <a:t>1,838</a:t>
            </a:r>
            <a:endParaRPr lang="en-US" sz="1800" dirty="0">
              <a:latin typeface="Arial"/>
              <a:cs typeface="Arial"/>
            </a:endParaRPr>
          </a:p>
        </p:txBody>
      </p:sp>
      <p:sp>
        <p:nvSpPr>
          <p:cNvPr id="17" name="object 17"/>
          <p:cNvSpPr/>
          <p:nvPr/>
        </p:nvSpPr>
        <p:spPr>
          <a:xfrm>
            <a:off x="6832124" y="963371"/>
            <a:ext cx="1856105" cy="387985"/>
          </a:xfrm>
          <a:custGeom>
            <a:avLst/>
            <a:gdLst/>
            <a:ahLst/>
            <a:cxnLst/>
            <a:rect l="l" t="t" r="r" b="b"/>
            <a:pathLst>
              <a:path w="1856104" h="387985">
                <a:moveTo>
                  <a:pt x="1790848" y="387899"/>
                </a:moveTo>
                <a:lnTo>
                  <a:pt x="64651" y="387899"/>
                </a:lnTo>
                <a:lnTo>
                  <a:pt x="39486" y="382819"/>
                </a:lnTo>
                <a:lnTo>
                  <a:pt x="18935" y="368964"/>
                </a:lnTo>
                <a:lnTo>
                  <a:pt x="5080" y="348413"/>
                </a:lnTo>
                <a:lnTo>
                  <a:pt x="0" y="323248"/>
                </a:lnTo>
                <a:lnTo>
                  <a:pt x="0" y="64651"/>
                </a:lnTo>
                <a:lnTo>
                  <a:pt x="5080" y="39486"/>
                </a:lnTo>
                <a:lnTo>
                  <a:pt x="18935" y="18935"/>
                </a:lnTo>
                <a:lnTo>
                  <a:pt x="39486" y="5080"/>
                </a:lnTo>
                <a:lnTo>
                  <a:pt x="64651" y="0"/>
                </a:lnTo>
                <a:lnTo>
                  <a:pt x="1790848" y="0"/>
                </a:lnTo>
                <a:lnTo>
                  <a:pt x="1836563" y="18935"/>
                </a:lnTo>
                <a:lnTo>
                  <a:pt x="1855499" y="64651"/>
                </a:lnTo>
                <a:lnTo>
                  <a:pt x="1855499" y="323248"/>
                </a:lnTo>
                <a:lnTo>
                  <a:pt x="1850419" y="348413"/>
                </a:lnTo>
                <a:lnTo>
                  <a:pt x="1836564" y="368964"/>
                </a:lnTo>
                <a:lnTo>
                  <a:pt x="1816013" y="382819"/>
                </a:lnTo>
                <a:lnTo>
                  <a:pt x="1790848" y="387899"/>
                </a:lnTo>
                <a:close/>
              </a:path>
            </a:pathLst>
          </a:custGeom>
          <a:solidFill>
            <a:srgbClr val="1973D1"/>
          </a:solidFill>
        </p:spPr>
        <p:txBody>
          <a:bodyPr wrap="square" lIns="0" tIns="0" rIns="0" bIns="0" rtlCol="0"/>
          <a:lstStyle/>
          <a:p>
            <a:endParaRPr/>
          </a:p>
        </p:txBody>
      </p:sp>
      <p:sp>
        <p:nvSpPr>
          <p:cNvPr id="18" name="object 18"/>
          <p:cNvSpPr txBox="1"/>
          <p:nvPr/>
        </p:nvSpPr>
        <p:spPr>
          <a:xfrm>
            <a:off x="7227772" y="1028954"/>
            <a:ext cx="1141188" cy="212879"/>
          </a:xfrm>
          <a:prstGeom prst="rect">
            <a:avLst/>
          </a:prstGeom>
        </p:spPr>
        <p:txBody>
          <a:bodyPr vert="horz" wrap="square" lIns="0" tIns="12700" rIns="0" bIns="0" rtlCol="0">
            <a:spAutoFit/>
          </a:bodyPr>
          <a:lstStyle/>
          <a:p>
            <a:pPr marL="12700">
              <a:lnSpc>
                <a:spcPct val="100000"/>
              </a:lnSpc>
              <a:spcBef>
                <a:spcPts val="100"/>
              </a:spcBef>
            </a:pPr>
            <a:r>
              <a:rPr lang="en-US" sz="1300" b="1" spc="-10" dirty="0">
                <a:solidFill>
                  <a:srgbClr val="FFFFFF"/>
                </a:solidFill>
                <a:latin typeface="Arial"/>
                <a:cs typeface="Arial"/>
              </a:rPr>
              <a:t>Non-Defaulter</a:t>
            </a:r>
            <a:endParaRPr lang="en-US" sz="1300" dirty="0">
              <a:latin typeface="Arial"/>
              <a:cs typeface="Arial"/>
            </a:endParaRPr>
          </a:p>
        </p:txBody>
      </p:sp>
      <p:sp>
        <p:nvSpPr>
          <p:cNvPr id="19" name="object 19"/>
          <p:cNvSpPr/>
          <p:nvPr/>
        </p:nvSpPr>
        <p:spPr>
          <a:xfrm>
            <a:off x="456375" y="3490595"/>
            <a:ext cx="1856105" cy="833755"/>
          </a:xfrm>
          <a:custGeom>
            <a:avLst/>
            <a:gdLst/>
            <a:ahLst/>
            <a:cxnLst/>
            <a:rect l="l" t="t" r="r" b="b"/>
            <a:pathLst>
              <a:path w="1856105" h="833754">
                <a:moveTo>
                  <a:pt x="1716547" y="833699"/>
                </a:moveTo>
                <a:lnTo>
                  <a:pt x="138952" y="833699"/>
                </a:lnTo>
                <a:lnTo>
                  <a:pt x="95032" y="826616"/>
                </a:lnTo>
                <a:lnTo>
                  <a:pt x="56889" y="806890"/>
                </a:lnTo>
                <a:lnTo>
                  <a:pt x="26809" y="776810"/>
                </a:lnTo>
                <a:lnTo>
                  <a:pt x="7083" y="738667"/>
                </a:lnTo>
                <a:lnTo>
                  <a:pt x="0" y="694747"/>
                </a:lnTo>
                <a:lnTo>
                  <a:pt x="0" y="138952"/>
                </a:lnTo>
                <a:lnTo>
                  <a:pt x="7083" y="95032"/>
                </a:lnTo>
                <a:lnTo>
                  <a:pt x="26809" y="56889"/>
                </a:lnTo>
                <a:lnTo>
                  <a:pt x="56889" y="26809"/>
                </a:lnTo>
                <a:lnTo>
                  <a:pt x="95032" y="7083"/>
                </a:lnTo>
                <a:lnTo>
                  <a:pt x="138952" y="0"/>
                </a:lnTo>
                <a:lnTo>
                  <a:pt x="1716547" y="0"/>
                </a:lnTo>
                <a:lnTo>
                  <a:pt x="1769722" y="10577"/>
                </a:lnTo>
                <a:lnTo>
                  <a:pt x="1814801" y="40698"/>
                </a:lnTo>
                <a:lnTo>
                  <a:pt x="1844922" y="85777"/>
                </a:lnTo>
                <a:lnTo>
                  <a:pt x="1855499" y="138952"/>
                </a:lnTo>
                <a:lnTo>
                  <a:pt x="1855499" y="694747"/>
                </a:lnTo>
                <a:lnTo>
                  <a:pt x="1848416" y="738667"/>
                </a:lnTo>
                <a:lnTo>
                  <a:pt x="1828690" y="776810"/>
                </a:lnTo>
                <a:lnTo>
                  <a:pt x="1798610" y="806890"/>
                </a:lnTo>
                <a:lnTo>
                  <a:pt x="1760467" y="826616"/>
                </a:lnTo>
                <a:lnTo>
                  <a:pt x="1716547" y="833699"/>
                </a:lnTo>
                <a:close/>
              </a:path>
            </a:pathLst>
          </a:custGeom>
          <a:solidFill>
            <a:srgbClr val="5B9BD4">
              <a:alpha val="19999"/>
            </a:srgbClr>
          </a:solidFill>
        </p:spPr>
        <p:txBody>
          <a:bodyPr wrap="square" lIns="0" tIns="0" rIns="0" bIns="0" rtlCol="0"/>
          <a:lstStyle/>
          <a:p>
            <a:endParaRPr/>
          </a:p>
        </p:txBody>
      </p:sp>
      <p:sp>
        <p:nvSpPr>
          <p:cNvPr id="20" name="object 20"/>
          <p:cNvSpPr txBox="1"/>
          <p:nvPr/>
        </p:nvSpPr>
        <p:spPr>
          <a:xfrm>
            <a:off x="1075730" y="3747489"/>
            <a:ext cx="867421" cy="289823"/>
          </a:xfrm>
          <a:prstGeom prst="rect">
            <a:avLst/>
          </a:prstGeom>
        </p:spPr>
        <p:txBody>
          <a:bodyPr vert="horz" wrap="square" lIns="0" tIns="12700" rIns="0" bIns="0" rtlCol="0">
            <a:spAutoFit/>
          </a:bodyPr>
          <a:lstStyle/>
          <a:p>
            <a:pPr marL="12700">
              <a:lnSpc>
                <a:spcPct val="100000"/>
              </a:lnSpc>
              <a:spcBef>
                <a:spcPts val="100"/>
              </a:spcBef>
            </a:pPr>
            <a:r>
              <a:rPr lang="en-US" b="1" spc="30" dirty="0">
                <a:latin typeface="Arial"/>
                <a:cs typeface="Arial"/>
              </a:rPr>
              <a:t>Three</a:t>
            </a:r>
            <a:r>
              <a:rPr sz="1800" b="1" spc="-85" dirty="0">
                <a:latin typeface="Arial"/>
                <a:cs typeface="Arial"/>
              </a:rPr>
              <a:t> </a:t>
            </a:r>
            <a:endParaRPr sz="1800" dirty="0">
              <a:latin typeface="Arial"/>
              <a:cs typeface="Arial"/>
            </a:endParaRPr>
          </a:p>
        </p:txBody>
      </p:sp>
      <p:sp>
        <p:nvSpPr>
          <p:cNvPr id="22" name="object 22"/>
          <p:cNvSpPr txBox="1"/>
          <p:nvPr/>
        </p:nvSpPr>
        <p:spPr>
          <a:xfrm>
            <a:off x="114300" y="2432050"/>
            <a:ext cx="1947545" cy="248145"/>
          </a:xfrm>
          <a:prstGeom prst="rect">
            <a:avLst/>
          </a:prstGeom>
        </p:spPr>
        <p:txBody>
          <a:bodyPr vert="horz" wrap="square" lIns="0" tIns="47625" rIns="0" bIns="0" rtlCol="0">
            <a:spAutoFit/>
          </a:bodyPr>
          <a:lstStyle/>
          <a:p>
            <a:pPr marL="605155">
              <a:lnSpc>
                <a:spcPct val="100000"/>
              </a:lnSpc>
              <a:spcBef>
                <a:spcPts val="944"/>
              </a:spcBef>
            </a:pPr>
            <a:r>
              <a:rPr sz="1300" b="1" spc="-30" dirty="0">
                <a:solidFill>
                  <a:srgbClr val="FFFFFF"/>
                </a:solidFill>
                <a:latin typeface="Arial"/>
                <a:cs typeface="Arial"/>
              </a:rPr>
              <a:t>Last</a:t>
            </a:r>
            <a:r>
              <a:rPr sz="1300" b="1" spc="-40" dirty="0">
                <a:solidFill>
                  <a:srgbClr val="FFFFFF"/>
                </a:solidFill>
                <a:latin typeface="Arial"/>
                <a:cs typeface="Arial"/>
              </a:rPr>
              <a:t> </a:t>
            </a:r>
            <a:r>
              <a:rPr sz="1300" b="1" spc="25" dirty="0">
                <a:solidFill>
                  <a:srgbClr val="FFFFFF"/>
                </a:solidFill>
                <a:latin typeface="Arial"/>
                <a:cs typeface="Arial"/>
              </a:rPr>
              <a:t>Ǫtr</a:t>
            </a:r>
            <a:r>
              <a:rPr sz="1300" b="1" spc="-40" dirty="0">
                <a:solidFill>
                  <a:srgbClr val="FFFFFF"/>
                </a:solidFill>
                <a:latin typeface="Arial"/>
                <a:cs typeface="Arial"/>
              </a:rPr>
              <a:t> Revenue</a:t>
            </a:r>
            <a:endParaRPr sz="1300" dirty="0">
              <a:latin typeface="Arial"/>
              <a:cs typeface="Arial"/>
            </a:endParaRPr>
          </a:p>
        </p:txBody>
      </p:sp>
      <p:sp>
        <p:nvSpPr>
          <p:cNvPr id="23" name="object 23"/>
          <p:cNvSpPr/>
          <p:nvPr/>
        </p:nvSpPr>
        <p:spPr>
          <a:xfrm>
            <a:off x="2581624" y="3490595"/>
            <a:ext cx="1856105" cy="833755"/>
          </a:xfrm>
          <a:custGeom>
            <a:avLst/>
            <a:gdLst/>
            <a:ahLst/>
            <a:cxnLst/>
            <a:rect l="l" t="t" r="r" b="b"/>
            <a:pathLst>
              <a:path w="1856104" h="833754">
                <a:moveTo>
                  <a:pt x="1716547" y="833699"/>
                </a:moveTo>
                <a:lnTo>
                  <a:pt x="138952" y="833699"/>
                </a:lnTo>
                <a:lnTo>
                  <a:pt x="95032" y="826616"/>
                </a:lnTo>
                <a:lnTo>
                  <a:pt x="56889" y="806890"/>
                </a:lnTo>
                <a:lnTo>
                  <a:pt x="26809" y="776810"/>
                </a:lnTo>
                <a:lnTo>
                  <a:pt x="7083" y="738667"/>
                </a:lnTo>
                <a:lnTo>
                  <a:pt x="0" y="694747"/>
                </a:lnTo>
                <a:lnTo>
                  <a:pt x="0" y="138952"/>
                </a:lnTo>
                <a:lnTo>
                  <a:pt x="7083" y="95032"/>
                </a:lnTo>
                <a:lnTo>
                  <a:pt x="26809" y="56889"/>
                </a:lnTo>
                <a:lnTo>
                  <a:pt x="56889" y="26809"/>
                </a:lnTo>
                <a:lnTo>
                  <a:pt x="95032" y="7083"/>
                </a:lnTo>
                <a:lnTo>
                  <a:pt x="138952" y="0"/>
                </a:lnTo>
                <a:lnTo>
                  <a:pt x="1716547" y="0"/>
                </a:lnTo>
                <a:lnTo>
                  <a:pt x="1769722" y="10577"/>
                </a:lnTo>
                <a:lnTo>
                  <a:pt x="1814801" y="40698"/>
                </a:lnTo>
                <a:lnTo>
                  <a:pt x="1844922" y="85777"/>
                </a:lnTo>
                <a:lnTo>
                  <a:pt x="1855499" y="138952"/>
                </a:lnTo>
                <a:lnTo>
                  <a:pt x="1855499" y="694747"/>
                </a:lnTo>
                <a:lnTo>
                  <a:pt x="1848416" y="738667"/>
                </a:lnTo>
                <a:lnTo>
                  <a:pt x="1828690" y="776810"/>
                </a:lnTo>
                <a:lnTo>
                  <a:pt x="1798610" y="806890"/>
                </a:lnTo>
                <a:lnTo>
                  <a:pt x="1760467" y="826616"/>
                </a:lnTo>
                <a:lnTo>
                  <a:pt x="1716547" y="833699"/>
                </a:lnTo>
                <a:close/>
              </a:path>
            </a:pathLst>
          </a:custGeom>
          <a:solidFill>
            <a:srgbClr val="5B9BD4">
              <a:alpha val="19999"/>
            </a:srgbClr>
          </a:solidFill>
        </p:spPr>
        <p:txBody>
          <a:bodyPr wrap="square" lIns="0" tIns="0" rIns="0" bIns="0" rtlCol="0"/>
          <a:lstStyle/>
          <a:p>
            <a:endParaRPr/>
          </a:p>
        </p:txBody>
      </p:sp>
      <p:sp>
        <p:nvSpPr>
          <p:cNvPr id="24" name="object 24"/>
          <p:cNvSpPr txBox="1"/>
          <p:nvPr/>
        </p:nvSpPr>
        <p:spPr>
          <a:xfrm>
            <a:off x="2775944" y="3747489"/>
            <a:ext cx="1612266" cy="289823"/>
          </a:xfrm>
          <a:prstGeom prst="rect">
            <a:avLst/>
          </a:prstGeom>
        </p:spPr>
        <p:txBody>
          <a:bodyPr vert="horz" wrap="square" lIns="0" tIns="12700" rIns="0" bIns="0" rtlCol="0">
            <a:spAutoFit/>
          </a:bodyPr>
          <a:lstStyle/>
          <a:p>
            <a:pPr marL="12700">
              <a:lnSpc>
                <a:spcPct val="100000"/>
              </a:lnSpc>
              <a:spcBef>
                <a:spcPts val="100"/>
              </a:spcBef>
            </a:pPr>
            <a:r>
              <a:rPr lang="en-US" sz="1800" b="1" spc="75" dirty="0">
                <a:latin typeface="Arial"/>
                <a:cs typeface="Arial"/>
              </a:rPr>
              <a:t>Logistic Reg. </a:t>
            </a:r>
            <a:endParaRPr sz="1800" dirty="0">
              <a:latin typeface="Arial"/>
              <a:cs typeface="Arial"/>
            </a:endParaRPr>
          </a:p>
        </p:txBody>
      </p:sp>
      <p:sp>
        <p:nvSpPr>
          <p:cNvPr id="25" name="object 25"/>
          <p:cNvSpPr/>
          <p:nvPr/>
        </p:nvSpPr>
        <p:spPr>
          <a:xfrm>
            <a:off x="2581624" y="3173170"/>
            <a:ext cx="1856105" cy="387985"/>
          </a:xfrm>
          <a:custGeom>
            <a:avLst/>
            <a:gdLst/>
            <a:ahLst/>
            <a:cxnLst/>
            <a:rect l="l" t="t" r="r" b="b"/>
            <a:pathLst>
              <a:path w="1856104" h="387985">
                <a:moveTo>
                  <a:pt x="1790848" y="387899"/>
                </a:moveTo>
                <a:lnTo>
                  <a:pt x="64651" y="387899"/>
                </a:lnTo>
                <a:lnTo>
                  <a:pt x="39486" y="382819"/>
                </a:lnTo>
                <a:lnTo>
                  <a:pt x="18935" y="368964"/>
                </a:lnTo>
                <a:lnTo>
                  <a:pt x="5080" y="348413"/>
                </a:lnTo>
                <a:lnTo>
                  <a:pt x="0" y="323248"/>
                </a:lnTo>
                <a:lnTo>
                  <a:pt x="0" y="64651"/>
                </a:lnTo>
                <a:lnTo>
                  <a:pt x="5080" y="39486"/>
                </a:lnTo>
                <a:lnTo>
                  <a:pt x="18935" y="18935"/>
                </a:lnTo>
                <a:lnTo>
                  <a:pt x="39486" y="5080"/>
                </a:lnTo>
                <a:lnTo>
                  <a:pt x="64651" y="0"/>
                </a:lnTo>
                <a:lnTo>
                  <a:pt x="1790848" y="0"/>
                </a:lnTo>
                <a:lnTo>
                  <a:pt x="1836563" y="18935"/>
                </a:lnTo>
                <a:lnTo>
                  <a:pt x="1855499" y="64651"/>
                </a:lnTo>
                <a:lnTo>
                  <a:pt x="1855499" y="323248"/>
                </a:lnTo>
                <a:lnTo>
                  <a:pt x="1850419" y="348413"/>
                </a:lnTo>
                <a:lnTo>
                  <a:pt x="1836564" y="368964"/>
                </a:lnTo>
                <a:lnTo>
                  <a:pt x="1816013" y="382819"/>
                </a:lnTo>
                <a:lnTo>
                  <a:pt x="1790848" y="387899"/>
                </a:lnTo>
                <a:close/>
              </a:path>
            </a:pathLst>
          </a:custGeom>
          <a:solidFill>
            <a:srgbClr val="1973D1"/>
          </a:solidFill>
        </p:spPr>
        <p:txBody>
          <a:bodyPr wrap="square" lIns="0" tIns="0" rIns="0" bIns="0" rtlCol="0"/>
          <a:lstStyle/>
          <a:p>
            <a:endParaRPr/>
          </a:p>
        </p:txBody>
      </p:sp>
      <p:sp>
        <p:nvSpPr>
          <p:cNvPr id="26" name="object 26"/>
          <p:cNvSpPr txBox="1"/>
          <p:nvPr/>
        </p:nvSpPr>
        <p:spPr>
          <a:xfrm>
            <a:off x="3039407" y="3226171"/>
            <a:ext cx="1446267" cy="212879"/>
          </a:xfrm>
          <a:prstGeom prst="rect">
            <a:avLst/>
          </a:prstGeom>
        </p:spPr>
        <p:txBody>
          <a:bodyPr vert="horz" wrap="square" lIns="0" tIns="12700" rIns="0" bIns="0" rtlCol="0">
            <a:spAutoFit/>
          </a:bodyPr>
          <a:lstStyle/>
          <a:p>
            <a:pPr marL="12700">
              <a:lnSpc>
                <a:spcPct val="100000"/>
              </a:lnSpc>
              <a:spcBef>
                <a:spcPts val="100"/>
              </a:spcBef>
            </a:pPr>
            <a:r>
              <a:rPr lang="en-US" sz="1300" b="1" spc="-30" dirty="0">
                <a:solidFill>
                  <a:srgbClr val="FFFFFF"/>
                </a:solidFill>
                <a:latin typeface="Arial"/>
                <a:cs typeface="Arial"/>
              </a:rPr>
              <a:t>Best Model</a:t>
            </a:r>
            <a:endParaRPr sz="1300" dirty="0">
              <a:latin typeface="Arial"/>
              <a:cs typeface="Arial"/>
            </a:endParaRPr>
          </a:p>
        </p:txBody>
      </p:sp>
      <p:sp>
        <p:nvSpPr>
          <p:cNvPr id="27" name="object 27"/>
          <p:cNvSpPr/>
          <p:nvPr/>
        </p:nvSpPr>
        <p:spPr>
          <a:xfrm>
            <a:off x="4706875" y="3490595"/>
            <a:ext cx="1856105" cy="833755"/>
          </a:xfrm>
          <a:custGeom>
            <a:avLst/>
            <a:gdLst/>
            <a:ahLst/>
            <a:cxnLst/>
            <a:rect l="l" t="t" r="r" b="b"/>
            <a:pathLst>
              <a:path w="1856104" h="833754">
                <a:moveTo>
                  <a:pt x="1716547" y="833699"/>
                </a:moveTo>
                <a:lnTo>
                  <a:pt x="138952" y="833699"/>
                </a:lnTo>
                <a:lnTo>
                  <a:pt x="95032" y="826616"/>
                </a:lnTo>
                <a:lnTo>
                  <a:pt x="56889" y="806890"/>
                </a:lnTo>
                <a:lnTo>
                  <a:pt x="26809" y="776810"/>
                </a:lnTo>
                <a:lnTo>
                  <a:pt x="7083" y="738667"/>
                </a:lnTo>
                <a:lnTo>
                  <a:pt x="0" y="694747"/>
                </a:lnTo>
                <a:lnTo>
                  <a:pt x="0" y="138952"/>
                </a:lnTo>
                <a:lnTo>
                  <a:pt x="7083" y="95032"/>
                </a:lnTo>
                <a:lnTo>
                  <a:pt x="26809" y="56889"/>
                </a:lnTo>
                <a:lnTo>
                  <a:pt x="56889" y="26809"/>
                </a:lnTo>
                <a:lnTo>
                  <a:pt x="95032" y="7083"/>
                </a:lnTo>
                <a:lnTo>
                  <a:pt x="138952" y="0"/>
                </a:lnTo>
                <a:lnTo>
                  <a:pt x="1716547" y="0"/>
                </a:lnTo>
                <a:lnTo>
                  <a:pt x="1769722" y="10577"/>
                </a:lnTo>
                <a:lnTo>
                  <a:pt x="1814801" y="40698"/>
                </a:lnTo>
                <a:lnTo>
                  <a:pt x="1844922" y="85777"/>
                </a:lnTo>
                <a:lnTo>
                  <a:pt x="1855499" y="138952"/>
                </a:lnTo>
                <a:lnTo>
                  <a:pt x="1855499" y="694747"/>
                </a:lnTo>
                <a:lnTo>
                  <a:pt x="1848416" y="738667"/>
                </a:lnTo>
                <a:lnTo>
                  <a:pt x="1828690" y="776810"/>
                </a:lnTo>
                <a:lnTo>
                  <a:pt x="1798610" y="806890"/>
                </a:lnTo>
                <a:lnTo>
                  <a:pt x="1760467" y="826616"/>
                </a:lnTo>
                <a:lnTo>
                  <a:pt x="1716547" y="833699"/>
                </a:lnTo>
                <a:close/>
              </a:path>
            </a:pathLst>
          </a:custGeom>
          <a:solidFill>
            <a:srgbClr val="5B9BD4">
              <a:alpha val="19999"/>
            </a:srgbClr>
          </a:solidFill>
        </p:spPr>
        <p:txBody>
          <a:bodyPr wrap="square" lIns="0" tIns="0" rIns="0" bIns="0" rtlCol="0"/>
          <a:lstStyle/>
          <a:p>
            <a:endParaRPr/>
          </a:p>
        </p:txBody>
      </p:sp>
      <p:sp>
        <p:nvSpPr>
          <p:cNvPr id="28" name="object 28"/>
          <p:cNvSpPr txBox="1"/>
          <p:nvPr/>
        </p:nvSpPr>
        <p:spPr>
          <a:xfrm>
            <a:off x="5309782" y="3732049"/>
            <a:ext cx="791602" cy="289823"/>
          </a:xfrm>
          <a:prstGeom prst="rect">
            <a:avLst/>
          </a:prstGeom>
        </p:spPr>
        <p:txBody>
          <a:bodyPr vert="horz" wrap="square" lIns="0" tIns="12700" rIns="0" bIns="0" rtlCol="0">
            <a:spAutoFit/>
          </a:bodyPr>
          <a:lstStyle/>
          <a:p>
            <a:pPr marL="12700">
              <a:lnSpc>
                <a:spcPct val="100000"/>
              </a:lnSpc>
              <a:spcBef>
                <a:spcPts val="100"/>
              </a:spcBef>
            </a:pPr>
            <a:r>
              <a:rPr lang="en-US" b="1" spc="75" dirty="0">
                <a:latin typeface="Arial"/>
                <a:cs typeface="Arial"/>
              </a:rPr>
              <a:t>68.7%</a:t>
            </a:r>
            <a:endParaRPr sz="1800" dirty="0">
              <a:latin typeface="Arial"/>
              <a:cs typeface="Arial"/>
            </a:endParaRPr>
          </a:p>
        </p:txBody>
      </p:sp>
      <p:sp>
        <p:nvSpPr>
          <p:cNvPr id="29" name="object 29"/>
          <p:cNvSpPr/>
          <p:nvPr/>
        </p:nvSpPr>
        <p:spPr>
          <a:xfrm>
            <a:off x="4706875" y="3173170"/>
            <a:ext cx="1856105" cy="387985"/>
          </a:xfrm>
          <a:custGeom>
            <a:avLst/>
            <a:gdLst/>
            <a:ahLst/>
            <a:cxnLst/>
            <a:rect l="l" t="t" r="r" b="b"/>
            <a:pathLst>
              <a:path w="1856104" h="387985">
                <a:moveTo>
                  <a:pt x="1790848" y="387899"/>
                </a:moveTo>
                <a:lnTo>
                  <a:pt x="64651" y="387899"/>
                </a:lnTo>
                <a:lnTo>
                  <a:pt x="39486" y="382819"/>
                </a:lnTo>
                <a:lnTo>
                  <a:pt x="18935" y="368964"/>
                </a:lnTo>
                <a:lnTo>
                  <a:pt x="5080" y="348413"/>
                </a:lnTo>
                <a:lnTo>
                  <a:pt x="0" y="323248"/>
                </a:lnTo>
                <a:lnTo>
                  <a:pt x="0" y="64651"/>
                </a:lnTo>
                <a:lnTo>
                  <a:pt x="5080" y="39486"/>
                </a:lnTo>
                <a:lnTo>
                  <a:pt x="18935" y="18935"/>
                </a:lnTo>
                <a:lnTo>
                  <a:pt x="39486" y="5080"/>
                </a:lnTo>
                <a:lnTo>
                  <a:pt x="64651" y="0"/>
                </a:lnTo>
                <a:lnTo>
                  <a:pt x="1790848" y="0"/>
                </a:lnTo>
                <a:lnTo>
                  <a:pt x="1836563" y="18935"/>
                </a:lnTo>
                <a:lnTo>
                  <a:pt x="1855499" y="64651"/>
                </a:lnTo>
                <a:lnTo>
                  <a:pt x="1855499" y="323248"/>
                </a:lnTo>
                <a:lnTo>
                  <a:pt x="1850419" y="348413"/>
                </a:lnTo>
                <a:lnTo>
                  <a:pt x="1836564" y="368964"/>
                </a:lnTo>
                <a:lnTo>
                  <a:pt x="1816013" y="382819"/>
                </a:lnTo>
                <a:lnTo>
                  <a:pt x="1790848" y="387899"/>
                </a:lnTo>
                <a:close/>
              </a:path>
            </a:pathLst>
          </a:custGeom>
          <a:solidFill>
            <a:srgbClr val="1973D1"/>
          </a:solidFill>
        </p:spPr>
        <p:txBody>
          <a:bodyPr wrap="square" lIns="0" tIns="0" rIns="0" bIns="0" rtlCol="0"/>
          <a:lstStyle/>
          <a:p>
            <a:endParaRPr/>
          </a:p>
        </p:txBody>
      </p:sp>
      <p:sp>
        <p:nvSpPr>
          <p:cNvPr id="30" name="object 30"/>
          <p:cNvSpPr txBox="1"/>
          <p:nvPr/>
        </p:nvSpPr>
        <p:spPr>
          <a:xfrm>
            <a:off x="5282073" y="3260722"/>
            <a:ext cx="1587991" cy="212879"/>
          </a:xfrm>
          <a:prstGeom prst="rect">
            <a:avLst/>
          </a:prstGeom>
        </p:spPr>
        <p:txBody>
          <a:bodyPr vert="horz" wrap="square" lIns="0" tIns="12700" rIns="0" bIns="0" rtlCol="0">
            <a:spAutoFit/>
          </a:bodyPr>
          <a:lstStyle/>
          <a:p>
            <a:pPr marL="12700">
              <a:lnSpc>
                <a:spcPct val="100000"/>
              </a:lnSpc>
              <a:spcBef>
                <a:spcPts val="100"/>
              </a:spcBef>
            </a:pPr>
            <a:r>
              <a:rPr lang="en-US" sz="1300" b="1" spc="-25" dirty="0">
                <a:solidFill>
                  <a:srgbClr val="FFFFFF"/>
                </a:solidFill>
                <a:latin typeface="Arial"/>
                <a:cs typeface="Arial"/>
              </a:rPr>
              <a:t>Recall</a:t>
            </a:r>
            <a:endParaRPr sz="1300" dirty="0">
              <a:latin typeface="Arial"/>
              <a:cs typeface="Arial"/>
            </a:endParaRPr>
          </a:p>
        </p:txBody>
      </p:sp>
      <p:sp>
        <p:nvSpPr>
          <p:cNvPr id="31" name="object 31"/>
          <p:cNvSpPr/>
          <p:nvPr/>
        </p:nvSpPr>
        <p:spPr>
          <a:xfrm>
            <a:off x="6831520" y="3490595"/>
            <a:ext cx="1856105" cy="833755"/>
          </a:xfrm>
          <a:custGeom>
            <a:avLst/>
            <a:gdLst/>
            <a:ahLst/>
            <a:cxnLst/>
            <a:rect l="l" t="t" r="r" b="b"/>
            <a:pathLst>
              <a:path w="1856104" h="833754">
                <a:moveTo>
                  <a:pt x="1716546" y="833699"/>
                </a:moveTo>
                <a:lnTo>
                  <a:pt x="138952" y="833699"/>
                </a:lnTo>
                <a:lnTo>
                  <a:pt x="95032" y="826616"/>
                </a:lnTo>
                <a:lnTo>
                  <a:pt x="56888" y="806890"/>
                </a:lnTo>
                <a:lnTo>
                  <a:pt x="26809" y="776810"/>
                </a:lnTo>
                <a:lnTo>
                  <a:pt x="7083" y="738667"/>
                </a:lnTo>
                <a:lnTo>
                  <a:pt x="0" y="694747"/>
                </a:lnTo>
                <a:lnTo>
                  <a:pt x="0" y="138952"/>
                </a:lnTo>
                <a:lnTo>
                  <a:pt x="7083" y="95032"/>
                </a:lnTo>
                <a:lnTo>
                  <a:pt x="26809" y="56889"/>
                </a:lnTo>
                <a:lnTo>
                  <a:pt x="56888" y="26809"/>
                </a:lnTo>
                <a:lnTo>
                  <a:pt x="95032" y="7083"/>
                </a:lnTo>
                <a:lnTo>
                  <a:pt x="138952" y="0"/>
                </a:lnTo>
                <a:lnTo>
                  <a:pt x="1716546" y="0"/>
                </a:lnTo>
                <a:lnTo>
                  <a:pt x="1769722" y="10577"/>
                </a:lnTo>
                <a:lnTo>
                  <a:pt x="1814801" y="40698"/>
                </a:lnTo>
                <a:lnTo>
                  <a:pt x="1844922" y="85777"/>
                </a:lnTo>
                <a:lnTo>
                  <a:pt x="1855499" y="138952"/>
                </a:lnTo>
                <a:lnTo>
                  <a:pt x="1855499" y="694747"/>
                </a:lnTo>
                <a:lnTo>
                  <a:pt x="1848416" y="738667"/>
                </a:lnTo>
                <a:lnTo>
                  <a:pt x="1828690" y="776810"/>
                </a:lnTo>
                <a:lnTo>
                  <a:pt x="1798610" y="806890"/>
                </a:lnTo>
                <a:lnTo>
                  <a:pt x="1760467" y="826616"/>
                </a:lnTo>
                <a:lnTo>
                  <a:pt x="1716546" y="833699"/>
                </a:lnTo>
                <a:close/>
              </a:path>
            </a:pathLst>
          </a:custGeom>
          <a:solidFill>
            <a:srgbClr val="5B9BD4">
              <a:alpha val="19999"/>
            </a:srgbClr>
          </a:solidFill>
        </p:spPr>
        <p:txBody>
          <a:bodyPr wrap="square" lIns="0" tIns="0" rIns="0" bIns="0" rtlCol="0"/>
          <a:lstStyle/>
          <a:p>
            <a:endParaRPr/>
          </a:p>
        </p:txBody>
      </p:sp>
      <p:sp>
        <p:nvSpPr>
          <p:cNvPr id="32" name="object 32"/>
          <p:cNvSpPr txBox="1"/>
          <p:nvPr/>
        </p:nvSpPr>
        <p:spPr>
          <a:xfrm>
            <a:off x="7412762" y="3757147"/>
            <a:ext cx="956198" cy="289823"/>
          </a:xfrm>
          <a:prstGeom prst="rect">
            <a:avLst/>
          </a:prstGeom>
        </p:spPr>
        <p:txBody>
          <a:bodyPr vert="horz" wrap="square" lIns="0" tIns="12700" rIns="0" bIns="0" rtlCol="0">
            <a:spAutoFit/>
          </a:bodyPr>
          <a:lstStyle/>
          <a:p>
            <a:pPr marL="12700" algn="ctr">
              <a:lnSpc>
                <a:spcPct val="100000"/>
              </a:lnSpc>
              <a:spcBef>
                <a:spcPts val="100"/>
              </a:spcBef>
            </a:pPr>
            <a:r>
              <a:rPr lang="en-US" sz="1800" b="1" spc="85" dirty="0">
                <a:latin typeface="Arial"/>
                <a:cs typeface="Arial"/>
              </a:rPr>
              <a:t>20.7%</a:t>
            </a:r>
            <a:endParaRPr sz="1800" dirty="0">
              <a:latin typeface="Arial"/>
              <a:cs typeface="Arial"/>
            </a:endParaRPr>
          </a:p>
        </p:txBody>
      </p:sp>
      <p:sp>
        <p:nvSpPr>
          <p:cNvPr id="33" name="object 33"/>
          <p:cNvSpPr/>
          <p:nvPr/>
        </p:nvSpPr>
        <p:spPr>
          <a:xfrm>
            <a:off x="6832124" y="3173170"/>
            <a:ext cx="1856105" cy="387985"/>
          </a:xfrm>
          <a:custGeom>
            <a:avLst/>
            <a:gdLst/>
            <a:ahLst/>
            <a:cxnLst/>
            <a:rect l="l" t="t" r="r" b="b"/>
            <a:pathLst>
              <a:path w="1856104" h="387985">
                <a:moveTo>
                  <a:pt x="1790848" y="387899"/>
                </a:moveTo>
                <a:lnTo>
                  <a:pt x="64651" y="387899"/>
                </a:lnTo>
                <a:lnTo>
                  <a:pt x="39486" y="382819"/>
                </a:lnTo>
                <a:lnTo>
                  <a:pt x="18935" y="368964"/>
                </a:lnTo>
                <a:lnTo>
                  <a:pt x="5080" y="348413"/>
                </a:lnTo>
                <a:lnTo>
                  <a:pt x="0" y="323248"/>
                </a:lnTo>
                <a:lnTo>
                  <a:pt x="0" y="64651"/>
                </a:lnTo>
                <a:lnTo>
                  <a:pt x="5080" y="39486"/>
                </a:lnTo>
                <a:lnTo>
                  <a:pt x="18935" y="18935"/>
                </a:lnTo>
                <a:lnTo>
                  <a:pt x="39486" y="5080"/>
                </a:lnTo>
                <a:lnTo>
                  <a:pt x="64651" y="0"/>
                </a:lnTo>
                <a:lnTo>
                  <a:pt x="1790848" y="0"/>
                </a:lnTo>
                <a:lnTo>
                  <a:pt x="1836563" y="18935"/>
                </a:lnTo>
                <a:lnTo>
                  <a:pt x="1855499" y="64651"/>
                </a:lnTo>
                <a:lnTo>
                  <a:pt x="1855499" y="323248"/>
                </a:lnTo>
                <a:lnTo>
                  <a:pt x="1850419" y="348413"/>
                </a:lnTo>
                <a:lnTo>
                  <a:pt x="1836564" y="368964"/>
                </a:lnTo>
                <a:lnTo>
                  <a:pt x="1816013" y="382819"/>
                </a:lnTo>
                <a:lnTo>
                  <a:pt x="1790848" y="387899"/>
                </a:lnTo>
                <a:close/>
              </a:path>
            </a:pathLst>
          </a:custGeom>
          <a:solidFill>
            <a:srgbClr val="1973D1"/>
          </a:solidFill>
        </p:spPr>
        <p:txBody>
          <a:bodyPr wrap="square" lIns="0" tIns="0" rIns="0" bIns="0" rtlCol="0"/>
          <a:lstStyle/>
          <a:p>
            <a:endParaRPr/>
          </a:p>
        </p:txBody>
      </p:sp>
      <p:sp>
        <p:nvSpPr>
          <p:cNvPr id="34" name="object 34"/>
          <p:cNvSpPr txBox="1"/>
          <p:nvPr/>
        </p:nvSpPr>
        <p:spPr>
          <a:xfrm>
            <a:off x="6944905" y="3247804"/>
            <a:ext cx="1630191" cy="212879"/>
          </a:xfrm>
          <a:prstGeom prst="rect">
            <a:avLst/>
          </a:prstGeom>
        </p:spPr>
        <p:txBody>
          <a:bodyPr vert="horz" wrap="square" lIns="0" tIns="12700" rIns="0" bIns="0" rtlCol="0">
            <a:spAutoFit/>
          </a:bodyPr>
          <a:lstStyle/>
          <a:p>
            <a:pPr marL="12700" algn="ctr">
              <a:lnSpc>
                <a:spcPct val="100000"/>
              </a:lnSpc>
              <a:spcBef>
                <a:spcPts val="100"/>
              </a:spcBef>
            </a:pPr>
            <a:r>
              <a:rPr lang="en-US" sz="1300" b="1" spc="-40" dirty="0">
                <a:solidFill>
                  <a:srgbClr val="FFFFFF"/>
                </a:solidFill>
                <a:latin typeface="Arial"/>
                <a:cs typeface="Arial"/>
              </a:rPr>
              <a:t>Precision</a:t>
            </a:r>
            <a:endParaRPr sz="1300" dirty="0">
              <a:latin typeface="Arial"/>
              <a:cs typeface="Arial"/>
            </a:endParaRPr>
          </a:p>
        </p:txBody>
      </p:sp>
      <p:sp>
        <p:nvSpPr>
          <p:cNvPr id="35" name="object 35"/>
          <p:cNvSpPr txBox="1"/>
          <p:nvPr/>
        </p:nvSpPr>
        <p:spPr>
          <a:xfrm>
            <a:off x="2612770" y="4707855"/>
            <a:ext cx="3938270" cy="154529"/>
          </a:xfrm>
          <a:prstGeom prst="rect">
            <a:avLst/>
          </a:prstGeom>
        </p:spPr>
        <p:txBody>
          <a:bodyPr vert="horz" wrap="square" lIns="0" tIns="635" rIns="0" bIns="0" rtlCol="0">
            <a:spAutoFit/>
          </a:bodyPr>
          <a:lstStyle/>
          <a:p>
            <a:pPr marL="12700">
              <a:lnSpc>
                <a:spcPct val="100000"/>
              </a:lnSpc>
              <a:spcBef>
                <a:spcPts val="5"/>
              </a:spcBef>
            </a:pPr>
            <a:endParaRPr sz="1000" dirty="0">
              <a:latin typeface="Arial MT"/>
              <a:cs typeface="Arial MT"/>
            </a:endParaRPr>
          </a:p>
        </p:txBody>
      </p:sp>
      <p:sp>
        <p:nvSpPr>
          <p:cNvPr id="38" name="object 25">
            <a:extLst>
              <a:ext uri="{FF2B5EF4-FFF2-40B4-BE49-F238E27FC236}">
                <a16:creationId xmlns:a16="http://schemas.microsoft.com/office/drawing/2014/main" id="{21D07D3A-D5D0-3103-4CAC-9CFB9851DD2E}"/>
              </a:ext>
            </a:extLst>
          </p:cNvPr>
          <p:cNvSpPr/>
          <p:nvPr/>
        </p:nvSpPr>
        <p:spPr>
          <a:xfrm>
            <a:off x="456288" y="3178244"/>
            <a:ext cx="1856105" cy="387985"/>
          </a:xfrm>
          <a:custGeom>
            <a:avLst/>
            <a:gdLst/>
            <a:ahLst/>
            <a:cxnLst/>
            <a:rect l="l" t="t" r="r" b="b"/>
            <a:pathLst>
              <a:path w="1856104" h="387985">
                <a:moveTo>
                  <a:pt x="1790848" y="387899"/>
                </a:moveTo>
                <a:lnTo>
                  <a:pt x="64651" y="387899"/>
                </a:lnTo>
                <a:lnTo>
                  <a:pt x="39486" y="382819"/>
                </a:lnTo>
                <a:lnTo>
                  <a:pt x="18935" y="368964"/>
                </a:lnTo>
                <a:lnTo>
                  <a:pt x="5080" y="348413"/>
                </a:lnTo>
                <a:lnTo>
                  <a:pt x="0" y="323248"/>
                </a:lnTo>
                <a:lnTo>
                  <a:pt x="0" y="64651"/>
                </a:lnTo>
                <a:lnTo>
                  <a:pt x="5080" y="39486"/>
                </a:lnTo>
                <a:lnTo>
                  <a:pt x="18935" y="18935"/>
                </a:lnTo>
                <a:lnTo>
                  <a:pt x="39486" y="5080"/>
                </a:lnTo>
                <a:lnTo>
                  <a:pt x="64651" y="0"/>
                </a:lnTo>
                <a:lnTo>
                  <a:pt x="1790848" y="0"/>
                </a:lnTo>
                <a:lnTo>
                  <a:pt x="1836563" y="18935"/>
                </a:lnTo>
                <a:lnTo>
                  <a:pt x="1855499" y="64651"/>
                </a:lnTo>
                <a:lnTo>
                  <a:pt x="1855499" y="323248"/>
                </a:lnTo>
                <a:lnTo>
                  <a:pt x="1850419" y="348413"/>
                </a:lnTo>
                <a:lnTo>
                  <a:pt x="1836564" y="368964"/>
                </a:lnTo>
                <a:lnTo>
                  <a:pt x="1816013" y="382819"/>
                </a:lnTo>
                <a:lnTo>
                  <a:pt x="1790848" y="387899"/>
                </a:lnTo>
                <a:close/>
              </a:path>
            </a:pathLst>
          </a:custGeom>
          <a:solidFill>
            <a:srgbClr val="1973D1"/>
          </a:solidFill>
        </p:spPr>
        <p:txBody>
          <a:bodyPr wrap="square" lIns="0" tIns="0" rIns="0" bIns="0" rtlCol="0"/>
          <a:lstStyle/>
          <a:p>
            <a:endParaRPr dirty="0"/>
          </a:p>
        </p:txBody>
      </p:sp>
      <p:sp>
        <p:nvSpPr>
          <p:cNvPr id="39" name="object 26">
            <a:extLst>
              <a:ext uri="{FF2B5EF4-FFF2-40B4-BE49-F238E27FC236}">
                <a16:creationId xmlns:a16="http://schemas.microsoft.com/office/drawing/2014/main" id="{0D75DCC8-CEBD-C942-1E3C-1EA9EB48B1E1}"/>
              </a:ext>
            </a:extLst>
          </p:cNvPr>
          <p:cNvSpPr txBox="1"/>
          <p:nvPr/>
        </p:nvSpPr>
        <p:spPr>
          <a:xfrm>
            <a:off x="895113" y="3211628"/>
            <a:ext cx="1224915" cy="612988"/>
          </a:xfrm>
          <a:prstGeom prst="rect">
            <a:avLst/>
          </a:prstGeom>
        </p:spPr>
        <p:txBody>
          <a:bodyPr vert="horz" wrap="square" lIns="0" tIns="12700" rIns="0" bIns="0" rtlCol="0">
            <a:spAutoFit/>
          </a:bodyPr>
          <a:lstStyle/>
          <a:p>
            <a:pPr marL="12700">
              <a:lnSpc>
                <a:spcPct val="100000"/>
              </a:lnSpc>
              <a:spcBef>
                <a:spcPts val="100"/>
              </a:spcBef>
            </a:pPr>
            <a:r>
              <a:rPr lang="en-US" sz="1300" b="1" spc="-30" dirty="0">
                <a:solidFill>
                  <a:srgbClr val="FFFFFF"/>
                </a:solidFill>
                <a:latin typeface="Arial"/>
                <a:cs typeface="Arial"/>
              </a:rPr>
              <a:t>No. of Models		</a:t>
            </a:r>
            <a:endParaRPr sz="1300" dirty="0">
              <a:latin typeface="Arial"/>
              <a:cs typeface="Arial"/>
            </a:endParaRPr>
          </a:p>
        </p:txBody>
      </p:sp>
      <p:sp>
        <p:nvSpPr>
          <p:cNvPr id="21" name="object 2">
            <a:extLst>
              <a:ext uri="{FF2B5EF4-FFF2-40B4-BE49-F238E27FC236}">
                <a16:creationId xmlns:a16="http://schemas.microsoft.com/office/drawing/2014/main" id="{592A1EDD-0D48-787F-F6AB-45017FFBE5F8}"/>
              </a:ext>
            </a:extLst>
          </p:cNvPr>
          <p:cNvSpPr txBox="1">
            <a:spLocks/>
          </p:cNvSpPr>
          <p:nvPr/>
        </p:nvSpPr>
        <p:spPr>
          <a:xfrm>
            <a:off x="266340" y="2454990"/>
            <a:ext cx="3619859" cy="382156"/>
          </a:xfrm>
          <a:prstGeom prst="rect">
            <a:avLst/>
          </a:prstGeom>
        </p:spPr>
        <p:txBody>
          <a:bodyPr vert="horz" wrap="square" lIns="0" tIns="12700" rIns="0" bIns="0" rtlCol="0">
            <a:spAutoFit/>
          </a:bodyPr>
          <a:lstStyle>
            <a:lvl1pPr>
              <a:defRPr sz="2800" b="1" i="0">
                <a:solidFill>
                  <a:srgbClr val="0D38A9"/>
                </a:solidFill>
                <a:latin typeface="Arial"/>
                <a:ea typeface="+mj-ea"/>
                <a:cs typeface="Arial"/>
              </a:defRPr>
            </a:lvl1pPr>
          </a:lstStyle>
          <a:p>
            <a:pPr marL="12700">
              <a:spcBef>
                <a:spcPts val="100"/>
              </a:spcBef>
            </a:pPr>
            <a:r>
              <a:rPr lang="en-US" sz="2400" kern="0" spc="-100" dirty="0"/>
              <a:t> Analysis Overview</a:t>
            </a:r>
            <a:endParaRPr lang="en-US" sz="2400" kern="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4453255" cy="391160"/>
          </a:xfrm>
          <a:prstGeom prst="rect">
            <a:avLst/>
          </a:prstGeom>
        </p:spPr>
        <p:txBody>
          <a:bodyPr vert="horz" wrap="square" lIns="0" tIns="12700" rIns="0" bIns="0" rtlCol="0">
            <a:spAutoFit/>
          </a:bodyPr>
          <a:lstStyle/>
          <a:p>
            <a:pPr marL="12700">
              <a:lnSpc>
                <a:spcPct val="100000"/>
              </a:lnSpc>
              <a:spcBef>
                <a:spcPts val="100"/>
              </a:spcBef>
            </a:pPr>
            <a:r>
              <a:rPr lang="en-US" sz="2400" spc="-50" dirty="0"/>
              <a:t>2 - Problem Statement</a:t>
            </a:r>
            <a:endParaRPr sz="2400" dirty="0"/>
          </a:p>
        </p:txBody>
      </p:sp>
      <p:sp>
        <p:nvSpPr>
          <p:cNvPr id="3" name="object 3"/>
          <p:cNvSpPr/>
          <p:nvPr/>
        </p:nvSpPr>
        <p:spPr>
          <a:xfrm>
            <a:off x="779206" y="734489"/>
            <a:ext cx="7731125" cy="3970861"/>
          </a:xfrm>
          <a:custGeom>
            <a:avLst/>
            <a:gdLst/>
            <a:ahLst/>
            <a:cxnLst/>
            <a:rect l="l" t="t" r="r" b="b"/>
            <a:pathLst>
              <a:path w="7731125" h="3593465">
                <a:moveTo>
                  <a:pt x="7132138" y="3593099"/>
                </a:moveTo>
                <a:lnTo>
                  <a:pt x="598861" y="3593099"/>
                </a:lnTo>
                <a:lnTo>
                  <a:pt x="549745" y="3591114"/>
                </a:lnTo>
                <a:lnTo>
                  <a:pt x="501723" y="3585261"/>
                </a:lnTo>
                <a:lnTo>
                  <a:pt x="454948" y="3575695"/>
                </a:lnTo>
                <a:lnTo>
                  <a:pt x="409575" y="3562569"/>
                </a:lnTo>
                <a:lnTo>
                  <a:pt x="365757" y="3546038"/>
                </a:lnTo>
                <a:lnTo>
                  <a:pt x="323650" y="3526256"/>
                </a:lnTo>
                <a:lnTo>
                  <a:pt x="283407" y="3503376"/>
                </a:lnTo>
                <a:lnTo>
                  <a:pt x="245181" y="3477554"/>
                </a:lnTo>
                <a:lnTo>
                  <a:pt x="209129" y="3448943"/>
                </a:lnTo>
                <a:lnTo>
                  <a:pt x="175402" y="3417697"/>
                </a:lnTo>
                <a:lnTo>
                  <a:pt x="144156" y="3383971"/>
                </a:lnTo>
                <a:lnTo>
                  <a:pt x="115545" y="3347918"/>
                </a:lnTo>
                <a:lnTo>
                  <a:pt x="89723" y="3309692"/>
                </a:lnTo>
                <a:lnTo>
                  <a:pt x="66843" y="3269449"/>
                </a:lnTo>
                <a:lnTo>
                  <a:pt x="47061" y="3227342"/>
                </a:lnTo>
                <a:lnTo>
                  <a:pt x="30530" y="3183524"/>
                </a:lnTo>
                <a:lnTo>
                  <a:pt x="17404" y="3138151"/>
                </a:lnTo>
                <a:lnTo>
                  <a:pt x="7838" y="3091376"/>
                </a:lnTo>
                <a:lnTo>
                  <a:pt x="1985" y="3043354"/>
                </a:lnTo>
                <a:lnTo>
                  <a:pt x="0" y="2994237"/>
                </a:lnTo>
                <a:lnTo>
                  <a:pt x="0" y="598861"/>
                </a:lnTo>
                <a:lnTo>
                  <a:pt x="1985" y="549745"/>
                </a:lnTo>
                <a:lnTo>
                  <a:pt x="7838" y="501723"/>
                </a:lnTo>
                <a:lnTo>
                  <a:pt x="17404" y="454948"/>
                </a:lnTo>
                <a:lnTo>
                  <a:pt x="30530" y="409575"/>
                </a:lnTo>
                <a:lnTo>
                  <a:pt x="47061" y="365757"/>
                </a:lnTo>
                <a:lnTo>
                  <a:pt x="66843" y="323650"/>
                </a:lnTo>
                <a:lnTo>
                  <a:pt x="89723" y="283407"/>
                </a:lnTo>
                <a:lnTo>
                  <a:pt x="115545" y="245181"/>
                </a:lnTo>
                <a:lnTo>
                  <a:pt x="144156" y="209129"/>
                </a:lnTo>
                <a:lnTo>
                  <a:pt x="175402" y="175402"/>
                </a:lnTo>
                <a:lnTo>
                  <a:pt x="209129" y="144156"/>
                </a:lnTo>
                <a:lnTo>
                  <a:pt x="245181" y="115545"/>
                </a:lnTo>
                <a:lnTo>
                  <a:pt x="283407" y="89723"/>
                </a:lnTo>
                <a:lnTo>
                  <a:pt x="323650" y="66843"/>
                </a:lnTo>
                <a:lnTo>
                  <a:pt x="365757" y="47061"/>
                </a:lnTo>
                <a:lnTo>
                  <a:pt x="409575" y="30530"/>
                </a:lnTo>
                <a:lnTo>
                  <a:pt x="454948" y="17404"/>
                </a:lnTo>
                <a:lnTo>
                  <a:pt x="501723" y="7838"/>
                </a:lnTo>
                <a:lnTo>
                  <a:pt x="549745" y="1985"/>
                </a:lnTo>
                <a:lnTo>
                  <a:pt x="598861" y="0"/>
                </a:lnTo>
                <a:lnTo>
                  <a:pt x="7132138" y="0"/>
                </a:lnTo>
                <a:lnTo>
                  <a:pt x="7184794" y="2317"/>
                </a:lnTo>
                <a:lnTo>
                  <a:pt x="7236692" y="9194"/>
                </a:lnTo>
                <a:lnTo>
                  <a:pt x="7287556" y="20517"/>
                </a:lnTo>
                <a:lnTo>
                  <a:pt x="7337112" y="36170"/>
                </a:lnTo>
                <a:lnTo>
                  <a:pt x="7385082" y="56040"/>
                </a:lnTo>
                <a:lnTo>
                  <a:pt x="7431192" y="80013"/>
                </a:lnTo>
                <a:lnTo>
                  <a:pt x="7475164" y="107973"/>
                </a:lnTo>
                <a:lnTo>
                  <a:pt x="7516725" y="139808"/>
                </a:lnTo>
                <a:lnTo>
                  <a:pt x="7555597" y="175402"/>
                </a:lnTo>
                <a:lnTo>
                  <a:pt x="7591191" y="214274"/>
                </a:lnTo>
                <a:lnTo>
                  <a:pt x="7623026" y="255835"/>
                </a:lnTo>
                <a:lnTo>
                  <a:pt x="7650986" y="299808"/>
                </a:lnTo>
                <a:lnTo>
                  <a:pt x="7674959" y="345917"/>
                </a:lnTo>
                <a:lnTo>
                  <a:pt x="7694829" y="393887"/>
                </a:lnTo>
                <a:lnTo>
                  <a:pt x="7710482" y="443443"/>
                </a:lnTo>
                <a:lnTo>
                  <a:pt x="7721804" y="494308"/>
                </a:lnTo>
                <a:lnTo>
                  <a:pt x="7728682" y="546206"/>
                </a:lnTo>
                <a:lnTo>
                  <a:pt x="7730999" y="598861"/>
                </a:lnTo>
                <a:lnTo>
                  <a:pt x="7730999" y="2994237"/>
                </a:lnTo>
                <a:lnTo>
                  <a:pt x="7729014" y="3043354"/>
                </a:lnTo>
                <a:lnTo>
                  <a:pt x="7723161" y="3091376"/>
                </a:lnTo>
                <a:lnTo>
                  <a:pt x="7713595" y="3138151"/>
                </a:lnTo>
                <a:lnTo>
                  <a:pt x="7700469" y="3183524"/>
                </a:lnTo>
                <a:lnTo>
                  <a:pt x="7683938" y="3227342"/>
                </a:lnTo>
                <a:lnTo>
                  <a:pt x="7664156" y="3269449"/>
                </a:lnTo>
                <a:lnTo>
                  <a:pt x="7641276" y="3309692"/>
                </a:lnTo>
                <a:lnTo>
                  <a:pt x="7615454" y="3347918"/>
                </a:lnTo>
                <a:lnTo>
                  <a:pt x="7586843" y="3383971"/>
                </a:lnTo>
                <a:lnTo>
                  <a:pt x="7555597" y="3417697"/>
                </a:lnTo>
                <a:lnTo>
                  <a:pt x="7521871" y="3448943"/>
                </a:lnTo>
                <a:lnTo>
                  <a:pt x="7485818" y="3477554"/>
                </a:lnTo>
                <a:lnTo>
                  <a:pt x="7447593" y="3503376"/>
                </a:lnTo>
                <a:lnTo>
                  <a:pt x="7407349" y="3526256"/>
                </a:lnTo>
                <a:lnTo>
                  <a:pt x="7365242" y="3546038"/>
                </a:lnTo>
                <a:lnTo>
                  <a:pt x="7321424" y="3562569"/>
                </a:lnTo>
                <a:lnTo>
                  <a:pt x="7276051" y="3575695"/>
                </a:lnTo>
                <a:lnTo>
                  <a:pt x="7229276" y="3585261"/>
                </a:lnTo>
                <a:lnTo>
                  <a:pt x="7181254" y="3591114"/>
                </a:lnTo>
                <a:lnTo>
                  <a:pt x="7132138" y="3593099"/>
                </a:lnTo>
                <a:close/>
              </a:path>
            </a:pathLst>
          </a:custGeom>
          <a:solidFill>
            <a:srgbClr val="F3F3F3"/>
          </a:solidFill>
        </p:spPr>
        <p:txBody>
          <a:bodyPr wrap="square" lIns="0" tIns="0" rIns="0" bIns="0" rtlCol="0"/>
          <a:lstStyle/>
          <a:p>
            <a:endParaRPr dirty="0"/>
          </a:p>
        </p:txBody>
      </p:sp>
      <p:sp>
        <p:nvSpPr>
          <p:cNvPr id="4" name="object 4"/>
          <p:cNvSpPr txBox="1"/>
          <p:nvPr/>
        </p:nvSpPr>
        <p:spPr>
          <a:xfrm>
            <a:off x="1496855" y="335646"/>
            <a:ext cx="7013476" cy="5418984"/>
          </a:xfrm>
          <a:prstGeom prst="rect">
            <a:avLst/>
          </a:prstGeom>
        </p:spPr>
        <p:txBody>
          <a:bodyPr vert="horz" wrap="square" lIns="0" tIns="12700" rIns="0" bIns="0" rtlCol="0">
            <a:spAutoFit/>
          </a:bodyPr>
          <a:lstStyle/>
          <a:p>
            <a:pPr marL="12700">
              <a:lnSpc>
                <a:spcPts val="1650"/>
              </a:lnSpc>
            </a:pPr>
            <a:endParaRPr lang="en-AE" sz="1200" dirty="0">
              <a:latin typeface="+mj-lt"/>
              <a:cs typeface="Arial"/>
            </a:endParaRPr>
          </a:p>
          <a:p>
            <a:pPr lvl="0" algn="l">
              <a:buSzPts val="1000"/>
              <a:tabLst>
                <a:tab pos="457200" algn="l"/>
              </a:tabLst>
            </a:pPr>
            <a:endParaRPr lang="en-AE" sz="1200" dirty="0">
              <a:solidFill>
                <a:srgbClr val="1F1F1F"/>
              </a:solidFill>
              <a:effectLst/>
              <a:latin typeface="+mj-lt"/>
              <a:ea typeface="Times New Roman" panose="02020603050405020304" pitchFamily="18" charset="0"/>
            </a:endParaRPr>
          </a:p>
          <a:p>
            <a:pPr>
              <a:lnSpc>
                <a:spcPct val="150000"/>
              </a:lnSpc>
            </a:pPr>
            <a:r>
              <a:rPr lang="en-US" sz="1600" b="1" dirty="0">
                <a:solidFill>
                  <a:srgbClr val="0070C0"/>
                </a:solidFill>
                <a:latin typeface="+mj-lt"/>
              </a:rPr>
              <a:t>Summary:</a:t>
            </a:r>
          </a:p>
          <a:p>
            <a:pPr algn="l">
              <a:lnSpc>
                <a:spcPct val="150000"/>
              </a:lnSpc>
            </a:pPr>
            <a:r>
              <a:rPr lang="en-US" sz="1400" i="0" u="none" strike="noStrike" dirty="0">
                <a:solidFill>
                  <a:srgbClr val="1F1F1F"/>
                </a:solidFill>
                <a:effectLst/>
              </a:rPr>
              <a:t>Staying financially healthy is key for businesses. Companies with debt troubles can face lower credit scores, making it harder and more expensive to borrow money in the future. Investors, on the other hand, prefer companies that manage debt well, can grow quickly, and handle that growth. To assess a company's overall health, we use its balance sheet, a financial statement that shows what the company owns, owes, and what investors have put in. This information, from past financial reports, is the foundation of our analysis.</a:t>
            </a:r>
          </a:p>
          <a:p>
            <a:pPr algn="l">
              <a:lnSpc>
                <a:spcPct val="150000"/>
              </a:lnSpc>
            </a:pPr>
            <a:r>
              <a:rPr lang="en-US" sz="1400" i="0" u="none" strike="noStrike" dirty="0">
                <a:solidFill>
                  <a:srgbClr val="1F1F1F"/>
                </a:solidFill>
                <a:effectLst/>
              </a:rPr>
              <a:t>My role in this is to build a model that predicts which companies might have trouble meeting their financial obligations. This model uses the balance sheet data to estimate a company's financial health and the risk of default.</a:t>
            </a:r>
          </a:p>
          <a:p>
            <a:pPr algn="l">
              <a:lnSpc>
                <a:spcPct val="150000"/>
              </a:lnSpc>
            </a:pPr>
            <a:r>
              <a:rPr lang="en-US" sz="1400" i="0" u="none" strike="noStrike" dirty="0">
                <a:solidFill>
                  <a:srgbClr val="1F1F1F"/>
                </a:solidFill>
                <a:effectLst/>
              </a:rPr>
              <a:t>This report explains how we built the model and how it can be used to identify companies that might have financial difficulties</a:t>
            </a:r>
          </a:p>
          <a:p>
            <a:pPr marL="0" lvl="1">
              <a:lnSpc>
                <a:spcPct val="150000"/>
              </a:lnSpc>
            </a:pPr>
            <a:endParaRPr lang="en-US" sz="1200" dirty="0">
              <a:solidFill>
                <a:srgbClr val="1F1F1F"/>
              </a:solidFill>
              <a:latin typeface="+mj-lt"/>
            </a:endParaRPr>
          </a:p>
          <a:p>
            <a:pPr marL="0" lvl="1">
              <a:lnSpc>
                <a:spcPct val="150000"/>
              </a:lnSpc>
            </a:pPr>
            <a:endParaRPr lang="en-US" sz="1200" dirty="0">
              <a:solidFill>
                <a:srgbClr val="1F1F1F"/>
              </a:solidFill>
              <a:latin typeface="+mj-lt"/>
            </a:endParaRPr>
          </a:p>
          <a:p>
            <a:pPr marL="0" lvl="1">
              <a:lnSpc>
                <a:spcPct val="150000"/>
              </a:lnSpc>
            </a:pPr>
            <a:endParaRPr lang="en-US" sz="1200" dirty="0">
              <a:solidFill>
                <a:srgbClr val="1F1F1F"/>
              </a:solidFill>
              <a:latin typeface="+mj-lt"/>
            </a:endParaRPr>
          </a:p>
          <a:p>
            <a:pPr marL="0" lvl="1">
              <a:lnSpc>
                <a:spcPct val="150000"/>
              </a:lnSpc>
            </a:pPr>
            <a:endParaRPr sz="1200" dirty="0">
              <a:solidFill>
                <a:srgbClr val="1F1F1F"/>
              </a:solidFill>
              <a:latin typeface="+mj-lt"/>
            </a:endParaRPr>
          </a:p>
        </p:txBody>
      </p:sp>
    </p:spTree>
    <p:extLst>
      <p:ext uri="{BB962C8B-B14F-4D97-AF65-F5344CB8AC3E}">
        <p14:creationId xmlns:p14="http://schemas.microsoft.com/office/powerpoint/2010/main" val="1598421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4453255" cy="391160"/>
          </a:xfrm>
          <a:prstGeom prst="rect">
            <a:avLst/>
          </a:prstGeom>
        </p:spPr>
        <p:txBody>
          <a:bodyPr vert="horz" wrap="square" lIns="0" tIns="12700" rIns="0" bIns="0" rtlCol="0">
            <a:spAutoFit/>
          </a:bodyPr>
          <a:lstStyle/>
          <a:p>
            <a:pPr marL="12700">
              <a:lnSpc>
                <a:spcPct val="100000"/>
              </a:lnSpc>
              <a:spcBef>
                <a:spcPts val="100"/>
              </a:spcBef>
            </a:pPr>
            <a:r>
              <a:rPr lang="en-US" sz="2400" spc="-50" dirty="0"/>
              <a:t>3 - Approach</a:t>
            </a:r>
            <a:endParaRPr sz="2400" dirty="0"/>
          </a:p>
        </p:txBody>
      </p:sp>
      <p:sp>
        <p:nvSpPr>
          <p:cNvPr id="3" name="object 3"/>
          <p:cNvSpPr/>
          <p:nvPr/>
        </p:nvSpPr>
        <p:spPr>
          <a:xfrm>
            <a:off x="779206" y="734489"/>
            <a:ext cx="7731125" cy="3970861"/>
          </a:xfrm>
          <a:custGeom>
            <a:avLst/>
            <a:gdLst/>
            <a:ahLst/>
            <a:cxnLst/>
            <a:rect l="l" t="t" r="r" b="b"/>
            <a:pathLst>
              <a:path w="7731125" h="3593465">
                <a:moveTo>
                  <a:pt x="7132138" y="3593099"/>
                </a:moveTo>
                <a:lnTo>
                  <a:pt x="598861" y="3593099"/>
                </a:lnTo>
                <a:lnTo>
                  <a:pt x="549745" y="3591114"/>
                </a:lnTo>
                <a:lnTo>
                  <a:pt x="501723" y="3585261"/>
                </a:lnTo>
                <a:lnTo>
                  <a:pt x="454948" y="3575695"/>
                </a:lnTo>
                <a:lnTo>
                  <a:pt x="409575" y="3562569"/>
                </a:lnTo>
                <a:lnTo>
                  <a:pt x="365757" y="3546038"/>
                </a:lnTo>
                <a:lnTo>
                  <a:pt x="323650" y="3526256"/>
                </a:lnTo>
                <a:lnTo>
                  <a:pt x="283407" y="3503376"/>
                </a:lnTo>
                <a:lnTo>
                  <a:pt x="245181" y="3477554"/>
                </a:lnTo>
                <a:lnTo>
                  <a:pt x="209129" y="3448943"/>
                </a:lnTo>
                <a:lnTo>
                  <a:pt x="175402" y="3417697"/>
                </a:lnTo>
                <a:lnTo>
                  <a:pt x="144156" y="3383971"/>
                </a:lnTo>
                <a:lnTo>
                  <a:pt x="115545" y="3347918"/>
                </a:lnTo>
                <a:lnTo>
                  <a:pt x="89723" y="3309692"/>
                </a:lnTo>
                <a:lnTo>
                  <a:pt x="66843" y="3269449"/>
                </a:lnTo>
                <a:lnTo>
                  <a:pt x="47061" y="3227342"/>
                </a:lnTo>
                <a:lnTo>
                  <a:pt x="30530" y="3183524"/>
                </a:lnTo>
                <a:lnTo>
                  <a:pt x="17404" y="3138151"/>
                </a:lnTo>
                <a:lnTo>
                  <a:pt x="7838" y="3091376"/>
                </a:lnTo>
                <a:lnTo>
                  <a:pt x="1985" y="3043354"/>
                </a:lnTo>
                <a:lnTo>
                  <a:pt x="0" y="2994237"/>
                </a:lnTo>
                <a:lnTo>
                  <a:pt x="0" y="598861"/>
                </a:lnTo>
                <a:lnTo>
                  <a:pt x="1985" y="549745"/>
                </a:lnTo>
                <a:lnTo>
                  <a:pt x="7838" y="501723"/>
                </a:lnTo>
                <a:lnTo>
                  <a:pt x="17404" y="454948"/>
                </a:lnTo>
                <a:lnTo>
                  <a:pt x="30530" y="409575"/>
                </a:lnTo>
                <a:lnTo>
                  <a:pt x="47061" y="365757"/>
                </a:lnTo>
                <a:lnTo>
                  <a:pt x="66843" y="323650"/>
                </a:lnTo>
                <a:lnTo>
                  <a:pt x="89723" y="283407"/>
                </a:lnTo>
                <a:lnTo>
                  <a:pt x="115545" y="245181"/>
                </a:lnTo>
                <a:lnTo>
                  <a:pt x="144156" y="209129"/>
                </a:lnTo>
                <a:lnTo>
                  <a:pt x="175402" y="175402"/>
                </a:lnTo>
                <a:lnTo>
                  <a:pt x="209129" y="144156"/>
                </a:lnTo>
                <a:lnTo>
                  <a:pt x="245181" y="115545"/>
                </a:lnTo>
                <a:lnTo>
                  <a:pt x="283407" y="89723"/>
                </a:lnTo>
                <a:lnTo>
                  <a:pt x="323650" y="66843"/>
                </a:lnTo>
                <a:lnTo>
                  <a:pt x="365757" y="47061"/>
                </a:lnTo>
                <a:lnTo>
                  <a:pt x="409575" y="30530"/>
                </a:lnTo>
                <a:lnTo>
                  <a:pt x="454948" y="17404"/>
                </a:lnTo>
                <a:lnTo>
                  <a:pt x="501723" y="7838"/>
                </a:lnTo>
                <a:lnTo>
                  <a:pt x="549745" y="1985"/>
                </a:lnTo>
                <a:lnTo>
                  <a:pt x="598861" y="0"/>
                </a:lnTo>
                <a:lnTo>
                  <a:pt x="7132138" y="0"/>
                </a:lnTo>
                <a:lnTo>
                  <a:pt x="7184794" y="2317"/>
                </a:lnTo>
                <a:lnTo>
                  <a:pt x="7236692" y="9194"/>
                </a:lnTo>
                <a:lnTo>
                  <a:pt x="7287556" y="20517"/>
                </a:lnTo>
                <a:lnTo>
                  <a:pt x="7337112" y="36170"/>
                </a:lnTo>
                <a:lnTo>
                  <a:pt x="7385082" y="56040"/>
                </a:lnTo>
                <a:lnTo>
                  <a:pt x="7431192" y="80013"/>
                </a:lnTo>
                <a:lnTo>
                  <a:pt x="7475164" y="107973"/>
                </a:lnTo>
                <a:lnTo>
                  <a:pt x="7516725" y="139808"/>
                </a:lnTo>
                <a:lnTo>
                  <a:pt x="7555597" y="175402"/>
                </a:lnTo>
                <a:lnTo>
                  <a:pt x="7591191" y="214274"/>
                </a:lnTo>
                <a:lnTo>
                  <a:pt x="7623026" y="255835"/>
                </a:lnTo>
                <a:lnTo>
                  <a:pt x="7650986" y="299808"/>
                </a:lnTo>
                <a:lnTo>
                  <a:pt x="7674959" y="345917"/>
                </a:lnTo>
                <a:lnTo>
                  <a:pt x="7694829" y="393887"/>
                </a:lnTo>
                <a:lnTo>
                  <a:pt x="7710482" y="443443"/>
                </a:lnTo>
                <a:lnTo>
                  <a:pt x="7721804" y="494308"/>
                </a:lnTo>
                <a:lnTo>
                  <a:pt x="7728682" y="546206"/>
                </a:lnTo>
                <a:lnTo>
                  <a:pt x="7730999" y="598861"/>
                </a:lnTo>
                <a:lnTo>
                  <a:pt x="7730999" y="2994237"/>
                </a:lnTo>
                <a:lnTo>
                  <a:pt x="7729014" y="3043354"/>
                </a:lnTo>
                <a:lnTo>
                  <a:pt x="7723161" y="3091376"/>
                </a:lnTo>
                <a:lnTo>
                  <a:pt x="7713595" y="3138151"/>
                </a:lnTo>
                <a:lnTo>
                  <a:pt x="7700469" y="3183524"/>
                </a:lnTo>
                <a:lnTo>
                  <a:pt x="7683938" y="3227342"/>
                </a:lnTo>
                <a:lnTo>
                  <a:pt x="7664156" y="3269449"/>
                </a:lnTo>
                <a:lnTo>
                  <a:pt x="7641276" y="3309692"/>
                </a:lnTo>
                <a:lnTo>
                  <a:pt x="7615454" y="3347918"/>
                </a:lnTo>
                <a:lnTo>
                  <a:pt x="7586843" y="3383971"/>
                </a:lnTo>
                <a:lnTo>
                  <a:pt x="7555597" y="3417697"/>
                </a:lnTo>
                <a:lnTo>
                  <a:pt x="7521871" y="3448943"/>
                </a:lnTo>
                <a:lnTo>
                  <a:pt x="7485818" y="3477554"/>
                </a:lnTo>
                <a:lnTo>
                  <a:pt x="7447593" y="3503376"/>
                </a:lnTo>
                <a:lnTo>
                  <a:pt x="7407349" y="3526256"/>
                </a:lnTo>
                <a:lnTo>
                  <a:pt x="7365242" y="3546038"/>
                </a:lnTo>
                <a:lnTo>
                  <a:pt x="7321424" y="3562569"/>
                </a:lnTo>
                <a:lnTo>
                  <a:pt x="7276051" y="3575695"/>
                </a:lnTo>
                <a:lnTo>
                  <a:pt x="7229276" y="3585261"/>
                </a:lnTo>
                <a:lnTo>
                  <a:pt x="7181254" y="3591114"/>
                </a:lnTo>
                <a:lnTo>
                  <a:pt x="7132138" y="3593099"/>
                </a:lnTo>
                <a:close/>
              </a:path>
            </a:pathLst>
          </a:custGeom>
          <a:solidFill>
            <a:srgbClr val="F3F3F3"/>
          </a:solidFill>
        </p:spPr>
        <p:txBody>
          <a:bodyPr wrap="square" lIns="0" tIns="0" rIns="0" bIns="0" rtlCol="0"/>
          <a:lstStyle/>
          <a:p>
            <a:endParaRPr dirty="0"/>
          </a:p>
        </p:txBody>
      </p:sp>
      <p:sp>
        <p:nvSpPr>
          <p:cNvPr id="4" name="object 4"/>
          <p:cNvSpPr txBox="1"/>
          <p:nvPr/>
        </p:nvSpPr>
        <p:spPr>
          <a:xfrm>
            <a:off x="1496855" y="335646"/>
            <a:ext cx="7013476" cy="4630242"/>
          </a:xfrm>
          <a:prstGeom prst="rect">
            <a:avLst/>
          </a:prstGeom>
        </p:spPr>
        <p:txBody>
          <a:bodyPr vert="horz" wrap="square" lIns="0" tIns="12700" rIns="0" bIns="0" rtlCol="0">
            <a:spAutoFit/>
          </a:bodyPr>
          <a:lstStyle/>
          <a:p>
            <a:pPr marL="12700">
              <a:lnSpc>
                <a:spcPts val="1650"/>
              </a:lnSpc>
            </a:pPr>
            <a:endParaRPr sz="1100" dirty="0">
              <a:latin typeface="Arial"/>
              <a:cs typeface="Arial"/>
            </a:endParaRPr>
          </a:p>
          <a:p>
            <a:pPr lvl="0" algn="l">
              <a:buSzPts val="1000"/>
              <a:tabLst>
                <a:tab pos="457200" algn="l"/>
              </a:tabLst>
            </a:pPr>
            <a:endParaRPr lang="en-AE" sz="1100" dirty="0">
              <a:solidFill>
                <a:srgbClr val="1F1F1F"/>
              </a:solidFill>
              <a:effectLst/>
              <a:latin typeface="Times New Roman" panose="02020603050405020304" pitchFamily="18" charset="0"/>
              <a:ea typeface="Times New Roman" panose="02020603050405020304" pitchFamily="18" charset="0"/>
            </a:endParaRPr>
          </a:p>
          <a:p>
            <a:pPr>
              <a:lnSpc>
                <a:spcPct val="150000"/>
              </a:lnSpc>
            </a:pPr>
            <a:r>
              <a:rPr lang="en-US" sz="1600" b="1" dirty="0">
                <a:solidFill>
                  <a:srgbClr val="0070C0"/>
                </a:solidFill>
              </a:rPr>
              <a:t>Approach</a:t>
            </a:r>
            <a:r>
              <a:rPr lang="en-US" sz="1600" dirty="0">
                <a:solidFill>
                  <a:srgbClr val="0070C0"/>
                </a:solidFill>
              </a:rPr>
              <a:t>:</a:t>
            </a:r>
          </a:p>
          <a:p>
            <a:pPr marL="0" lvl="1">
              <a:lnSpc>
                <a:spcPct val="200000"/>
              </a:lnSpc>
            </a:pPr>
            <a:r>
              <a:rPr lang="en-US" sz="1400" i="0" u="none" strike="noStrike" dirty="0">
                <a:solidFill>
                  <a:srgbClr val="1F1F1F"/>
                </a:solidFill>
                <a:effectLst/>
              </a:rPr>
              <a:t>To assess the financial health of companies in our dataset, we compared three different models: logistic regression, linear discrimination analysis (LDA), and random forest. Our primary goal was to identify companies at higher risk of financial difficulties. Therefore, we focused on a metric called "recall," which tells us how well the model finds these high-risk companies. We also considered "precision" to ensure a good balance between identifying high-risk companies and avoiding false positives. We'll dive deeper into each model - logistic regression, LDA, and random forest - and their results in the following slides.</a:t>
            </a:r>
            <a:endParaRPr lang="en-US" sz="1400" dirty="0">
              <a:solidFill>
                <a:srgbClr val="1F1F1F"/>
              </a:solidFill>
            </a:endParaRPr>
          </a:p>
          <a:p>
            <a:pPr marL="0" lvl="1">
              <a:lnSpc>
                <a:spcPct val="150000"/>
              </a:lnSpc>
            </a:pPr>
            <a:endParaRPr lang="en-US" sz="1600" dirty="0">
              <a:solidFill>
                <a:srgbClr val="1F1F1F"/>
              </a:solidFill>
              <a:latin typeface="Helvetica Neue" panose="02000503000000020004" pitchFamily="2" charset="0"/>
            </a:endParaRPr>
          </a:p>
          <a:p>
            <a:pPr marL="0" lvl="1">
              <a:lnSpc>
                <a:spcPct val="150000"/>
              </a:lnSpc>
            </a:pPr>
            <a:endParaRPr lang="en-US" sz="1100" dirty="0">
              <a:solidFill>
                <a:srgbClr val="1F1F1F"/>
              </a:solidFill>
              <a:latin typeface="Helvetica Neue" panose="02000503000000020004" pitchFamily="2" charset="0"/>
            </a:endParaRPr>
          </a:p>
          <a:p>
            <a:pPr marL="0" lvl="1">
              <a:lnSpc>
                <a:spcPct val="150000"/>
              </a:lnSpc>
            </a:pPr>
            <a:endParaRPr sz="1100" dirty="0">
              <a:solidFill>
                <a:srgbClr val="1F1F1F"/>
              </a:solidFill>
              <a:latin typeface="Helvetica Neue" panose="02000503000000020004" pitchFamily="2" charset="0"/>
            </a:endParaRPr>
          </a:p>
        </p:txBody>
      </p:sp>
    </p:spTree>
    <p:extLst>
      <p:ext uri="{BB962C8B-B14F-4D97-AF65-F5344CB8AC3E}">
        <p14:creationId xmlns:p14="http://schemas.microsoft.com/office/powerpoint/2010/main" val="2411510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4453255" cy="391160"/>
          </a:xfrm>
          <a:prstGeom prst="rect">
            <a:avLst/>
          </a:prstGeom>
        </p:spPr>
        <p:txBody>
          <a:bodyPr vert="horz" wrap="square" lIns="0" tIns="12700" rIns="0" bIns="0" rtlCol="0">
            <a:spAutoFit/>
          </a:bodyPr>
          <a:lstStyle/>
          <a:p>
            <a:pPr marL="12700">
              <a:lnSpc>
                <a:spcPct val="100000"/>
              </a:lnSpc>
              <a:spcBef>
                <a:spcPts val="100"/>
              </a:spcBef>
            </a:pPr>
            <a:r>
              <a:rPr lang="en-US" sz="2400" spc="-50" dirty="0"/>
              <a:t>4 - First Model – </a:t>
            </a:r>
            <a:r>
              <a:rPr lang="en-US" sz="1800" spc="-50" dirty="0">
                <a:solidFill>
                  <a:schemeClr val="accent2"/>
                </a:solidFill>
              </a:rPr>
              <a:t>Best Model</a:t>
            </a:r>
            <a:endParaRPr sz="2400" dirty="0">
              <a:solidFill>
                <a:schemeClr val="accent2"/>
              </a:solidFill>
            </a:endParaRPr>
          </a:p>
        </p:txBody>
      </p:sp>
      <p:sp>
        <p:nvSpPr>
          <p:cNvPr id="3" name="object 3"/>
          <p:cNvSpPr/>
          <p:nvPr/>
        </p:nvSpPr>
        <p:spPr>
          <a:xfrm>
            <a:off x="779206" y="734489"/>
            <a:ext cx="7731125" cy="3970861"/>
          </a:xfrm>
          <a:custGeom>
            <a:avLst/>
            <a:gdLst/>
            <a:ahLst/>
            <a:cxnLst/>
            <a:rect l="l" t="t" r="r" b="b"/>
            <a:pathLst>
              <a:path w="7731125" h="3593465">
                <a:moveTo>
                  <a:pt x="7132138" y="3593099"/>
                </a:moveTo>
                <a:lnTo>
                  <a:pt x="598861" y="3593099"/>
                </a:lnTo>
                <a:lnTo>
                  <a:pt x="549745" y="3591114"/>
                </a:lnTo>
                <a:lnTo>
                  <a:pt x="501723" y="3585261"/>
                </a:lnTo>
                <a:lnTo>
                  <a:pt x="454948" y="3575695"/>
                </a:lnTo>
                <a:lnTo>
                  <a:pt x="409575" y="3562569"/>
                </a:lnTo>
                <a:lnTo>
                  <a:pt x="365757" y="3546038"/>
                </a:lnTo>
                <a:lnTo>
                  <a:pt x="323650" y="3526256"/>
                </a:lnTo>
                <a:lnTo>
                  <a:pt x="283407" y="3503376"/>
                </a:lnTo>
                <a:lnTo>
                  <a:pt x="245181" y="3477554"/>
                </a:lnTo>
                <a:lnTo>
                  <a:pt x="209129" y="3448943"/>
                </a:lnTo>
                <a:lnTo>
                  <a:pt x="175402" y="3417697"/>
                </a:lnTo>
                <a:lnTo>
                  <a:pt x="144156" y="3383971"/>
                </a:lnTo>
                <a:lnTo>
                  <a:pt x="115545" y="3347918"/>
                </a:lnTo>
                <a:lnTo>
                  <a:pt x="89723" y="3309692"/>
                </a:lnTo>
                <a:lnTo>
                  <a:pt x="66843" y="3269449"/>
                </a:lnTo>
                <a:lnTo>
                  <a:pt x="47061" y="3227342"/>
                </a:lnTo>
                <a:lnTo>
                  <a:pt x="30530" y="3183524"/>
                </a:lnTo>
                <a:lnTo>
                  <a:pt x="17404" y="3138151"/>
                </a:lnTo>
                <a:lnTo>
                  <a:pt x="7838" y="3091376"/>
                </a:lnTo>
                <a:lnTo>
                  <a:pt x="1985" y="3043354"/>
                </a:lnTo>
                <a:lnTo>
                  <a:pt x="0" y="2994237"/>
                </a:lnTo>
                <a:lnTo>
                  <a:pt x="0" y="598861"/>
                </a:lnTo>
                <a:lnTo>
                  <a:pt x="1985" y="549745"/>
                </a:lnTo>
                <a:lnTo>
                  <a:pt x="7838" y="501723"/>
                </a:lnTo>
                <a:lnTo>
                  <a:pt x="17404" y="454948"/>
                </a:lnTo>
                <a:lnTo>
                  <a:pt x="30530" y="409575"/>
                </a:lnTo>
                <a:lnTo>
                  <a:pt x="47061" y="365757"/>
                </a:lnTo>
                <a:lnTo>
                  <a:pt x="66843" y="323650"/>
                </a:lnTo>
                <a:lnTo>
                  <a:pt x="89723" y="283407"/>
                </a:lnTo>
                <a:lnTo>
                  <a:pt x="115545" y="245181"/>
                </a:lnTo>
                <a:lnTo>
                  <a:pt x="144156" y="209129"/>
                </a:lnTo>
                <a:lnTo>
                  <a:pt x="175402" y="175402"/>
                </a:lnTo>
                <a:lnTo>
                  <a:pt x="209129" y="144156"/>
                </a:lnTo>
                <a:lnTo>
                  <a:pt x="245181" y="115545"/>
                </a:lnTo>
                <a:lnTo>
                  <a:pt x="283407" y="89723"/>
                </a:lnTo>
                <a:lnTo>
                  <a:pt x="323650" y="66843"/>
                </a:lnTo>
                <a:lnTo>
                  <a:pt x="365757" y="47061"/>
                </a:lnTo>
                <a:lnTo>
                  <a:pt x="409575" y="30530"/>
                </a:lnTo>
                <a:lnTo>
                  <a:pt x="454948" y="17404"/>
                </a:lnTo>
                <a:lnTo>
                  <a:pt x="501723" y="7838"/>
                </a:lnTo>
                <a:lnTo>
                  <a:pt x="549745" y="1985"/>
                </a:lnTo>
                <a:lnTo>
                  <a:pt x="598861" y="0"/>
                </a:lnTo>
                <a:lnTo>
                  <a:pt x="7132138" y="0"/>
                </a:lnTo>
                <a:lnTo>
                  <a:pt x="7184794" y="2317"/>
                </a:lnTo>
                <a:lnTo>
                  <a:pt x="7236692" y="9194"/>
                </a:lnTo>
                <a:lnTo>
                  <a:pt x="7287556" y="20517"/>
                </a:lnTo>
                <a:lnTo>
                  <a:pt x="7337112" y="36170"/>
                </a:lnTo>
                <a:lnTo>
                  <a:pt x="7385082" y="56040"/>
                </a:lnTo>
                <a:lnTo>
                  <a:pt x="7431192" y="80013"/>
                </a:lnTo>
                <a:lnTo>
                  <a:pt x="7475164" y="107973"/>
                </a:lnTo>
                <a:lnTo>
                  <a:pt x="7516725" y="139808"/>
                </a:lnTo>
                <a:lnTo>
                  <a:pt x="7555597" y="175402"/>
                </a:lnTo>
                <a:lnTo>
                  <a:pt x="7591191" y="214274"/>
                </a:lnTo>
                <a:lnTo>
                  <a:pt x="7623026" y="255835"/>
                </a:lnTo>
                <a:lnTo>
                  <a:pt x="7650986" y="299808"/>
                </a:lnTo>
                <a:lnTo>
                  <a:pt x="7674959" y="345917"/>
                </a:lnTo>
                <a:lnTo>
                  <a:pt x="7694829" y="393887"/>
                </a:lnTo>
                <a:lnTo>
                  <a:pt x="7710482" y="443443"/>
                </a:lnTo>
                <a:lnTo>
                  <a:pt x="7721804" y="494308"/>
                </a:lnTo>
                <a:lnTo>
                  <a:pt x="7728682" y="546206"/>
                </a:lnTo>
                <a:lnTo>
                  <a:pt x="7730999" y="598861"/>
                </a:lnTo>
                <a:lnTo>
                  <a:pt x="7730999" y="2994237"/>
                </a:lnTo>
                <a:lnTo>
                  <a:pt x="7729014" y="3043354"/>
                </a:lnTo>
                <a:lnTo>
                  <a:pt x="7723161" y="3091376"/>
                </a:lnTo>
                <a:lnTo>
                  <a:pt x="7713595" y="3138151"/>
                </a:lnTo>
                <a:lnTo>
                  <a:pt x="7700469" y="3183524"/>
                </a:lnTo>
                <a:lnTo>
                  <a:pt x="7683938" y="3227342"/>
                </a:lnTo>
                <a:lnTo>
                  <a:pt x="7664156" y="3269449"/>
                </a:lnTo>
                <a:lnTo>
                  <a:pt x="7641276" y="3309692"/>
                </a:lnTo>
                <a:lnTo>
                  <a:pt x="7615454" y="3347918"/>
                </a:lnTo>
                <a:lnTo>
                  <a:pt x="7586843" y="3383971"/>
                </a:lnTo>
                <a:lnTo>
                  <a:pt x="7555597" y="3417697"/>
                </a:lnTo>
                <a:lnTo>
                  <a:pt x="7521871" y="3448943"/>
                </a:lnTo>
                <a:lnTo>
                  <a:pt x="7485818" y="3477554"/>
                </a:lnTo>
                <a:lnTo>
                  <a:pt x="7447593" y="3503376"/>
                </a:lnTo>
                <a:lnTo>
                  <a:pt x="7407349" y="3526256"/>
                </a:lnTo>
                <a:lnTo>
                  <a:pt x="7365242" y="3546038"/>
                </a:lnTo>
                <a:lnTo>
                  <a:pt x="7321424" y="3562569"/>
                </a:lnTo>
                <a:lnTo>
                  <a:pt x="7276051" y="3575695"/>
                </a:lnTo>
                <a:lnTo>
                  <a:pt x="7229276" y="3585261"/>
                </a:lnTo>
                <a:lnTo>
                  <a:pt x="7181254" y="3591114"/>
                </a:lnTo>
                <a:lnTo>
                  <a:pt x="7132138" y="3593099"/>
                </a:lnTo>
                <a:close/>
              </a:path>
            </a:pathLst>
          </a:custGeom>
          <a:solidFill>
            <a:srgbClr val="F3F3F3"/>
          </a:solidFill>
        </p:spPr>
        <p:txBody>
          <a:bodyPr wrap="square" lIns="0" tIns="0" rIns="0" bIns="0" rtlCol="0"/>
          <a:lstStyle/>
          <a:p>
            <a:endParaRPr dirty="0"/>
          </a:p>
        </p:txBody>
      </p:sp>
      <p:sp>
        <p:nvSpPr>
          <p:cNvPr id="4" name="object 4"/>
          <p:cNvSpPr txBox="1"/>
          <p:nvPr/>
        </p:nvSpPr>
        <p:spPr>
          <a:xfrm>
            <a:off x="1057628" y="736221"/>
            <a:ext cx="7450394" cy="3995837"/>
          </a:xfrm>
          <a:prstGeom prst="rect">
            <a:avLst/>
          </a:prstGeom>
        </p:spPr>
        <p:txBody>
          <a:bodyPr vert="horz" wrap="square" lIns="0" tIns="12700" rIns="0" bIns="0" rtlCol="0">
            <a:spAutoFit/>
          </a:bodyPr>
          <a:lstStyle/>
          <a:p>
            <a:pPr algn="l">
              <a:lnSpc>
                <a:spcPct val="150000"/>
              </a:lnSpc>
            </a:pPr>
            <a:r>
              <a:rPr lang="en-US" sz="1600" b="1" dirty="0">
                <a:solidFill>
                  <a:srgbClr val="0070C0"/>
                </a:solidFill>
              </a:rPr>
              <a:t>Logistic Regression: </a:t>
            </a:r>
          </a:p>
          <a:p>
            <a:pPr algn="l">
              <a:lnSpc>
                <a:spcPct val="150000"/>
              </a:lnSpc>
            </a:pPr>
            <a:r>
              <a:rPr lang="en-US" sz="1400" b="0" i="0" u="none" strike="noStrike" dirty="0">
                <a:solidFill>
                  <a:srgbClr val="1F1F1F"/>
                </a:solidFill>
                <a:effectLst/>
                <a:latin typeface="Calibri" panose="020F0502020204030204" pitchFamily="34" charset="0"/>
                <a:cs typeface="Calibri" panose="020F0502020204030204" pitchFamily="34" charset="0"/>
              </a:rPr>
              <a:t>Logistic regression is a common technique used to analyze financial data and predict the likelihood of events, such as a company experiencing financial difficulties in this case.</a:t>
            </a:r>
          </a:p>
          <a:p>
            <a:pPr algn="l">
              <a:lnSpc>
                <a:spcPct val="150000"/>
              </a:lnSpc>
            </a:pPr>
            <a:r>
              <a:rPr lang="en-US" sz="1400" b="1" dirty="0"/>
              <a:t>1- Data Preparation</a:t>
            </a:r>
          </a:p>
          <a:p>
            <a:pPr algn="l">
              <a:lnSpc>
                <a:spcPct val="150000"/>
              </a:lnSpc>
            </a:pPr>
            <a:r>
              <a:rPr lang="en-US" sz="1400" b="0" i="0" u="none" strike="noStrike" dirty="0">
                <a:solidFill>
                  <a:srgbClr val="1F1F1F"/>
                </a:solidFill>
                <a:effectLst/>
                <a:latin typeface="Calibri" panose="020F0502020204030204" pitchFamily="34" charset="0"/>
                <a:cs typeface="Calibri" panose="020F0502020204030204" pitchFamily="34" charset="0"/>
              </a:rPr>
              <a:t>Before applying logistic regression, we had to ensure the data met its assumptions. We addressed missing data by replacing them with medians, as there were outliers. We also dealt with outliers using capping to avoid them influencing the model.</a:t>
            </a:r>
          </a:p>
          <a:p>
            <a:pPr algn="l">
              <a:lnSpc>
                <a:spcPct val="150000"/>
              </a:lnSpc>
            </a:pPr>
            <a:r>
              <a:rPr lang="en-US" sz="1400" b="1" dirty="0"/>
              <a:t>2 -Tackling Multicollinearity</a:t>
            </a:r>
          </a:p>
          <a:p>
            <a:pPr algn="l">
              <a:lnSpc>
                <a:spcPct val="150000"/>
              </a:lnSpc>
            </a:pPr>
            <a:r>
              <a:rPr lang="en-US" sz="1400" b="0" i="0" u="none" strike="noStrike" dirty="0">
                <a:solidFill>
                  <a:srgbClr val="1F1F1F"/>
                </a:solidFill>
                <a:effectLst/>
                <a:latin typeface="Calibri" panose="020F0502020204030204" pitchFamily="34" charset="0"/>
                <a:cs typeface="Calibri" panose="020F0502020204030204" pitchFamily="34" charset="0"/>
              </a:rPr>
              <a:t>Financial data often exhibits high correlations between features. With 58 features, this presented a challenge. We used the VIF test to identify and remove highly correlated features, resulting in a set of only </a:t>
            </a:r>
            <a:r>
              <a:rPr lang="en-US" sz="1400" b="1" u="sng" dirty="0">
                <a:solidFill>
                  <a:schemeClr val="accent1"/>
                </a:solidFill>
                <a:latin typeface="Calibri" panose="020F0502020204030204" pitchFamily="34" charset="0"/>
                <a:cs typeface="Calibri" panose="020F0502020204030204" pitchFamily="34" charset="0"/>
              </a:rPr>
              <a:t>5</a:t>
            </a:r>
            <a:r>
              <a:rPr lang="en-US" sz="1400" b="0" i="0" u="none" strike="noStrike" dirty="0">
                <a:solidFill>
                  <a:srgbClr val="1F1F1F"/>
                </a:solidFill>
                <a:effectLst/>
                <a:latin typeface="Calibri" panose="020F0502020204030204" pitchFamily="34" charset="0"/>
                <a:cs typeface="Calibri" panose="020F0502020204030204" pitchFamily="34" charset="0"/>
              </a:rPr>
              <a:t> significant features. We'll focus on interpreting these key features and their impact on financial health in the next slides</a:t>
            </a:r>
          </a:p>
        </p:txBody>
      </p:sp>
    </p:spTree>
    <p:extLst>
      <p:ext uri="{BB962C8B-B14F-4D97-AF65-F5344CB8AC3E}">
        <p14:creationId xmlns:p14="http://schemas.microsoft.com/office/powerpoint/2010/main" val="2188144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5957250" cy="751488"/>
          </a:xfrm>
          <a:prstGeom prst="rect">
            <a:avLst/>
          </a:prstGeom>
        </p:spPr>
        <p:txBody>
          <a:bodyPr vert="horz" wrap="square" lIns="0" tIns="12700" rIns="0" bIns="0" rtlCol="0">
            <a:spAutoFit/>
          </a:bodyPr>
          <a:lstStyle/>
          <a:p>
            <a:pPr marL="12700">
              <a:lnSpc>
                <a:spcPct val="100000"/>
              </a:lnSpc>
              <a:spcBef>
                <a:spcPts val="100"/>
              </a:spcBef>
            </a:pPr>
            <a:r>
              <a:rPr lang="en-US" sz="2400" spc="-50" dirty="0"/>
              <a:t>5 - First Model - Logit  </a:t>
            </a:r>
            <a:r>
              <a:rPr lang="en-US" sz="1600" spc="-50" dirty="0"/>
              <a:t>(Best results on Test Data)</a:t>
            </a:r>
            <a:br>
              <a:rPr lang="en-US" sz="1600" spc="-50" dirty="0"/>
            </a:br>
            <a:endParaRPr sz="2400" dirty="0">
              <a:solidFill>
                <a:schemeClr val="tx1"/>
              </a:solidFill>
            </a:endParaRPr>
          </a:p>
        </p:txBody>
      </p:sp>
      <p:sp>
        <p:nvSpPr>
          <p:cNvPr id="3" name="object 3"/>
          <p:cNvSpPr/>
          <p:nvPr/>
        </p:nvSpPr>
        <p:spPr>
          <a:xfrm>
            <a:off x="779206" y="3181350"/>
            <a:ext cx="7731125" cy="1981200"/>
          </a:xfrm>
          <a:custGeom>
            <a:avLst/>
            <a:gdLst/>
            <a:ahLst/>
            <a:cxnLst/>
            <a:rect l="l" t="t" r="r" b="b"/>
            <a:pathLst>
              <a:path w="7731125" h="3593465">
                <a:moveTo>
                  <a:pt x="7132138" y="3593099"/>
                </a:moveTo>
                <a:lnTo>
                  <a:pt x="598861" y="3593099"/>
                </a:lnTo>
                <a:lnTo>
                  <a:pt x="549745" y="3591114"/>
                </a:lnTo>
                <a:lnTo>
                  <a:pt x="501723" y="3585261"/>
                </a:lnTo>
                <a:lnTo>
                  <a:pt x="454948" y="3575695"/>
                </a:lnTo>
                <a:lnTo>
                  <a:pt x="409575" y="3562569"/>
                </a:lnTo>
                <a:lnTo>
                  <a:pt x="365757" y="3546038"/>
                </a:lnTo>
                <a:lnTo>
                  <a:pt x="323650" y="3526256"/>
                </a:lnTo>
                <a:lnTo>
                  <a:pt x="283407" y="3503376"/>
                </a:lnTo>
                <a:lnTo>
                  <a:pt x="245181" y="3477554"/>
                </a:lnTo>
                <a:lnTo>
                  <a:pt x="209129" y="3448943"/>
                </a:lnTo>
                <a:lnTo>
                  <a:pt x="175402" y="3417697"/>
                </a:lnTo>
                <a:lnTo>
                  <a:pt x="144156" y="3383971"/>
                </a:lnTo>
                <a:lnTo>
                  <a:pt x="115545" y="3347918"/>
                </a:lnTo>
                <a:lnTo>
                  <a:pt x="89723" y="3309692"/>
                </a:lnTo>
                <a:lnTo>
                  <a:pt x="66843" y="3269449"/>
                </a:lnTo>
                <a:lnTo>
                  <a:pt x="47061" y="3227342"/>
                </a:lnTo>
                <a:lnTo>
                  <a:pt x="30530" y="3183524"/>
                </a:lnTo>
                <a:lnTo>
                  <a:pt x="17404" y="3138151"/>
                </a:lnTo>
                <a:lnTo>
                  <a:pt x="7838" y="3091376"/>
                </a:lnTo>
                <a:lnTo>
                  <a:pt x="1985" y="3043354"/>
                </a:lnTo>
                <a:lnTo>
                  <a:pt x="0" y="2994237"/>
                </a:lnTo>
                <a:lnTo>
                  <a:pt x="0" y="598861"/>
                </a:lnTo>
                <a:lnTo>
                  <a:pt x="1985" y="549745"/>
                </a:lnTo>
                <a:lnTo>
                  <a:pt x="7838" y="501723"/>
                </a:lnTo>
                <a:lnTo>
                  <a:pt x="17404" y="454948"/>
                </a:lnTo>
                <a:lnTo>
                  <a:pt x="30530" y="409575"/>
                </a:lnTo>
                <a:lnTo>
                  <a:pt x="47061" y="365757"/>
                </a:lnTo>
                <a:lnTo>
                  <a:pt x="66843" y="323650"/>
                </a:lnTo>
                <a:lnTo>
                  <a:pt x="89723" y="283407"/>
                </a:lnTo>
                <a:lnTo>
                  <a:pt x="115545" y="245181"/>
                </a:lnTo>
                <a:lnTo>
                  <a:pt x="144156" y="209129"/>
                </a:lnTo>
                <a:lnTo>
                  <a:pt x="175402" y="175402"/>
                </a:lnTo>
                <a:lnTo>
                  <a:pt x="209129" y="144156"/>
                </a:lnTo>
                <a:lnTo>
                  <a:pt x="245181" y="115545"/>
                </a:lnTo>
                <a:lnTo>
                  <a:pt x="283407" y="89723"/>
                </a:lnTo>
                <a:lnTo>
                  <a:pt x="323650" y="66843"/>
                </a:lnTo>
                <a:lnTo>
                  <a:pt x="365757" y="47061"/>
                </a:lnTo>
                <a:lnTo>
                  <a:pt x="409575" y="30530"/>
                </a:lnTo>
                <a:lnTo>
                  <a:pt x="454948" y="17404"/>
                </a:lnTo>
                <a:lnTo>
                  <a:pt x="501723" y="7838"/>
                </a:lnTo>
                <a:lnTo>
                  <a:pt x="549745" y="1985"/>
                </a:lnTo>
                <a:lnTo>
                  <a:pt x="598861" y="0"/>
                </a:lnTo>
                <a:lnTo>
                  <a:pt x="7132138" y="0"/>
                </a:lnTo>
                <a:lnTo>
                  <a:pt x="7184794" y="2317"/>
                </a:lnTo>
                <a:lnTo>
                  <a:pt x="7236692" y="9194"/>
                </a:lnTo>
                <a:lnTo>
                  <a:pt x="7287556" y="20517"/>
                </a:lnTo>
                <a:lnTo>
                  <a:pt x="7337112" y="36170"/>
                </a:lnTo>
                <a:lnTo>
                  <a:pt x="7385082" y="56040"/>
                </a:lnTo>
                <a:lnTo>
                  <a:pt x="7431192" y="80013"/>
                </a:lnTo>
                <a:lnTo>
                  <a:pt x="7475164" y="107973"/>
                </a:lnTo>
                <a:lnTo>
                  <a:pt x="7516725" y="139808"/>
                </a:lnTo>
                <a:lnTo>
                  <a:pt x="7555597" y="175402"/>
                </a:lnTo>
                <a:lnTo>
                  <a:pt x="7591191" y="214274"/>
                </a:lnTo>
                <a:lnTo>
                  <a:pt x="7623026" y="255835"/>
                </a:lnTo>
                <a:lnTo>
                  <a:pt x="7650986" y="299808"/>
                </a:lnTo>
                <a:lnTo>
                  <a:pt x="7674959" y="345917"/>
                </a:lnTo>
                <a:lnTo>
                  <a:pt x="7694829" y="393887"/>
                </a:lnTo>
                <a:lnTo>
                  <a:pt x="7710482" y="443443"/>
                </a:lnTo>
                <a:lnTo>
                  <a:pt x="7721804" y="494308"/>
                </a:lnTo>
                <a:lnTo>
                  <a:pt x="7728682" y="546206"/>
                </a:lnTo>
                <a:lnTo>
                  <a:pt x="7730999" y="598861"/>
                </a:lnTo>
                <a:lnTo>
                  <a:pt x="7730999" y="2994237"/>
                </a:lnTo>
                <a:lnTo>
                  <a:pt x="7729014" y="3043354"/>
                </a:lnTo>
                <a:lnTo>
                  <a:pt x="7723161" y="3091376"/>
                </a:lnTo>
                <a:lnTo>
                  <a:pt x="7713595" y="3138151"/>
                </a:lnTo>
                <a:lnTo>
                  <a:pt x="7700469" y="3183524"/>
                </a:lnTo>
                <a:lnTo>
                  <a:pt x="7683938" y="3227342"/>
                </a:lnTo>
                <a:lnTo>
                  <a:pt x="7664156" y="3269449"/>
                </a:lnTo>
                <a:lnTo>
                  <a:pt x="7641276" y="3309692"/>
                </a:lnTo>
                <a:lnTo>
                  <a:pt x="7615454" y="3347918"/>
                </a:lnTo>
                <a:lnTo>
                  <a:pt x="7586843" y="3383971"/>
                </a:lnTo>
                <a:lnTo>
                  <a:pt x="7555597" y="3417697"/>
                </a:lnTo>
                <a:lnTo>
                  <a:pt x="7521871" y="3448943"/>
                </a:lnTo>
                <a:lnTo>
                  <a:pt x="7485818" y="3477554"/>
                </a:lnTo>
                <a:lnTo>
                  <a:pt x="7447593" y="3503376"/>
                </a:lnTo>
                <a:lnTo>
                  <a:pt x="7407349" y="3526256"/>
                </a:lnTo>
                <a:lnTo>
                  <a:pt x="7365242" y="3546038"/>
                </a:lnTo>
                <a:lnTo>
                  <a:pt x="7321424" y="3562569"/>
                </a:lnTo>
                <a:lnTo>
                  <a:pt x="7276051" y="3575695"/>
                </a:lnTo>
                <a:lnTo>
                  <a:pt x="7229276" y="3585261"/>
                </a:lnTo>
                <a:lnTo>
                  <a:pt x="7181254" y="3591114"/>
                </a:lnTo>
                <a:lnTo>
                  <a:pt x="7132138" y="3593099"/>
                </a:lnTo>
                <a:close/>
              </a:path>
            </a:pathLst>
          </a:custGeom>
          <a:solidFill>
            <a:srgbClr val="F3F3F3"/>
          </a:solidFill>
        </p:spPr>
        <p:txBody>
          <a:bodyPr wrap="square" lIns="0" tIns="0" rIns="0" bIns="0" rtlCol="0"/>
          <a:lstStyle/>
          <a:p>
            <a:endParaRPr dirty="0"/>
          </a:p>
        </p:txBody>
      </p:sp>
      <p:sp>
        <p:nvSpPr>
          <p:cNvPr id="4" name="object 4"/>
          <p:cNvSpPr txBox="1"/>
          <p:nvPr/>
        </p:nvSpPr>
        <p:spPr>
          <a:xfrm>
            <a:off x="1098839" y="3181350"/>
            <a:ext cx="7291131" cy="1797928"/>
          </a:xfrm>
          <a:prstGeom prst="rect">
            <a:avLst/>
          </a:prstGeom>
        </p:spPr>
        <p:txBody>
          <a:bodyPr vert="horz" wrap="square" lIns="0" tIns="12700" rIns="0" bIns="0" rtlCol="0">
            <a:spAutoFit/>
          </a:bodyPr>
          <a:lstStyle/>
          <a:p>
            <a:r>
              <a:rPr lang="en-US" sz="1100" dirty="0">
                <a:latin typeface="Helvetica Neue" panose="02000503000000020004" pitchFamily="2" charset="0"/>
              </a:rPr>
              <a:t> </a:t>
            </a:r>
            <a:r>
              <a:rPr lang="en-AE" sz="1050" b="1" dirty="0">
                <a:solidFill>
                  <a:schemeClr val="accent1"/>
                </a:solidFill>
                <a:latin typeface="Calibri" panose="020F0502020204030204" pitchFamily="34" charset="0"/>
                <a:cs typeface="Calibri" panose="020F0502020204030204" pitchFamily="34" charset="0"/>
              </a:rPr>
              <a:t>Model Performance</a:t>
            </a:r>
          </a:p>
          <a:p>
            <a:pPr algn="l"/>
            <a:r>
              <a:rPr lang="en-AE" sz="1050" kern="100" dirty="0">
                <a:latin typeface="Helvetica Neue" panose="02000503000000020004" pitchFamily="2" charset="0"/>
                <a:cs typeface="Arial" panose="020B0604020202020204" pitchFamily="34" charset="0"/>
              </a:rPr>
              <a:t>Our Best logistic regression model with optimal  threshod of 0.14 (ROC-Curve) demonstrates a trade-off between precision and recall in predicting defaulter companies on the test data.</a:t>
            </a:r>
          </a:p>
          <a:p>
            <a:pPr marL="342900" lvl="0" indent="-342900">
              <a:buSzPts val="1000"/>
              <a:buFont typeface="Symbol" pitchFamily="2" charset="2"/>
              <a:buChar char=""/>
              <a:tabLst>
                <a:tab pos="457200" algn="l"/>
              </a:tabLst>
            </a:pPr>
            <a:r>
              <a:rPr lang="en-AE" sz="1050" kern="100" dirty="0">
                <a:latin typeface="Helvetica Neue" panose="02000503000000020004" pitchFamily="2" charset="0"/>
                <a:cs typeface="Arial" panose="020B0604020202020204" pitchFamily="34" charset="0"/>
              </a:rPr>
              <a:t>Strengths:</a:t>
            </a:r>
          </a:p>
          <a:p>
            <a:pPr marL="742950" lvl="1" indent="-285750">
              <a:buSzPts val="1000"/>
              <a:buFont typeface="Courier New" panose="02070309020205020404" pitchFamily="49" charset="0"/>
              <a:buChar char="o"/>
              <a:tabLst>
                <a:tab pos="914400" algn="l"/>
              </a:tabLst>
            </a:pPr>
            <a:r>
              <a:rPr lang="en-AE" sz="1050" kern="100" dirty="0">
                <a:latin typeface="Helvetica Neue" panose="02000503000000020004" pitchFamily="2" charset="0"/>
                <a:cs typeface="Arial" panose="020B0604020202020204" pitchFamily="34" charset="0"/>
              </a:rPr>
              <a:t>The model identified a substantial number of true negatives (437 cases) - companies correctly classified as non-defaulters.</a:t>
            </a:r>
          </a:p>
          <a:p>
            <a:pPr marL="742950" lvl="1" indent="-285750">
              <a:buSzPts val="1000"/>
              <a:buFont typeface="Courier New" panose="02070309020205020404" pitchFamily="49" charset="0"/>
              <a:buChar char="o"/>
              <a:tabLst>
                <a:tab pos="914400" algn="l"/>
              </a:tabLst>
            </a:pPr>
            <a:r>
              <a:rPr lang="en-AE" sz="1050" kern="100" dirty="0">
                <a:latin typeface="Helvetica Neue" panose="02000503000000020004" pitchFamily="2" charset="0"/>
                <a:cs typeface="Arial" panose="020B0604020202020204" pitchFamily="34" charset="0"/>
              </a:rPr>
              <a:t>It achieved a reasonable recall of 68.7%, indicating it captured a good proportion of actual defaulters in the test data.</a:t>
            </a:r>
          </a:p>
          <a:p>
            <a:pPr marL="742950" lvl="1" indent="-285750">
              <a:buSzPts val="1000"/>
              <a:buFont typeface="Courier New" panose="02070309020205020404" pitchFamily="49" charset="0"/>
              <a:buChar char="o"/>
              <a:tabLst>
                <a:tab pos="914400" algn="l"/>
              </a:tabLst>
            </a:pPr>
            <a:r>
              <a:rPr lang="en-AE" sz="1050" kern="100" dirty="0">
                <a:latin typeface="Helvetica Neue" panose="02000503000000020004" pitchFamily="2" charset="0"/>
                <a:cs typeface="Arial" panose="020B0604020202020204" pitchFamily="34" charset="0"/>
              </a:rPr>
              <a:t>The model's precision, which reflects the proportion of predicted defaulters who were actually defaulters, is lower at 20.7%. This suggests that the model identified a relatively high number of false positives (176 cases) companies predicted as defaulters but not actually defaulting in the test data.</a:t>
            </a:r>
          </a:p>
        </p:txBody>
      </p:sp>
      <p:pic>
        <p:nvPicPr>
          <p:cNvPr id="6" name="Picture 5" descr="A blue squares with numbers&#10;&#10;Description automatically generated">
            <a:extLst>
              <a:ext uri="{FF2B5EF4-FFF2-40B4-BE49-F238E27FC236}">
                <a16:creationId xmlns:a16="http://schemas.microsoft.com/office/drawing/2014/main" id="{614085A6-3E4E-31AC-4323-60E756B4B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597" y="665474"/>
            <a:ext cx="3352352" cy="2439676"/>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75117A54-4906-67EA-48C0-8E7F845729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953" y="666750"/>
            <a:ext cx="3886542" cy="2438400"/>
          </a:xfrm>
          <a:prstGeom prst="rect">
            <a:avLst/>
          </a:prstGeom>
        </p:spPr>
      </p:pic>
    </p:spTree>
    <p:extLst>
      <p:ext uri="{BB962C8B-B14F-4D97-AF65-F5344CB8AC3E}">
        <p14:creationId xmlns:p14="http://schemas.microsoft.com/office/powerpoint/2010/main" val="3383635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4453255" cy="751488"/>
          </a:xfrm>
          <a:prstGeom prst="rect">
            <a:avLst/>
          </a:prstGeom>
        </p:spPr>
        <p:txBody>
          <a:bodyPr vert="horz" wrap="square" lIns="0" tIns="12700" rIns="0" bIns="0" rtlCol="0">
            <a:spAutoFit/>
          </a:bodyPr>
          <a:lstStyle/>
          <a:p>
            <a:pPr marL="12700">
              <a:lnSpc>
                <a:spcPct val="100000"/>
              </a:lnSpc>
              <a:spcBef>
                <a:spcPts val="100"/>
              </a:spcBef>
            </a:pPr>
            <a:r>
              <a:rPr lang="en-US" sz="2400" spc="-50" dirty="0"/>
              <a:t>6 - First Model -  </a:t>
            </a:r>
            <a:r>
              <a:rPr lang="en-US" sz="1600" spc="-50" dirty="0"/>
              <a:t>(Best Features)</a:t>
            </a:r>
            <a:br>
              <a:rPr lang="en-US" sz="1600" spc="-50" dirty="0"/>
            </a:br>
            <a:endParaRPr sz="2400" dirty="0">
              <a:solidFill>
                <a:schemeClr val="tx1"/>
              </a:solidFill>
            </a:endParaRPr>
          </a:p>
        </p:txBody>
      </p:sp>
      <p:sp>
        <p:nvSpPr>
          <p:cNvPr id="3" name="object 3"/>
          <p:cNvSpPr/>
          <p:nvPr/>
        </p:nvSpPr>
        <p:spPr>
          <a:xfrm>
            <a:off x="779206" y="2800350"/>
            <a:ext cx="7731125" cy="2209800"/>
          </a:xfrm>
          <a:custGeom>
            <a:avLst/>
            <a:gdLst/>
            <a:ahLst/>
            <a:cxnLst/>
            <a:rect l="l" t="t" r="r" b="b"/>
            <a:pathLst>
              <a:path w="7731125" h="3593465">
                <a:moveTo>
                  <a:pt x="7132138" y="3593099"/>
                </a:moveTo>
                <a:lnTo>
                  <a:pt x="598861" y="3593099"/>
                </a:lnTo>
                <a:lnTo>
                  <a:pt x="549745" y="3591114"/>
                </a:lnTo>
                <a:lnTo>
                  <a:pt x="501723" y="3585261"/>
                </a:lnTo>
                <a:lnTo>
                  <a:pt x="454948" y="3575695"/>
                </a:lnTo>
                <a:lnTo>
                  <a:pt x="409575" y="3562569"/>
                </a:lnTo>
                <a:lnTo>
                  <a:pt x="365757" y="3546038"/>
                </a:lnTo>
                <a:lnTo>
                  <a:pt x="323650" y="3526256"/>
                </a:lnTo>
                <a:lnTo>
                  <a:pt x="283407" y="3503376"/>
                </a:lnTo>
                <a:lnTo>
                  <a:pt x="245181" y="3477554"/>
                </a:lnTo>
                <a:lnTo>
                  <a:pt x="209129" y="3448943"/>
                </a:lnTo>
                <a:lnTo>
                  <a:pt x="175402" y="3417697"/>
                </a:lnTo>
                <a:lnTo>
                  <a:pt x="144156" y="3383971"/>
                </a:lnTo>
                <a:lnTo>
                  <a:pt x="115545" y="3347918"/>
                </a:lnTo>
                <a:lnTo>
                  <a:pt x="89723" y="3309692"/>
                </a:lnTo>
                <a:lnTo>
                  <a:pt x="66843" y="3269449"/>
                </a:lnTo>
                <a:lnTo>
                  <a:pt x="47061" y="3227342"/>
                </a:lnTo>
                <a:lnTo>
                  <a:pt x="30530" y="3183524"/>
                </a:lnTo>
                <a:lnTo>
                  <a:pt x="17404" y="3138151"/>
                </a:lnTo>
                <a:lnTo>
                  <a:pt x="7838" y="3091376"/>
                </a:lnTo>
                <a:lnTo>
                  <a:pt x="1985" y="3043354"/>
                </a:lnTo>
                <a:lnTo>
                  <a:pt x="0" y="2994237"/>
                </a:lnTo>
                <a:lnTo>
                  <a:pt x="0" y="598861"/>
                </a:lnTo>
                <a:lnTo>
                  <a:pt x="1985" y="549745"/>
                </a:lnTo>
                <a:lnTo>
                  <a:pt x="7838" y="501723"/>
                </a:lnTo>
                <a:lnTo>
                  <a:pt x="17404" y="454948"/>
                </a:lnTo>
                <a:lnTo>
                  <a:pt x="30530" y="409575"/>
                </a:lnTo>
                <a:lnTo>
                  <a:pt x="47061" y="365757"/>
                </a:lnTo>
                <a:lnTo>
                  <a:pt x="66843" y="323650"/>
                </a:lnTo>
                <a:lnTo>
                  <a:pt x="89723" y="283407"/>
                </a:lnTo>
                <a:lnTo>
                  <a:pt x="115545" y="245181"/>
                </a:lnTo>
                <a:lnTo>
                  <a:pt x="144156" y="209129"/>
                </a:lnTo>
                <a:lnTo>
                  <a:pt x="175402" y="175402"/>
                </a:lnTo>
                <a:lnTo>
                  <a:pt x="209129" y="144156"/>
                </a:lnTo>
                <a:lnTo>
                  <a:pt x="245181" y="115545"/>
                </a:lnTo>
                <a:lnTo>
                  <a:pt x="283407" y="89723"/>
                </a:lnTo>
                <a:lnTo>
                  <a:pt x="323650" y="66843"/>
                </a:lnTo>
                <a:lnTo>
                  <a:pt x="365757" y="47061"/>
                </a:lnTo>
                <a:lnTo>
                  <a:pt x="409575" y="30530"/>
                </a:lnTo>
                <a:lnTo>
                  <a:pt x="454948" y="17404"/>
                </a:lnTo>
                <a:lnTo>
                  <a:pt x="501723" y="7838"/>
                </a:lnTo>
                <a:lnTo>
                  <a:pt x="549745" y="1985"/>
                </a:lnTo>
                <a:lnTo>
                  <a:pt x="598861" y="0"/>
                </a:lnTo>
                <a:lnTo>
                  <a:pt x="7132138" y="0"/>
                </a:lnTo>
                <a:lnTo>
                  <a:pt x="7184794" y="2317"/>
                </a:lnTo>
                <a:lnTo>
                  <a:pt x="7236692" y="9194"/>
                </a:lnTo>
                <a:lnTo>
                  <a:pt x="7287556" y="20517"/>
                </a:lnTo>
                <a:lnTo>
                  <a:pt x="7337112" y="36170"/>
                </a:lnTo>
                <a:lnTo>
                  <a:pt x="7385082" y="56040"/>
                </a:lnTo>
                <a:lnTo>
                  <a:pt x="7431192" y="80013"/>
                </a:lnTo>
                <a:lnTo>
                  <a:pt x="7475164" y="107973"/>
                </a:lnTo>
                <a:lnTo>
                  <a:pt x="7516725" y="139808"/>
                </a:lnTo>
                <a:lnTo>
                  <a:pt x="7555597" y="175402"/>
                </a:lnTo>
                <a:lnTo>
                  <a:pt x="7591191" y="214274"/>
                </a:lnTo>
                <a:lnTo>
                  <a:pt x="7623026" y="255835"/>
                </a:lnTo>
                <a:lnTo>
                  <a:pt x="7650986" y="299808"/>
                </a:lnTo>
                <a:lnTo>
                  <a:pt x="7674959" y="345917"/>
                </a:lnTo>
                <a:lnTo>
                  <a:pt x="7694829" y="393887"/>
                </a:lnTo>
                <a:lnTo>
                  <a:pt x="7710482" y="443443"/>
                </a:lnTo>
                <a:lnTo>
                  <a:pt x="7721804" y="494308"/>
                </a:lnTo>
                <a:lnTo>
                  <a:pt x="7728682" y="546206"/>
                </a:lnTo>
                <a:lnTo>
                  <a:pt x="7730999" y="598861"/>
                </a:lnTo>
                <a:lnTo>
                  <a:pt x="7730999" y="2994237"/>
                </a:lnTo>
                <a:lnTo>
                  <a:pt x="7729014" y="3043354"/>
                </a:lnTo>
                <a:lnTo>
                  <a:pt x="7723161" y="3091376"/>
                </a:lnTo>
                <a:lnTo>
                  <a:pt x="7713595" y="3138151"/>
                </a:lnTo>
                <a:lnTo>
                  <a:pt x="7700469" y="3183524"/>
                </a:lnTo>
                <a:lnTo>
                  <a:pt x="7683938" y="3227342"/>
                </a:lnTo>
                <a:lnTo>
                  <a:pt x="7664156" y="3269449"/>
                </a:lnTo>
                <a:lnTo>
                  <a:pt x="7641276" y="3309692"/>
                </a:lnTo>
                <a:lnTo>
                  <a:pt x="7615454" y="3347918"/>
                </a:lnTo>
                <a:lnTo>
                  <a:pt x="7586843" y="3383971"/>
                </a:lnTo>
                <a:lnTo>
                  <a:pt x="7555597" y="3417697"/>
                </a:lnTo>
                <a:lnTo>
                  <a:pt x="7521871" y="3448943"/>
                </a:lnTo>
                <a:lnTo>
                  <a:pt x="7485818" y="3477554"/>
                </a:lnTo>
                <a:lnTo>
                  <a:pt x="7447593" y="3503376"/>
                </a:lnTo>
                <a:lnTo>
                  <a:pt x="7407349" y="3526256"/>
                </a:lnTo>
                <a:lnTo>
                  <a:pt x="7365242" y="3546038"/>
                </a:lnTo>
                <a:lnTo>
                  <a:pt x="7321424" y="3562569"/>
                </a:lnTo>
                <a:lnTo>
                  <a:pt x="7276051" y="3575695"/>
                </a:lnTo>
                <a:lnTo>
                  <a:pt x="7229276" y="3585261"/>
                </a:lnTo>
                <a:lnTo>
                  <a:pt x="7181254" y="3591114"/>
                </a:lnTo>
                <a:lnTo>
                  <a:pt x="7132138" y="3593099"/>
                </a:lnTo>
                <a:close/>
              </a:path>
            </a:pathLst>
          </a:custGeom>
          <a:solidFill>
            <a:srgbClr val="F3F3F3"/>
          </a:solidFill>
        </p:spPr>
        <p:txBody>
          <a:bodyPr wrap="square" lIns="0" tIns="0" rIns="0" bIns="0" rtlCol="0"/>
          <a:lstStyle/>
          <a:p>
            <a:endParaRPr dirty="0"/>
          </a:p>
        </p:txBody>
      </p:sp>
      <p:sp>
        <p:nvSpPr>
          <p:cNvPr id="4" name="object 4"/>
          <p:cNvSpPr txBox="1"/>
          <p:nvPr/>
        </p:nvSpPr>
        <p:spPr>
          <a:xfrm>
            <a:off x="1098839" y="2876550"/>
            <a:ext cx="7291131" cy="2089546"/>
          </a:xfrm>
          <a:prstGeom prst="rect">
            <a:avLst/>
          </a:prstGeom>
        </p:spPr>
        <p:txBody>
          <a:bodyPr vert="horz" wrap="square" lIns="0" tIns="12700" rIns="0" bIns="0" rtlCol="0">
            <a:spAutoFit/>
          </a:bodyPr>
          <a:lstStyle/>
          <a:p>
            <a:pPr marL="228600" indent="-228600">
              <a:lnSpc>
                <a:spcPct val="150000"/>
              </a:lnSpc>
              <a:buFont typeface="+mj-lt"/>
              <a:buAutoNum type="arabicPeriod"/>
            </a:pPr>
            <a:r>
              <a:rPr lang="en-US" sz="1100" dirty="0">
                <a:latin typeface="Helvetica Neue" panose="02000503000000020004" pitchFamily="2" charset="0"/>
              </a:rPr>
              <a:t> </a:t>
            </a:r>
            <a:r>
              <a:rPr lang="en-US" sz="1000" b="1" dirty="0" err="1">
                <a:solidFill>
                  <a:schemeClr val="accent1"/>
                </a:solidFill>
                <a:latin typeface="Calibri" panose="020F0502020204030204" pitchFamily="34" charset="0"/>
                <a:cs typeface="Calibri" panose="020F0502020204030204" pitchFamily="34" charset="0"/>
              </a:rPr>
              <a:t>Cash_Turnover_Rate</a:t>
            </a:r>
            <a:r>
              <a:rPr lang="en-US" sz="1000" b="1" dirty="0">
                <a:solidFill>
                  <a:schemeClr val="accent1"/>
                </a:solidFill>
                <a:latin typeface="Calibri" panose="020F0502020204030204" pitchFamily="34" charset="0"/>
                <a:cs typeface="Calibri" panose="020F0502020204030204" pitchFamily="34" charset="0"/>
              </a:rPr>
              <a:t> </a:t>
            </a:r>
            <a:r>
              <a:rPr lang="en-US" sz="1000" dirty="0">
                <a:latin typeface="Calibri" panose="020F0502020204030204" pitchFamily="34" charset="0"/>
                <a:cs typeface="Calibri" panose="020F0502020204030204" pitchFamily="34" charset="0"/>
              </a:rPr>
              <a:t>(</a:t>
            </a:r>
            <a:r>
              <a:rPr lang="en-US" sz="1000" dirty="0" err="1">
                <a:latin typeface="Calibri" panose="020F0502020204030204" pitchFamily="34" charset="0"/>
                <a:cs typeface="Calibri" panose="020F0502020204030204" pitchFamily="34" charset="0"/>
              </a:rPr>
              <a:t>coef</a:t>
            </a:r>
            <a:r>
              <a:rPr lang="en-US" sz="1000" dirty="0">
                <a:latin typeface="Calibri" panose="020F0502020204030204" pitchFamily="34" charset="0"/>
                <a:cs typeface="Calibri" panose="020F0502020204030204" pitchFamily="34" charset="0"/>
              </a:rPr>
              <a:t> = -8.754e-11, p-value = 0.0016): A higher cash turnover rate (which means cash is cycled through the business faster) is associated with a significantly </a:t>
            </a:r>
            <a:r>
              <a:rPr lang="en-US" sz="1000" b="1" dirty="0">
                <a:solidFill>
                  <a:schemeClr val="accent1"/>
                </a:solidFill>
                <a:latin typeface="Calibri" panose="020F0502020204030204" pitchFamily="34" charset="0"/>
                <a:cs typeface="Calibri" panose="020F0502020204030204" pitchFamily="34" charset="0"/>
              </a:rPr>
              <a:t>decreased</a:t>
            </a:r>
            <a:r>
              <a:rPr lang="en-US" sz="1000" dirty="0">
                <a:latin typeface="Calibri" panose="020F0502020204030204" pitchFamily="34" charset="0"/>
                <a:cs typeface="Calibri" panose="020F0502020204030204" pitchFamily="34" charset="0"/>
              </a:rPr>
              <a:t> likelihood of default.</a:t>
            </a:r>
          </a:p>
          <a:p>
            <a:pPr marL="228600" indent="-228600">
              <a:lnSpc>
                <a:spcPct val="150000"/>
              </a:lnSpc>
              <a:buFont typeface="+mj-lt"/>
              <a:buAutoNum type="arabicPeriod"/>
            </a:pPr>
            <a:r>
              <a:rPr lang="en-US" sz="1000" b="1" dirty="0" err="1">
                <a:solidFill>
                  <a:schemeClr val="accent1"/>
                </a:solidFill>
                <a:latin typeface="Calibri" panose="020F0502020204030204" pitchFamily="34" charset="0"/>
                <a:cs typeface="Calibri" panose="020F0502020204030204" pitchFamily="34" charset="0"/>
              </a:rPr>
              <a:t>Fixed_Assets_Turnover_Frequency</a:t>
            </a:r>
            <a:r>
              <a:rPr lang="en-US" sz="1000" b="1" dirty="0">
                <a:solidFill>
                  <a:schemeClr val="accent1"/>
                </a:solidFill>
                <a:latin typeface="Calibri" panose="020F0502020204030204" pitchFamily="34" charset="0"/>
                <a:cs typeface="Calibri" panose="020F0502020204030204" pitchFamily="34" charset="0"/>
              </a:rPr>
              <a:t> </a:t>
            </a:r>
            <a:r>
              <a:rPr lang="en-US" sz="1000" dirty="0">
                <a:latin typeface="Calibri" panose="020F0502020204030204" pitchFamily="34" charset="0"/>
                <a:cs typeface="Calibri" panose="020F0502020204030204" pitchFamily="34" charset="0"/>
              </a:rPr>
              <a:t>(</a:t>
            </a:r>
            <a:r>
              <a:rPr lang="en-US" sz="1000" dirty="0" err="1">
                <a:latin typeface="Calibri" panose="020F0502020204030204" pitchFamily="34" charset="0"/>
                <a:cs typeface="Calibri" panose="020F0502020204030204" pitchFamily="34" charset="0"/>
              </a:rPr>
              <a:t>coef</a:t>
            </a:r>
            <a:r>
              <a:rPr lang="en-US" sz="1000" dirty="0">
                <a:latin typeface="Calibri" panose="020F0502020204030204" pitchFamily="34" charset="0"/>
                <a:cs typeface="Calibri" panose="020F0502020204030204" pitchFamily="34" charset="0"/>
              </a:rPr>
              <a:t> = 37.1351, p-value = 0.000): A higher fixed-asset turnover frequency (meaning fixed assets generate more revenue) is associated with an </a:t>
            </a:r>
            <a:r>
              <a:rPr lang="en-US" sz="1000" b="1" dirty="0">
                <a:solidFill>
                  <a:schemeClr val="accent1"/>
                </a:solidFill>
                <a:latin typeface="Calibri" panose="020F0502020204030204" pitchFamily="34" charset="0"/>
                <a:cs typeface="Calibri" panose="020F0502020204030204" pitchFamily="34" charset="0"/>
              </a:rPr>
              <a:t>increased</a:t>
            </a:r>
            <a:r>
              <a:rPr lang="en-US" sz="1000" dirty="0">
                <a:latin typeface="Calibri" panose="020F0502020204030204" pitchFamily="34" charset="0"/>
                <a:cs typeface="Calibri" panose="020F0502020204030204" pitchFamily="34" charset="0"/>
              </a:rPr>
              <a:t> likelihood of default.</a:t>
            </a:r>
          </a:p>
          <a:p>
            <a:pPr marL="228600" indent="-228600">
              <a:lnSpc>
                <a:spcPct val="150000"/>
              </a:lnSpc>
              <a:buFont typeface="+mj-lt"/>
              <a:buAutoNum type="arabicPeriod"/>
            </a:pPr>
            <a:r>
              <a:rPr lang="en-US" sz="1000" b="1" dirty="0">
                <a:solidFill>
                  <a:schemeClr val="accent1"/>
                </a:solidFill>
                <a:latin typeface="Calibri" panose="020F0502020204030204" pitchFamily="34" charset="0"/>
                <a:cs typeface="Calibri" panose="020F0502020204030204" pitchFamily="34" charset="0"/>
              </a:rPr>
              <a:t> </a:t>
            </a:r>
            <a:r>
              <a:rPr lang="en-US" sz="1000" b="1" dirty="0" err="1">
                <a:solidFill>
                  <a:schemeClr val="accent1"/>
                </a:solidFill>
                <a:latin typeface="Calibri" panose="020F0502020204030204" pitchFamily="34" charset="0"/>
                <a:cs typeface="Calibri" panose="020F0502020204030204" pitchFamily="34" charset="0"/>
              </a:rPr>
              <a:t>Cash_to_Current_Liability</a:t>
            </a:r>
            <a:r>
              <a:rPr lang="en-US" sz="1000" b="1" dirty="0">
                <a:solidFill>
                  <a:schemeClr val="accent1"/>
                </a:solidFill>
                <a:latin typeface="Calibri" panose="020F0502020204030204" pitchFamily="34" charset="0"/>
                <a:cs typeface="Calibri" panose="020F0502020204030204" pitchFamily="34" charset="0"/>
              </a:rPr>
              <a:t> </a:t>
            </a:r>
            <a:r>
              <a:rPr lang="en-US" sz="1000" dirty="0">
                <a:latin typeface="Calibri" panose="020F0502020204030204" pitchFamily="34" charset="0"/>
                <a:cs typeface="Calibri" panose="020F0502020204030204" pitchFamily="34" charset="0"/>
              </a:rPr>
              <a:t>(</a:t>
            </a:r>
            <a:r>
              <a:rPr lang="en-US" sz="1000" dirty="0" err="1">
                <a:latin typeface="Calibri" panose="020F0502020204030204" pitchFamily="34" charset="0"/>
                <a:cs typeface="Calibri" panose="020F0502020204030204" pitchFamily="34" charset="0"/>
              </a:rPr>
              <a:t>coef</a:t>
            </a:r>
            <a:r>
              <a:rPr lang="en-US" sz="1000" dirty="0">
                <a:latin typeface="Calibri" panose="020F0502020204030204" pitchFamily="34" charset="0"/>
                <a:cs typeface="Calibri" panose="020F0502020204030204" pitchFamily="34" charset="0"/>
              </a:rPr>
              <a:t> = -94.9589, p-value = 0.000):A higher ratio of cash to current liabilities suggests a stronger financial position. This is expected, as companies with more cash relative to short-term debts are </a:t>
            </a:r>
            <a:r>
              <a:rPr lang="en-US" sz="1000" b="1" dirty="0">
                <a:solidFill>
                  <a:schemeClr val="accent1"/>
                </a:solidFill>
                <a:latin typeface="Calibri" panose="020F0502020204030204" pitchFamily="34" charset="0"/>
                <a:cs typeface="Calibri" panose="020F0502020204030204" pitchFamily="34" charset="0"/>
              </a:rPr>
              <a:t>less</a:t>
            </a:r>
            <a:r>
              <a:rPr lang="en-US" sz="1000" dirty="0">
                <a:latin typeface="Calibri" panose="020F0502020204030204" pitchFamily="34" charset="0"/>
                <a:cs typeface="Calibri" panose="020F0502020204030204" pitchFamily="34" charset="0"/>
              </a:rPr>
              <a:t> likely to default.</a:t>
            </a:r>
          </a:p>
          <a:p>
            <a:pPr marL="228600" indent="-228600">
              <a:lnSpc>
                <a:spcPct val="150000"/>
              </a:lnSpc>
              <a:buFont typeface="+mj-lt"/>
              <a:buAutoNum type="arabicPeriod"/>
            </a:pPr>
            <a:r>
              <a:rPr lang="en-US" sz="1000" dirty="0">
                <a:latin typeface="Calibri" panose="020F0502020204030204" pitchFamily="34" charset="0"/>
                <a:cs typeface="Calibri" panose="020F0502020204030204" pitchFamily="34" charset="0"/>
              </a:rPr>
              <a:t> </a:t>
            </a:r>
            <a:r>
              <a:rPr lang="en-US" sz="1000" b="1" dirty="0" err="1">
                <a:solidFill>
                  <a:schemeClr val="accent1"/>
                </a:solidFill>
                <a:latin typeface="Calibri" panose="020F0502020204030204" pitchFamily="34" charset="0"/>
                <a:cs typeface="Calibri" panose="020F0502020204030204" pitchFamily="34" charset="0"/>
              </a:rPr>
              <a:t>Tax_rate_A</a:t>
            </a:r>
            <a:r>
              <a:rPr lang="en-US" sz="1000" b="1" dirty="0">
                <a:solidFill>
                  <a:schemeClr val="accent1"/>
                </a:solidFill>
                <a:latin typeface="Calibri" panose="020F0502020204030204" pitchFamily="34" charset="0"/>
                <a:cs typeface="Calibri" panose="020F0502020204030204" pitchFamily="34" charset="0"/>
              </a:rPr>
              <a:t> </a:t>
            </a:r>
            <a:r>
              <a:rPr lang="en-US" sz="1000" dirty="0">
                <a:latin typeface="Calibri" panose="020F0502020204030204" pitchFamily="34" charset="0"/>
                <a:cs typeface="Calibri" panose="020F0502020204030204" pitchFamily="34" charset="0"/>
              </a:rPr>
              <a:t>(</a:t>
            </a:r>
            <a:r>
              <a:rPr lang="en-US" sz="1000" dirty="0" err="1">
                <a:latin typeface="Calibri" panose="020F0502020204030204" pitchFamily="34" charset="0"/>
                <a:cs typeface="Calibri" panose="020F0502020204030204" pitchFamily="34" charset="0"/>
              </a:rPr>
              <a:t>coef</a:t>
            </a:r>
            <a:r>
              <a:rPr lang="en-US" sz="1000" dirty="0">
                <a:latin typeface="Calibri" panose="020F0502020204030204" pitchFamily="34" charset="0"/>
                <a:cs typeface="Calibri" panose="020F0502020204030204" pitchFamily="34" charset="0"/>
              </a:rPr>
              <a:t> = -7.9597, p-value = 0.000): A higher tax rate is associated with a </a:t>
            </a:r>
            <a:r>
              <a:rPr lang="en-US" sz="1000" b="1" dirty="0">
                <a:solidFill>
                  <a:schemeClr val="accent1"/>
                </a:solidFill>
                <a:latin typeface="Calibri" panose="020F0502020204030204" pitchFamily="34" charset="0"/>
                <a:cs typeface="Calibri" panose="020F0502020204030204" pitchFamily="34" charset="0"/>
              </a:rPr>
              <a:t>decreased</a:t>
            </a:r>
            <a:r>
              <a:rPr lang="en-US" sz="1000" dirty="0">
                <a:latin typeface="Calibri" panose="020F0502020204030204" pitchFamily="34" charset="0"/>
                <a:cs typeface="Calibri" panose="020F0502020204030204" pitchFamily="34" charset="0"/>
              </a:rPr>
              <a:t> likelihood of default. </a:t>
            </a:r>
          </a:p>
          <a:p>
            <a:pPr marL="228600" indent="-228600">
              <a:lnSpc>
                <a:spcPct val="150000"/>
              </a:lnSpc>
              <a:buFont typeface="+mj-lt"/>
              <a:buAutoNum type="arabicPeriod"/>
            </a:pPr>
            <a:r>
              <a:rPr lang="en-US" sz="1000" dirty="0">
                <a:latin typeface="Calibri" panose="020F0502020204030204" pitchFamily="34" charset="0"/>
                <a:cs typeface="Calibri" panose="020F0502020204030204" pitchFamily="34" charset="0"/>
              </a:rPr>
              <a:t> </a:t>
            </a:r>
            <a:r>
              <a:rPr lang="en-US" sz="1000" b="1" dirty="0" err="1">
                <a:solidFill>
                  <a:schemeClr val="accent1"/>
                </a:solidFill>
                <a:latin typeface="Calibri" panose="020F0502020204030204" pitchFamily="34" charset="0"/>
                <a:cs typeface="Calibri" panose="020F0502020204030204" pitchFamily="34" charset="0"/>
              </a:rPr>
              <a:t>Research_and_development_expense_rate</a:t>
            </a:r>
            <a:r>
              <a:rPr lang="en-US" sz="1000" b="1" dirty="0">
                <a:solidFill>
                  <a:schemeClr val="accent1"/>
                </a:solidFill>
                <a:latin typeface="Calibri" panose="020F0502020204030204" pitchFamily="34" charset="0"/>
                <a:cs typeface="Calibri" panose="020F0502020204030204" pitchFamily="34" charset="0"/>
              </a:rPr>
              <a:t> </a:t>
            </a:r>
            <a:r>
              <a:rPr lang="en-US" sz="1000" dirty="0">
                <a:latin typeface="Calibri" panose="020F0502020204030204" pitchFamily="34" charset="0"/>
                <a:cs typeface="Calibri" panose="020F0502020204030204" pitchFamily="34" charset="0"/>
              </a:rPr>
              <a:t>(</a:t>
            </a:r>
            <a:r>
              <a:rPr lang="en-US" sz="1000" dirty="0" err="1">
                <a:latin typeface="Calibri" panose="020F0502020204030204" pitchFamily="34" charset="0"/>
                <a:cs typeface="Calibri" panose="020F0502020204030204" pitchFamily="34" charset="0"/>
              </a:rPr>
              <a:t>coef</a:t>
            </a:r>
            <a:r>
              <a:rPr lang="en-US" sz="1000" dirty="0">
                <a:latin typeface="Calibri" panose="020F0502020204030204" pitchFamily="34" charset="0"/>
                <a:cs typeface="Calibri" panose="020F0502020204030204" pitchFamily="34" charset="0"/>
              </a:rPr>
              <a:t> = 2.373e-10, p-value = 0.000): This feature has a positive and statistically significant coefficient but look </a:t>
            </a:r>
            <a:r>
              <a:rPr lang="en-US" sz="1000" b="1" dirty="0">
                <a:solidFill>
                  <a:schemeClr val="accent1"/>
                </a:solidFill>
                <a:latin typeface="Calibri" panose="020F0502020204030204" pitchFamily="34" charset="0"/>
                <a:cs typeface="Calibri" panose="020F0502020204030204" pitchFamily="34" charset="0"/>
              </a:rPr>
              <a:t>weak positive</a:t>
            </a:r>
            <a:r>
              <a:rPr lang="en-US" sz="1000" dirty="0">
                <a:latin typeface="Calibri" panose="020F0502020204030204" pitchFamily="34" charset="0"/>
                <a:cs typeface="Calibri" panose="020F0502020204030204" pitchFamily="34" charset="0"/>
              </a:rPr>
              <a:t>.</a:t>
            </a:r>
            <a:endParaRPr lang="en-AE" sz="1000" dirty="0">
              <a:latin typeface="Calibri" panose="020F0502020204030204" pitchFamily="34" charset="0"/>
              <a:cs typeface="Calibri" panose="020F0502020204030204" pitchFamily="34" charset="0"/>
            </a:endParaRPr>
          </a:p>
        </p:txBody>
      </p:sp>
      <p:pic>
        <p:nvPicPr>
          <p:cNvPr id="7" name="Picture 6" descr="A screenshot of a calculator&#10;&#10;Description automatically generated">
            <a:extLst>
              <a:ext uri="{FF2B5EF4-FFF2-40B4-BE49-F238E27FC236}">
                <a16:creationId xmlns:a16="http://schemas.microsoft.com/office/drawing/2014/main" id="{F55FDBAF-39DA-2743-CC39-E9FFA0E31D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430" y="742950"/>
            <a:ext cx="7551770" cy="18098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20396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7784" y="2140887"/>
            <a:ext cx="4732616" cy="874598"/>
          </a:xfrm>
          <a:prstGeom prst="rect">
            <a:avLst/>
          </a:prstGeom>
        </p:spPr>
        <p:txBody>
          <a:bodyPr vert="horz" wrap="square" lIns="0" tIns="12700" rIns="0" bIns="0" rtlCol="0">
            <a:spAutoFit/>
          </a:bodyPr>
          <a:lstStyle/>
          <a:p>
            <a:pPr marL="12700" algn="ctr">
              <a:lnSpc>
                <a:spcPct val="100000"/>
              </a:lnSpc>
              <a:spcBef>
                <a:spcPts val="100"/>
              </a:spcBef>
            </a:pPr>
            <a:r>
              <a:rPr lang="en-US" spc="-65" dirty="0"/>
              <a:t>7 - Best Features Univariate (EDA)</a:t>
            </a:r>
            <a:endParaRPr spc="-4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21919"/>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2521</TotalTime>
  <Words>2412</Words>
  <Application>Microsoft Macintosh PowerPoint</Application>
  <PresentationFormat>On-screen Show (16:9)</PresentationFormat>
  <Paragraphs>178</Paragraphs>
  <Slides>28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Arial MT</vt:lpstr>
      <vt:lpstr>Calibri</vt:lpstr>
      <vt:lpstr>Courier New</vt:lpstr>
      <vt:lpstr>Google Sans</vt:lpstr>
      <vt:lpstr>Helvetica Neue</vt:lpstr>
      <vt:lpstr>Microsoft Sans Serif</vt:lpstr>
      <vt:lpstr>Symbol</vt:lpstr>
      <vt:lpstr>Times New Roman</vt:lpstr>
      <vt:lpstr>Office Theme</vt:lpstr>
      <vt:lpstr>Credit Risk Analysis Project Report - Part A</vt:lpstr>
      <vt:lpstr>Table of Content </vt:lpstr>
      <vt:lpstr>1 - Data Overview</vt:lpstr>
      <vt:lpstr>2 - Problem Statement</vt:lpstr>
      <vt:lpstr>3 - Approach</vt:lpstr>
      <vt:lpstr>4 - First Model – Best Model</vt:lpstr>
      <vt:lpstr>5 - First Model - Logit  (Best results on Test Data) </vt:lpstr>
      <vt:lpstr>6 - First Model -  (Best Features) </vt:lpstr>
      <vt:lpstr>7 - Best Features Univariate (EDA)</vt:lpstr>
      <vt:lpstr>Cash Turnover Rate </vt:lpstr>
      <vt:lpstr>Fixed Assets Turnover Frequency</vt:lpstr>
      <vt:lpstr>Cash to Current Liability</vt:lpstr>
      <vt:lpstr>Tax_Rate</vt:lpstr>
      <vt:lpstr>Research and Development Expense Rate</vt:lpstr>
      <vt:lpstr>8 - Best Features Bivariate (EDA)</vt:lpstr>
      <vt:lpstr>Cash Turnover Rate by Default </vt:lpstr>
      <vt:lpstr>Fixed Assets Turnover Frequency by Default</vt:lpstr>
      <vt:lpstr>Cash to Current Liability by Default</vt:lpstr>
      <vt:lpstr>Tax Rate by default</vt:lpstr>
      <vt:lpstr>Research and Development Expense Rate by Def.</vt:lpstr>
      <vt:lpstr>9 - Other Models Results (Not favorable)</vt:lpstr>
      <vt:lpstr>Second Model – Not Considered</vt:lpstr>
      <vt:lpstr>Second Model - LDA  (Model results on Test Data) </vt:lpstr>
      <vt:lpstr>Third Model – Rejected</vt:lpstr>
      <vt:lpstr>Third Model - RFC  (Model results on Test Data) </vt:lpstr>
      <vt:lpstr>10 - Insights and Recommendations</vt:lpstr>
      <vt:lpstr>10 (a) - Insights and 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new_wheels_sample_QBR_template</dc:title>
  <cp:lastModifiedBy>Mustafa Assem</cp:lastModifiedBy>
  <cp:revision>58</cp:revision>
  <dcterms:created xsi:type="dcterms:W3CDTF">2024-01-21T10:55:42Z</dcterms:created>
  <dcterms:modified xsi:type="dcterms:W3CDTF">2024-04-14T10:58:27Z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2024-01-21T00:00:00Z</vt:filetime>
  </property>
  <property fmtid="{D5CDD505-2E9C-101B-9397-08002B2CF9AE}" pid="3" name="Creator">
    <vt:lpwstr>Google</vt:lpwstr>
  </property>
  <property fmtid="{D5CDD505-2E9C-101B-9397-08002B2CF9AE}" pid="4" name="LastSaved">
    <vt:filetime>2024-01-21T00:00:00Z</vt:filetime>
  </property>
</Properties>
</file>