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280" r:id="rId4"/>
    <p:sldId id="290" r:id="rId5"/>
    <p:sldId id="274" r:id="rId6"/>
    <p:sldId id="318" r:id="rId7"/>
    <p:sldId id="294" r:id="rId8"/>
    <p:sldId id="295" r:id="rId9"/>
    <p:sldId id="296" r:id="rId10"/>
    <p:sldId id="297" r:id="rId11"/>
    <p:sldId id="298" r:id="rId12"/>
    <p:sldId id="313" r:id="rId13"/>
    <p:sldId id="314" r:id="rId14"/>
    <p:sldId id="315" r:id="rId15"/>
    <p:sldId id="316" r:id="rId16"/>
    <p:sldId id="317" r:id="rId17"/>
    <p:sldId id="299" r:id="rId18"/>
    <p:sldId id="307" r:id="rId19"/>
    <p:sldId id="306" r:id="rId20"/>
    <p:sldId id="287" r:id="rId21"/>
    <p:sldId id="271" r:id="rId22"/>
  </p:sldIdLst>
  <p:sldSz cx="9144000" cy="5143500" type="screen16x9"/>
  <p:notesSz cx="9144000" cy="51435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1"/>
    <p:restoredTop sz="91437"/>
  </p:normalViewPr>
  <p:slideViewPr>
    <p:cSldViewPr>
      <p:cViewPr varScale="1">
        <p:scale>
          <a:sx n="137" d="100"/>
          <a:sy n="137" d="100"/>
        </p:scale>
        <p:origin x="125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6" name="Holder 6"/>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4" name="Holder 4"/>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3" name="Holder 3"/>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669500" y="68263"/>
            <a:ext cx="1395475" cy="572701"/>
          </a:xfrm>
          <a:prstGeom prst="rect">
            <a:avLst/>
          </a:prstGeom>
        </p:spPr>
      </p:pic>
      <p:sp>
        <p:nvSpPr>
          <p:cNvPr id="17" name="bg object 17"/>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18" name="bg object 18"/>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sp>
        <p:nvSpPr>
          <p:cNvPr id="2" name="Holder 2"/>
          <p:cNvSpPr>
            <a:spLocks noGrp="1"/>
          </p:cNvSpPr>
          <p:nvPr>
            <p:ph type="title"/>
          </p:nvPr>
        </p:nvSpPr>
        <p:spPr>
          <a:xfrm>
            <a:off x="3174040" y="2238025"/>
            <a:ext cx="2795918" cy="452119"/>
          </a:xfrm>
          <a:prstGeom prst="rect">
            <a:avLst/>
          </a:prstGeom>
        </p:spPr>
        <p:txBody>
          <a:bodyPr wrap="square" lIns="0" tIns="0" rIns="0" bIns="0">
            <a:spAutoFit/>
          </a:bodyPr>
          <a:lstStyle>
            <a:lvl1pPr>
              <a:defRPr sz="2800" b="1" i="0">
                <a:solidFill>
                  <a:srgbClr val="0D38A9"/>
                </a:solidFill>
                <a:latin typeface="Arial"/>
                <a:cs typeface="Arial"/>
              </a:defRPr>
            </a:lvl1pPr>
          </a:lstStyle>
          <a:p>
            <a:endParaRPr/>
          </a:p>
        </p:txBody>
      </p:sp>
      <p:sp>
        <p:nvSpPr>
          <p:cNvPr id="3" name="Holder 3"/>
          <p:cNvSpPr>
            <a:spLocks noGrp="1"/>
          </p:cNvSpPr>
          <p:nvPr>
            <p:ph type="body" idx="1"/>
          </p:nvPr>
        </p:nvSpPr>
        <p:spPr>
          <a:xfrm>
            <a:off x="2061575" y="2104945"/>
            <a:ext cx="5020849" cy="10521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424266" y="4986147"/>
            <a:ext cx="4311015" cy="146685"/>
          </a:xfrm>
          <a:prstGeom prst="rect">
            <a:avLst/>
          </a:prstGeom>
        </p:spPr>
        <p:txBody>
          <a:bodyPr wrap="square" lIns="0" tIns="0" rIns="0" bIns="0">
            <a:spAutoFit/>
          </a:bodyPr>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a:xfrm>
            <a:off x="2555557" y="4888830"/>
            <a:ext cx="4035425" cy="167639"/>
          </a:xfrm>
          <a:prstGeom prst="rect">
            <a:avLst/>
          </a:prstGeom>
        </p:spPr>
        <p:txBody>
          <a:bodyPr wrap="square" lIns="0" tIns="0" rIns="0" bIns="0">
            <a:spAutoFit/>
          </a:bodyPr>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6966" y="4998847"/>
            <a:ext cx="4285615" cy="121285"/>
          </a:xfrm>
          <a:prstGeom prst="rect">
            <a:avLst/>
          </a:prstGeom>
        </p:spPr>
        <p:txBody>
          <a:bodyPr vert="horz" wrap="square" lIns="0" tIns="635" rIns="0" bIns="0" rtlCol="0">
            <a:spAutoFit/>
          </a:bodyPr>
          <a:lstStyle/>
          <a:p>
            <a:pPr>
              <a:lnSpc>
                <a:spcPct val="100000"/>
              </a:lnSpc>
              <a:spcBef>
                <a:spcPts val="5"/>
              </a:spcBef>
            </a:pPr>
            <a:r>
              <a:rPr sz="700" b="1" spc="-5" dirty="0">
                <a:solidFill>
                  <a:srgbClr val="434343"/>
                </a:solidFill>
                <a:latin typeface="Arial"/>
                <a:cs typeface="Arial"/>
              </a:rPr>
              <a:t>Proprietary</a:t>
            </a:r>
            <a:r>
              <a:rPr sz="700" b="1" spc="5" dirty="0">
                <a:solidFill>
                  <a:srgbClr val="434343"/>
                </a:solidFill>
                <a:latin typeface="Arial"/>
                <a:cs typeface="Arial"/>
              </a:rPr>
              <a:t> </a:t>
            </a:r>
            <a:r>
              <a:rPr sz="700" b="1" spc="-15" dirty="0">
                <a:solidFill>
                  <a:srgbClr val="434343"/>
                </a:solidFill>
                <a:latin typeface="Arial"/>
                <a:cs typeface="Arial"/>
              </a:rPr>
              <a:t>content.</a:t>
            </a:r>
            <a:r>
              <a:rPr sz="700" b="1" spc="5" dirty="0">
                <a:solidFill>
                  <a:srgbClr val="434343"/>
                </a:solidFill>
                <a:latin typeface="Arial"/>
                <a:cs typeface="Arial"/>
              </a:rPr>
              <a:t> </a:t>
            </a:r>
            <a:r>
              <a:rPr sz="700" b="1" spc="50" dirty="0">
                <a:solidFill>
                  <a:srgbClr val="434343"/>
                </a:solidFill>
                <a:latin typeface="Arial"/>
                <a:cs typeface="Arial"/>
              </a:rPr>
              <a:t>©</a:t>
            </a:r>
            <a:r>
              <a:rPr sz="700" b="1" spc="5" dirty="0">
                <a:solidFill>
                  <a:srgbClr val="434343"/>
                </a:solidFill>
                <a:latin typeface="Arial"/>
                <a:cs typeface="Arial"/>
              </a:rPr>
              <a:t> </a:t>
            </a:r>
            <a:r>
              <a:rPr sz="700" b="1" spc="-5" dirty="0">
                <a:solidFill>
                  <a:srgbClr val="434343"/>
                </a:solidFill>
                <a:latin typeface="Arial"/>
                <a:cs typeface="Arial"/>
              </a:rPr>
              <a:t>Great</a:t>
            </a:r>
            <a:r>
              <a:rPr sz="700" b="1" spc="5" dirty="0">
                <a:solidFill>
                  <a:srgbClr val="434343"/>
                </a:solidFill>
                <a:latin typeface="Arial"/>
                <a:cs typeface="Arial"/>
              </a:rPr>
              <a:t> </a:t>
            </a:r>
            <a:r>
              <a:rPr sz="700" b="1" spc="-15" dirty="0">
                <a:solidFill>
                  <a:srgbClr val="434343"/>
                </a:solidFill>
                <a:latin typeface="Arial"/>
                <a:cs typeface="Arial"/>
              </a:rPr>
              <a:t>Learning.</a:t>
            </a:r>
            <a:r>
              <a:rPr sz="700" b="1" spc="5" dirty="0">
                <a:solidFill>
                  <a:srgbClr val="434343"/>
                </a:solidFill>
                <a:latin typeface="Arial"/>
                <a:cs typeface="Arial"/>
              </a:rPr>
              <a:t> </a:t>
            </a:r>
            <a:r>
              <a:rPr sz="700" b="1" spc="20" dirty="0">
                <a:solidFill>
                  <a:srgbClr val="434343"/>
                </a:solidFill>
                <a:latin typeface="Arial"/>
                <a:cs typeface="Arial"/>
              </a:rPr>
              <a:t>All</a:t>
            </a:r>
            <a:r>
              <a:rPr sz="700" b="1" spc="5" dirty="0">
                <a:solidFill>
                  <a:srgbClr val="434343"/>
                </a:solidFill>
                <a:latin typeface="Arial"/>
                <a:cs typeface="Arial"/>
              </a:rPr>
              <a:t> </a:t>
            </a:r>
            <a:r>
              <a:rPr sz="700" b="1" spc="-15" dirty="0">
                <a:solidFill>
                  <a:srgbClr val="434343"/>
                </a:solidFill>
                <a:latin typeface="Arial"/>
                <a:cs typeface="Arial"/>
              </a:rPr>
              <a:t>Rights</a:t>
            </a:r>
            <a:r>
              <a:rPr sz="700" b="1" spc="5" dirty="0">
                <a:solidFill>
                  <a:srgbClr val="434343"/>
                </a:solidFill>
                <a:latin typeface="Arial"/>
                <a:cs typeface="Arial"/>
              </a:rPr>
              <a:t> </a:t>
            </a:r>
            <a:r>
              <a:rPr sz="700" b="1" spc="-20" dirty="0">
                <a:solidFill>
                  <a:srgbClr val="434343"/>
                </a:solidFill>
                <a:latin typeface="Arial"/>
                <a:cs typeface="Arial"/>
              </a:rPr>
              <a:t>Reserved.</a:t>
            </a:r>
            <a:r>
              <a:rPr sz="700" b="1" spc="5" dirty="0">
                <a:solidFill>
                  <a:srgbClr val="434343"/>
                </a:solidFill>
                <a:latin typeface="Arial"/>
                <a:cs typeface="Arial"/>
              </a:rPr>
              <a:t> </a:t>
            </a:r>
            <a:r>
              <a:rPr sz="700" b="1" spc="-10" dirty="0">
                <a:solidFill>
                  <a:srgbClr val="434343"/>
                </a:solidFill>
                <a:latin typeface="Arial"/>
                <a:cs typeface="Arial"/>
              </a:rPr>
              <a:t>Unauthorized</a:t>
            </a:r>
            <a:r>
              <a:rPr sz="700" b="1" spc="5" dirty="0">
                <a:solidFill>
                  <a:srgbClr val="434343"/>
                </a:solidFill>
                <a:latin typeface="Arial"/>
                <a:cs typeface="Arial"/>
              </a:rPr>
              <a:t> </a:t>
            </a:r>
            <a:r>
              <a:rPr sz="700" b="1" spc="-30" dirty="0">
                <a:solidFill>
                  <a:srgbClr val="434343"/>
                </a:solidFill>
                <a:latin typeface="Arial"/>
                <a:cs typeface="Arial"/>
              </a:rPr>
              <a:t>use</a:t>
            </a:r>
            <a:r>
              <a:rPr sz="700" b="1" spc="5" dirty="0">
                <a:solidFill>
                  <a:srgbClr val="434343"/>
                </a:solidFill>
                <a:latin typeface="Arial"/>
                <a:cs typeface="Arial"/>
              </a:rPr>
              <a:t> </a:t>
            </a:r>
            <a:r>
              <a:rPr sz="700" b="1" spc="-15" dirty="0">
                <a:solidFill>
                  <a:srgbClr val="434343"/>
                </a:solidFill>
                <a:latin typeface="Arial"/>
                <a:cs typeface="Arial"/>
              </a:rPr>
              <a:t>or</a:t>
            </a:r>
            <a:r>
              <a:rPr sz="700" b="1" spc="5" dirty="0">
                <a:solidFill>
                  <a:srgbClr val="434343"/>
                </a:solidFill>
                <a:latin typeface="Arial"/>
                <a:cs typeface="Arial"/>
              </a:rPr>
              <a:t> </a:t>
            </a:r>
            <a:r>
              <a:rPr sz="700" b="1" spc="-10" dirty="0">
                <a:solidFill>
                  <a:srgbClr val="434343"/>
                </a:solidFill>
                <a:latin typeface="Arial"/>
                <a:cs typeface="Arial"/>
              </a:rPr>
              <a:t>distribution</a:t>
            </a:r>
            <a:r>
              <a:rPr sz="700" b="1" spc="5" dirty="0">
                <a:solidFill>
                  <a:srgbClr val="434343"/>
                </a:solidFill>
                <a:latin typeface="Arial"/>
                <a:cs typeface="Arial"/>
              </a:rPr>
              <a:t> </a:t>
            </a:r>
            <a:r>
              <a:rPr sz="700" b="1" spc="-10" dirty="0">
                <a:solidFill>
                  <a:srgbClr val="434343"/>
                </a:solidFill>
                <a:latin typeface="Arial"/>
                <a:cs typeface="Arial"/>
              </a:rPr>
              <a:t>prohibited.</a:t>
            </a:r>
            <a:endParaRPr sz="700">
              <a:latin typeface="Arial"/>
              <a:cs typeface="Arial"/>
            </a:endParaRPr>
          </a:p>
        </p:txBody>
      </p:sp>
      <p:pic>
        <p:nvPicPr>
          <p:cNvPr id="3" name="object 3"/>
          <p:cNvPicPr/>
          <p:nvPr/>
        </p:nvPicPr>
        <p:blipFill>
          <a:blip r:embed="rId2" cstate="print"/>
          <a:stretch>
            <a:fillRect/>
          </a:stretch>
        </p:blipFill>
        <p:spPr>
          <a:xfrm>
            <a:off x="7669500" y="68263"/>
            <a:ext cx="1395475" cy="572701"/>
          </a:xfrm>
          <a:prstGeom prst="rect">
            <a:avLst/>
          </a:prstGeom>
        </p:spPr>
      </p:pic>
      <p:grpSp>
        <p:nvGrpSpPr>
          <p:cNvPr id="4" name="object 4"/>
          <p:cNvGrpSpPr/>
          <p:nvPr/>
        </p:nvGrpSpPr>
        <p:grpSpPr>
          <a:xfrm>
            <a:off x="6592" y="10"/>
            <a:ext cx="175895" cy="709295"/>
            <a:chOff x="6592" y="10"/>
            <a:chExt cx="175895" cy="709295"/>
          </a:xfrm>
        </p:grpSpPr>
        <p:sp>
          <p:nvSpPr>
            <p:cNvPr id="5" name="object 5"/>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6" name="object 6"/>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grpSp>
      <p:sp>
        <p:nvSpPr>
          <p:cNvPr id="7" name="object 7"/>
          <p:cNvSpPr txBox="1">
            <a:spLocks noGrp="1"/>
          </p:cNvSpPr>
          <p:nvPr>
            <p:ph type="title"/>
          </p:nvPr>
        </p:nvSpPr>
        <p:spPr>
          <a:xfrm>
            <a:off x="1800860" y="1558963"/>
            <a:ext cx="5542280" cy="1043876"/>
          </a:xfrm>
          <a:prstGeom prst="rect">
            <a:avLst/>
          </a:prstGeom>
        </p:spPr>
        <p:txBody>
          <a:bodyPr vert="horz" wrap="square" lIns="0" tIns="12700" rIns="0" bIns="0" rtlCol="0">
            <a:spAutoFit/>
          </a:bodyPr>
          <a:lstStyle/>
          <a:p>
            <a:pPr marL="12700">
              <a:lnSpc>
                <a:spcPct val="100000"/>
              </a:lnSpc>
              <a:spcBef>
                <a:spcPts val="100"/>
              </a:spcBef>
            </a:pPr>
            <a:r>
              <a:rPr lang="en-US" sz="3900" spc="-75" dirty="0"/>
              <a:t>Market Risk Analysis</a:t>
            </a:r>
            <a:endParaRPr lang="en-US" sz="3900" dirty="0"/>
          </a:p>
          <a:p>
            <a:pPr marL="12700">
              <a:lnSpc>
                <a:spcPct val="100000"/>
              </a:lnSpc>
              <a:spcBef>
                <a:spcPts val="40"/>
              </a:spcBef>
            </a:pPr>
            <a:r>
              <a:rPr lang="en-US" spc="-55" dirty="0">
                <a:solidFill>
                  <a:srgbClr val="7F7F7F"/>
                </a:solidFill>
              </a:rPr>
              <a:t>Project </a:t>
            </a:r>
            <a:r>
              <a:rPr lang="en-US" spc="-15" dirty="0">
                <a:solidFill>
                  <a:srgbClr val="7F7F7F"/>
                </a:solidFill>
              </a:rPr>
              <a:t>Report - Part B</a:t>
            </a:r>
          </a:p>
        </p:txBody>
      </p:sp>
      <p:grpSp>
        <p:nvGrpSpPr>
          <p:cNvPr id="8" name="object 8"/>
          <p:cNvGrpSpPr/>
          <p:nvPr/>
        </p:nvGrpSpPr>
        <p:grpSpPr>
          <a:xfrm>
            <a:off x="7664437" y="7631"/>
            <a:ext cx="1484630" cy="604520"/>
            <a:chOff x="7664437" y="7631"/>
            <a:chExt cx="1484630" cy="604520"/>
          </a:xfrm>
        </p:grpSpPr>
        <p:sp>
          <p:nvSpPr>
            <p:cNvPr id="9" name="object 9"/>
            <p:cNvSpPr/>
            <p:nvPr/>
          </p:nvSpPr>
          <p:spPr>
            <a:xfrm>
              <a:off x="7669200" y="12393"/>
              <a:ext cx="1475105" cy="594995"/>
            </a:xfrm>
            <a:custGeom>
              <a:avLst/>
              <a:gdLst/>
              <a:ahLst/>
              <a:cxnLst/>
              <a:rect l="l" t="t" r="r" b="b"/>
              <a:pathLst>
                <a:path w="1475104" h="594995">
                  <a:moveTo>
                    <a:pt x="1474799" y="594900"/>
                  </a:moveTo>
                  <a:lnTo>
                    <a:pt x="0" y="594900"/>
                  </a:lnTo>
                  <a:lnTo>
                    <a:pt x="0" y="0"/>
                  </a:lnTo>
                  <a:lnTo>
                    <a:pt x="1474799" y="0"/>
                  </a:lnTo>
                  <a:lnTo>
                    <a:pt x="1474799" y="594900"/>
                  </a:lnTo>
                  <a:close/>
                </a:path>
              </a:pathLst>
            </a:custGeom>
            <a:solidFill>
              <a:srgbClr val="FFFFFF"/>
            </a:solidFill>
          </p:spPr>
          <p:txBody>
            <a:bodyPr wrap="square" lIns="0" tIns="0" rIns="0" bIns="0" rtlCol="0"/>
            <a:lstStyle/>
            <a:p>
              <a:endParaRPr/>
            </a:p>
          </p:txBody>
        </p:sp>
        <p:sp>
          <p:nvSpPr>
            <p:cNvPr id="10" name="object 10"/>
            <p:cNvSpPr/>
            <p:nvPr/>
          </p:nvSpPr>
          <p:spPr>
            <a:xfrm>
              <a:off x="7669200" y="12393"/>
              <a:ext cx="1475105" cy="594995"/>
            </a:xfrm>
            <a:custGeom>
              <a:avLst/>
              <a:gdLst/>
              <a:ahLst/>
              <a:cxnLst/>
              <a:rect l="l" t="t" r="r" b="b"/>
              <a:pathLst>
                <a:path w="1475104" h="594995">
                  <a:moveTo>
                    <a:pt x="0" y="0"/>
                  </a:moveTo>
                  <a:lnTo>
                    <a:pt x="1474799" y="0"/>
                  </a:lnTo>
                  <a:lnTo>
                    <a:pt x="1474799" y="594900"/>
                  </a:lnTo>
                  <a:lnTo>
                    <a:pt x="0" y="594900"/>
                  </a:lnTo>
                  <a:lnTo>
                    <a:pt x="0" y="0"/>
                  </a:lnTo>
                  <a:close/>
                </a:path>
              </a:pathLst>
            </a:custGeom>
            <a:ln w="9524">
              <a:solidFill>
                <a:srgbClr val="FFFFFF"/>
              </a:solidFill>
            </a:ln>
          </p:spPr>
          <p:txBody>
            <a:bodyPr wrap="square" lIns="0" tIns="0" rIns="0" bIns="0" rtlCol="0"/>
            <a:lstStyle/>
            <a:p>
              <a:endParaRPr/>
            </a:p>
          </p:txBody>
        </p:sp>
      </p:grpSp>
      <p:sp>
        <p:nvSpPr>
          <p:cNvPr id="11" name="object 11"/>
          <p:cNvSpPr/>
          <p:nvPr/>
        </p:nvSpPr>
        <p:spPr>
          <a:xfrm>
            <a:off x="2439324" y="5018049"/>
            <a:ext cx="4300220" cy="125730"/>
          </a:xfrm>
          <a:custGeom>
            <a:avLst/>
            <a:gdLst/>
            <a:ahLst/>
            <a:cxnLst/>
            <a:rect l="l" t="t" r="r" b="b"/>
            <a:pathLst>
              <a:path w="4300220" h="125729">
                <a:moveTo>
                  <a:pt x="4300199" y="125399"/>
                </a:moveTo>
                <a:lnTo>
                  <a:pt x="0" y="125399"/>
                </a:lnTo>
                <a:lnTo>
                  <a:pt x="0" y="0"/>
                </a:lnTo>
                <a:lnTo>
                  <a:pt x="4300199" y="0"/>
                </a:lnTo>
                <a:lnTo>
                  <a:pt x="4300199" y="125399"/>
                </a:lnTo>
                <a:close/>
              </a:path>
            </a:pathLst>
          </a:custGeom>
          <a:solidFill>
            <a:srgbClr val="FFFFFF"/>
          </a:solidFill>
        </p:spPr>
        <p:txBody>
          <a:bodyPr wrap="square" lIns="0" tIns="0" rIns="0" bIns="0" rtlCol="0"/>
          <a:lstStyle/>
          <a:p>
            <a:endParaRPr/>
          </a:p>
        </p:txBody>
      </p:sp>
      <p:sp>
        <p:nvSpPr>
          <p:cNvPr id="12" name="object 12"/>
          <p:cNvSpPr txBox="1"/>
          <p:nvPr/>
        </p:nvSpPr>
        <p:spPr>
          <a:xfrm>
            <a:off x="2530157" y="4598289"/>
            <a:ext cx="6144895" cy="446917"/>
          </a:xfrm>
          <a:prstGeom prst="rect">
            <a:avLst/>
          </a:prstGeom>
        </p:spPr>
        <p:txBody>
          <a:bodyPr vert="horz" wrap="square" lIns="0" tIns="33655" rIns="0" bIns="0" rtlCol="0">
            <a:spAutoFit/>
          </a:bodyPr>
          <a:lstStyle/>
          <a:p>
            <a:pPr marL="95250">
              <a:lnSpc>
                <a:spcPct val="100000"/>
              </a:lnSpc>
              <a:spcBef>
                <a:spcPts val="265"/>
              </a:spcBef>
            </a:pPr>
            <a:r>
              <a:rPr lang="en-US" sz="2400" b="1" spc="-142" baseline="-8680" dirty="0">
                <a:latin typeface="Arial"/>
                <a:cs typeface="Arial"/>
              </a:rPr>
              <a:t>	By:</a:t>
            </a:r>
            <a:r>
              <a:rPr lang="en-US" sz="2400" b="1" spc="-22" baseline="-8680" dirty="0">
                <a:latin typeface="Arial"/>
                <a:cs typeface="Arial"/>
              </a:rPr>
              <a:t> </a:t>
            </a:r>
            <a:r>
              <a:rPr lang="en-US" sz="2400" b="1" baseline="-8680" dirty="0">
                <a:latin typeface="Arial"/>
                <a:cs typeface="Arial"/>
              </a:rPr>
              <a:t>Mustafa Assem Mubarak, MDS- December 2023</a:t>
            </a:r>
            <a:endParaRPr lang="en-US" sz="2400" baseline="-8680" dirty="0">
              <a:latin typeface="Arial"/>
              <a:cs typeface="Arial"/>
            </a:endParaRPr>
          </a:p>
          <a:p>
            <a:pPr marL="38100">
              <a:lnSpc>
                <a:spcPct val="100000"/>
              </a:lnSpc>
              <a:spcBef>
                <a:spcPts val="105"/>
              </a:spcBef>
            </a:pPr>
            <a:r>
              <a:rPr lang="en-US" sz="1000" dirty="0">
                <a:solidFill>
                  <a:srgbClr val="F21919"/>
                </a:solidFill>
                <a:latin typeface="Arial MT"/>
                <a:cs typeface="Arial MT"/>
              </a:rPr>
              <a:t>.</a:t>
            </a:r>
            <a:endParaRPr lang="en-US" sz="10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Axis Bank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1008204" y="3850197"/>
            <a:ext cx="7238715" cy="1293303"/>
          </a:xfrm>
          <a:prstGeom prst="rect">
            <a:avLst/>
          </a:prstGeom>
        </p:spPr>
        <p:txBody>
          <a:bodyPr vert="horz" wrap="square" lIns="0" tIns="635" rIns="0" bIns="0" rtlCol="0">
            <a:spAutoFit/>
          </a:bodyPr>
          <a:lstStyle/>
          <a:p>
            <a:pPr lvl="0"/>
            <a:endParaRPr lang="en-US"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Axis bank stock prices generally increased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decrease in 2020, 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300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800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increase starting from 2017</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descr="A graph of blue dots&#10;&#10;Description automatically generated">
            <a:extLst>
              <a:ext uri="{FF2B5EF4-FFF2-40B4-BE49-F238E27FC236}">
                <a16:creationId xmlns:a16="http://schemas.microsoft.com/office/drawing/2014/main" id="{D0291202-D2EE-3124-380D-A0E59F0EA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98" y="562985"/>
            <a:ext cx="7256201" cy="2958900"/>
          </a:xfrm>
          <a:prstGeom prst="rect">
            <a:avLst/>
          </a:prstGeom>
        </p:spPr>
      </p:pic>
    </p:spTree>
    <p:extLst>
      <p:ext uri="{BB962C8B-B14F-4D97-AF65-F5344CB8AC3E}">
        <p14:creationId xmlns:p14="http://schemas.microsoft.com/office/powerpoint/2010/main" val="230578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2620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SAIL – Stock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131720"/>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SAIL stock prices generally decreased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increase in 2016, 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20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100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decrease starting from 2018</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descr="A graph showing the growth of a sail&#10;&#10;Description automatically generated with medium confidence">
            <a:extLst>
              <a:ext uri="{FF2B5EF4-FFF2-40B4-BE49-F238E27FC236}">
                <a16:creationId xmlns:a16="http://schemas.microsoft.com/office/drawing/2014/main" id="{5B79D142-0720-2F8C-B7CD-7EE23A2C7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620425"/>
            <a:ext cx="6934199" cy="2838400"/>
          </a:xfrm>
          <a:prstGeom prst="rect">
            <a:avLst/>
          </a:prstGeom>
        </p:spPr>
      </p:pic>
    </p:spTree>
    <p:extLst>
      <p:ext uri="{BB962C8B-B14F-4D97-AF65-F5344CB8AC3E}">
        <p14:creationId xmlns:p14="http://schemas.microsoft.com/office/powerpoint/2010/main" val="40404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2620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Shree Cement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454885"/>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Shree stock prices generally increased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decrease in 2019/ 2020, 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5000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25000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increase starting from 2016</a:t>
            </a:r>
            <a:endParaRPr lang="en-AE" sz="1050" kern="100" dirty="0">
              <a:solidFill>
                <a:srgbClr val="0070C0"/>
              </a:solidFill>
              <a:latin typeface="Helvetica Neue" panose="02000503000000020004" pitchFamily="2" charset="0"/>
              <a:cs typeface="Arial" panose="020B0604020202020204" pitchFamily="34" charset="0"/>
            </a:endParaRPr>
          </a:p>
          <a:p>
            <a:pPr lvl="0"/>
            <a:endParaRPr lang="en-US"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of a graph showing the growth of a stock market&#10;&#10;Description automatically generated">
            <a:extLst>
              <a:ext uri="{FF2B5EF4-FFF2-40B4-BE49-F238E27FC236}">
                <a16:creationId xmlns:a16="http://schemas.microsoft.com/office/drawing/2014/main" id="{A9DD9895-11B4-E59C-36DF-ED231E932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00" y="633112"/>
            <a:ext cx="6885800" cy="2879725"/>
          </a:xfrm>
          <a:prstGeom prst="rect">
            <a:avLst/>
          </a:prstGeom>
        </p:spPr>
      </p:pic>
    </p:spTree>
    <p:extLst>
      <p:ext uri="{BB962C8B-B14F-4D97-AF65-F5344CB8AC3E}">
        <p14:creationId xmlns:p14="http://schemas.microsoft.com/office/powerpoint/2010/main" val="425086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2620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Sun Pharma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293303"/>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Sun Pharma stock prices generally decreased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increase in 2018, 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550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1100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decrease starting from 2015</a:t>
            </a:r>
            <a:endParaRPr lang="en-AE" sz="1050" kern="100" dirty="0">
              <a:solidFill>
                <a:srgbClr val="0070C0"/>
              </a:solidFill>
              <a:latin typeface="Helvetica Neue" panose="02000503000000020004" pitchFamily="2" charset="0"/>
              <a:cs typeface="Arial" panose="020B0604020202020204" pitchFamily="34" charset="0"/>
            </a:endParaRPr>
          </a:p>
          <a:p>
            <a:pPr lvl="0"/>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with blue dots&#10;&#10;Description automatically generated">
            <a:extLst>
              <a:ext uri="{FF2B5EF4-FFF2-40B4-BE49-F238E27FC236}">
                <a16:creationId xmlns:a16="http://schemas.microsoft.com/office/drawing/2014/main" id="{D3984E2D-623E-2D7A-8AB7-4DB6B58BD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884" y="676872"/>
            <a:ext cx="7238715" cy="2756194"/>
          </a:xfrm>
          <a:prstGeom prst="rect">
            <a:avLst/>
          </a:prstGeom>
        </p:spPr>
      </p:pic>
    </p:spTree>
    <p:extLst>
      <p:ext uri="{BB962C8B-B14F-4D97-AF65-F5344CB8AC3E}">
        <p14:creationId xmlns:p14="http://schemas.microsoft.com/office/powerpoint/2010/main" val="292980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2620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Jindal Street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293303"/>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Jindal Street stock prices generally decreased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increase in 2018, 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60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350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decrease starting from 2014</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of blue dots&#10;&#10;Description automatically generated">
            <a:extLst>
              <a:ext uri="{FF2B5EF4-FFF2-40B4-BE49-F238E27FC236}">
                <a16:creationId xmlns:a16="http://schemas.microsoft.com/office/drawing/2014/main" id="{FAD88CDF-23DA-AE19-B369-8F9BFEEAE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16" y="710905"/>
            <a:ext cx="7150484" cy="2710491"/>
          </a:xfrm>
          <a:prstGeom prst="rect">
            <a:avLst/>
          </a:prstGeom>
        </p:spPr>
      </p:pic>
    </p:spTree>
    <p:extLst>
      <p:ext uri="{BB962C8B-B14F-4D97-AF65-F5344CB8AC3E}">
        <p14:creationId xmlns:p14="http://schemas.microsoft.com/office/powerpoint/2010/main" val="17703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2620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Idea Vodafone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293303"/>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Idea Vodafone stock prices generally decreased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increase in 2018, 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1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120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decrease starting from 2018 end.</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with blue dots&#10;&#10;Description automatically generated">
            <a:extLst>
              <a:ext uri="{FF2B5EF4-FFF2-40B4-BE49-F238E27FC236}">
                <a16:creationId xmlns:a16="http://schemas.microsoft.com/office/drawing/2014/main" id="{B69E2302-9F36-B146-92EF-7BF9D65CE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884" y="566326"/>
            <a:ext cx="7162515" cy="2942499"/>
          </a:xfrm>
          <a:prstGeom prst="rect">
            <a:avLst/>
          </a:prstGeom>
        </p:spPr>
      </p:pic>
    </p:spTree>
    <p:extLst>
      <p:ext uri="{BB962C8B-B14F-4D97-AF65-F5344CB8AC3E}">
        <p14:creationId xmlns:p14="http://schemas.microsoft.com/office/powerpoint/2010/main" val="213650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2620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Jet Airways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454885"/>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Jet Airway stock prices generally decreased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increase in 2018, 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20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850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decrease starting from 2018 end.</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a:t>
            </a: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of blue dots&#10;&#10;Description automatically generated">
            <a:extLst>
              <a:ext uri="{FF2B5EF4-FFF2-40B4-BE49-F238E27FC236}">
                <a16:creationId xmlns:a16="http://schemas.microsoft.com/office/drawing/2014/main" id="{A88D6060-634D-4BD3-D78F-8A116D552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37" y="550545"/>
            <a:ext cx="6874063" cy="2828266"/>
          </a:xfrm>
          <a:prstGeom prst="rect">
            <a:avLst/>
          </a:prstGeom>
        </p:spPr>
      </p:pic>
    </p:spTree>
    <p:extLst>
      <p:ext uri="{BB962C8B-B14F-4D97-AF65-F5344CB8AC3E}">
        <p14:creationId xmlns:p14="http://schemas.microsoft.com/office/powerpoint/2010/main" val="271058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7784" y="2140887"/>
            <a:ext cx="4732616" cy="874598"/>
          </a:xfrm>
          <a:prstGeom prst="rect">
            <a:avLst/>
          </a:prstGeom>
        </p:spPr>
        <p:txBody>
          <a:bodyPr vert="horz" wrap="square" lIns="0" tIns="12700" rIns="0" bIns="0" rtlCol="0">
            <a:spAutoFit/>
          </a:bodyPr>
          <a:lstStyle/>
          <a:p>
            <a:pPr marL="12700" algn="ctr">
              <a:lnSpc>
                <a:spcPct val="100000"/>
              </a:lnSpc>
              <a:spcBef>
                <a:spcPts val="100"/>
              </a:spcBef>
            </a:pPr>
            <a:r>
              <a:rPr lang="en-US" spc="-65" dirty="0"/>
              <a:t>Average Returns and Fluctuations</a:t>
            </a:r>
            <a:endParaRPr spc="-65" dirty="0"/>
          </a:p>
        </p:txBody>
      </p:sp>
    </p:spTree>
    <p:extLst>
      <p:ext uri="{BB962C8B-B14F-4D97-AF65-F5344CB8AC3E}">
        <p14:creationId xmlns:p14="http://schemas.microsoft.com/office/powerpoint/2010/main" val="299181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566850" cy="382156"/>
          </a:xfrm>
          <a:prstGeom prst="rect">
            <a:avLst/>
          </a:prstGeom>
        </p:spPr>
        <p:txBody>
          <a:bodyPr vert="horz" wrap="square" lIns="0" tIns="12700" rIns="0" bIns="0" rtlCol="0">
            <a:spAutoFit/>
          </a:bodyPr>
          <a:lstStyle/>
          <a:p>
            <a:pPr marL="12700">
              <a:lnSpc>
                <a:spcPct val="100000"/>
              </a:lnSpc>
              <a:spcBef>
                <a:spcPts val="100"/>
              </a:spcBef>
            </a:pPr>
            <a:r>
              <a:rPr lang="en-US" sz="2400" spc="-65" dirty="0"/>
              <a:t>5 - Average Returns and Fluctuations - Plots</a:t>
            </a:r>
            <a:endParaRPr sz="2400" dirty="0">
              <a:solidFill>
                <a:schemeClr val="tx1"/>
              </a:solidFill>
            </a:endParaRPr>
          </a:p>
        </p:txBody>
      </p:sp>
      <p:pic>
        <p:nvPicPr>
          <p:cNvPr id="12" name="Picture 11" descr="A graph with blue dots&#10;&#10;Description automatically generated">
            <a:extLst>
              <a:ext uri="{FF2B5EF4-FFF2-40B4-BE49-F238E27FC236}">
                <a16:creationId xmlns:a16="http://schemas.microsoft.com/office/drawing/2014/main" id="{004ABD0A-B941-0EA8-0A3E-6363252E5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71550"/>
            <a:ext cx="4343400" cy="34561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descr="A screenshot of a computer&#10;&#10;Description automatically generated">
            <a:extLst>
              <a:ext uri="{FF2B5EF4-FFF2-40B4-BE49-F238E27FC236}">
                <a16:creationId xmlns:a16="http://schemas.microsoft.com/office/drawing/2014/main" id="{1AF8232C-9E2A-FE1D-4833-14D50CD856D5}"/>
              </a:ext>
            </a:extLst>
          </p:cNvPr>
          <p:cNvPicPr>
            <a:picLocks noChangeAspect="1"/>
          </p:cNvPicPr>
          <p:nvPr/>
        </p:nvPicPr>
        <p:blipFill rotWithShape="1">
          <a:blip r:embed="rId3">
            <a:extLst>
              <a:ext uri="{28A0092B-C50C-407E-A947-70E740481C1C}">
                <a14:useLocalDpi xmlns:a14="http://schemas.microsoft.com/office/drawing/2010/main" val="0"/>
              </a:ext>
            </a:extLst>
          </a:blip>
          <a:srcRect l="19681"/>
          <a:stretch/>
        </p:blipFill>
        <p:spPr>
          <a:xfrm>
            <a:off x="5105401" y="971550"/>
            <a:ext cx="3074858" cy="352759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7908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7405050" cy="382156"/>
          </a:xfrm>
          <a:prstGeom prst="rect">
            <a:avLst/>
          </a:prstGeom>
        </p:spPr>
        <p:txBody>
          <a:bodyPr vert="horz" wrap="square" lIns="0" tIns="12700" rIns="0" bIns="0" rtlCol="0">
            <a:spAutoFit/>
          </a:bodyPr>
          <a:lstStyle/>
          <a:p>
            <a:pPr marL="12700">
              <a:lnSpc>
                <a:spcPct val="100000"/>
              </a:lnSpc>
              <a:spcBef>
                <a:spcPts val="100"/>
              </a:spcBef>
            </a:pPr>
            <a:r>
              <a:rPr lang="en-US" sz="2400" spc="-65" dirty="0"/>
              <a:t>6 - Average Returns and Fluctuations - Overview</a:t>
            </a:r>
            <a:endParaRPr sz="2400" dirty="0">
              <a:solidFill>
                <a:schemeClr val="accent2"/>
              </a:solidFill>
            </a:endParaRPr>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57628" y="736221"/>
            <a:ext cx="7450394" cy="3903504"/>
          </a:xfrm>
          <a:prstGeom prst="rect">
            <a:avLst/>
          </a:prstGeom>
        </p:spPr>
        <p:txBody>
          <a:bodyPr vert="horz" wrap="square" lIns="0" tIns="12700" rIns="0" bIns="0" rtlCol="0">
            <a:spAutoFit/>
          </a:bodyPr>
          <a:lstStyle/>
          <a:p>
            <a:pPr algn="l">
              <a:lnSpc>
                <a:spcPct val="150000"/>
              </a:lnSpc>
            </a:pPr>
            <a:r>
              <a:rPr lang="en-US" sz="1600" b="1" dirty="0">
                <a:solidFill>
                  <a:srgbClr val="0070C0"/>
                </a:solidFill>
              </a:rPr>
              <a:t>Insights about chosen Stocks – Fluctuations and Return: </a:t>
            </a:r>
          </a:p>
          <a:p>
            <a:pPr marL="285750" indent="-285750" algn="l">
              <a:lnSpc>
                <a:spcPct val="150000"/>
              </a:lnSpc>
              <a:buFont typeface="Arial" panose="020B0604020202020204" pitchFamily="34" charset="0"/>
              <a:buChar char="•"/>
            </a:pPr>
            <a:r>
              <a:rPr lang="en-US" sz="1400" b="1" dirty="0">
                <a:solidFill>
                  <a:srgbClr val="1F1F1F"/>
                </a:solidFill>
                <a:latin typeface="Calibri" panose="020F0502020204030204" pitchFamily="34" charset="0"/>
                <a:cs typeface="Calibri" panose="020F0502020204030204" pitchFamily="34" charset="0"/>
              </a:rPr>
              <a:t>Infosys</a:t>
            </a:r>
            <a:r>
              <a:rPr lang="en-US" sz="1400" dirty="0">
                <a:solidFill>
                  <a:srgbClr val="1F1F1F"/>
                </a:solidFill>
                <a:latin typeface="Calibri" panose="020F0502020204030204" pitchFamily="34" charset="0"/>
                <a:cs typeface="Calibri" panose="020F0502020204030204" pitchFamily="34" charset="0"/>
              </a:rPr>
              <a:t> (Low Volatility, High Return): Infosys exhibits relatively low volatility (0.002794) and a high average return (0.035070). This suggests potentially good returns with lower risk compared to some other stocks.</a:t>
            </a:r>
          </a:p>
          <a:p>
            <a:pPr marL="285750" indent="-285750" algn="l">
              <a:lnSpc>
                <a:spcPct val="150000"/>
              </a:lnSpc>
              <a:buFont typeface="Arial" panose="020B0604020202020204" pitchFamily="34" charset="0"/>
              <a:buChar char="•"/>
            </a:pPr>
            <a:r>
              <a:rPr lang="en-US" sz="1400" b="1" dirty="0">
                <a:solidFill>
                  <a:srgbClr val="1F1F1F"/>
                </a:solidFill>
                <a:latin typeface="Calibri" panose="020F0502020204030204" pitchFamily="34" charset="0"/>
                <a:cs typeface="Calibri" panose="020F0502020204030204" pitchFamily="34" charset="0"/>
              </a:rPr>
              <a:t>Indian Hotel </a:t>
            </a:r>
            <a:r>
              <a:rPr lang="en-US" sz="1400" dirty="0">
                <a:solidFill>
                  <a:srgbClr val="1F1F1F"/>
                </a:solidFill>
                <a:latin typeface="Calibri" panose="020F0502020204030204" pitchFamily="34" charset="0"/>
                <a:cs typeface="Calibri" panose="020F0502020204030204" pitchFamily="34" charset="0"/>
              </a:rPr>
              <a:t>(Low Volatility, Moderate Return): Indian Hotel has low volatility (0.000266) but a moderately lower average return (0.047131) compared to Infosys. While less volatile, it might offer slightly lower potential gains.</a:t>
            </a:r>
          </a:p>
          <a:p>
            <a:pPr marL="285750" indent="-285750" algn="l">
              <a:lnSpc>
                <a:spcPct val="150000"/>
              </a:lnSpc>
              <a:buFont typeface="Arial" panose="020B0604020202020204" pitchFamily="34" charset="0"/>
              <a:buChar char="•"/>
            </a:pPr>
            <a:r>
              <a:rPr lang="en-US" sz="1400" b="1" dirty="0">
                <a:solidFill>
                  <a:srgbClr val="1F1F1F"/>
                </a:solidFill>
                <a:latin typeface="Calibri" panose="020F0502020204030204" pitchFamily="34" charset="0"/>
                <a:cs typeface="Calibri" panose="020F0502020204030204" pitchFamily="34" charset="0"/>
              </a:rPr>
              <a:t>Mahindra &amp; Mahindra </a:t>
            </a:r>
            <a:r>
              <a:rPr lang="en-US" sz="1400" dirty="0">
                <a:solidFill>
                  <a:srgbClr val="1F1F1F"/>
                </a:solidFill>
                <a:latin typeface="Calibri" panose="020F0502020204030204" pitchFamily="34" charset="0"/>
                <a:cs typeface="Calibri" panose="020F0502020204030204" pitchFamily="34" charset="0"/>
              </a:rPr>
              <a:t>(Moderate Volatility, Moderate Return): Mahindra &amp; Mahindra shows moderate volatility (0.001506) and a moderate average return (0.040169). This indicates a balance between risk and potential reward.</a:t>
            </a:r>
          </a:p>
          <a:p>
            <a:pPr marL="285750" indent="-285750" algn="l">
              <a:lnSpc>
                <a:spcPct val="150000"/>
              </a:lnSpc>
              <a:buFont typeface="Arial" panose="020B0604020202020204" pitchFamily="34" charset="0"/>
              <a:buChar char="•"/>
            </a:pPr>
            <a:r>
              <a:rPr lang="en-US" sz="1400" b="1" dirty="0">
                <a:solidFill>
                  <a:srgbClr val="1F1F1F"/>
                </a:solidFill>
                <a:latin typeface="Calibri" panose="020F0502020204030204" pitchFamily="34" charset="0"/>
                <a:cs typeface="Calibri" panose="020F0502020204030204" pitchFamily="34" charset="0"/>
              </a:rPr>
              <a:t>Axis Bank </a:t>
            </a:r>
            <a:r>
              <a:rPr lang="en-US" sz="1400" dirty="0">
                <a:solidFill>
                  <a:srgbClr val="1F1F1F"/>
                </a:solidFill>
                <a:latin typeface="Calibri" panose="020F0502020204030204" pitchFamily="34" charset="0"/>
                <a:cs typeface="Calibri" panose="020F0502020204030204" pitchFamily="34" charset="0"/>
              </a:rPr>
              <a:t>(Moderate Volatility, Moderate Return): Similar to Mahindra &amp; Mahindra, Axis Bank exhibits moderate volatility (0.001167) and a moderate average return (0.045828).</a:t>
            </a:r>
          </a:p>
        </p:txBody>
      </p:sp>
    </p:spTree>
    <p:extLst>
      <p:ext uri="{BB962C8B-B14F-4D97-AF65-F5344CB8AC3E}">
        <p14:creationId xmlns:p14="http://schemas.microsoft.com/office/powerpoint/2010/main" val="76132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Table of Content </a:t>
            </a:r>
            <a:endParaRPr sz="2400" dirty="0"/>
          </a:p>
        </p:txBody>
      </p:sp>
      <p:sp>
        <p:nvSpPr>
          <p:cNvPr id="3" name="object 3"/>
          <p:cNvSpPr/>
          <p:nvPr/>
        </p:nvSpPr>
        <p:spPr>
          <a:xfrm>
            <a:off x="457200" y="721472"/>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4" name="object 4"/>
          <p:cNvSpPr txBox="1"/>
          <p:nvPr/>
        </p:nvSpPr>
        <p:spPr>
          <a:xfrm>
            <a:off x="1065262" y="590550"/>
            <a:ext cx="7013476" cy="3830023"/>
          </a:xfrm>
          <a:prstGeom prst="rect">
            <a:avLst/>
          </a:prstGeom>
        </p:spPr>
        <p:txBody>
          <a:bodyPr vert="horz" wrap="square" lIns="0" tIns="12700" rIns="0" bIns="0" rtlCol="0">
            <a:spAutoFit/>
          </a:bodyPr>
          <a:lstStyle/>
          <a:p>
            <a:pPr marL="12700">
              <a:lnSpc>
                <a:spcPts val="1650"/>
              </a:lnSpc>
            </a:pPr>
            <a:endParaRPr sz="1100" dirty="0">
              <a:latin typeface="Arial"/>
              <a:cs typeface="Arial"/>
            </a:endParaRPr>
          </a:p>
          <a:p>
            <a:pPr lvl="0" algn="l">
              <a:buSzPts val="1000"/>
              <a:tabLst>
                <a:tab pos="457200" algn="l"/>
              </a:tabLst>
            </a:pPr>
            <a:endParaRPr lang="en-AE" sz="1100" dirty="0">
              <a:solidFill>
                <a:srgbClr val="1F1F1F"/>
              </a:solidFill>
              <a:effectLst/>
              <a:latin typeface="Times New Roman" panose="02020603050405020304" pitchFamily="18" charset="0"/>
              <a:ea typeface="Times New Roman" panose="02020603050405020304" pitchFamily="18" charset="0"/>
            </a:endParaRPr>
          </a:p>
          <a:p>
            <a:pPr marL="400050" indent="-400050">
              <a:lnSpc>
                <a:spcPct val="150000"/>
              </a:lnSpc>
              <a:buFont typeface="+mj-lt"/>
              <a:buAutoNum type="arabicPeriod"/>
            </a:pPr>
            <a:r>
              <a:rPr lang="en-US" sz="1600" b="1" dirty="0">
                <a:solidFill>
                  <a:srgbClr val="0070C0"/>
                </a:solidFill>
              </a:rPr>
              <a:t>Data Overview</a:t>
            </a:r>
          </a:p>
          <a:p>
            <a:pPr marL="400050" indent="-400050">
              <a:lnSpc>
                <a:spcPct val="150000"/>
              </a:lnSpc>
              <a:buFont typeface="+mj-lt"/>
              <a:buAutoNum type="arabicPeriod"/>
            </a:pPr>
            <a:r>
              <a:rPr lang="en-US" sz="1600" b="1" dirty="0">
                <a:solidFill>
                  <a:srgbClr val="0070C0"/>
                </a:solidFill>
              </a:rPr>
              <a:t>Problem Statement</a:t>
            </a:r>
          </a:p>
          <a:p>
            <a:pPr marL="400050" indent="-400050">
              <a:lnSpc>
                <a:spcPct val="150000"/>
              </a:lnSpc>
              <a:buFont typeface="+mj-lt"/>
              <a:buAutoNum type="arabicPeriod"/>
            </a:pPr>
            <a:r>
              <a:rPr lang="en-US" sz="1600" b="1" dirty="0">
                <a:solidFill>
                  <a:srgbClr val="0070C0"/>
                </a:solidFill>
              </a:rPr>
              <a:t>Approach</a:t>
            </a:r>
          </a:p>
          <a:p>
            <a:pPr marL="400050" indent="-400050">
              <a:lnSpc>
                <a:spcPct val="150000"/>
              </a:lnSpc>
              <a:buFont typeface="+mj-lt"/>
              <a:buAutoNum type="arabicPeriod"/>
            </a:pPr>
            <a:r>
              <a:rPr lang="en-US" sz="1600" b="1" dirty="0">
                <a:solidFill>
                  <a:srgbClr val="0070C0"/>
                </a:solidFill>
              </a:rPr>
              <a:t>Exploratory Data Analysis (EDA)</a:t>
            </a:r>
          </a:p>
          <a:p>
            <a:pPr marL="400050" indent="-400050">
              <a:lnSpc>
                <a:spcPct val="150000"/>
              </a:lnSpc>
              <a:buFont typeface="+mj-lt"/>
              <a:buAutoNum type="arabicPeriod"/>
            </a:pPr>
            <a:r>
              <a:rPr lang="en-US" sz="1600" b="1" dirty="0">
                <a:solidFill>
                  <a:srgbClr val="0070C0"/>
                </a:solidFill>
              </a:rPr>
              <a:t>Average Returns and Fluctuations - Plots e</a:t>
            </a:r>
          </a:p>
          <a:p>
            <a:pPr marL="400050" indent="-400050">
              <a:lnSpc>
                <a:spcPct val="150000"/>
              </a:lnSpc>
              <a:buFont typeface="+mj-lt"/>
              <a:buAutoNum type="arabicPeriod"/>
            </a:pPr>
            <a:r>
              <a:rPr lang="en-US" sz="1600" b="1" dirty="0">
                <a:solidFill>
                  <a:srgbClr val="0070C0"/>
                </a:solidFill>
              </a:rPr>
              <a:t>Average Returns and Fluctuations – Overview</a:t>
            </a:r>
          </a:p>
          <a:p>
            <a:pPr marL="400050" indent="-400050">
              <a:lnSpc>
                <a:spcPct val="150000"/>
              </a:lnSpc>
              <a:buFont typeface="+mj-lt"/>
              <a:buAutoNum type="arabicPeriod"/>
            </a:pPr>
            <a:r>
              <a:rPr lang="en-US" sz="1600" b="1" dirty="0">
                <a:solidFill>
                  <a:srgbClr val="0070C0"/>
                </a:solidFill>
              </a:rPr>
              <a:t>Insights &amp; Recommendations</a:t>
            </a:r>
            <a:endParaRPr lang="en-US" sz="1600" dirty="0">
              <a:solidFill>
                <a:srgbClr val="0070C0"/>
              </a:solidFill>
            </a:endParaRPr>
          </a:p>
          <a:p>
            <a:pPr marL="0" lvl="1">
              <a:lnSpc>
                <a:spcPct val="150000"/>
              </a:lnSpc>
            </a:pPr>
            <a:endParaRPr lang="en-US" sz="1600" dirty="0">
              <a:solidFill>
                <a:srgbClr val="1F1F1F"/>
              </a:solidFill>
              <a:latin typeface="Helvetica Neue" panose="02000503000000020004" pitchFamily="2" charset="0"/>
            </a:endParaRPr>
          </a:p>
          <a:p>
            <a:pPr marL="0" lvl="1">
              <a:lnSpc>
                <a:spcPct val="150000"/>
              </a:lnSpc>
            </a:pPr>
            <a:endParaRPr lang="en-US" sz="1100" dirty="0">
              <a:solidFill>
                <a:srgbClr val="1F1F1F"/>
              </a:solidFill>
              <a:latin typeface="Helvetica Neue" panose="02000503000000020004" pitchFamily="2" charset="0"/>
            </a:endParaRPr>
          </a:p>
          <a:p>
            <a:pPr marL="0" lvl="1">
              <a:lnSpc>
                <a:spcPct val="150000"/>
              </a:lnSpc>
            </a:pPr>
            <a:endParaRPr sz="1100" dirty="0">
              <a:solidFill>
                <a:srgbClr val="1F1F1F"/>
              </a:solidFill>
              <a:latin typeface="Helvetica Neue" panose="02000503000000020004" pitchFamily="2" charset="0"/>
            </a:endParaRPr>
          </a:p>
        </p:txBody>
      </p:sp>
    </p:spTree>
    <p:extLst>
      <p:ext uri="{BB962C8B-B14F-4D97-AF65-F5344CB8AC3E}">
        <p14:creationId xmlns:p14="http://schemas.microsoft.com/office/powerpoint/2010/main" val="1163445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119050" cy="382156"/>
          </a:xfrm>
          <a:prstGeom prst="rect">
            <a:avLst/>
          </a:prstGeom>
        </p:spPr>
        <p:txBody>
          <a:bodyPr vert="horz" wrap="square" lIns="0" tIns="12700" rIns="0" bIns="0" rtlCol="0">
            <a:spAutoFit/>
          </a:bodyPr>
          <a:lstStyle/>
          <a:p>
            <a:pPr marL="12700">
              <a:lnSpc>
                <a:spcPct val="100000"/>
              </a:lnSpc>
              <a:spcBef>
                <a:spcPts val="100"/>
              </a:spcBef>
            </a:pPr>
            <a:r>
              <a:rPr lang="en-US" sz="2400" spc="-50" dirty="0"/>
              <a:t>7 - </a:t>
            </a:r>
            <a:r>
              <a:rPr sz="2400" spc="-50" dirty="0"/>
              <a:t>Insights </a:t>
            </a:r>
            <a:r>
              <a:rPr sz="2400" spc="-40" dirty="0"/>
              <a:t>and</a:t>
            </a:r>
            <a:r>
              <a:rPr sz="2400" spc="-50" dirty="0"/>
              <a:t> </a:t>
            </a:r>
            <a:r>
              <a:rPr sz="2400" spc="-60" dirty="0"/>
              <a:t>Recommendations</a:t>
            </a:r>
            <a:endParaRPr sz="2400" dirty="0"/>
          </a:p>
        </p:txBody>
      </p:sp>
      <p:sp>
        <p:nvSpPr>
          <p:cNvPr id="3" name="object 3"/>
          <p:cNvSpPr/>
          <p:nvPr/>
        </p:nvSpPr>
        <p:spPr>
          <a:xfrm>
            <a:off x="779206" y="734489"/>
            <a:ext cx="7731125" cy="4228520"/>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45841" y="180491"/>
            <a:ext cx="7450394" cy="5591659"/>
          </a:xfrm>
          <a:prstGeom prst="rect">
            <a:avLst/>
          </a:prstGeom>
        </p:spPr>
        <p:txBody>
          <a:bodyPr vert="horz" wrap="square" lIns="0" tIns="12700" rIns="0" bIns="0" rtlCol="0">
            <a:spAutoFit/>
          </a:bodyPr>
          <a:lstStyle/>
          <a:p>
            <a:pPr marL="12700">
              <a:lnSpc>
                <a:spcPts val="1664"/>
              </a:lnSpc>
              <a:spcBef>
                <a:spcPts val="100"/>
              </a:spcBef>
            </a:pPr>
            <a:endParaRPr sz="1400" dirty="0">
              <a:latin typeface="Microsoft Sans Serif"/>
              <a:cs typeface="Microsoft Sans Serif"/>
            </a:endParaRPr>
          </a:p>
          <a:p>
            <a:pPr marL="285750" indent="-285750">
              <a:buFont typeface="Arial" panose="020B0604020202020204" pitchFamily="34" charset="0"/>
              <a:buChar char="•"/>
            </a:pPr>
            <a:endParaRPr lang="en-US" sz="1300" dirty="0">
              <a:solidFill>
                <a:srgbClr val="1F1F1F"/>
              </a:solidFill>
              <a:latin typeface="Google Sans"/>
            </a:endParaRPr>
          </a:p>
          <a:p>
            <a:pPr marL="285750" indent="-285750">
              <a:buFont typeface="Arial" panose="020B0604020202020204" pitchFamily="34" charset="0"/>
              <a:buChar char="•"/>
            </a:pPr>
            <a:endParaRPr lang="en-US" sz="1300" dirty="0">
              <a:solidFill>
                <a:srgbClr val="1F1F1F"/>
              </a:solidFill>
              <a:latin typeface="Google Sans"/>
            </a:endParaRPr>
          </a:p>
          <a:p>
            <a:pPr marL="285750" indent="-285750">
              <a:buFont typeface="Arial" panose="020B0604020202020204" pitchFamily="34" charset="0"/>
              <a:buChar char="•"/>
            </a:pPr>
            <a:r>
              <a:rPr lang="en-US" sz="1300" dirty="0">
                <a:solidFill>
                  <a:srgbClr val="1F1F1F"/>
                </a:solidFill>
                <a:latin typeface="Google Sans"/>
              </a:rPr>
              <a:t>The scatter plot of “</a:t>
            </a:r>
            <a:r>
              <a:rPr lang="en-US" sz="1400" spc="-65" dirty="0"/>
              <a:t>Average Returns and Fluctuations” of all stocks </a:t>
            </a:r>
            <a:r>
              <a:rPr lang="en-US" sz="1300" dirty="0">
                <a:solidFill>
                  <a:srgbClr val="1F1F1F"/>
                </a:solidFill>
                <a:latin typeface="Google Sans"/>
              </a:rPr>
              <a:t>mentioned earlier suggested a positive correlation between standard deviation (volatility) and mean return (average return). While this trend is generally evident in stocks such as (Infosys &amp; Axis Bank), I see some deviations exist such as (Indian Hotel). This might need more comprehensive analysis that considers other financial metrics.</a:t>
            </a:r>
          </a:p>
          <a:p>
            <a:endParaRPr lang="en-US" sz="1300" dirty="0">
              <a:solidFill>
                <a:srgbClr val="1F1F1F"/>
              </a:solidFill>
              <a:latin typeface="Google Sans"/>
            </a:endParaRPr>
          </a:p>
          <a:p>
            <a:pPr marL="285750" indent="-285750">
              <a:buFont typeface="Arial" panose="020B0604020202020204" pitchFamily="34" charset="0"/>
              <a:buChar char="•"/>
            </a:pPr>
            <a:r>
              <a:rPr lang="en-US" sz="1300" dirty="0">
                <a:solidFill>
                  <a:srgbClr val="1F1F1F"/>
                </a:solidFill>
                <a:latin typeface="Google Sans"/>
              </a:rPr>
              <a:t>I believe there is a significant impact of external events like the 2020 pandemic on stock prices. The market were down in 2020 likely skewed the mean return and standard deviation calculations for many stocks. That is may mess up our calculation for future predication.</a:t>
            </a:r>
          </a:p>
          <a:p>
            <a:endParaRPr lang="en-US" sz="1300" dirty="0">
              <a:solidFill>
                <a:srgbClr val="1F1F1F"/>
              </a:solidFill>
              <a:latin typeface="Google Sans"/>
            </a:endParaRPr>
          </a:p>
          <a:p>
            <a:pPr marL="285750" indent="-285750">
              <a:buFont typeface="Arial" panose="020B0604020202020204" pitchFamily="34" charset="0"/>
              <a:buChar char="•"/>
            </a:pPr>
            <a:r>
              <a:rPr lang="en-US" sz="1300" dirty="0">
                <a:solidFill>
                  <a:srgbClr val="1F1F1F"/>
                </a:solidFill>
                <a:latin typeface="Google Sans"/>
              </a:rPr>
              <a:t>I suggest to enhance analysis robustness, consider dropping data from 2020 (if that possible) and extending the time frame to more than 6 years. This can provide a more representative picture of historical performance.</a:t>
            </a:r>
          </a:p>
          <a:p>
            <a:pPr marL="285750" indent="-285750">
              <a:buFont typeface="Arial" panose="020B0604020202020204" pitchFamily="34" charset="0"/>
              <a:buChar char="•"/>
            </a:pPr>
            <a:endParaRPr lang="en-US" sz="1300" dirty="0">
              <a:solidFill>
                <a:srgbClr val="1F1F1F"/>
              </a:solidFill>
              <a:latin typeface="Google Sans"/>
            </a:endParaRPr>
          </a:p>
          <a:p>
            <a:pPr marL="285750" indent="-285750">
              <a:buFont typeface="Arial" panose="020B0604020202020204" pitchFamily="34" charset="0"/>
              <a:buChar char="•"/>
            </a:pPr>
            <a:r>
              <a:rPr lang="en-US" sz="1300" dirty="0">
                <a:solidFill>
                  <a:srgbClr val="1F1F1F"/>
                </a:solidFill>
                <a:latin typeface="Google Sans"/>
              </a:rPr>
              <a:t>Also, there are a significant price movements in 2018 for many stocks might be influenced by external factors beyond individual company performance. Further investigation in these external factors could provide valuable insights.</a:t>
            </a:r>
          </a:p>
          <a:p>
            <a:pPr marL="285750" indent="-285750">
              <a:buFont typeface="Arial" panose="020B0604020202020204" pitchFamily="34" charset="0"/>
              <a:buChar char="•"/>
            </a:pPr>
            <a:endParaRPr lang="en-US" sz="1300" dirty="0">
              <a:solidFill>
                <a:srgbClr val="1F1F1F"/>
              </a:solidFill>
              <a:latin typeface="Google Sans"/>
            </a:endParaRPr>
          </a:p>
          <a:p>
            <a:pPr marL="285750" indent="-285750">
              <a:buFont typeface="Arial" panose="020B0604020202020204" pitchFamily="34" charset="0"/>
              <a:buChar char="•"/>
            </a:pPr>
            <a:r>
              <a:rPr lang="en-US" sz="1300" dirty="0">
                <a:solidFill>
                  <a:srgbClr val="1F1F1F"/>
                </a:solidFill>
                <a:latin typeface="Google Sans"/>
              </a:rPr>
              <a:t>As this analysis offered not bad insights, however, there is a limitations of the dataset. Including a benchmark index (like the Sensex) could provide a valuable reference point for evaluating the relative performance of the analyzed stocks.</a:t>
            </a:r>
          </a:p>
          <a:p>
            <a:pPr marL="285750" indent="-285750">
              <a:buFont typeface="Arial" panose="020B0604020202020204" pitchFamily="34" charset="0"/>
              <a:buChar char="•"/>
            </a:pPr>
            <a:endParaRPr lang="en-US" sz="1300" dirty="0">
              <a:solidFill>
                <a:srgbClr val="1F1F1F"/>
              </a:solidFill>
              <a:latin typeface="Google Sans"/>
            </a:endParaRPr>
          </a:p>
          <a:p>
            <a:pPr>
              <a:lnSpc>
                <a:spcPct val="200000"/>
              </a:lnSpc>
            </a:pPr>
            <a:endParaRPr lang="en-US" sz="1300" dirty="0">
              <a:solidFill>
                <a:srgbClr val="1F1F1F"/>
              </a:solidFill>
              <a:latin typeface="Google Sans"/>
            </a:endParaRPr>
          </a:p>
          <a:p>
            <a:pPr algn="l">
              <a:lnSpc>
                <a:spcPct val="200000"/>
              </a:lnSpc>
            </a:pPr>
            <a:endParaRPr lang="en-US" sz="1300" dirty="0">
              <a:solidFill>
                <a:srgbClr val="1F1F1F"/>
              </a:solidFill>
              <a:latin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5200" y="2238025"/>
            <a:ext cx="1257332"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D38A9"/>
                </a:solidFill>
                <a:latin typeface="Arial"/>
                <a:cs typeface="Arial"/>
              </a:rPr>
              <a:t>—</a:t>
            </a:r>
            <a:endParaRPr sz="2800" dirty="0">
              <a:latin typeface="Arial"/>
              <a:cs typeface="Arial"/>
            </a:endParaRPr>
          </a:p>
        </p:txBody>
      </p:sp>
      <p:sp>
        <p:nvSpPr>
          <p:cNvPr id="7" name="object 2">
            <a:extLst>
              <a:ext uri="{FF2B5EF4-FFF2-40B4-BE49-F238E27FC236}">
                <a16:creationId xmlns:a16="http://schemas.microsoft.com/office/drawing/2014/main" id="{3B19C8E7-15B2-3738-274A-1E69A006A2AD}"/>
              </a:ext>
            </a:extLst>
          </p:cNvPr>
          <p:cNvSpPr txBox="1"/>
          <p:nvPr/>
        </p:nvSpPr>
        <p:spPr>
          <a:xfrm>
            <a:off x="5181600" y="2228119"/>
            <a:ext cx="381000"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D38A9"/>
                </a:solidFill>
                <a:latin typeface="Arial"/>
                <a:cs typeface="Arial"/>
              </a:rPr>
              <a:t>—</a:t>
            </a:r>
            <a:endParaRPr sz="2800">
              <a:latin typeface="Arial"/>
              <a:cs typeface="Arial"/>
            </a:endParaRPr>
          </a:p>
        </p:txBody>
      </p:sp>
      <p:sp>
        <p:nvSpPr>
          <p:cNvPr id="8" name="object 2">
            <a:extLst>
              <a:ext uri="{FF2B5EF4-FFF2-40B4-BE49-F238E27FC236}">
                <a16:creationId xmlns:a16="http://schemas.microsoft.com/office/drawing/2014/main" id="{7C8599D5-1C47-E763-EA29-D53D1B4467F7}"/>
              </a:ext>
            </a:extLst>
          </p:cNvPr>
          <p:cNvSpPr txBox="1"/>
          <p:nvPr/>
        </p:nvSpPr>
        <p:spPr>
          <a:xfrm>
            <a:off x="4191000" y="2238025"/>
            <a:ext cx="9906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0D38A9"/>
                </a:solidFill>
                <a:latin typeface="Arial"/>
                <a:cs typeface="Arial"/>
              </a:rPr>
              <a:t>END</a:t>
            </a:r>
            <a:endParaRPr sz="2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263" y="219870"/>
            <a:ext cx="2713990" cy="391160"/>
          </a:xfrm>
          <a:prstGeom prst="rect">
            <a:avLst/>
          </a:prstGeom>
        </p:spPr>
        <p:txBody>
          <a:bodyPr vert="horz" wrap="square" lIns="0" tIns="12700" rIns="0" bIns="0" rtlCol="0">
            <a:spAutoFit/>
          </a:bodyPr>
          <a:lstStyle/>
          <a:p>
            <a:pPr marL="12700">
              <a:lnSpc>
                <a:spcPct val="100000"/>
              </a:lnSpc>
              <a:spcBef>
                <a:spcPts val="100"/>
              </a:spcBef>
            </a:pPr>
            <a:r>
              <a:rPr lang="en-US" sz="2400" spc="-100" dirty="0"/>
              <a:t>1 - Data</a:t>
            </a:r>
            <a:r>
              <a:rPr sz="2400" spc="-20" dirty="0"/>
              <a:t> </a:t>
            </a:r>
            <a:r>
              <a:rPr sz="2400" spc="-35" dirty="0"/>
              <a:t>O</a:t>
            </a:r>
            <a:r>
              <a:rPr sz="2400" spc="-50" dirty="0"/>
              <a:t>v</a:t>
            </a:r>
            <a:r>
              <a:rPr sz="2400" spc="-20" dirty="0"/>
              <a:t>e</a:t>
            </a:r>
            <a:r>
              <a:rPr sz="2400" spc="55" dirty="0"/>
              <a:t>r</a:t>
            </a:r>
            <a:r>
              <a:rPr sz="2400" spc="-50" dirty="0"/>
              <a:t>vi</a:t>
            </a:r>
            <a:r>
              <a:rPr sz="2400" spc="-85" dirty="0"/>
              <a:t>e</a:t>
            </a:r>
            <a:r>
              <a:rPr sz="2400" spc="180" dirty="0"/>
              <a:t>w</a:t>
            </a:r>
            <a:endParaRPr sz="2400" dirty="0"/>
          </a:p>
        </p:txBody>
      </p:sp>
      <p:sp>
        <p:nvSpPr>
          <p:cNvPr id="3" name="object 3"/>
          <p:cNvSpPr/>
          <p:nvPr/>
        </p:nvSpPr>
        <p:spPr>
          <a:xfrm>
            <a:off x="456375" y="1280795"/>
            <a:ext cx="1856105" cy="833755"/>
          </a:xfrm>
          <a:custGeom>
            <a:avLst/>
            <a:gdLst/>
            <a:ahLst/>
            <a:cxnLst/>
            <a:rect l="l" t="t" r="r" b="b"/>
            <a:pathLst>
              <a:path w="1856105"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4" name="object 4"/>
          <p:cNvSpPr txBox="1"/>
          <p:nvPr/>
        </p:nvSpPr>
        <p:spPr>
          <a:xfrm>
            <a:off x="1135911" y="1529850"/>
            <a:ext cx="1054694" cy="289823"/>
          </a:xfrm>
          <a:prstGeom prst="rect">
            <a:avLst/>
          </a:prstGeom>
        </p:spPr>
        <p:txBody>
          <a:bodyPr vert="horz" wrap="square" lIns="0" tIns="12700" rIns="0" bIns="0" rtlCol="0">
            <a:spAutoFit/>
          </a:bodyPr>
          <a:lstStyle/>
          <a:p>
            <a:pPr marL="12700">
              <a:lnSpc>
                <a:spcPct val="100000"/>
              </a:lnSpc>
              <a:spcBef>
                <a:spcPts val="100"/>
              </a:spcBef>
            </a:pPr>
            <a:r>
              <a:rPr lang="en-US" sz="1800" b="1" spc="45" dirty="0">
                <a:latin typeface="Arial"/>
                <a:cs typeface="Arial"/>
              </a:rPr>
              <a:t>10</a:t>
            </a:r>
            <a:endParaRPr sz="1800" dirty="0">
              <a:latin typeface="Arial"/>
              <a:cs typeface="Arial"/>
            </a:endParaRPr>
          </a:p>
        </p:txBody>
      </p:sp>
      <p:sp>
        <p:nvSpPr>
          <p:cNvPr id="5" name="object 5"/>
          <p:cNvSpPr/>
          <p:nvPr/>
        </p:nvSpPr>
        <p:spPr>
          <a:xfrm>
            <a:off x="456375" y="963371"/>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6" name="object 6"/>
          <p:cNvSpPr txBox="1"/>
          <p:nvPr/>
        </p:nvSpPr>
        <p:spPr>
          <a:xfrm>
            <a:off x="826187" y="1038004"/>
            <a:ext cx="1320799" cy="212879"/>
          </a:xfrm>
          <a:prstGeom prst="rect">
            <a:avLst/>
          </a:prstGeom>
        </p:spPr>
        <p:txBody>
          <a:bodyPr vert="horz" wrap="square" lIns="0" tIns="12700" rIns="0" bIns="0" rtlCol="0">
            <a:spAutoFit/>
          </a:bodyPr>
          <a:lstStyle/>
          <a:p>
            <a:pPr marL="12700">
              <a:lnSpc>
                <a:spcPct val="100000"/>
              </a:lnSpc>
              <a:spcBef>
                <a:spcPts val="100"/>
              </a:spcBef>
            </a:pPr>
            <a:r>
              <a:rPr lang="en-US" sz="1300" b="1" spc="-10" dirty="0">
                <a:solidFill>
                  <a:srgbClr val="FFFFFF"/>
                </a:solidFill>
                <a:latin typeface="Arial"/>
                <a:cs typeface="Arial"/>
              </a:rPr>
              <a:t>Total Stocks</a:t>
            </a:r>
            <a:endParaRPr sz="1300" dirty="0">
              <a:latin typeface="Arial"/>
              <a:cs typeface="Arial"/>
            </a:endParaRPr>
          </a:p>
        </p:txBody>
      </p:sp>
      <p:sp>
        <p:nvSpPr>
          <p:cNvPr id="7" name="object 7"/>
          <p:cNvSpPr/>
          <p:nvPr/>
        </p:nvSpPr>
        <p:spPr>
          <a:xfrm>
            <a:off x="2581624" y="1280795"/>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8" name="object 8"/>
          <p:cNvSpPr txBox="1"/>
          <p:nvPr/>
        </p:nvSpPr>
        <p:spPr>
          <a:xfrm>
            <a:off x="3016301" y="1522522"/>
            <a:ext cx="1121046" cy="289823"/>
          </a:xfrm>
          <a:prstGeom prst="rect">
            <a:avLst/>
          </a:prstGeom>
        </p:spPr>
        <p:txBody>
          <a:bodyPr vert="horz" wrap="square" lIns="0" tIns="12700" rIns="0" bIns="0" rtlCol="0">
            <a:spAutoFit/>
          </a:bodyPr>
          <a:lstStyle/>
          <a:p>
            <a:pPr marL="12700">
              <a:lnSpc>
                <a:spcPct val="100000"/>
              </a:lnSpc>
              <a:spcBef>
                <a:spcPts val="100"/>
              </a:spcBef>
            </a:pPr>
            <a:r>
              <a:rPr lang="en-US" sz="1800" b="1" spc="75" dirty="0">
                <a:latin typeface="Arial"/>
                <a:cs typeface="Arial"/>
              </a:rPr>
              <a:t>Six Year</a:t>
            </a:r>
            <a:endParaRPr sz="1800" dirty="0">
              <a:latin typeface="Arial"/>
              <a:cs typeface="Arial"/>
            </a:endParaRPr>
          </a:p>
        </p:txBody>
      </p:sp>
      <p:sp>
        <p:nvSpPr>
          <p:cNvPr id="9" name="object 9"/>
          <p:cNvSpPr/>
          <p:nvPr/>
        </p:nvSpPr>
        <p:spPr>
          <a:xfrm>
            <a:off x="2581624" y="963371"/>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0" name="object 10"/>
          <p:cNvSpPr txBox="1"/>
          <p:nvPr/>
        </p:nvSpPr>
        <p:spPr>
          <a:xfrm>
            <a:off x="3016301" y="1038004"/>
            <a:ext cx="986790" cy="212879"/>
          </a:xfrm>
          <a:prstGeom prst="rect">
            <a:avLst/>
          </a:prstGeom>
        </p:spPr>
        <p:txBody>
          <a:bodyPr vert="horz" wrap="square" lIns="0" tIns="12700" rIns="0" bIns="0" rtlCol="0">
            <a:spAutoFit/>
          </a:bodyPr>
          <a:lstStyle/>
          <a:p>
            <a:pPr marL="12700">
              <a:lnSpc>
                <a:spcPct val="100000"/>
              </a:lnSpc>
              <a:spcBef>
                <a:spcPts val="100"/>
              </a:spcBef>
            </a:pPr>
            <a:r>
              <a:rPr lang="en-US" sz="1300" b="1" spc="-10" dirty="0">
                <a:solidFill>
                  <a:srgbClr val="FFFFFF"/>
                </a:solidFill>
                <a:latin typeface="Arial"/>
                <a:cs typeface="Arial"/>
              </a:rPr>
              <a:t>Time Frame</a:t>
            </a:r>
            <a:endParaRPr sz="1300" dirty="0">
              <a:latin typeface="Arial"/>
              <a:cs typeface="Arial"/>
            </a:endParaRPr>
          </a:p>
        </p:txBody>
      </p:sp>
      <p:sp>
        <p:nvSpPr>
          <p:cNvPr id="11" name="object 11"/>
          <p:cNvSpPr/>
          <p:nvPr/>
        </p:nvSpPr>
        <p:spPr>
          <a:xfrm>
            <a:off x="4706875" y="1280795"/>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12" name="object 12"/>
          <p:cNvSpPr txBox="1"/>
          <p:nvPr/>
        </p:nvSpPr>
        <p:spPr>
          <a:xfrm>
            <a:off x="4706273" y="1493111"/>
            <a:ext cx="1844767" cy="289823"/>
          </a:xfrm>
          <a:prstGeom prst="rect">
            <a:avLst/>
          </a:prstGeom>
        </p:spPr>
        <p:txBody>
          <a:bodyPr vert="horz" wrap="square" lIns="0" tIns="12700" rIns="0" bIns="0" rtlCol="0">
            <a:spAutoFit/>
          </a:bodyPr>
          <a:lstStyle/>
          <a:p>
            <a:pPr marL="12700" algn="ctr">
              <a:lnSpc>
                <a:spcPct val="100000"/>
              </a:lnSpc>
              <a:spcBef>
                <a:spcPts val="100"/>
              </a:spcBef>
            </a:pPr>
            <a:r>
              <a:rPr lang="en-US" b="1" i="0" u="none" strike="noStrike" dirty="0" err="1">
                <a:solidFill>
                  <a:srgbClr val="000000"/>
                </a:solidFill>
                <a:effectLst/>
                <a:latin typeface="Helvetica Neue" panose="02000503000000020004" pitchFamily="2" charset="0"/>
              </a:rPr>
              <a:t>Shree_Cement</a:t>
            </a:r>
            <a:endParaRPr sz="1800" dirty="0">
              <a:latin typeface="Arial"/>
              <a:cs typeface="Arial"/>
            </a:endParaRPr>
          </a:p>
        </p:txBody>
      </p:sp>
      <p:sp>
        <p:nvSpPr>
          <p:cNvPr id="13" name="object 13"/>
          <p:cNvSpPr/>
          <p:nvPr/>
        </p:nvSpPr>
        <p:spPr>
          <a:xfrm>
            <a:off x="4706875" y="963371"/>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4" name="object 14"/>
          <p:cNvSpPr txBox="1"/>
          <p:nvPr/>
        </p:nvSpPr>
        <p:spPr>
          <a:xfrm>
            <a:off x="4917253" y="1013299"/>
            <a:ext cx="1435347" cy="212879"/>
          </a:xfrm>
          <a:prstGeom prst="rect">
            <a:avLst/>
          </a:prstGeom>
        </p:spPr>
        <p:txBody>
          <a:bodyPr vert="horz" wrap="square" lIns="0" tIns="12700" rIns="0" bIns="0" rtlCol="0">
            <a:spAutoFit/>
          </a:bodyPr>
          <a:lstStyle/>
          <a:p>
            <a:pPr marL="12700">
              <a:lnSpc>
                <a:spcPct val="100000"/>
              </a:lnSpc>
              <a:spcBef>
                <a:spcPts val="100"/>
              </a:spcBef>
            </a:pPr>
            <a:r>
              <a:rPr lang="en-US" sz="1300" b="1" spc="-10" dirty="0">
                <a:solidFill>
                  <a:srgbClr val="FFFFFF"/>
                </a:solidFill>
                <a:latin typeface="Arial"/>
                <a:cs typeface="Arial"/>
              </a:rPr>
              <a:t>High Stock - Price</a:t>
            </a:r>
            <a:endParaRPr sz="1300" dirty="0">
              <a:latin typeface="Arial"/>
              <a:cs typeface="Arial"/>
            </a:endParaRPr>
          </a:p>
        </p:txBody>
      </p:sp>
      <p:sp>
        <p:nvSpPr>
          <p:cNvPr id="15" name="object 15"/>
          <p:cNvSpPr/>
          <p:nvPr/>
        </p:nvSpPr>
        <p:spPr>
          <a:xfrm>
            <a:off x="6832124" y="1280795"/>
            <a:ext cx="1856105" cy="833755"/>
          </a:xfrm>
          <a:custGeom>
            <a:avLst/>
            <a:gdLst/>
            <a:ahLst/>
            <a:cxnLst/>
            <a:rect l="l" t="t" r="r" b="b"/>
            <a:pathLst>
              <a:path w="1856104" h="833755">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16" name="object 16"/>
          <p:cNvSpPr txBox="1"/>
          <p:nvPr/>
        </p:nvSpPr>
        <p:spPr>
          <a:xfrm>
            <a:off x="6944905" y="1508802"/>
            <a:ext cx="1626634" cy="579646"/>
          </a:xfrm>
          <a:prstGeom prst="rect">
            <a:avLst/>
          </a:prstGeom>
        </p:spPr>
        <p:txBody>
          <a:bodyPr vert="horz" wrap="square" lIns="0" tIns="12700" rIns="0" bIns="0" rtlCol="0">
            <a:spAutoFit/>
          </a:bodyPr>
          <a:lstStyle/>
          <a:p>
            <a:pPr marL="12700" algn="ctr">
              <a:spcBef>
                <a:spcPts val="100"/>
              </a:spcBef>
            </a:pPr>
            <a:r>
              <a:rPr lang="en-US" b="1" i="0" u="none" strike="noStrike" dirty="0" err="1">
                <a:solidFill>
                  <a:srgbClr val="000000"/>
                </a:solidFill>
                <a:effectLst/>
                <a:latin typeface="Helvetica Neue" panose="02000503000000020004" pitchFamily="2" charset="0"/>
              </a:rPr>
              <a:t>Shree_Cement</a:t>
            </a:r>
            <a:endParaRPr lang="en-US" sz="1800" dirty="0">
              <a:latin typeface="Arial"/>
              <a:cs typeface="Arial"/>
            </a:endParaRPr>
          </a:p>
          <a:p>
            <a:pPr marL="12700" algn="ctr">
              <a:lnSpc>
                <a:spcPct val="100000"/>
              </a:lnSpc>
              <a:spcBef>
                <a:spcPts val="100"/>
              </a:spcBef>
            </a:pPr>
            <a:endParaRPr lang="en-US" sz="1800" dirty="0">
              <a:latin typeface="Arial"/>
              <a:cs typeface="Arial"/>
            </a:endParaRPr>
          </a:p>
        </p:txBody>
      </p:sp>
      <p:sp>
        <p:nvSpPr>
          <p:cNvPr id="17" name="object 17"/>
          <p:cNvSpPr/>
          <p:nvPr/>
        </p:nvSpPr>
        <p:spPr>
          <a:xfrm>
            <a:off x="6832124" y="963371"/>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8" name="object 18"/>
          <p:cNvSpPr txBox="1"/>
          <p:nvPr/>
        </p:nvSpPr>
        <p:spPr>
          <a:xfrm>
            <a:off x="7059641" y="1030599"/>
            <a:ext cx="1397162" cy="425758"/>
          </a:xfrm>
          <a:prstGeom prst="rect">
            <a:avLst/>
          </a:prstGeom>
        </p:spPr>
        <p:txBody>
          <a:bodyPr vert="horz" wrap="square" lIns="0" tIns="12700" rIns="0" bIns="0" rtlCol="0">
            <a:spAutoFit/>
          </a:bodyPr>
          <a:lstStyle/>
          <a:p>
            <a:pPr marL="12700">
              <a:spcBef>
                <a:spcPts val="100"/>
              </a:spcBef>
            </a:pPr>
            <a:r>
              <a:rPr lang="en-US" sz="1300" b="1" spc="-10" dirty="0">
                <a:solidFill>
                  <a:srgbClr val="FFFFFF"/>
                </a:solidFill>
                <a:latin typeface="Arial"/>
                <a:cs typeface="Arial"/>
              </a:rPr>
              <a:t>High Stock – S.D</a:t>
            </a:r>
            <a:endParaRPr lang="en-US" sz="1300" dirty="0">
              <a:latin typeface="Arial"/>
              <a:cs typeface="Arial"/>
            </a:endParaRPr>
          </a:p>
          <a:p>
            <a:pPr marL="12700">
              <a:lnSpc>
                <a:spcPct val="100000"/>
              </a:lnSpc>
              <a:spcBef>
                <a:spcPts val="100"/>
              </a:spcBef>
            </a:pPr>
            <a:endParaRPr lang="en-US" sz="1300" dirty="0">
              <a:latin typeface="Arial"/>
              <a:cs typeface="Arial"/>
            </a:endParaRPr>
          </a:p>
        </p:txBody>
      </p:sp>
      <p:sp>
        <p:nvSpPr>
          <p:cNvPr id="19" name="object 19"/>
          <p:cNvSpPr/>
          <p:nvPr/>
        </p:nvSpPr>
        <p:spPr>
          <a:xfrm>
            <a:off x="456375" y="3490595"/>
            <a:ext cx="1856105" cy="833755"/>
          </a:xfrm>
          <a:custGeom>
            <a:avLst/>
            <a:gdLst/>
            <a:ahLst/>
            <a:cxnLst/>
            <a:rect l="l" t="t" r="r" b="b"/>
            <a:pathLst>
              <a:path w="1856105"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0" name="object 20"/>
          <p:cNvSpPr txBox="1"/>
          <p:nvPr/>
        </p:nvSpPr>
        <p:spPr>
          <a:xfrm>
            <a:off x="518780" y="3747489"/>
            <a:ext cx="1671825" cy="289823"/>
          </a:xfrm>
          <a:prstGeom prst="rect">
            <a:avLst/>
          </a:prstGeom>
        </p:spPr>
        <p:txBody>
          <a:bodyPr vert="horz" wrap="square" lIns="0" tIns="12700" rIns="0" bIns="0" rtlCol="0">
            <a:spAutoFit/>
          </a:bodyPr>
          <a:lstStyle/>
          <a:p>
            <a:pPr marL="12700">
              <a:lnSpc>
                <a:spcPct val="100000"/>
              </a:lnSpc>
              <a:spcBef>
                <a:spcPts val="100"/>
              </a:spcBef>
            </a:pPr>
            <a:r>
              <a:rPr lang="en-US" b="1" i="0" u="none" strike="noStrike" dirty="0" err="1">
                <a:solidFill>
                  <a:srgbClr val="000000"/>
                </a:solidFill>
                <a:effectLst/>
                <a:latin typeface="Helvetica Neue" panose="02000503000000020004" pitchFamily="2" charset="0"/>
              </a:rPr>
              <a:t>Shree_Cement</a:t>
            </a:r>
            <a:r>
              <a:rPr sz="1800" b="1" spc="-85" dirty="0">
                <a:latin typeface="Arial"/>
                <a:cs typeface="Arial"/>
              </a:rPr>
              <a:t> </a:t>
            </a:r>
            <a:endParaRPr sz="1800" dirty="0">
              <a:latin typeface="Arial"/>
              <a:cs typeface="Arial"/>
            </a:endParaRPr>
          </a:p>
        </p:txBody>
      </p:sp>
      <p:sp>
        <p:nvSpPr>
          <p:cNvPr id="22" name="object 22"/>
          <p:cNvSpPr txBox="1"/>
          <p:nvPr/>
        </p:nvSpPr>
        <p:spPr>
          <a:xfrm>
            <a:off x="114300" y="2432050"/>
            <a:ext cx="1947545" cy="248145"/>
          </a:xfrm>
          <a:prstGeom prst="rect">
            <a:avLst/>
          </a:prstGeom>
        </p:spPr>
        <p:txBody>
          <a:bodyPr vert="horz" wrap="square" lIns="0" tIns="47625" rIns="0" bIns="0" rtlCol="0">
            <a:spAutoFit/>
          </a:bodyPr>
          <a:lstStyle/>
          <a:p>
            <a:pPr marL="605155">
              <a:lnSpc>
                <a:spcPct val="100000"/>
              </a:lnSpc>
              <a:spcBef>
                <a:spcPts val="944"/>
              </a:spcBef>
            </a:pPr>
            <a:r>
              <a:rPr sz="1300" b="1" spc="-30" dirty="0">
                <a:solidFill>
                  <a:srgbClr val="FFFFFF"/>
                </a:solidFill>
                <a:latin typeface="Arial"/>
                <a:cs typeface="Arial"/>
              </a:rPr>
              <a:t>Last</a:t>
            </a:r>
            <a:r>
              <a:rPr sz="1300" b="1" spc="-40" dirty="0">
                <a:solidFill>
                  <a:srgbClr val="FFFFFF"/>
                </a:solidFill>
                <a:latin typeface="Arial"/>
                <a:cs typeface="Arial"/>
              </a:rPr>
              <a:t> </a:t>
            </a:r>
            <a:r>
              <a:rPr sz="1300" b="1" spc="25" dirty="0">
                <a:solidFill>
                  <a:srgbClr val="FFFFFF"/>
                </a:solidFill>
                <a:latin typeface="Arial"/>
                <a:cs typeface="Arial"/>
              </a:rPr>
              <a:t>Ǫtr</a:t>
            </a:r>
            <a:r>
              <a:rPr sz="1300" b="1" spc="-40" dirty="0">
                <a:solidFill>
                  <a:srgbClr val="FFFFFF"/>
                </a:solidFill>
                <a:latin typeface="Arial"/>
                <a:cs typeface="Arial"/>
              </a:rPr>
              <a:t> Revenue</a:t>
            </a:r>
            <a:endParaRPr sz="1300" dirty="0">
              <a:latin typeface="Arial"/>
              <a:cs typeface="Arial"/>
            </a:endParaRPr>
          </a:p>
        </p:txBody>
      </p:sp>
      <p:sp>
        <p:nvSpPr>
          <p:cNvPr id="23" name="object 23"/>
          <p:cNvSpPr/>
          <p:nvPr/>
        </p:nvSpPr>
        <p:spPr>
          <a:xfrm>
            <a:off x="2581624" y="3490595"/>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4" name="object 24"/>
          <p:cNvSpPr txBox="1"/>
          <p:nvPr/>
        </p:nvSpPr>
        <p:spPr>
          <a:xfrm>
            <a:off x="2626854" y="3747489"/>
            <a:ext cx="1761356" cy="289823"/>
          </a:xfrm>
          <a:prstGeom prst="rect">
            <a:avLst/>
          </a:prstGeom>
        </p:spPr>
        <p:txBody>
          <a:bodyPr vert="horz" wrap="square" lIns="0" tIns="12700" rIns="0" bIns="0" rtlCol="0">
            <a:spAutoFit/>
          </a:bodyPr>
          <a:lstStyle/>
          <a:p>
            <a:pPr marL="12700">
              <a:lnSpc>
                <a:spcPct val="100000"/>
              </a:lnSpc>
              <a:spcBef>
                <a:spcPts val="100"/>
              </a:spcBef>
            </a:pPr>
            <a:r>
              <a:rPr lang="en-US" b="1" i="0" u="none" strike="noStrike" dirty="0" err="1">
                <a:solidFill>
                  <a:srgbClr val="000000"/>
                </a:solidFill>
                <a:effectLst/>
                <a:latin typeface="Helvetica Neue" panose="02000503000000020004" pitchFamily="2" charset="0"/>
              </a:rPr>
              <a:t>Idea_Vodafone</a:t>
            </a:r>
            <a:endParaRPr sz="1800" dirty="0">
              <a:latin typeface="Arial"/>
              <a:cs typeface="Arial"/>
            </a:endParaRPr>
          </a:p>
        </p:txBody>
      </p:sp>
      <p:sp>
        <p:nvSpPr>
          <p:cNvPr id="25" name="object 25"/>
          <p:cNvSpPr/>
          <p:nvPr/>
        </p:nvSpPr>
        <p:spPr>
          <a:xfrm>
            <a:off x="2581624" y="3173170"/>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26" name="object 26"/>
          <p:cNvSpPr txBox="1"/>
          <p:nvPr/>
        </p:nvSpPr>
        <p:spPr>
          <a:xfrm>
            <a:off x="2887591" y="3236323"/>
            <a:ext cx="1446267" cy="212879"/>
          </a:xfrm>
          <a:prstGeom prst="rect">
            <a:avLst/>
          </a:prstGeom>
        </p:spPr>
        <p:txBody>
          <a:bodyPr vert="horz" wrap="square" lIns="0" tIns="12700" rIns="0" bIns="0" rtlCol="0">
            <a:spAutoFit/>
          </a:bodyPr>
          <a:lstStyle/>
          <a:p>
            <a:pPr marL="12700">
              <a:lnSpc>
                <a:spcPct val="100000"/>
              </a:lnSpc>
              <a:spcBef>
                <a:spcPts val="100"/>
              </a:spcBef>
            </a:pPr>
            <a:r>
              <a:rPr lang="en-US" sz="1300" b="1" spc="-30" dirty="0">
                <a:solidFill>
                  <a:srgbClr val="FFFFFF"/>
                </a:solidFill>
                <a:latin typeface="Arial"/>
                <a:cs typeface="Arial"/>
              </a:rPr>
              <a:t>High Risk - Stock</a:t>
            </a:r>
            <a:endParaRPr sz="1300" dirty="0">
              <a:latin typeface="Arial"/>
              <a:cs typeface="Arial"/>
            </a:endParaRPr>
          </a:p>
        </p:txBody>
      </p:sp>
      <p:sp>
        <p:nvSpPr>
          <p:cNvPr id="27" name="object 27"/>
          <p:cNvSpPr/>
          <p:nvPr/>
        </p:nvSpPr>
        <p:spPr>
          <a:xfrm>
            <a:off x="4706875" y="3490595"/>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8" name="object 28"/>
          <p:cNvSpPr txBox="1"/>
          <p:nvPr/>
        </p:nvSpPr>
        <p:spPr>
          <a:xfrm>
            <a:off x="4800600" y="3732049"/>
            <a:ext cx="1712255" cy="289823"/>
          </a:xfrm>
          <a:prstGeom prst="rect">
            <a:avLst/>
          </a:prstGeom>
        </p:spPr>
        <p:txBody>
          <a:bodyPr vert="horz" wrap="square" lIns="0" tIns="12700" rIns="0" bIns="0" rtlCol="0">
            <a:spAutoFit/>
          </a:bodyPr>
          <a:lstStyle/>
          <a:p>
            <a:pPr marL="12700">
              <a:lnSpc>
                <a:spcPct val="100000"/>
              </a:lnSpc>
              <a:spcBef>
                <a:spcPts val="100"/>
              </a:spcBef>
            </a:pPr>
            <a:r>
              <a:rPr lang="en-US" b="1" i="0" u="none" strike="noStrike" dirty="0" err="1">
                <a:solidFill>
                  <a:srgbClr val="000000"/>
                </a:solidFill>
                <a:effectLst/>
                <a:latin typeface="Helvetica Neue" panose="02000503000000020004" pitchFamily="2" charset="0"/>
              </a:rPr>
              <a:t>Idea_Vodafone</a:t>
            </a:r>
            <a:endParaRPr sz="1800" dirty="0">
              <a:latin typeface="Arial"/>
              <a:cs typeface="Arial"/>
            </a:endParaRPr>
          </a:p>
        </p:txBody>
      </p:sp>
      <p:sp>
        <p:nvSpPr>
          <p:cNvPr id="29" name="object 29"/>
          <p:cNvSpPr/>
          <p:nvPr/>
        </p:nvSpPr>
        <p:spPr>
          <a:xfrm>
            <a:off x="4706875" y="3173170"/>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0" name="object 30"/>
          <p:cNvSpPr txBox="1"/>
          <p:nvPr/>
        </p:nvSpPr>
        <p:spPr>
          <a:xfrm>
            <a:off x="5087770" y="3253543"/>
            <a:ext cx="1587991" cy="212879"/>
          </a:xfrm>
          <a:prstGeom prst="rect">
            <a:avLst/>
          </a:prstGeom>
        </p:spPr>
        <p:txBody>
          <a:bodyPr vert="horz" wrap="square" lIns="0" tIns="12700" rIns="0" bIns="0" rtlCol="0">
            <a:spAutoFit/>
          </a:bodyPr>
          <a:lstStyle/>
          <a:p>
            <a:pPr marL="12700">
              <a:lnSpc>
                <a:spcPct val="100000"/>
              </a:lnSpc>
              <a:spcBef>
                <a:spcPts val="100"/>
              </a:spcBef>
            </a:pPr>
            <a:r>
              <a:rPr lang="en-US" sz="1300" b="1" spc="-25" dirty="0">
                <a:solidFill>
                  <a:srgbClr val="FFFFFF"/>
                </a:solidFill>
                <a:latin typeface="Arial"/>
                <a:cs typeface="Arial"/>
              </a:rPr>
              <a:t>Lowest Return</a:t>
            </a:r>
            <a:endParaRPr sz="1300" dirty="0">
              <a:latin typeface="Arial"/>
              <a:cs typeface="Arial"/>
            </a:endParaRPr>
          </a:p>
        </p:txBody>
      </p:sp>
      <p:sp>
        <p:nvSpPr>
          <p:cNvPr id="31" name="object 31"/>
          <p:cNvSpPr/>
          <p:nvPr/>
        </p:nvSpPr>
        <p:spPr>
          <a:xfrm>
            <a:off x="6831520" y="3490595"/>
            <a:ext cx="1856105" cy="833755"/>
          </a:xfrm>
          <a:custGeom>
            <a:avLst/>
            <a:gdLst/>
            <a:ahLst/>
            <a:cxnLst/>
            <a:rect l="l" t="t" r="r" b="b"/>
            <a:pathLst>
              <a:path w="1856104" h="833754">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32" name="object 32"/>
          <p:cNvSpPr txBox="1"/>
          <p:nvPr/>
        </p:nvSpPr>
        <p:spPr>
          <a:xfrm>
            <a:off x="7059641" y="3757147"/>
            <a:ext cx="1309319" cy="289823"/>
          </a:xfrm>
          <a:prstGeom prst="rect">
            <a:avLst/>
          </a:prstGeom>
        </p:spPr>
        <p:txBody>
          <a:bodyPr vert="horz" wrap="square" lIns="0" tIns="12700" rIns="0" bIns="0" rtlCol="0">
            <a:spAutoFit/>
          </a:bodyPr>
          <a:lstStyle/>
          <a:p>
            <a:pPr marL="12700" algn="ctr">
              <a:lnSpc>
                <a:spcPct val="100000"/>
              </a:lnSpc>
              <a:spcBef>
                <a:spcPts val="100"/>
              </a:spcBef>
            </a:pPr>
            <a:r>
              <a:rPr lang="en-US" b="1" i="0" u="none" strike="noStrike" dirty="0">
                <a:solidFill>
                  <a:srgbClr val="000000"/>
                </a:solidFill>
                <a:effectLst/>
                <a:latin typeface="Helvetica Neue" panose="02000503000000020004" pitchFamily="2" charset="0"/>
              </a:rPr>
              <a:t>Infosys</a:t>
            </a:r>
            <a:endParaRPr sz="1800" dirty="0">
              <a:latin typeface="Arial"/>
              <a:cs typeface="Arial"/>
            </a:endParaRPr>
          </a:p>
        </p:txBody>
      </p:sp>
      <p:sp>
        <p:nvSpPr>
          <p:cNvPr id="33" name="object 33"/>
          <p:cNvSpPr/>
          <p:nvPr/>
        </p:nvSpPr>
        <p:spPr>
          <a:xfrm>
            <a:off x="6832124" y="3173170"/>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4" name="object 34"/>
          <p:cNvSpPr txBox="1"/>
          <p:nvPr/>
        </p:nvSpPr>
        <p:spPr>
          <a:xfrm>
            <a:off x="6944905" y="3247804"/>
            <a:ext cx="1630191" cy="212879"/>
          </a:xfrm>
          <a:prstGeom prst="rect">
            <a:avLst/>
          </a:prstGeom>
        </p:spPr>
        <p:txBody>
          <a:bodyPr vert="horz" wrap="square" lIns="0" tIns="12700" rIns="0" bIns="0" rtlCol="0">
            <a:spAutoFit/>
          </a:bodyPr>
          <a:lstStyle/>
          <a:p>
            <a:pPr marL="12700" algn="ctr">
              <a:lnSpc>
                <a:spcPct val="100000"/>
              </a:lnSpc>
              <a:spcBef>
                <a:spcPts val="100"/>
              </a:spcBef>
            </a:pPr>
            <a:r>
              <a:rPr lang="en-US" sz="1300" b="1" spc="-40" dirty="0">
                <a:solidFill>
                  <a:srgbClr val="FFFFFF"/>
                </a:solidFill>
                <a:latin typeface="Arial"/>
                <a:cs typeface="Arial"/>
              </a:rPr>
              <a:t>Lowest Risk</a:t>
            </a:r>
            <a:endParaRPr sz="1300" dirty="0">
              <a:latin typeface="Arial"/>
              <a:cs typeface="Arial"/>
            </a:endParaRPr>
          </a:p>
        </p:txBody>
      </p:sp>
      <p:sp>
        <p:nvSpPr>
          <p:cNvPr id="35" name="object 35"/>
          <p:cNvSpPr txBox="1"/>
          <p:nvPr/>
        </p:nvSpPr>
        <p:spPr>
          <a:xfrm>
            <a:off x="2612770" y="4707855"/>
            <a:ext cx="3938270" cy="154529"/>
          </a:xfrm>
          <a:prstGeom prst="rect">
            <a:avLst/>
          </a:prstGeom>
        </p:spPr>
        <p:txBody>
          <a:bodyPr vert="horz" wrap="square" lIns="0" tIns="635" rIns="0" bIns="0" rtlCol="0">
            <a:spAutoFit/>
          </a:bodyPr>
          <a:lstStyle/>
          <a:p>
            <a:pPr marL="12700">
              <a:lnSpc>
                <a:spcPct val="100000"/>
              </a:lnSpc>
              <a:spcBef>
                <a:spcPts val="5"/>
              </a:spcBef>
            </a:pPr>
            <a:endParaRPr sz="1000" dirty="0">
              <a:latin typeface="Arial MT"/>
              <a:cs typeface="Arial MT"/>
            </a:endParaRPr>
          </a:p>
        </p:txBody>
      </p:sp>
      <p:sp>
        <p:nvSpPr>
          <p:cNvPr id="38" name="object 25">
            <a:extLst>
              <a:ext uri="{FF2B5EF4-FFF2-40B4-BE49-F238E27FC236}">
                <a16:creationId xmlns:a16="http://schemas.microsoft.com/office/drawing/2014/main" id="{21D07D3A-D5D0-3103-4CAC-9CFB9851DD2E}"/>
              </a:ext>
            </a:extLst>
          </p:cNvPr>
          <p:cNvSpPr/>
          <p:nvPr/>
        </p:nvSpPr>
        <p:spPr>
          <a:xfrm>
            <a:off x="456288" y="3178244"/>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dirty="0"/>
          </a:p>
        </p:txBody>
      </p:sp>
      <p:sp>
        <p:nvSpPr>
          <p:cNvPr id="39" name="object 26">
            <a:extLst>
              <a:ext uri="{FF2B5EF4-FFF2-40B4-BE49-F238E27FC236}">
                <a16:creationId xmlns:a16="http://schemas.microsoft.com/office/drawing/2014/main" id="{0D75DCC8-CEBD-C942-1E3C-1EA9EB48B1E1}"/>
              </a:ext>
            </a:extLst>
          </p:cNvPr>
          <p:cNvSpPr txBox="1"/>
          <p:nvPr/>
        </p:nvSpPr>
        <p:spPr>
          <a:xfrm>
            <a:off x="568905" y="3211628"/>
            <a:ext cx="1551124" cy="612988"/>
          </a:xfrm>
          <a:prstGeom prst="rect">
            <a:avLst/>
          </a:prstGeom>
        </p:spPr>
        <p:txBody>
          <a:bodyPr vert="horz" wrap="square" lIns="0" tIns="12700" rIns="0" bIns="0" rtlCol="0">
            <a:spAutoFit/>
          </a:bodyPr>
          <a:lstStyle/>
          <a:p>
            <a:pPr marL="12700">
              <a:lnSpc>
                <a:spcPct val="100000"/>
              </a:lnSpc>
              <a:spcBef>
                <a:spcPts val="100"/>
              </a:spcBef>
            </a:pPr>
            <a:r>
              <a:rPr lang="en-US" sz="1300" b="1" spc="-30" dirty="0">
                <a:solidFill>
                  <a:srgbClr val="FFFFFF"/>
                </a:solidFill>
                <a:latin typeface="Arial"/>
                <a:cs typeface="Arial"/>
              </a:rPr>
              <a:t>High Return - Stock		</a:t>
            </a:r>
            <a:endParaRPr sz="1300" dirty="0">
              <a:latin typeface="Arial"/>
              <a:cs typeface="Arial"/>
            </a:endParaRPr>
          </a:p>
        </p:txBody>
      </p:sp>
      <p:sp>
        <p:nvSpPr>
          <p:cNvPr id="21" name="object 2">
            <a:extLst>
              <a:ext uri="{FF2B5EF4-FFF2-40B4-BE49-F238E27FC236}">
                <a16:creationId xmlns:a16="http://schemas.microsoft.com/office/drawing/2014/main" id="{592A1EDD-0D48-787F-F6AB-45017FFBE5F8}"/>
              </a:ext>
            </a:extLst>
          </p:cNvPr>
          <p:cNvSpPr txBox="1">
            <a:spLocks/>
          </p:cNvSpPr>
          <p:nvPr/>
        </p:nvSpPr>
        <p:spPr>
          <a:xfrm>
            <a:off x="266340" y="2454990"/>
            <a:ext cx="3619859" cy="382156"/>
          </a:xfrm>
          <a:prstGeom prst="rect">
            <a:avLst/>
          </a:prstGeom>
        </p:spPr>
        <p:txBody>
          <a:bodyPr vert="horz" wrap="square" lIns="0" tIns="12700" rIns="0" bIns="0" rtlCol="0">
            <a:spAutoFit/>
          </a:bodyPr>
          <a:lstStyle>
            <a:lvl1pPr>
              <a:defRPr sz="2800" b="1" i="0">
                <a:solidFill>
                  <a:srgbClr val="0D38A9"/>
                </a:solidFill>
                <a:latin typeface="Arial"/>
                <a:ea typeface="+mj-ea"/>
                <a:cs typeface="Arial"/>
              </a:defRPr>
            </a:lvl1pPr>
          </a:lstStyle>
          <a:p>
            <a:pPr marL="12700">
              <a:spcBef>
                <a:spcPts val="100"/>
              </a:spcBef>
            </a:pPr>
            <a:r>
              <a:rPr lang="en-US" sz="2400" kern="0" spc="-100" dirty="0"/>
              <a:t> Analysis Overview</a:t>
            </a:r>
            <a:endParaRPr lang="en-US" sz="24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2 - Problem Statement</a:t>
            </a:r>
            <a:endParaRPr sz="2400" dirty="0"/>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351318" y="647088"/>
            <a:ext cx="7013476" cy="3849324"/>
          </a:xfrm>
          <a:prstGeom prst="rect">
            <a:avLst/>
          </a:prstGeom>
        </p:spPr>
        <p:txBody>
          <a:bodyPr vert="horz" wrap="square" lIns="0" tIns="12700" rIns="0" bIns="0" rtlCol="0">
            <a:spAutoFit/>
          </a:bodyPr>
          <a:lstStyle/>
          <a:p>
            <a:pPr marL="12700">
              <a:lnSpc>
                <a:spcPts val="1650"/>
              </a:lnSpc>
            </a:pPr>
            <a:endParaRPr lang="en-AE" sz="1200" dirty="0">
              <a:latin typeface="+mj-lt"/>
              <a:cs typeface="Arial"/>
            </a:endParaRPr>
          </a:p>
          <a:p>
            <a:pPr lvl="0" algn="l">
              <a:buSzPts val="1000"/>
              <a:tabLst>
                <a:tab pos="457200" algn="l"/>
              </a:tabLst>
            </a:pPr>
            <a:endParaRPr lang="en-AE" sz="1200" dirty="0">
              <a:solidFill>
                <a:srgbClr val="1F1F1F"/>
              </a:solidFill>
              <a:effectLst/>
              <a:latin typeface="+mj-lt"/>
              <a:ea typeface="Times New Roman" panose="02020603050405020304" pitchFamily="18" charset="0"/>
            </a:endParaRPr>
          </a:p>
          <a:p>
            <a:pPr>
              <a:lnSpc>
                <a:spcPct val="150000"/>
              </a:lnSpc>
            </a:pPr>
            <a:r>
              <a:rPr lang="en-US" sz="1600" b="1" dirty="0">
                <a:solidFill>
                  <a:srgbClr val="0070C0"/>
                </a:solidFill>
                <a:latin typeface="+mj-lt"/>
              </a:rPr>
              <a:t>Summary:</a:t>
            </a:r>
          </a:p>
          <a:p>
            <a:pPr algn="l">
              <a:lnSpc>
                <a:spcPct val="150000"/>
              </a:lnSpc>
            </a:pPr>
            <a:r>
              <a:rPr lang="en-US" sz="1400" dirty="0">
                <a:solidFill>
                  <a:srgbClr val="1F1F1F"/>
                </a:solidFill>
              </a:rPr>
              <a:t>Given a dataset containing 6 years of weekly stock information for 10 Indian companies, this project aims to analyze and quantify the market risk associated with these investments. By calculating the mean return and standard deviation of each stock, we can identify potential investment opportunities and assess the inherent risks involved in building a portfolio with these stocks. By using Python for data analysis and visualization, we will gain valuable insights into the risk-return relationship of these Indian stocks, ultimately aiding in informed investment decisions.</a:t>
            </a:r>
          </a:p>
          <a:p>
            <a:pPr marL="0" lvl="1">
              <a:lnSpc>
                <a:spcPct val="150000"/>
              </a:lnSpc>
            </a:pPr>
            <a:endParaRPr lang="en-US" sz="1200" dirty="0">
              <a:solidFill>
                <a:srgbClr val="1F1F1F"/>
              </a:solidFill>
              <a:latin typeface="+mj-lt"/>
            </a:endParaRPr>
          </a:p>
          <a:p>
            <a:pPr marL="0" lvl="1">
              <a:lnSpc>
                <a:spcPct val="150000"/>
              </a:lnSpc>
            </a:pPr>
            <a:endParaRPr lang="en-US" sz="1200" dirty="0">
              <a:solidFill>
                <a:srgbClr val="1F1F1F"/>
              </a:solidFill>
              <a:latin typeface="+mj-lt"/>
            </a:endParaRPr>
          </a:p>
          <a:p>
            <a:pPr marL="0" lvl="1">
              <a:lnSpc>
                <a:spcPct val="150000"/>
              </a:lnSpc>
            </a:pPr>
            <a:endParaRPr sz="1200" dirty="0">
              <a:solidFill>
                <a:srgbClr val="1F1F1F"/>
              </a:solidFill>
              <a:latin typeface="+mj-lt"/>
            </a:endParaRPr>
          </a:p>
        </p:txBody>
      </p:sp>
    </p:spTree>
    <p:extLst>
      <p:ext uri="{BB962C8B-B14F-4D97-AF65-F5344CB8AC3E}">
        <p14:creationId xmlns:p14="http://schemas.microsoft.com/office/powerpoint/2010/main" val="15984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3 - Approach</a:t>
            </a:r>
            <a:endParaRPr sz="2400" dirty="0"/>
          </a:p>
        </p:txBody>
      </p:sp>
      <p:sp>
        <p:nvSpPr>
          <p:cNvPr id="3" name="object 3"/>
          <p:cNvSpPr/>
          <p:nvPr/>
        </p:nvSpPr>
        <p:spPr>
          <a:xfrm>
            <a:off x="706437" y="644981"/>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66800" y="253821"/>
            <a:ext cx="7165876" cy="4045466"/>
          </a:xfrm>
          <a:prstGeom prst="rect">
            <a:avLst/>
          </a:prstGeom>
        </p:spPr>
        <p:txBody>
          <a:bodyPr vert="horz" wrap="square" lIns="0" tIns="12700" rIns="0" bIns="0" rtlCol="0">
            <a:spAutoFit/>
          </a:bodyPr>
          <a:lstStyle/>
          <a:p>
            <a:pPr marL="12700">
              <a:lnSpc>
                <a:spcPts val="1650"/>
              </a:lnSpc>
            </a:pPr>
            <a:endParaRPr sz="1100" dirty="0">
              <a:latin typeface="Arial"/>
              <a:cs typeface="Arial"/>
            </a:endParaRPr>
          </a:p>
          <a:p>
            <a:pPr lvl="0" algn="l">
              <a:buSzPts val="1000"/>
              <a:tabLst>
                <a:tab pos="457200" algn="l"/>
              </a:tabLst>
            </a:pPr>
            <a:endParaRPr lang="en-AE" sz="1100" dirty="0">
              <a:solidFill>
                <a:srgbClr val="1F1F1F"/>
              </a:solidFill>
              <a:effectLst/>
              <a:latin typeface="Times New Roman" panose="02020603050405020304" pitchFamily="18" charset="0"/>
              <a:ea typeface="Times New Roman" panose="02020603050405020304" pitchFamily="18" charset="0"/>
            </a:endParaRPr>
          </a:p>
          <a:p>
            <a:pPr>
              <a:lnSpc>
                <a:spcPct val="150000"/>
              </a:lnSpc>
            </a:pPr>
            <a:r>
              <a:rPr lang="en-US" sz="1600" b="1" dirty="0">
                <a:solidFill>
                  <a:srgbClr val="0070C0"/>
                </a:solidFill>
              </a:rPr>
              <a:t>Approach</a:t>
            </a:r>
            <a:r>
              <a:rPr lang="en-US" sz="1600" dirty="0">
                <a:solidFill>
                  <a:srgbClr val="0070C0"/>
                </a:solidFill>
              </a:rPr>
              <a:t>:</a:t>
            </a:r>
          </a:p>
          <a:p>
            <a:pPr algn="l"/>
            <a:endParaRPr lang="en-US" sz="1400" dirty="0">
              <a:solidFill>
                <a:srgbClr val="1F1F1F"/>
              </a:solidFill>
            </a:endParaRPr>
          </a:p>
          <a:p>
            <a:pPr algn="l"/>
            <a:r>
              <a:rPr lang="en-US" sz="1400" dirty="0">
                <a:solidFill>
                  <a:srgbClr val="1F1F1F"/>
                </a:solidFill>
              </a:rPr>
              <a:t>To understand the risks involved in these Indian stocks, we looked at their returns over 6 years. by:</a:t>
            </a:r>
          </a:p>
          <a:p>
            <a:pPr algn="l"/>
            <a:r>
              <a:rPr lang="en-US" sz="1400" dirty="0">
                <a:solidFill>
                  <a:srgbClr val="1F1F1F"/>
                </a:solidFill>
              </a:rPr>
              <a:t>1 - Weekly Change as a Special Percentage: Stock prices don't always change by the same amount, so, to make it easier, we used logarithms. This helps compare stocks with different starting prices more accurately.</a:t>
            </a:r>
          </a:p>
          <a:p>
            <a:pPr algn="l"/>
            <a:r>
              <a:rPr lang="en-US" sz="1400" dirty="0">
                <a:solidFill>
                  <a:srgbClr val="1F1F1F"/>
                </a:solidFill>
              </a:rPr>
              <a:t>2 - Average Returns and Fluctuations: We then looked at two key measures:</a:t>
            </a:r>
          </a:p>
          <a:p>
            <a:pPr marL="857250" lvl="1" indent="-400050" algn="l">
              <a:buFont typeface="+mj-lt"/>
              <a:buAutoNum type="romanUcPeriod"/>
            </a:pPr>
            <a:r>
              <a:rPr lang="en-US" sz="1400" dirty="0">
                <a:solidFill>
                  <a:srgbClr val="1F1F1F"/>
                </a:solidFill>
              </a:rPr>
              <a:t>Average Weekly Return: This tells us how much money a stock, on average, makes each week (as a percentage).</a:t>
            </a:r>
          </a:p>
          <a:p>
            <a:pPr marL="857250" lvl="1" indent="-400050" algn="l">
              <a:buFont typeface="+mj-lt"/>
              <a:buAutoNum type="romanUcPeriod"/>
            </a:pPr>
            <a:r>
              <a:rPr lang="en-US" sz="1400" dirty="0">
                <a:solidFill>
                  <a:srgbClr val="1F1F1F"/>
                </a:solidFill>
              </a:rPr>
              <a:t>Volatility (how much the price moves): We calculated the standard deviation, which shows how much the weekly returns varied from the average. A high standard deviation means the stock's price tends to swing up and down (Risky)</a:t>
            </a:r>
          </a:p>
          <a:p>
            <a:pPr marL="857250" lvl="1" indent="-400050" algn="l">
              <a:buFont typeface="+mj-lt"/>
              <a:buAutoNum type="romanUcPeriod"/>
            </a:pPr>
            <a:r>
              <a:rPr lang="en-US" sz="1400" dirty="0">
                <a:solidFill>
                  <a:srgbClr val="1F1F1F"/>
                </a:solidFill>
              </a:rPr>
              <a:t>By analyzing these average returns and volatility, we can get a good idea of how risky each stock might be as an investment. </a:t>
            </a:r>
            <a:endParaRPr lang="en-US" sz="1600" dirty="0">
              <a:solidFill>
                <a:srgbClr val="1F1F1F"/>
              </a:solidFill>
              <a:latin typeface="Helvetica Neue" panose="02000503000000020004" pitchFamily="2" charset="0"/>
            </a:endParaRPr>
          </a:p>
          <a:p>
            <a:pPr marL="0" lvl="1">
              <a:lnSpc>
                <a:spcPct val="150000"/>
              </a:lnSpc>
            </a:pPr>
            <a:endParaRPr lang="en-US" sz="1100" dirty="0">
              <a:solidFill>
                <a:srgbClr val="1F1F1F"/>
              </a:solidFill>
              <a:latin typeface="Helvetica Neue" panose="02000503000000020004" pitchFamily="2" charset="0"/>
            </a:endParaRPr>
          </a:p>
          <a:p>
            <a:pPr marL="0" lvl="1">
              <a:lnSpc>
                <a:spcPct val="150000"/>
              </a:lnSpc>
            </a:pPr>
            <a:endParaRPr sz="1100" dirty="0">
              <a:solidFill>
                <a:srgbClr val="1F1F1F"/>
              </a:solidFill>
              <a:latin typeface="Helvetica Neue" panose="02000503000000020004" pitchFamily="2" charset="0"/>
            </a:endParaRPr>
          </a:p>
        </p:txBody>
      </p:sp>
    </p:spTree>
    <p:extLst>
      <p:ext uri="{BB962C8B-B14F-4D97-AF65-F5344CB8AC3E}">
        <p14:creationId xmlns:p14="http://schemas.microsoft.com/office/powerpoint/2010/main" val="241151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7784" y="2140887"/>
            <a:ext cx="4732616" cy="874598"/>
          </a:xfrm>
          <a:prstGeom prst="rect">
            <a:avLst/>
          </a:prstGeom>
        </p:spPr>
        <p:txBody>
          <a:bodyPr vert="horz" wrap="square" lIns="0" tIns="12700" rIns="0" bIns="0" rtlCol="0">
            <a:spAutoFit/>
          </a:bodyPr>
          <a:lstStyle/>
          <a:p>
            <a:pPr marL="12700" algn="ctr">
              <a:lnSpc>
                <a:spcPct val="100000"/>
              </a:lnSpc>
              <a:spcBef>
                <a:spcPts val="100"/>
              </a:spcBef>
            </a:pPr>
            <a:r>
              <a:rPr lang="en-US" spc="-65" dirty="0"/>
              <a:t>4 - Exploratory Data Analysis</a:t>
            </a:r>
            <a:br>
              <a:rPr lang="en-US" spc="-65" dirty="0"/>
            </a:br>
            <a:r>
              <a:rPr lang="en-US" spc="-65" dirty="0"/>
              <a:t>(EDA)</a:t>
            </a:r>
            <a:endParaRPr spc="-65" dirty="0"/>
          </a:p>
        </p:txBody>
      </p:sp>
    </p:spTree>
    <p:extLst>
      <p:ext uri="{BB962C8B-B14F-4D97-AF65-F5344CB8AC3E}">
        <p14:creationId xmlns:p14="http://schemas.microsoft.com/office/powerpoint/2010/main" val="348502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Infosys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970137"/>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Infosys stock prices generally increased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price decrease in 2020Data capturing some peaks and troughs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300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800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Prices saw a significant increase starting from 2018</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descr="A graph with blue dots&#10;&#10;Description automatically generated">
            <a:extLst>
              <a:ext uri="{FF2B5EF4-FFF2-40B4-BE49-F238E27FC236}">
                <a16:creationId xmlns:a16="http://schemas.microsoft.com/office/drawing/2014/main" id="{F62AF4AE-F09E-7190-D0CD-6AB033045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885" y="532977"/>
            <a:ext cx="6781515" cy="2876974"/>
          </a:xfrm>
          <a:prstGeom prst="rect">
            <a:avLst/>
          </a:prstGeom>
        </p:spPr>
      </p:pic>
    </p:spTree>
    <p:extLst>
      <p:ext uri="{BB962C8B-B14F-4D97-AF65-F5344CB8AC3E}">
        <p14:creationId xmlns:p14="http://schemas.microsoft.com/office/powerpoint/2010/main" val="332201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Indian Hotel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293303"/>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Indian Hotel stock prices generally increased over time.</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significant  price decrease in 2020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Data capturing some pattern of seasonality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60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160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Picture 10" descr="A graph of blue dots&#10;&#10;Description automatically generated">
            <a:extLst>
              <a:ext uri="{FF2B5EF4-FFF2-40B4-BE49-F238E27FC236}">
                <a16:creationId xmlns:a16="http://schemas.microsoft.com/office/drawing/2014/main" id="{F908DC0E-74B3-9AE0-4D25-C9F1FF3BA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00" y="642117"/>
            <a:ext cx="7190600" cy="2910628"/>
          </a:xfrm>
          <a:prstGeom prst="rect">
            <a:avLst/>
          </a:prstGeom>
        </p:spPr>
      </p:pic>
    </p:spTree>
    <p:extLst>
      <p:ext uri="{BB962C8B-B14F-4D97-AF65-F5344CB8AC3E}">
        <p14:creationId xmlns:p14="http://schemas.microsoft.com/office/powerpoint/2010/main" val="35009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dirty="0"/>
              <a:t>Mahindra &amp; Mahindra - Stock</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454885"/>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Mahindra stock prices generally increased over time and have decreased from year 2019</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However, there was a significant  price decrease in 2019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Data capturing some pattern of seasonality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price fluctuated between </a:t>
            </a:r>
            <a:r>
              <a:rPr lang="en-AE" sz="1050" kern="100" dirty="0">
                <a:solidFill>
                  <a:srgbClr val="0070C0"/>
                </a:solidFill>
                <a:latin typeface="Helvetica Neue" panose="02000503000000020004" pitchFamily="2" charset="0"/>
                <a:cs typeface="Arial" panose="020B0604020202020204" pitchFamily="34" charset="0"/>
              </a:rPr>
              <a:t>450 </a:t>
            </a:r>
            <a:r>
              <a:rPr lang="en-US" sz="1050" kern="100" dirty="0">
                <a:solidFill>
                  <a:srgbClr val="0070C0"/>
                </a:solidFill>
                <a:latin typeface="Helvetica Neue" panose="02000503000000020004" pitchFamily="2" charset="0"/>
                <a:cs typeface="Arial" panose="020B0604020202020204" pitchFamily="34" charset="0"/>
              </a:rPr>
              <a:t>and </a:t>
            </a:r>
            <a:r>
              <a:rPr lang="en-AE" sz="1050" kern="100" dirty="0">
                <a:solidFill>
                  <a:srgbClr val="0070C0"/>
                </a:solidFill>
                <a:latin typeface="Helvetica Neue" panose="02000503000000020004" pitchFamily="2" charset="0"/>
                <a:cs typeface="Arial" panose="020B0604020202020204" pitchFamily="34" charset="0"/>
              </a:rPr>
              <a:t>900 </a:t>
            </a:r>
            <a:r>
              <a:rPr lang="en-US" sz="1050" kern="100" dirty="0">
                <a:solidFill>
                  <a:srgbClr val="0070C0"/>
                </a:solidFill>
                <a:latin typeface="Helvetica Neue" panose="02000503000000020004" pitchFamily="2" charset="0"/>
                <a:cs typeface="Arial" panose="020B0604020202020204" pitchFamily="34" charset="0"/>
              </a:rPr>
              <a:t>during the observed period.</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a:t>
            </a: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descr="A graph of blue dots&#10;&#10;Description automatically generated">
            <a:extLst>
              <a:ext uri="{FF2B5EF4-FFF2-40B4-BE49-F238E27FC236}">
                <a16:creationId xmlns:a16="http://schemas.microsoft.com/office/drawing/2014/main" id="{71D7F2E7-2715-E775-0C4C-AF04570E0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00" y="573786"/>
            <a:ext cx="7038200" cy="2903039"/>
          </a:xfrm>
          <a:prstGeom prst="rect">
            <a:avLst/>
          </a:prstGeom>
        </p:spPr>
      </p:pic>
    </p:spTree>
    <p:extLst>
      <p:ext uri="{BB962C8B-B14F-4D97-AF65-F5344CB8AC3E}">
        <p14:creationId xmlns:p14="http://schemas.microsoft.com/office/powerpoint/2010/main" val="1324264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2191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2903</TotalTime>
  <Words>1337</Words>
  <Application>Microsoft Macintosh PowerPoint</Application>
  <PresentationFormat>On-screen Show (16:9)</PresentationFormat>
  <Paragraphs>158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Calibri</vt:lpstr>
      <vt:lpstr>Google Sans</vt:lpstr>
      <vt:lpstr>Helvetica Neue</vt:lpstr>
      <vt:lpstr>Microsoft Sans Serif</vt:lpstr>
      <vt:lpstr>Symbol</vt:lpstr>
      <vt:lpstr>Times New Roman</vt:lpstr>
      <vt:lpstr>Office Theme</vt:lpstr>
      <vt:lpstr>Market Risk Analysis Project Report - Part B</vt:lpstr>
      <vt:lpstr>Table of Content </vt:lpstr>
      <vt:lpstr>1 - Data Overview</vt:lpstr>
      <vt:lpstr>2 - Problem Statement</vt:lpstr>
      <vt:lpstr>3 - Approach</vt:lpstr>
      <vt:lpstr>4 - Exploratory Data Analysis (EDA)</vt:lpstr>
      <vt:lpstr>Infosys - Stock</vt:lpstr>
      <vt:lpstr>Indian Hotel - Stock</vt:lpstr>
      <vt:lpstr>Mahindra &amp; Mahindra - Stock</vt:lpstr>
      <vt:lpstr>Axis Bank - Stock</vt:lpstr>
      <vt:lpstr>SAIL – Stock - Stock</vt:lpstr>
      <vt:lpstr>Shree Cement - Stock</vt:lpstr>
      <vt:lpstr>Sun Pharma - Stock</vt:lpstr>
      <vt:lpstr>Jindal Street - Stock</vt:lpstr>
      <vt:lpstr>Idea Vodafone - Stock</vt:lpstr>
      <vt:lpstr>Jet Airways - Stock</vt:lpstr>
      <vt:lpstr>Average Returns and Fluctuations</vt:lpstr>
      <vt:lpstr>5 - Average Returns and Fluctuations - Plots</vt:lpstr>
      <vt:lpstr>6 - Average Returns and Fluctuations - Overview</vt:lpstr>
      <vt:lpstr>7 -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new_wheels_sample_QBR_template</dc:title>
  <cp:lastModifiedBy>Mustafa Assem</cp:lastModifiedBy>
  <cp:revision>71</cp:revision>
  <dcterms:created xsi:type="dcterms:W3CDTF">2024-01-21T10:55:42Z</dcterms:created>
  <dcterms:modified xsi:type="dcterms:W3CDTF">2024-04-14T17:20:07Z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2024-01-21T00:00:00Z</vt:filetime>
  </property>
  <property fmtid="{D5CDD505-2E9C-101B-9397-08002B2CF9AE}" pid="3" name="Creator">
    <vt:lpwstr>Google</vt:lpwstr>
  </property>
  <property fmtid="{D5CDD505-2E9C-101B-9397-08002B2CF9AE}" pid="4" name="LastSaved">
    <vt:filetime>2024-01-21T00:00:00Z</vt:filetime>
  </property>
</Properties>
</file>