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02" r:id="rId3"/>
    <p:sldId id="310" r:id="rId4"/>
    <p:sldId id="274" r:id="rId5"/>
    <p:sldId id="295" r:id="rId6"/>
    <p:sldId id="306" r:id="rId7"/>
    <p:sldId id="307" r:id="rId8"/>
    <p:sldId id="320" r:id="rId9"/>
    <p:sldId id="308" r:id="rId10"/>
    <p:sldId id="309" r:id="rId11"/>
    <p:sldId id="316" r:id="rId12"/>
    <p:sldId id="317" r:id="rId13"/>
    <p:sldId id="301" r:id="rId14"/>
    <p:sldId id="297" r:id="rId15"/>
    <p:sldId id="285" r:id="rId16"/>
    <p:sldId id="303" r:id="rId17"/>
    <p:sldId id="311" r:id="rId18"/>
    <p:sldId id="304" r:id="rId19"/>
    <p:sldId id="305" r:id="rId20"/>
    <p:sldId id="318" r:id="rId21"/>
    <p:sldId id="313" r:id="rId22"/>
    <p:sldId id="319" r:id="rId23"/>
    <p:sldId id="315" r:id="rId24"/>
    <p:sldId id="321" r:id="rId25"/>
    <p:sldId id="273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484749"/>
    <a:srgbClr val="FF3300"/>
    <a:srgbClr val="CD1F26"/>
    <a:srgbClr val="EF4623"/>
    <a:srgbClr val="CC3F28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how-to-tune-your-apache-spark-jobs-part-2/" TargetMode="External"/><Relationship Id="rId7" Type="http://schemas.openxmlformats.org/officeDocument/2006/relationships/hyperlink" Target="https://big-data-demystified.ninja/2018/06/07/here-is-example-to-demonstrate-how-to-work-with-maximizeresourceallocation-and-spark-dynamicallocation/" TargetMode="External"/><Relationship Id="rId2" Type="http://schemas.openxmlformats.org/officeDocument/2006/relationships/hyperlink" Target="https://clouderatemp.wpengine.com/blog/2015/03/how-to-tune-your-apache-spark-jobs-part-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docs.com/article/spark-memory-management.html" TargetMode="External"/><Relationship Id="rId5" Type="http://schemas.openxmlformats.org/officeDocument/2006/relationships/hyperlink" Target="https://spark.apache.org/docs/2.4.0/tuning.html" TargetMode="External"/><Relationship Id="rId4" Type="http://schemas.openxmlformats.org/officeDocument/2006/relationships/hyperlink" Target="https://aws.amazon.com/tr/blogs/big-data/best-practices-for-successfully-managing-memory-for-apache-spark-applications-on-amazon-em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DC3F835-758B-4AB6-BDE3-C50B77A76F6D}"/>
              </a:ext>
            </a:extLst>
          </p:cNvPr>
          <p:cNvSpPr txBox="1"/>
          <p:nvPr/>
        </p:nvSpPr>
        <p:spPr>
          <a:xfrm>
            <a:off x="1780628" y="2494369"/>
            <a:ext cx="863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Spark YARN Resource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Allocation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and Memory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Optimization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Tips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32122" y="1226374"/>
            <a:ext cx="1013080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cache/persist </a:t>
            </a:r>
            <a:r>
              <a:rPr lang="en-US" sz="2600" dirty="0">
                <a:latin typeface="Roboto"/>
              </a:rPr>
              <a:t>– Pulls datasets into a </a:t>
            </a:r>
            <a:r>
              <a:rPr lang="en-US" sz="2600" dirty="0" err="1">
                <a:latin typeface="Roboto"/>
              </a:rPr>
              <a:t>clusterwide</a:t>
            </a:r>
            <a:r>
              <a:rPr lang="en-US" sz="2600" dirty="0">
                <a:latin typeface="Roboto"/>
              </a:rPr>
              <a:t> in-memory cache. Doing this is useful when data is accessed repeatedly, such as when querying a small lookup dataset or when running an iterative algorithm.</a:t>
            </a:r>
            <a:endParaRPr lang="tr-TR" sz="26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algn="ctr"/>
            <a:endParaRPr lang="tr-TR" sz="26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algn="ctr"/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While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processing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big data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don’t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use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default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garbage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collector</a:t>
            </a:r>
            <a:r>
              <a:rPr lang="tr-TR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. </a:t>
            </a:r>
            <a:r>
              <a:rPr lang="tr-TR" sz="26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Instead</a:t>
            </a:r>
            <a:endParaRPr lang="tr-TR" sz="26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tr-TR" sz="26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600" dirty="0">
                <a:latin typeface="Roboto"/>
              </a:rPr>
              <a:t>The parameter </a:t>
            </a:r>
            <a:r>
              <a:rPr lang="en-US" sz="2600" b="1" dirty="0">
                <a:latin typeface="Roboto"/>
              </a:rPr>
              <a:t>-XX:+UseG1GC </a:t>
            </a:r>
            <a:r>
              <a:rPr lang="en-US" sz="2600" dirty="0">
                <a:latin typeface="Roboto"/>
              </a:rPr>
              <a:t>specifies that the G1GC garbage collector should be used. (The default is -XX:+</a:t>
            </a:r>
            <a:r>
              <a:rPr lang="en-US" sz="2600" dirty="0" err="1">
                <a:latin typeface="Roboto"/>
              </a:rPr>
              <a:t>UseParallelGC</a:t>
            </a:r>
            <a:r>
              <a:rPr lang="en-US" sz="2600" dirty="0">
                <a:latin typeface="Roboto"/>
              </a:rPr>
              <a:t>.) </a:t>
            </a:r>
            <a:endParaRPr lang="tr-TR" sz="2600" dirty="0">
              <a:latin typeface="Roboto"/>
            </a:endParaRPr>
          </a:p>
          <a:p>
            <a:endParaRPr lang="tr-TR" sz="2600" dirty="0">
              <a:latin typeface="Roboto"/>
            </a:endParaRP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spark.executor.extraJavaOptions</a:t>
            </a:r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=-XX:+UseG1GC</a:t>
            </a:r>
          </a:p>
        </p:txBody>
      </p:sp>
    </p:spTree>
    <p:extLst>
      <p:ext uri="{BB962C8B-B14F-4D97-AF65-F5344CB8AC3E}">
        <p14:creationId xmlns:p14="http://schemas.microsoft.com/office/powerpoint/2010/main" val="39171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CC121-199D-439E-B113-BA839BFF153A}"/>
              </a:ext>
            </a:extLst>
          </p:cNvPr>
          <p:cNvSpPr txBox="1"/>
          <p:nvPr/>
        </p:nvSpPr>
        <p:spPr>
          <a:xfrm>
            <a:off x="1030596" y="1275961"/>
            <a:ext cx="101308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Always set the virtual and physical memory check flag to false.</a:t>
            </a:r>
            <a:endParaRPr lang="tr-TR" sz="26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endParaRPr lang="tr-TR" sz="26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600" dirty="0">
                <a:latin typeface="Consolas" panose="020B0609020204030204" pitchFamily="49" charset="0"/>
              </a:rPr>
              <a:t>"yarn.nodemanager.</a:t>
            </a:r>
            <a:r>
              <a:rPr lang="en-US" sz="2600" dirty="0" err="1">
                <a:latin typeface="Consolas" panose="020B0609020204030204" pitchFamily="49" charset="0"/>
              </a:rPr>
              <a:t>vmem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check-enabled":"false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"yarn.nodemanager.</a:t>
            </a:r>
            <a:r>
              <a:rPr lang="en-US" sz="2600" dirty="0" err="1">
                <a:latin typeface="Consolas" panose="020B0609020204030204" pitchFamily="49" charset="0"/>
              </a:rPr>
              <a:t>pmem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check-enabled":"false</a:t>
            </a:r>
            <a:r>
              <a:rPr lang="en-US" sz="26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94621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Limitations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for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Spark Resource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Usage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846547"/>
            <a:ext cx="101308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Roboto"/>
              </a:rPr>
              <a:t>Total resource allocation cannot exceed YARN resources.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Roboto"/>
              </a:rPr>
              <a:t>Memory to be allocated for an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executor + overhead </a:t>
            </a:r>
            <a:r>
              <a:rPr lang="en-US" sz="2200" dirty="0">
                <a:latin typeface="Roboto"/>
              </a:rPr>
              <a:t>cannot be more than one YARN container memory (</a:t>
            </a:r>
            <a:r>
              <a:rPr lang="en-US" sz="2200" dirty="0" err="1">
                <a:latin typeface="Roboto"/>
              </a:rPr>
              <a:t>yarn.nodemanager.resource.memory</a:t>
            </a:r>
            <a:r>
              <a:rPr lang="en-US" sz="2200" dirty="0">
                <a:latin typeface="Roboto"/>
              </a:rPr>
              <a:t>-mb).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Roboto"/>
              </a:rPr>
              <a:t>The number of cores to be allocated for an executor cannot be more than a YARN container core count (</a:t>
            </a:r>
            <a:r>
              <a:rPr lang="en-US" sz="2200" dirty="0" err="1">
                <a:latin typeface="Roboto"/>
              </a:rPr>
              <a:t>yarn.nodemanager.resource.cpu-vcores</a:t>
            </a:r>
            <a:r>
              <a:rPr lang="en-US" sz="2200" dirty="0">
                <a:latin typeface="Roboto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Roboto"/>
              </a:rPr>
              <a:t>If the deployment mode is cluster, you should take into account that resources will also be allocated for </a:t>
            </a:r>
            <a:r>
              <a:rPr lang="en-US" sz="2200" dirty="0" err="1">
                <a:latin typeface="Roboto"/>
              </a:rPr>
              <a:t>dirver</a:t>
            </a:r>
            <a:r>
              <a:rPr lang="en-US" sz="2200" dirty="0">
                <a:latin typeface="Roboto"/>
              </a:rPr>
              <a:t> from YARN. Default 1 GB memory, 1 core. However, these values can be changed with --driver-memory and --driver-cores.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Roboto"/>
              </a:rPr>
              <a:t>Aplication</a:t>
            </a:r>
            <a:r>
              <a:rPr lang="en-US" sz="2200" dirty="0">
                <a:latin typeface="Roboto"/>
              </a:rPr>
              <a:t> Master (AM) will also live throughout the application. Therefore, it will also need resources.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Robo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Roboto"/>
              </a:rPr>
              <a:t>Restrictions on the YARN queue.</a:t>
            </a:r>
          </a:p>
        </p:txBody>
      </p:sp>
    </p:spTree>
    <p:extLst>
      <p:ext uri="{BB962C8B-B14F-4D97-AF65-F5344CB8AC3E}">
        <p14:creationId xmlns:p14="http://schemas.microsoft.com/office/powerpoint/2010/main" val="74443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Experiment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94197"/>
            <a:ext cx="101308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Roboto"/>
              </a:rPr>
              <a:t>yarn.nodemanager.resource.memory</a:t>
            </a:r>
            <a:r>
              <a:rPr lang="en-US" sz="2200" dirty="0">
                <a:latin typeface="Roboto"/>
              </a:rPr>
              <a:t>-mb = 4GB</a:t>
            </a:r>
          </a:p>
          <a:p>
            <a:r>
              <a:rPr lang="en-US" sz="2200" dirty="0" err="1">
                <a:latin typeface="Roboto"/>
              </a:rPr>
              <a:t>yarn.scheduler.minimum</a:t>
            </a:r>
            <a:r>
              <a:rPr lang="en-US" sz="2200" dirty="0">
                <a:latin typeface="Roboto"/>
              </a:rPr>
              <a:t>-allocation-mb = 1 GB</a:t>
            </a:r>
          </a:p>
          <a:p>
            <a:r>
              <a:rPr lang="en-US" sz="2200" dirty="0" err="1">
                <a:latin typeface="Roboto"/>
              </a:rPr>
              <a:t>yarn.scheduler.maximum</a:t>
            </a:r>
            <a:r>
              <a:rPr lang="en-US" sz="2200" dirty="0">
                <a:latin typeface="Roboto"/>
              </a:rPr>
              <a:t>-allocation-</a:t>
            </a:r>
            <a:r>
              <a:rPr lang="en-US" sz="2200" dirty="0" err="1">
                <a:latin typeface="Roboto"/>
              </a:rPr>
              <a:t>vcores</a:t>
            </a:r>
            <a:r>
              <a:rPr lang="en-US" sz="2200" dirty="0">
                <a:latin typeface="Roboto"/>
              </a:rPr>
              <a:t> = 4</a:t>
            </a:r>
          </a:p>
          <a:p>
            <a:r>
              <a:rPr lang="en-US" sz="2200" dirty="0" err="1">
                <a:latin typeface="Roboto"/>
              </a:rPr>
              <a:t>yarn.scheduler.minimum</a:t>
            </a:r>
            <a:r>
              <a:rPr lang="en-US" sz="2200" dirty="0">
                <a:latin typeface="Roboto"/>
              </a:rPr>
              <a:t>-allocation-</a:t>
            </a:r>
            <a:r>
              <a:rPr lang="en-US" sz="2200" dirty="0" err="1">
                <a:latin typeface="Roboto"/>
              </a:rPr>
              <a:t>vcores</a:t>
            </a:r>
            <a:r>
              <a:rPr lang="en-US" sz="2200" dirty="0">
                <a:latin typeface="Roboto"/>
              </a:rPr>
              <a:t> = 1</a:t>
            </a:r>
          </a:p>
          <a:p>
            <a:endParaRPr lang="tr-TR" sz="2200" dirty="0">
              <a:latin typeface="Roboto"/>
            </a:endParaRPr>
          </a:p>
          <a:p>
            <a:r>
              <a:rPr lang="tr-TR" sz="2200" dirty="0">
                <a:latin typeface="Roboto"/>
              </a:rPr>
              <a:t>Cluster, </a:t>
            </a:r>
            <a:r>
              <a:rPr lang="en-US" sz="2200" dirty="0">
                <a:latin typeface="Roboto"/>
              </a:rPr>
              <a:t>4 </a:t>
            </a:r>
            <a:r>
              <a:rPr lang="tr-TR" sz="2200" dirty="0">
                <a:latin typeface="Roboto"/>
              </a:rPr>
              <a:t>w</a:t>
            </a:r>
            <a:r>
              <a:rPr lang="en-US" sz="2200" dirty="0" err="1">
                <a:latin typeface="Roboto"/>
              </a:rPr>
              <a:t>orker</a:t>
            </a:r>
            <a:r>
              <a:rPr lang="tr-TR" sz="2200" dirty="0">
                <a:latin typeface="Roboto"/>
              </a:rPr>
              <a:t> of </a:t>
            </a:r>
            <a:r>
              <a:rPr lang="tr-TR" sz="2200" dirty="0" err="1">
                <a:latin typeface="Roboto"/>
              </a:rPr>
              <a:t>each</a:t>
            </a:r>
            <a:r>
              <a:rPr lang="tr-TR" sz="2200" dirty="0">
                <a:latin typeface="Roboto"/>
              </a:rPr>
              <a:t> has </a:t>
            </a:r>
            <a:r>
              <a:rPr lang="en-US" sz="2200" dirty="0">
                <a:latin typeface="Roboto"/>
              </a:rPr>
              <a:t>4 </a:t>
            </a:r>
            <a:r>
              <a:rPr lang="tr-TR" sz="2200" dirty="0" err="1">
                <a:latin typeface="Roboto"/>
              </a:rPr>
              <a:t>vcore</a:t>
            </a:r>
            <a:r>
              <a:rPr lang="en-US" sz="2200" dirty="0">
                <a:latin typeface="Roboto"/>
              </a:rPr>
              <a:t> </a:t>
            </a:r>
            <a:r>
              <a:rPr lang="tr-TR" sz="2200" dirty="0">
                <a:latin typeface="Roboto"/>
              </a:rPr>
              <a:t>and</a:t>
            </a:r>
            <a:r>
              <a:rPr lang="en-US" sz="2200" dirty="0">
                <a:latin typeface="Roboto"/>
              </a:rPr>
              <a:t> 4 GB </a:t>
            </a:r>
            <a:r>
              <a:rPr lang="tr-TR" sz="2200" dirty="0" err="1">
                <a:latin typeface="Roboto"/>
              </a:rPr>
              <a:t>memory</a:t>
            </a:r>
            <a:r>
              <a:rPr lang="tr-TR" sz="2200" dirty="0">
                <a:latin typeface="Roboto"/>
              </a:rPr>
              <a:t>. </a:t>
            </a:r>
            <a:r>
              <a:rPr lang="tr-TR" sz="2200" dirty="0" err="1">
                <a:latin typeface="Roboto"/>
              </a:rPr>
              <a:t>In</a:t>
            </a:r>
            <a:r>
              <a:rPr lang="tr-TR" sz="2200" dirty="0">
                <a:latin typeface="Roboto"/>
              </a:rPr>
              <a:t> total YARN has 16GB + 16 </a:t>
            </a:r>
            <a:r>
              <a:rPr lang="tr-TR" sz="2200" dirty="0" err="1">
                <a:latin typeface="Roboto"/>
              </a:rPr>
              <a:t>vcore</a:t>
            </a:r>
            <a:r>
              <a:rPr lang="tr-TR" sz="2200" dirty="0">
                <a:latin typeface="Roboto"/>
              </a:rPr>
              <a:t>.</a:t>
            </a:r>
            <a:endParaRPr lang="en-US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705310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0EACEE9-0C65-448B-BBF0-06322D1C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1" y="300789"/>
            <a:ext cx="9924973" cy="403334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BF6CFC3-709E-4D4C-9B95-3B67D4675956}"/>
              </a:ext>
            </a:extLst>
          </p:cNvPr>
          <p:cNvSpPr txBox="1"/>
          <p:nvPr/>
        </p:nvSpPr>
        <p:spPr>
          <a:xfrm>
            <a:off x="720591" y="4632158"/>
            <a:ext cx="9710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Same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data,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same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code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same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cluster but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different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results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7889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Tips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228397"/>
            <a:ext cx="101308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spark.executor.memory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800" dirty="0">
                <a:latin typeface="Roboto"/>
              </a:rPr>
              <a:t>= 4GB – 64 GB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spark.executor.cores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800" dirty="0">
                <a:latin typeface="Roboto"/>
              </a:rPr>
              <a:t>= 5-8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partitions</a:t>
            </a:r>
            <a:r>
              <a:rPr lang="tr-TR" sz="2800" dirty="0">
                <a:latin typeface="Roboto"/>
              </a:rPr>
              <a:t> = </a:t>
            </a:r>
            <a:r>
              <a:rPr lang="en-US" sz="2800" dirty="0">
                <a:latin typeface="Roboto"/>
              </a:rPr>
              <a:t>It should be used at least as much as the number of seeds.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/>
              </a:rPr>
              <a:t>Too small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spark.executor.memory</a:t>
            </a:r>
            <a:r>
              <a:rPr lang="en-US" sz="2800" dirty="0">
                <a:latin typeface="Roboto"/>
              </a:rPr>
              <a:t> value (&lt;3GB) causes unnecessary overhead</a:t>
            </a:r>
            <a:r>
              <a:rPr lang="tr-TR" sz="2800" dirty="0">
                <a:latin typeface="Roboto"/>
              </a:rPr>
              <a:t> and</a:t>
            </a:r>
            <a:r>
              <a:rPr lang="en-US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waste</a:t>
            </a:r>
            <a:r>
              <a:rPr lang="en-US" sz="2800" dirty="0">
                <a:latin typeface="Roboto"/>
              </a:rPr>
              <a:t> of resources</a:t>
            </a:r>
            <a:r>
              <a:rPr lang="tr-TR" sz="2800" dirty="0">
                <a:latin typeface="Roboto"/>
              </a:rPr>
              <a:t>. </a:t>
            </a:r>
            <a:r>
              <a:rPr lang="tr-TR" sz="2800" dirty="0" err="1">
                <a:latin typeface="Roboto"/>
              </a:rPr>
              <a:t>This</a:t>
            </a:r>
            <a:r>
              <a:rPr lang="tr-TR" sz="2800" dirty="0">
                <a:latin typeface="Roboto"/>
              </a:rPr>
              <a:t> can </a:t>
            </a:r>
            <a:r>
              <a:rPr lang="tr-TR" sz="2800" dirty="0" err="1">
                <a:latin typeface="Roboto"/>
              </a:rPr>
              <a:t>also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cause</a:t>
            </a:r>
            <a:r>
              <a:rPr lang="tr-TR" sz="2800" dirty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memory errors.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/>
              </a:rPr>
              <a:t>The resource that the driver will use depends on the deployment mode.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/>
              </a:rPr>
              <a:t>The application master will also use a container.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290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6" y="16117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Tips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4" y="745952"/>
            <a:ext cx="101308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/>
              </a:rPr>
              <a:t>If the requested executor source is greater than the yarn container</a:t>
            </a:r>
            <a:r>
              <a:rPr lang="tr-TR" sz="2800" dirty="0">
                <a:latin typeface="Roboto"/>
              </a:rPr>
              <a:t>;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err="1">
                <a:latin typeface="Consolas" panose="020B0609020204030204" pitchFamily="49" charset="0"/>
              </a:rPr>
              <a:t>java.lang.IllegalArgumentException</a:t>
            </a:r>
            <a:r>
              <a:rPr lang="tr-TR" sz="2000" dirty="0">
                <a:latin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</a:rPr>
              <a:t>Required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executor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memory</a:t>
            </a:r>
            <a:r>
              <a:rPr lang="tr-TR" sz="2000" dirty="0">
                <a:latin typeface="Consolas" panose="020B0609020204030204" pitchFamily="49" charset="0"/>
              </a:rPr>
              <a:t> (4096), </a:t>
            </a:r>
            <a:r>
              <a:rPr lang="tr-TR" sz="2000" dirty="0" err="1">
                <a:latin typeface="Consolas" panose="020B0609020204030204" pitchFamily="49" charset="0"/>
              </a:rPr>
              <a:t>overhead</a:t>
            </a:r>
            <a:r>
              <a:rPr lang="tr-TR" sz="2000" dirty="0">
                <a:latin typeface="Consolas" panose="020B0609020204030204" pitchFamily="49" charset="0"/>
              </a:rPr>
              <a:t> (409 MB), and </a:t>
            </a:r>
            <a:r>
              <a:rPr lang="tr-TR" sz="2000" dirty="0" err="1">
                <a:latin typeface="Consolas" panose="020B0609020204030204" pitchFamily="49" charset="0"/>
              </a:rPr>
              <a:t>PySpark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memory</a:t>
            </a:r>
            <a:r>
              <a:rPr lang="tr-TR" sz="2000" dirty="0">
                <a:latin typeface="Consolas" panose="020B0609020204030204" pitchFamily="49" charset="0"/>
              </a:rPr>
              <a:t> (0 MB) is </a:t>
            </a:r>
            <a:r>
              <a:rPr lang="tr-TR" sz="2000" dirty="0" err="1">
                <a:latin typeface="Consolas" panose="020B0609020204030204" pitchFamily="49" charset="0"/>
              </a:rPr>
              <a:t>above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the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max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threshold</a:t>
            </a:r>
            <a:r>
              <a:rPr lang="tr-TR" sz="2000" dirty="0">
                <a:latin typeface="Consolas" panose="020B0609020204030204" pitchFamily="49" charset="0"/>
              </a:rPr>
              <a:t> (4096 MB) of </a:t>
            </a:r>
            <a:r>
              <a:rPr lang="tr-TR" sz="2000" dirty="0" err="1">
                <a:latin typeface="Consolas" panose="020B0609020204030204" pitchFamily="49" charset="0"/>
              </a:rPr>
              <a:t>this</a:t>
            </a:r>
            <a:r>
              <a:rPr lang="tr-TR" sz="2000" dirty="0">
                <a:latin typeface="Consolas" panose="020B0609020204030204" pitchFamily="49" charset="0"/>
              </a:rPr>
              <a:t> cluster! </a:t>
            </a:r>
            <a:r>
              <a:rPr lang="tr-TR" sz="2000" dirty="0" err="1">
                <a:latin typeface="Consolas" panose="020B0609020204030204" pitchFamily="49" charset="0"/>
              </a:rPr>
              <a:t>Please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check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the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values</a:t>
            </a:r>
            <a:r>
              <a:rPr lang="tr-TR" sz="2000" dirty="0">
                <a:latin typeface="Consolas" panose="020B0609020204030204" pitchFamily="49" charset="0"/>
              </a:rPr>
              <a:t> of '</a:t>
            </a:r>
            <a:r>
              <a:rPr lang="tr-TR" sz="2000" dirty="0" err="1">
                <a:latin typeface="Consolas" panose="020B0609020204030204" pitchFamily="49" charset="0"/>
              </a:rPr>
              <a:t>yarn.scheduler.maximum-allocation-mb</a:t>
            </a:r>
            <a:r>
              <a:rPr lang="tr-TR" sz="2000" dirty="0">
                <a:latin typeface="Consolas" panose="020B0609020204030204" pitchFamily="49" charset="0"/>
              </a:rPr>
              <a:t>' and/</a:t>
            </a:r>
            <a:r>
              <a:rPr lang="tr-TR" sz="2000" dirty="0" err="1">
                <a:latin typeface="Consolas" panose="020B0609020204030204" pitchFamily="49" charset="0"/>
              </a:rPr>
              <a:t>or</a:t>
            </a:r>
            <a:r>
              <a:rPr lang="tr-TR" sz="2000" dirty="0">
                <a:latin typeface="Consolas" panose="020B0609020204030204" pitchFamily="49" charset="0"/>
              </a:rPr>
              <a:t> '</a:t>
            </a:r>
            <a:r>
              <a:rPr lang="tr-TR" sz="2000" dirty="0" err="1">
                <a:latin typeface="Consolas" panose="020B0609020204030204" pitchFamily="49" charset="0"/>
              </a:rPr>
              <a:t>yarn.nodemanager.resource.memory-mb</a:t>
            </a:r>
            <a:r>
              <a:rPr lang="tr-TR" sz="2000" dirty="0">
                <a:latin typeface="Consolas" panose="020B0609020204030204" pitchFamily="49" charset="0"/>
              </a:rPr>
              <a:t>’.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Large 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but a </a:t>
            </a:r>
            <a:r>
              <a:rPr lang="tr-TR" sz="2800" dirty="0" err="1">
                <a:solidFill>
                  <a:prstClr val="black"/>
                </a:solidFill>
                <a:latin typeface="Roboto"/>
              </a:rPr>
              <a:t>few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of executors </a:t>
            </a:r>
            <a:r>
              <a:rPr lang="tr-TR" sz="2800" dirty="0" err="1">
                <a:solidFill>
                  <a:prstClr val="black"/>
                </a:solidFill>
                <a:latin typeface="Roboto"/>
              </a:rPr>
              <a:t>will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weaken parallelism.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Small 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but a lot of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executors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prstClr val="black"/>
                </a:solidFill>
                <a:latin typeface="Roboto"/>
              </a:rPr>
              <a:t>will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increase the need for shuffles.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prstClr val="black"/>
                </a:solidFill>
                <a:latin typeface="Roboto"/>
              </a:rPr>
              <a:t>Experiences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prstClr val="black"/>
                </a:solidFill>
                <a:latin typeface="Roboto"/>
              </a:rPr>
              <a:t>show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prstClr val="black"/>
                </a:solidFill>
                <a:latin typeface="Roboto"/>
              </a:rPr>
              <a:t>that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optimal </a:t>
            </a:r>
            <a:r>
              <a:rPr lang="en-US" sz="2800" dirty="0" err="1">
                <a:solidFill>
                  <a:prstClr val="black"/>
                </a:solidFill>
                <a:latin typeface="Roboto"/>
              </a:rPr>
              <a:t>vCore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number is around 5</a:t>
            </a:r>
            <a:r>
              <a:rPr lang="tr-TR" sz="2800" dirty="0">
                <a:solidFill>
                  <a:prstClr val="black"/>
                </a:solidFill>
                <a:latin typeface="Roboto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it is useful to determine this first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236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76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476" end="5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Tips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7381"/>
            <a:ext cx="10130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Use </a:t>
            </a:r>
            <a:r>
              <a:rPr lang="en-US" sz="2800" dirty="0" err="1">
                <a:solidFill>
                  <a:prstClr val="black"/>
                </a:solidFill>
                <a:latin typeface="Roboto"/>
              </a:rPr>
              <a:t>Kryo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serializer whenever possible. It can be 10 times faster than Java.</a:t>
            </a:r>
            <a:endParaRPr lang="tr-TR" sz="2800" dirty="0">
              <a:solidFill>
                <a:prstClr val="black"/>
              </a:solidFill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latin typeface="Roboto"/>
              </a:rPr>
              <a:t>For</a:t>
            </a:r>
            <a:r>
              <a:rPr lang="tr-TR" sz="2800" dirty="0">
                <a:latin typeface="Roboto"/>
              </a:rPr>
              <a:t> j</a:t>
            </a:r>
            <a:r>
              <a:rPr lang="en-US" sz="2800" dirty="0" err="1">
                <a:latin typeface="Roboto"/>
              </a:rPr>
              <a:t>oin</a:t>
            </a:r>
            <a:r>
              <a:rPr lang="en-US" sz="2800" dirty="0">
                <a:latin typeface="Roboto"/>
              </a:rPr>
              <a:t>, if one of the tables is too small, it can be broadcast</a:t>
            </a:r>
            <a:r>
              <a:rPr lang="tr-TR" sz="2800" dirty="0" err="1">
                <a:latin typeface="Roboto"/>
              </a:rPr>
              <a:t>ed</a:t>
            </a:r>
            <a:r>
              <a:rPr lang="en-US" sz="2800" dirty="0">
                <a:latin typeface="Roboto"/>
              </a:rPr>
              <a:t> to all executors.</a:t>
            </a: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latin typeface="Roboto"/>
              </a:rPr>
              <a:t>In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production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deploy-mode</a:t>
            </a: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</a:t>
            </a:r>
            <a:r>
              <a:rPr lang="tr-TR" sz="2800" dirty="0">
                <a:latin typeface="Roboto"/>
              </a:rPr>
              <a:t> is </a:t>
            </a:r>
            <a:r>
              <a:rPr lang="tr-TR" sz="2800" dirty="0" err="1">
                <a:latin typeface="Roboto"/>
              </a:rPr>
              <a:t>recommended</a:t>
            </a:r>
            <a:r>
              <a:rPr lang="tr-TR" sz="2800" dirty="0">
                <a:latin typeface="Roboto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800" dirty="0" err="1">
                <a:latin typeface="Roboto"/>
              </a:rPr>
              <a:t>If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you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want</a:t>
            </a:r>
            <a:r>
              <a:rPr lang="tr-TR" sz="2800" dirty="0">
                <a:latin typeface="Roboto"/>
              </a:rPr>
              <a:t> to </a:t>
            </a:r>
            <a:r>
              <a:rPr lang="tr-TR" sz="2800" dirty="0" err="1">
                <a:latin typeface="Roboto"/>
              </a:rPr>
              <a:t>see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your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tr-TR" sz="2800" dirty="0">
                <a:latin typeface="Roboto"/>
              </a:rPr>
              <a:t> and 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commands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for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development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phase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use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deploy-mode</a:t>
            </a:r>
            <a:r>
              <a:rPr 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mode</a:t>
            </a:r>
            <a:r>
              <a:rPr lang="tr-TR" sz="2800" dirty="0">
                <a:latin typeface="Roboto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8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459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6" y="123272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Example Resource plan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for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Spark Application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4" y="818141"/>
            <a:ext cx="101308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resources: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en-US" dirty="0"/>
              <a:t>19 worker</a:t>
            </a:r>
            <a:r>
              <a:rPr lang="tr-TR" dirty="0"/>
              <a:t>s </a:t>
            </a:r>
            <a:r>
              <a:rPr lang="en-US" dirty="0"/>
              <a:t>of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has</a:t>
            </a:r>
            <a:r>
              <a:rPr lang="en-US" dirty="0"/>
              <a:t> 48 virtual cores (vCPUs) and 384 GB of RAM. </a:t>
            </a:r>
            <a:r>
              <a:rPr lang="tr-TR" dirty="0" err="1"/>
              <a:t>We</a:t>
            </a:r>
            <a:r>
              <a:rPr lang="en-US" dirty="0"/>
              <a:t> want to process 200 TB of data. How should the </a:t>
            </a:r>
            <a:r>
              <a:rPr lang="tr-TR" dirty="0"/>
              <a:t>Spark</a:t>
            </a:r>
            <a:r>
              <a:rPr lang="en-US" dirty="0"/>
              <a:t> configuration be?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o</a:t>
            </a:r>
            <a:r>
              <a:rPr lang="en-US" dirty="0" err="1"/>
              <a:t>ptimal</a:t>
            </a:r>
            <a:r>
              <a:rPr lang="en-US" dirty="0"/>
              <a:t> cores per executor is 5 (</a:t>
            </a:r>
            <a:r>
              <a:rPr lang="en-US" dirty="0" err="1"/>
              <a:t>spark.executors.cores</a:t>
            </a:r>
            <a:r>
              <a:rPr lang="en-US" dirty="0"/>
              <a:t> = 5)</a:t>
            </a:r>
            <a:endParaRPr lang="tr-TR" dirty="0"/>
          </a:p>
          <a:p>
            <a:endParaRPr lang="tr-TR" dirty="0"/>
          </a:p>
          <a:p>
            <a:r>
              <a:rPr lang="en-US" dirty="0"/>
              <a:t>Number of executors per </a:t>
            </a:r>
            <a:r>
              <a:rPr lang="tr-TR" dirty="0"/>
              <a:t>worker</a:t>
            </a:r>
            <a:r>
              <a:rPr lang="en-US" dirty="0"/>
              <a:t> = (</a:t>
            </a:r>
            <a:r>
              <a:rPr lang="tr-TR" dirty="0"/>
              <a:t>worker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en-US" dirty="0"/>
              <a:t> - 1)</a:t>
            </a:r>
            <a:r>
              <a:rPr lang="tr-TR" dirty="0"/>
              <a:t> </a:t>
            </a:r>
            <a:r>
              <a:rPr lang="en-US" dirty="0"/>
              <a:t>/ </a:t>
            </a:r>
            <a:r>
              <a:rPr lang="en-US" dirty="0" err="1"/>
              <a:t>spark.executors.cores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r>
              <a:rPr lang="tr-TR" dirty="0"/>
              <a:t>			      </a:t>
            </a:r>
            <a:r>
              <a:rPr lang="en-US" dirty="0"/>
              <a:t>= (48 - 1)</a:t>
            </a:r>
            <a:r>
              <a:rPr lang="tr-TR" dirty="0"/>
              <a:t>                                </a:t>
            </a:r>
            <a:r>
              <a:rPr lang="en-US" dirty="0"/>
              <a:t>/ 5 </a:t>
            </a:r>
            <a:endParaRPr lang="tr-TR" dirty="0"/>
          </a:p>
          <a:p>
            <a:r>
              <a:rPr lang="tr-TR" dirty="0"/>
              <a:t>			      </a:t>
            </a:r>
            <a:r>
              <a:rPr lang="en-US" dirty="0"/>
              <a:t>= </a:t>
            </a:r>
            <a:r>
              <a:rPr lang="tr-TR" dirty="0"/>
              <a:t> </a:t>
            </a:r>
            <a:r>
              <a:rPr lang="en-US" dirty="0"/>
              <a:t>9</a:t>
            </a:r>
            <a:r>
              <a:rPr lang="tr-TR" dirty="0"/>
              <a:t> </a:t>
            </a:r>
            <a:r>
              <a:rPr lang="tr-TR" dirty="0" err="1"/>
              <a:t>executors</a:t>
            </a:r>
            <a:endParaRPr lang="tr-TR" dirty="0"/>
          </a:p>
          <a:p>
            <a:endParaRPr lang="tr-TR" sz="2800" dirty="0">
              <a:latin typeface="Roboto"/>
            </a:endParaRPr>
          </a:p>
          <a:p>
            <a:pPr lvl="0"/>
            <a:r>
              <a:rPr lang="tr-TR" dirty="0"/>
              <a:t>E</a:t>
            </a:r>
            <a:r>
              <a:rPr lang="en-US" dirty="0" err="1"/>
              <a:t>xecutor</a:t>
            </a:r>
            <a:r>
              <a:rPr lang="en-US" dirty="0"/>
              <a:t> memory = total RAM per </a:t>
            </a:r>
            <a:r>
              <a:rPr lang="tr-TR" dirty="0"/>
              <a:t>worker</a:t>
            </a:r>
            <a:r>
              <a:rPr lang="en-US" dirty="0"/>
              <a:t> / number of executors per </a:t>
            </a:r>
            <a:r>
              <a:rPr lang="tr-TR" dirty="0"/>
              <a:t>worker </a:t>
            </a:r>
            <a:r>
              <a:rPr lang="tr-TR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1 GB for the Hadoop daemons.</a:t>
            </a:r>
            <a:r>
              <a:rPr lang="tr-TR" sz="1200" dirty="0">
                <a:solidFill>
                  <a:prstClr val="black"/>
                </a:solidFill>
              </a:rPr>
              <a:t>)</a:t>
            </a:r>
            <a:endParaRPr lang="tr-TR" dirty="0"/>
          </a:p>
          <a:p>
            <a:r>
              <a:rPr lang="tr-TR" dirty="0"/>
              <a:t>	               </a:t>
            </a:r>
            <a:r>
              <a:rPr lang="en-US" dirty="0"/>
              <a:t>= 383 </a:t>
            </a:r>
            <a:r>
              <a:rPr lang="tr-TR" dirty="0"/>
              <a:t>                              </a:t>
            </a:r>
            <a:r>
              <a:rPr lang="en-US" dirty="0"/>
              <a:t>/ 9 </a:t>
            </a:r>
            <a:endParaRPr lang="tr-TR" dirty="0"/>
          </a:p>
          <a:p>
            <a:r>
              <a:rPr lang="tr-TR" dirty="0"/>
              <a:t>                                </a:t>
            </a:r>
            <a:r>
              <a:rPr lang="en-US" dirty="0"/>
              <a:t>= 42</a:t>
            </a:r>
            <a:r>
              <a:rPr lang="tr-TR" dirty="0"/>
              <a:t> GB  </a:t>
            </a:r>
          </a:p>
          <a:p>
            <a:r>
              <a:rPr lang="tr-TR" dirty="0"/>
              <a:t>(</a:t>
            </a:r>
            <a:r>
              <a:rPr lang="en-US" sz="1200" dirty="0"/>
              <a:t>This total executor memory includes the executor memory and overhead (</a:t>
            </a:r>
            <a:r>
              <a:rPr lang="en-US" sz="1200" dirty="0" err="1"/>
              <a:t>spark.yarn.executor.memoryOverhead</a:t>
            </a:r>
            <a:r>
              <a:rPr lang="en-US" sz="1200" dirty="0"/>
              <a:t>). Assign 10 percent from this total executor memory to the memory overhead and the remaining 90 percent to executor memory</a:t>
            </a:r>
            <a:r>
              <a:rPr lang="tr-TR" sz="1200" dirty="0"/>
              <a:t>.)</a:t>
            </a:r>
          </a:p>
          <a:p>
            <a:endParaRPr lang="tr-TR" sz="1200" dirty="0"/>
          </a:p>
          <a:p>
            <a:r>
              <a:rPr lang="en-US" dirty="0" err="1"/>
              <a:t>spark.executors.memory</a:t>
            </a:r>
            <a:r>
              <a:rPr lang="en-US" dirty="0"/>
              <a:t> = total executor memory * 0.90 </a:t>
            </a:r>
            <a:endParaRPr lang="tr-TR" dirty="0"/>
          </a:p>
          <a:p>
            <a:r>
              <a:rPr lang="en-US" b="1" dirty="0" err="1"/>
              <a:t>spark.executors.memory</a:t>
            </a:r>
            <a:r>
              <a:rPr lang="en-US" b="1" dirty="0"/>
              <a:t> = 42 * 0.9 = 37 </a:t>
            </a:r>
            <a:r>
              <a:rPr lang="tr-TR" b="1" dirty="0"/>
              <a:t>GB</a:t>
            </a:r>
          </a:p>
          <a:p>
            <a:endParaRPr lang="tr-TR" sz="1200" dirty="0"/>
          </a:p>
          <a:p>
            <a:r>
              <a:rPr lang="en-US" dirty="0" err="1"/>
              <a:t>spark.yarn.executor.memoryOverhead</a:t>
            </a:r>
            <a:r>
              <a:rPr lang="en-US" dirty="0"/>
              <a:t> = total executor memory * 0.10 </a:t>
            </a:r>
            <a:r>
              <a:rPr lang="en-US" dirty="0" err="1"/>
              <a:t>spark.yarn.executor.memoryOverhead</a:t>
            </a:r>
            <a:r>
              <a:rPr lang="en-US" dirty="0"/>
              <a:t> = 42 * 0.1 = 5 </a:t>
            </a:r>
            <a:r>
              <a:rPr lang="tr-TR" sz="1200" dirty="0"/>
              <a:t>(</a:t>
            </a:r>
            <a:r>
              <a:rPr lang="en-US" sz="1200" dirty="0"/>
              <a:t>We shared 42 as 37 and 5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17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Example Resource plan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for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Spark Application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8847"/>
            <a:ext cx="101308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9 </a:t>
            </a:r>
            <a:r>
              <a:rPr lang="tr-TR" dirty="0" err="1"/>
              <a:t>executors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wprker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and </a:t>
            </a:r>
            <a:r>
              <a:rPr lang="tr-TR" dirty="0" err="1"/>
              <a:t>we</a:t>
            </a:r>
            <a:r>
              <a:rPr lang="tr-TR" dirty="0"/>
              <a:t> had total 19 </a:t>
            </a:r>
            <a:r>
              <a:rPr lang="tr-TR" dirty="0" err="1"/>
              <a:t>workers</a:t>
            </a:r>
            <a:r>
              <a:rPr lang="tr-TR" dirty="0"/>
              <a:t>. </a:t>
            </a:r>
            <a:r>
              <a:rPr lang="tr-TR" dirty="0" err="1"/>
              <a:t>Now</a:t>
            </a:r>
            <a:r>
              <a:rPr lang="tr-TR" dirty="0"/>
              <a:t> it is </a:t>
            </a:r>
            <a:r>
              <a:rPr lang="tr-TR" dirty="0" err="1"/>
              <a:t>easy</a:t>
            </a:r>
            <a:r>
              <a:rPr lang="tr-TR" dirty="0"/>
              <a:t> to </a:t>
            </a:r>
            <a:r>
              <a:rPr lang="tr-TR" dirty="0" err="1"/>
              <a:t>calculate</a:t>
            </a:r>
            <a:r>
              <a:rPr lang="tr-TR" dirty="0"/>
              <a:t>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executors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run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 err="1"/>
              <a:t>spark.executor.instances</a:t>
            </a:r>
            <a:r>
              <a:rPr lang="en-US" dirty="0"/>
              <a:t> = (number of executors per </a:t>
            </a:r>
            <a:r>
              <a:rPr lang="tr-TR" dirty="0"/>
              <a:t>worker</a:t>
            </a:r>
            <a:r>
              <a:rPr lang="en-US" dirty="0"/>
              <a:t> * number of core instances) minus 1 for the driver </a:t>
            </a:r>
            <a:endParaRPr lang="tr-TR" dirty="0"/>
          </a:p>
          <a:p>
            <a:r>
              <a:rPr lang="en-US" b="1" dirty="0" err="1"/>
              <a:t>spark.executor.instances</a:t>
            </a:r>
            <a:r>
              <a:rPr lang="en-US" b="1" dirty="0"/>
              <a:t> = (9 * 19) - 1 = 170</a:t>
            </a:r>
            <a:endParaRPr lang="tr-TR" b="1" dirty="0"/>
          </a:p>
          <a:p>
            <a:endParaRPr lang="tr-TR" sz="1200" dirty="0"/>
          </a:p>
          <a:p>
            <a:r>
              <a:rPr lang="tr-TR" dirty="0" err="1"/>
              <a:t>spark.default.parallelism</a:t>
            </a:r>
            <a:r>
              <a:rPr lang="tr-TR" dirty="0"/>
              <a:t> = </a:t>
            </a:r>
            <a:r>
              <a:rPr lang="tr-TR" dirty="0" err="1"/>
              <a:t>spark.executor.instances</a:t>
            </a:r>
            <a:r>
              <a:rPr lang="tr-TR" dirty="0"/>
              <a:t> * </a:t>
            </a:r>
            <a:r>
              <a:rPr lang="tr-TR" dirty="0" err="1"/>
              <a:t>spark.executors.cores</a:t>
            </a:r>
            <a:endParaRPr lang="tr-TR" dirty="0"/>
          </a:p>
          <a:p>
            <a:r>
              <a:rPr lang="tr-TR" dirty="0" err="1"/>
              <a:t>spark.default.parallelism</a:t>
            </a:r>
            <a:r>
              <a:rPr lang="tr-TR" dirty="0"/>
              <a:t> = 170 * 5  = 850</a:t>
            </a:r>
          </a:p>
          <a:p>
            <a:endParaRPr lang="tr-TR" sz="1200" dirty="0"/>
          </a:p>
          <a:p>
            <a:r>
              <a:rPr lang="tr-TR" dirty="0" err="1"/>
              <a:t>Partion</a:t>
            </a:r>
            <a:r>
              <a:rPr lang="tr-TR" dirty="0"/>
              <a:t> size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200 TB / 850 = 0.23 TB</a:t>
            </a:r>
          </a:p>
        </p:txBody>
      </p:sp>
    </p:spTree>
    <p:extLst>
      <p:ext uri="{BB962C8B-B14F-4D97-AF65-F5344CB8AC3E}">
        <p14:creationId xmlns:p14="http://schemas.microsoft.com/office/powerpoint/2010/main" val="602241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crypted-tbn3.gstatic.com/images?q=tbn:ANd9GcR...">
            <a:extLst>
              <a:ext uri="{FF2B5EF4-FFF2-40B4-BE49-F238E27FC236}">
                <a16:creationId xmlns:a16="http://schemas.microsoft.com/office/drawing/2014/main" id="{CA338866-8243-47BF-BB50-C7C3E9D0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0"/>
            <a:ext cx="521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5DA5B0E-6C2A-44D5-AB13-55435761BBBE}"/>
              </a:ext>
            </a:extLst>
          </p:cNvPr>
          <p:cNvSpPr/>
          <p:nvPr/>
        </p:nvSpPr>
        <p:spPr>
          <a:xfrm>
            <a:off x="709268" y="1993050"/>
            <a:ext cx="505138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Whole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book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is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about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</a:p>
          <a:p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Spark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could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be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run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faster</a:t>
            </a:r>
            <a:r>
              <a:rPr lang="tr-TR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.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endParaRPr lang="tr-TR" sz="32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5130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Example Resource plan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for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Spark Application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6B3EBAA-FBB7-4263-9B37-FAC56CB0E97C}"/>
              </a:ext>
            </a:extLst>
          </p:cNvPr>
          <p:cNvSpPr txBox="1"/>
          <p:nvPr/>
        </p:nvSpPr>
        <p:spPr>
          <a:xfrm>
            <a:off x="745069" y="987325"/>
            <a:ext cx="10701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Divide the total cores by the optimal number of cores per executor</a:t>
            </a:r>
            <a:r>
              <a:rPr lang="tr-TR" sz="3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(5)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, plus the total memory you found. You will find the total number of executor and the memory per executor.</a:t>
            </a:r>
            <a:endParaRPr lang="tr-TR" sz="36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0E0963-94B8-4CEF-9FB0-B86CD61A2E28}"/>
              </a:ext>
            </a:extLst>
          </p:cNvPr>
          <p:cNvSpPr txBox="1"/>
          <p:nvPr/>
        </p:nvSpPr>
        <p:spPr>
          <a:xfrm>
            <a:off x="872359" y="3857297"/>
            <a:ext cx="10510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 –master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deploy-mode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cluster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executor-memory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37G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executor-cores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num-executors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170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com.example.Experiments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mySparkApplication.jar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740977" y="265035"/>
            <a:ext cx="1071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Dynamic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Resource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Allocation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(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spark.dynamicAllocation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7381"/>
            <a:ext cx="1013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Requesting additional resources as needed throughout the life of the application</a:t>
            </a:r>
            <a:r>
              <a:rPr lang="tr-TR" sz="2400" dirty="0">
                <a:latin typeface="Roboto"/>
              </a:rPr>
              <a:t> and</a:t>
            </a:r>
            <a:r>
              <a:rPr lang="en-US" sz="2400" dirty="0">
                <a:latin typeface="Roboto"/>
              </a:rPr>
              <a:t> returning those that are not needed.</a:t>
            </a:r>
            <a:endParaRPr lang="tr-TR" sz="2400" dirty="0">
              <a:latin typeface="Roboto"/>
            </a:endParaRPr>
          </a:p>
          <a:p>
            <a:endParaRPr lang="en-US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Spark requests resources if there is any pending task.</a:t>
            </a: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Spark returns</a:t>
            </a:r>
            <a:r>
              <a:rPr lang="tr-TR" sz="2400" dirty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unused resource</a:t>
            </a:r>
            <a:r>
              <a:rPr lang="tr-TR" sz="2400" dirty="0">
                <a:latin typeface="Roboto"/>
              </a:rPr>
              <a:t>s</a:t>
            </a:r>
            <a:r>
              <a:rPr lang="en-US" sz="2400" dirty="0">
                <a:latin typeface="Roboto"/>
              </a:rPr>
              <a:t> after a certain amount of time (</a:t>
            </a:r>
            <a:r>
              <a:rPr lang="en-US" sz="2400" dirty="0" err="1">
                <a:latin typeface="Roboto"/>
              </a:rPr>
              <a:t>spark.dynamicAllocation.executorIdleTime</a:t>
            </a:r>
            <a:r>
              <a:rPr lang="en-US" sz="2400" dirty="0">
                <a:latin typeface="Roboto"/>
              </a:rPr>
              <a:t> = 60sn).</a:t>
            </a: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Resources with cache data are not returned (</a:t>
            </a:r>
            <a:r>
              <a:rPr lang="en-US" sz="2400" dirty="0" err="1">
                <a:latin typeface="Roboto"/>
              </a:rPr>
              <a:t>spark.dynamicAllocation.cachedExecutorIdleTimeout</a:t>
            </a:r>
            <a:r>
              <a:rPr lang="en-US" sz="2400" dirty="0">
                <a:latin typeface="Roboto"/>
              </a:rPr>
              <a:t> = infinity)</a:t>
            </a:r>
            <a:endParaRPr lang="tr-TR" sz="2400" dirty="0">
              <a:latin typeface="Roboto"/>
            </a:endParaRPr>
          </a:p>
          <a:p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467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740977" y="265035"/>
            <a:ext cx="1071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Dynamic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Resource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Allocation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(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spark.dynamicAllocation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7381"/>
            <a:ext cx="10130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The amount of executor can be specified for a start (</a:t>
            </a:r>
            <a:r>
              <a:rPr lang="en-US" sz="2400" dirty="0" err="1">
                <a:latin typeface="Roboto"/>
              </a:rPr>
              <a:t>spark.dynamicAllocation.initialExecutors</a:t>
            </a:r>
            <a:r>
              <a:rPr lang="en-US" sz="2400" dirty="0">
                <a:latin typeface="Roboto"/>
              </a:rPr>
              <a:t> = 0) A higher number can be given according to experience</a:t>
            </a:r>
            <a:r>
              <a:rPr lang="tr-TR" sz="2400" dirty="0">
                <a:latin typeface="Roboto"/>
              </a:rPr>
              <a:t> (</a:t>
            </a:r>
            <a:r>
              <a:rPr lang="tr-TR" sz="2400" dirty="0" err="1">
                <a:latin typeface="Roboto"/>
              </a:rPr>
              <a:t>e.g</a:t>
            </a:r>
            <a:r>
              <a:rPr lang="tr-TR" sz="2400" dirty="0">
                <a:latin typeface="Roboto"/>
              </a:rPr>
              <a:t>. 4-5)</a:t>
            </a:r>
            <a:r>
              <a:rPr lang="en-US" sz="2400" dirty="0">
                <a:latin typeface="Roboto"/>
              </a:rPr>
              <a:t>.</a:t>
            </a: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400" dirty="0">
                <a:latin typeface="Roboto"/>
              </a:rPr>
              <a:t>R</a:t>
            </a:r>
            <a:r>
              <a:rPr lang="en-US" sz="2400" dirty="0" err="1">
                <a:latin typeface="Roboto"/>
              </a:rPr>
              <a:t>esource</a:t>
            </a:r>
            <a:r>
              <a:rPr lang="en-US" sz="2400" dirty="0">
                <a:latin typeface="Roboto"/>
              </a:rPr>
              <a:t> limitations can be made </a:t>
            </a:r>
            <a:r>
              <a:rPr lang="tr-TR" sz="2400" dirty="0" err="1">
                <a:latin typeface="Roboto"/>
              </a:rPr>
              <a:t>with</a:t>
            </a:r>
            <a:r>
              <a:rPr lang="tr-TR" sz="2400" dirty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(</a:t>
            </a:r>
            <a:r>
              <a:rPr lang="en-US" sz="2400" dirty="0" err="1">
                <a:latin typeface="Roboto"/>
              </a:rPr>
              <a:t>spark.dynamicAllocation.maxExecutors</a:t>
            </a:r>
            <a:r>
              <a:rPr lang="en-US" sz="2400" dirty="0">
                <a:latin typeface="Roboto"/>
              </a:rPr>
              <a:t>) and (</a:t>
            </a:r>
            <a:r>
              <a:rPr lang="en-US" sz="2400" dirty="0" err="1">
                <a:latin typeface="Roboto"/>
              </a:rPr>
              <a:t>spark.dynamicAllocation.minExecutors</a:t>
            </a:r>
            <a:r>
              <a:rPr lang="en-US" sz="2400" dirty="0">
                <a:latin typeface="Roboto"/>
              </a:rPr>
              <a:t>). </a:t>
            </a: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Max </a:t>
            </a:r>
            <a:r>
              <a:rPr lang="tr-TR" sz="2400" dirty="0">
                <a:latin typeface="Roboto"/>
              </a:rPr>
              <a:t>is </a:t>
            </a:r>
            <a:r>
              <a:rPr lang="tr-TR" sz="2400" dirty="0" err="1">
                <a:latin typeface="Roboto"/>
              </a:rPr>
              <a:t>important</a:t>
            </a:r>
            <a:r>
              <a:rPr lang="tr-TR" sz="2400" dirty="0">
                <a:latin typeface="Roboto"/>
              </a:rPr>
              <a:t> to </a:t>
            </a:r>
            <a:r>
              <a:rPr lang="tr-TR" sz="2400" dirty="0" err="1">
                <a:latin typeface="Roboto"/>
              </a:rPr>
              <a:t>prevent</a:t>
            </a:r>
            <a:r>
              <a:rPr lang="tr-TR" sz="2400" dirty="0">
                <a:latin typeface="Roboto"/>
              </a:rPr>
              <a:t> a user/</a:t>
            </a:r>
            <a:r>
              <a:rPr lang="tr-TR" sz="2400" dirty="0" err="1">
                <a:latin typeface="Roboto"/>
              </a:rPr>
              <a:t>application</a:t>
            </a:r>
            <a:r>
              <a:rPr lang="tr-TR" sz="2400" dirty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do not exploit all of the resource</a:t>
            </a:r>
            <a:r>
              <a:rPr lang="tr-TR" sz="2400" dirty="0">
                <a:latin typeface="Roboto"/>
              </a:rPr>
              <a:t>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The executor</a:t>
            </a:r>
            <a:r>
              <a:rPr lang="tr-TR" sz="2400" dirty="0">
                <a:latin typeface="Roboto"/>
              </a:rPr>
              <a:t> size</a:t>
            </a:r>
            <a:r>
              <a:rPr lang="en-US" sz="2400" dirty="0">
                <a:latin typeface="Roboto"/>
              </a:rPr>
              <a:t> must </a:t>
            </a:r>
            <a:r>
              <a:rPr lang="tr-TR" sz="2400" dirty="0">
                <a:latin typeface="Roboto"/>
              </a:rPr>
              <a:t>be </a:t>
            </a:r>
            <a:r>
              <a:rPr lang="en-US" sz="2400" dirty="0">
                <a:latin typeface="Roboto"/>
              </a:rPr>
              <a:t>determine</a:t>
            </a:r>
            <a:r>
              <a:rPr lang="tr-TR" sz="2400" dirty="0">
                <a:latin typeface="Roboto"/>
              </a:rPr>
              <a:t>d</a:t>
            </a:r>
            <a:r>
              <a:rPr lang="en-US" sz="2400" dirty="0">
                <a:latin typeface="Roboto"/>
              </a:rPr>
              <a:t>. Because this does not change throughout the application. </a:t>
            </a:r>
            <a:r>
              <a:rPr lang="tr-TR" sz="2400" dirty="0" err="1">
                <a:latin typeface="Roboto"/>
              </a:rPr>
              <a:t>Only</a:t>
            </a:r>
            <a:r>
              <a:rPr lang="tr-TR" sz="2400" dirty="0">
                <a:latin typeface="Roboto"/>
              </a:rPr>
              <a:t> t</a:t>
            </a:r>
            <a:r>
              <a:rPr lang="en-US" sz="2400" dirty="0">
                <a:latin typeface="Roboto"/>
              </a:rPr>
              <a:t>he amount of executor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changes</a:t>
            </a:r>
            <a:r>
              <a:rPr lang="en-US" sz="2400" dirty="0">
                <a:latin typeface="Roboto"/>
              </a:rPr>
              <a:t>.</a:t>
            </a:r>
            <a:endParaRPr lang="tr-TR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/>
              </a:rPr>
              <a:t>Too big executor</a:t>
            </a:r>
            <a:r>
              <a:rPr lang="tr-TR" sz="2400" dirty="0">
                <a:latin typeface="Roboto"/>
              </a:rPr>
              <a:t> size</a:t>
            </a:r>
            <a:r>
              <a:rPr lang="en-US" sz="2400" dirty="0">
                <a:latin typeface="Roboto"/>
              </a:rPr>
              <a:t> makes difficult</a:t>
            </a:r>
            <a:r>
              <a:rPr lang="tr-TR" sz="2400" dirty="0">
                <a:latin typeface="Roboto"/>
              </a:rPr>
              <a:t> to </a:t>
            </a:r>
            <a:r>
              <a:rPr lang="tr-TR" sz="2400" dirty="0" err="1">
                <a:latin typeface="Roboto"/>
              </a:rPr>
              <a:t>get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resources</a:t>
            </a:r>
            <a:r>
              <a:rPr lang="tr-TR" sz="2400" dirty="0">
                <a:latin typeface="Roboto"/>
              </a:rPr>
              <a:t>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28107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D5582FA-9046-4FC7-9D5B-07F16BEB6624}"/>
              </a:ext>
            </a:extLst>
          </p:cNvPr>
          <p:cNvSpPr txBox="1"/>
          <p:nvPr/>
        </p:nvSpPr>
        <p:spPr>
          <a:xfrm>
            <a:off x="764444" y="280684"/>
            <a:ext cx="1028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Activating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Dynamic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Resource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Allocation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5063B-DD5B-471A-8CC9-87C65BBD3CBD}"/>
              </a:ext>
            </a:extLst>
          </p:cNvPr>
          <p:cNvSpPr txBox="1"/>
          <p:nvPr/>
        </p:nvSpPr>
        <p:spPr>
          <a:xfrm>
            <a:off x="1030597" y="946618"/>
            <a:ext cx="10130805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spark.dynamicAllocation.enabled</a:t>
            </a:r>
            <a:r>
              <a:rPr lang="tr-TR" sz="2800" dirty="0">
                <a:latin typeface="Roboto"/>
              </a:rPr>
              <a:t>=</a:t>
            </a:r>
            <a:r>
              <a:rPr lang="en-US" sz="2800" dirty="0">
                <a:latin typeface="Roboto"/>
              </a:rPr>
              <a:t>true.</a:t>
            </a:r>
            <a:endParaRPr lang="tr-TR" sz="2800" dirty="0">
              <a:latin typeface="Robot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spark.shuffle.service.enabled</a:t>
            </a:r>
            <a:r>
              <a:rPr lang="tr-TR" sz="2800" dirty="0">
                <a:latin typeface="Roboto"/>
              </a:rPr>
              <a:t>=</a:t>
            </a:r>
            <a:r>
              <a:rPr lang="en-US" sz="2800" dirty="0">
                <a:latin typeface="Roboto"/>
              </a:rPr>
              <a:t>true.</a:t>
            </a:r>
            <a:endParaRPr lang="tr-TR" sz="2800" dirty="0">
              <a:latin typeface="Robot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Roboto"/>
              </a:rPr>
              <a:t>The value of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spark.executor.instances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should not be determined because we want to do the opposite.</a:t>
            </a:r>
            <a:endParaRPr lang="tr-TR" sz="2800" dirty="0">
              <a:latin typeface="Robot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Assign</a:t>
            </a:r>
            <a:r>
              <a:rPr lang="tr-TR" sz="2800" dirty="0">
                <a:latin typeface="Roboto"/>
              </a:rPr>
              <a:t> a </a:t>
            </a:r>
            <a:r>
              <a:rPr lang="tr-TR" sz="2800" dirty="0" err="1">
                <a:latin typeface="Roboto"/>
              </a:rPr>
              <a:t>value</a:t>
            </a:r>
            <a:r>
              <a:rPr lang="tr-TR" sz="2800" dirty="0">
                <a:latin typeface="Roboto"/>
              </a:rPr>
              <a:t> to </a:t>
            </a: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spark.executor.memory</a:t>
            </a:r>
            <a:endParaRPr lang="tr-TR" sz="2800" dirty="0">
              <a:latin typeface="Robot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Assign</a:t>
            </a:r>
            <a:r>
              <a:rPr lang="tr-TR" sz="2800" dirty="0">
                <a:latin typeface="Roboto"/>
              </a:rPr>
              <a:t> a </a:t>
            </a:r>
            <a:r>
              <a:rPr lang="tr-TR" sz="2800" dirty="0" err="1">
                <a:latin typeface="Roboto"/>
              </a:rPr>
              <a:t>value</a:t>
            </a:r>
            <a:r>
              <a:rPr lang="tr-TR" sz="2800" dirty="0">
                <a:latin typeface="Roboto"/>
              </a:rPr>
              <a:t> to </a:t>
            </a: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spark.executor.core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Assign</a:t>
            </a:r>
            <a:r>
              <a:rPr lang="tr-TR" sz="2800" dirty="0">
                <a:latin typeface="Roboto"/>
              </a:rPr>
              <a:t> a </a:t>
            </a:r>
            <a:r>
              <a:rPr lang="tr-TR" sz="2800" dirty="0" err="1">
                <a:latin typeface="Roboto"/>
              </a:rPr>
              <a:t>value</a:t>
            </a:r>
            <a:r>
              <a:rPr lang="tr-TR" sz="2800" dirty="0">
                <a:latin typeface="Roboto"/>
              </a:rPr>
              <a:t> to </a:t>
            </a: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spark.dynamicAllocation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minExecutors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ve </a:t>
            </a:r>
            <a:r>
              <a:rPr lang="tr-TR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maxExecutors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213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D5582FA-9046-4FC7-9D5B-07F16BEB6624}"/>
              </a:ext>
            </a:extLst>
          </p:cNvPr>
          <p:cNvSpPr txBox="1"/>
          <p:nvPr/>
        </p:nvSpPr>
        <p:spPr>
          <a:xfrm>
            <a:off x="764444" y="280684"/>
            <a:ext cx="10283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Roboto"/>
              </a:rPr>
              <a:t>Spark submit with </a:t>
            </a:r>
            <a:r>
              <a:rPr lang="en-US" sz="3200" b="1" dirty="0" err="1">
                <a:solidFill>
                  <a:srgbClr val="FF0000"/>
                </a:solidFill>
                <a:latin typeface="Roboto"/>
              </a:rPr>
              <a:t>dynamicAllocation</a:t>
            </a:r>
            <a:r>
              <a:rPr lang="en-US" sz="3200" b="1" dirty="0">
                <a:solidFill>
                  <a:srgbClr val="FF0000"/>
                </a:solidFill>
                <a:latin typeface="Roboto"/>
              </a:rPr>
              <a:t> client mode with G1GC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D3C730-625F-46E0-A94E-7E30A34CDF28}"/>
              </a:ext>
            </a:extLst>
          </p:cNvPr>
          <p:cNvSpPr txBox="1"/>
          <p:nvPr/>
        </p:nvSpPr>
        <p:spPr>
          <a:xfrm>
            <a:off x="982891" y="1546176"/>
            <a:ext cx="10510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 --master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deploy-mode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executor-memory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1500M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executor-cores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spark.executor.extraJavaOptions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=-XX:+UseG1GC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spark.dynamicAllocation.enabled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spark.shuffle.service.enabled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spark.dynamicAllocation.minExecutors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spark.dynamicAllocation.maxExecutors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spark.dynamicAllocation.initialExecutors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com.example.Experiments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mySparkApplication.jar</a:t>
            </a:r>
          </a:p>
        </p:txBody>
      </p:sp>
    </p:spTree>
    <p:extLst>
      <p:ext uri="{BB962C8B-B14F-4D97-AF65-F5344CB8AC3E}">
        <p14:creationId xmlns:p14="http://schemas.microsoft.com/office/powerpoint/2010/main" val="337400167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64889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References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72389" y="1114764"/>
            <a:ext cx="9943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Karau, Holden, and Rachel Warren. </a:t>
            </a:r>
            <a:r>
              <a:rPr lang="en-US" i="1" dirty="0"/>
              <a:t>High performance Spark: best practices for scaling and optimizing Apache Spark</a:t>
            </a:r>
            <a:r>
              <a:rPr lang="en-US" dirty="0"/>
              <a:t>. ” O’Reilly Media, Inc.”, 2017.</a:t>
            </a:r>
            <a:endParaRPr lang="tr-TR" dirty="0"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2"/>
              </a:rPr>
              <a:t>https://clouderatemp.wpengine.com/blog/2015/03/how-to-tune-your-apache-spark-jobs-part-1/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3"/>
              </a:rPr>
              <a:t>https://blog.cloudera.com/how-to-tune-your-apache-spark-jobs-part-2/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4"/>
              </a:rPr>
              <a:t>https://aws.amazon.com/tr/blogs/big-data/best-practices-for-successfully-managing-memory-for-apache-spark-applications-on-amazon-emr/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5"/>
              </a:rPr>
              <a:t>https://spark.apache.org/docs/2.4.0/tuning.html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6"/>
              </a:rPr>
              <a:t>https://www.tutorialdocs.com/article/spark-memory-management.html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7"/>
              </a:rPr>
              <a:t>https://big-data-demystified.ninja/2018/06/07/here-is-example-to-demonstrate-how-to-work-with-maximizeresourceallocation-and-spark-dynamicallocation/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0287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Resources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that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impact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on Spark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Application’s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performance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563999"/>
            <a:ext cx="10130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CPU </a:t>
            </a:r>
            <a:endParaRPr lang="tr-TR" sz="44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N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etwork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bandwidth</a:t>
            </a:r>
            <a:endParaRPr lang="tr-TR" sz="44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M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emory</a:t>
            </a:r>
            <a:endParaRPr lang="tr-TR" sz="4400" b="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4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Code</a:t>
            </a:r>
            <a:endParaRPr lang="en-US" sz="4400" b="1" dirty="0">
              <a:latin typeface="Robo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D382C22-A640-40DA-9FC2-7D4DFFD1CB09}"/>
              </a:ext>
            </a:extLst>
          </p:cNvPr>
          <p:cNvSpPr/>
          <p:nvPr/>
        </p:nvSpPr>
        <p:spPr>
          <a:xfrm>
            <a:off x="1303606" y="4667349"/>
            <a:ext cx="101308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/>
              </a:rPr>
              <a:t>There is much more room for movement on the memory and code side.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72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Roboto"/>
              </a:rPr>
              <a:t>Spark Executor Memory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Compartments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94D9609-37C7-4F23-ABE1-0A35FEC1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3" y="1215191"/>
            <a:ext cx="10800792" cy="46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71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Some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important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846547"/>
            <a:ext cx="1013080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spark.executor.memory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Size of memory to use for each executor that runs the task.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spark.executor.cores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Number of virtual cores.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spark.executor.instances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­– Number of executors. Set this parameter unless </a:t>
            </a:r>
            <a:r>
              <a:rPr lang="en-US" sz="2600" dirty="0" err="1">
                <a:latin typeface="Roboto"/>
              </a:rPr>
              <a:t>spark.dynamicAllocation.enabled</a:t>
            </a:r>
            <a:r>
              <a:rPr lang="en-US" sz="2600" dirty="0">
                <a:latin typeface="Roboto"/>
              </a:rPr>
              <a:t> is set to true.</a:t>
            </a:r>
            <a:endParaRPr lang="tr-TR" sz="2600" dirty="0">
              <a:latin typeface="Roboto"/>
            </a:endParaRPr>
          </a:p>
          <a:p>
            <a:endParaRPr lang="tr-TR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spark.driver.memory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Size of memory to use for the driver.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spark.driver.cores</a:t>
            </a:r>
            <a:r>
              <a:rPr lang="en-US" sz="2600" dirty="0">
                <a:latin typeface="Roboto"/>
              </a:rPr>
              <a:t> – Number of virtual cores to use for the driver.</a:t>
            </a:r>
            <a:endParaRPr lang="tr-TR" sz="2600" dirty="0">
              <a:latin typeface="Robo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2E4681A-7D44-4885-81E6-75D00AEFDAE5}"/>
              </a:ext>
            </a:extLst>
          </p:cNvPr>
          <p:cNvSpPr/>
          <p:nvPr/>
        </p:nvSpPr>
        <p:spPr>
          <a:xfrm>
            <a:off x="1027250" y="813916"/>
            <a:ext cx="10098593" cy="3064748"/>
          </a:xfrm>
          <a:prstGeom prst="rect">
            <a:avLst/>
          </a:prstGeom>
          <a:solidFill>
            <a:srgbClr val="FFE699">
              <a:alpha val="58039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982176"/>
            <a:ext cx="10130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spark.default.parallelism</a:t>
            </a:r>
            <a:r>
              <a:rPr lang="en-US" sz="2400" dirty="0">
                <a:latin typeface="Roboto"/>
              </a:rPr>
              <a:t> – Default number of partitions in RDDs returned by transformations like join, </a:t>
            </a:r>
            <a:r>
              <a:rPr lang="en-US" sz="2400" dirty="0" err="1">
                <a:latin typeface="Roboto"/>
              </a:rPr>
              <a:t>reduceByKey</a:t>
            </a:r>
            <a:r>
              <a:rPr lang="en-US" sz="2400" dirty="0">
                <a:latin typeface="Roboto"/>
              </a:rPr>
              <a:t>, and parallelize when no partition number is set by the user.</a:t>
            </a:r>
            <a:r>
              <a:rPr lang="tr-TR" sz="2400" dirty="0">
                <a:latin typeface="Roboto"/>
              </a:rPr>
              <a:t> (</a:t>
            </a:r>
            <a:r>
              <a:rPr lang="en-US" sz="2400" dirty="0"/>
              <a:t>total number of cores on all executor nodes or 2, whichever is larger</a:t>
            </a:r>
            <a:r>
              <a:rPr lang="tr-TR" sz="2400" dirty="0"/>
              <a:t>)</a:t>
            </a:r>
            <a:endParaRPr lang="en-US" sz="2400" dirty="0">
              <a:latin typeface="Roboto"/>
            </a:endParaRP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spark.network.timeout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400" dirty="0">
                <a:latin typeface="Roboto"/>
              </a:rPr>
              <a:t>– Timeout for all network transactions</a:t>
            </a:r>
            <a:endParaRPr lang="tr-TR" sz="2400" dirty="0">
              <a:latin typeface="Roboto"/>
            </a:endParaRPr>
          </a:p>
          <a:p>
            <a:endParaRPr lang="tr-TR" sz="2400" dirty="0">
              <a:latin typeface="Roboto"/>
            </a:endParaRP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spark.executor.heartbeatInterval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400" dirty="0">
                <a:latin typeface="Roboto"/>
              </a:rPr>
              <a:t>– Interval between each executor’s heartbeats to the driver. This value </a:t>
            </a:r>
            <a:r>
              <a:rPr lang="en-US" sz="2400" b="1" dirty="0">
                <a:latin typeface="Roboto"/>
              </a:rPr>
              <a:t>should be significantly less than </a:t>
            </a:r>
            <a:r>
              <a:rPr lang="en-US" sz="2400" b="1" dirty="0" err="1">
                <a:latin typeface="Roboto"/>
              </a:rPr>
              <a:t>spark.network.timeout</a:t>
            </a:r>
            <a:r>
              <a:rPr lang="en-US" sz="2400" dirty="0">
                <a:latin typeface="Roboto"/>
              </a:rPr>
              <a:t>.</a:t>
            </a:r>
            <a:endParaRPr lang="tr-TR" sz="2400" dirty="0">
              <a:latin typeface="Roboto"/>
            </a:endParaRPr>
          </a:p>
          <a:p>
            <a:endParaRPr lang="en-US" sz="2400" dirty="0">
              <a:latin typeface="Roboto"/>
            </a:endParaRP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spark.memory.fraction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400" dirty="0">
                <a:latin typeface="Roboto"/>
              </a:rPr>
              <a:t>– Fraction of JVM heap space used for Spark execution and storage. The lower this is, the more frequently spills and cached data eviction occur.</a:t>
            </a:r>
            <a:endParaRPr lang="tr-TR" sz="2400" dirty="0">
              <a:latin typeface="Roboto"/>
            </a:endParaRPr>
          </a:p>
          <a:p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210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902362"/>
            <a:ext cx="101308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spark.memory.storageFraction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Expressed as a fraction of the size of the region set aside by </a:t>
            </a:r>
            <a:r>
              <a:rPr lang="en-US" sz="2800" dirty="0" err="1">
                <a:latin typeface="Roboto"/>
              </a:rPr>
              <a:t>spark.memory.fraction</a:t>
            </a:r>
            <a:r>
              <a:rPr lang="en-US" sz="2800" dirty="0">
                <a:latin typeface="Roboto"/>
              </a:rPr>
              <a:t>. The higher this is, the less working memory might be available to execution. This means that tasks might spill to disk more often.</a:t>
            </a:r>
          </a:p>
          <a:p>
            <a:endParaRPr lang="tr-TR" sz="28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spark.yarn.scheduler.reporterThread.maxFailures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Maximum number executor failures allowed before YARN can fail the application.</a:t>
            </a:r>
          </a:p>
          <a:p>
            <a:endParaRPr lang="tr-TR" sz="26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spark.rdd.compress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When set to true, this property can save substantial space at the cost of some extra CPU time by compressing the RDDs.</a:t>
            </a:r>
          </a:p>
        </p:txBody>
      </p:sp>
    </p:spTree>
    <p:extLst>
      <p:ext uri="{BB962C8B-B14F-4D97-AF65-F5344CB8AC3E}">
        <p14:creationId xmlns:p14="http://schemas.microsoft.com/office/powerpoint/2010/main" val="85299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902362"/>
            <a:ext cx="10130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spark.shuffle.compress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When set to true, this property compresses the map output to save space.</a:t>
            </a:r>
            <a:endParaRPr lang="tr-TR" sz="2800" dirty="0">
              <a:latin typeface="Roboto"/>
            </a:endParaRPr>
          </a:p>
          <a:p>
            <a:endParaRPr lang="en-US" sz="2800" dirty="0">
              <a:latin typeface="Roboto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spark.shuffle.spill.compress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When set to true, this property compresses the data spilled during shuffles.</a:t>
            </a:r>
            <a:endParaRPr lang="tr-TR" sz="2800" dirty="0">
              <a:latin typeface="Roboto"/>
            </a:endParaRPr>
          </a:p>
          <a:p>
            <a:endParaRPr lang="en-US" sz="2800" dirty="0">
              <a:latin typeface="Roboto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spark.sql.shuffle.partitions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Sets the number of partitions for joins and aggregations.</a:t>
            </a:r>
            <a:endParaRPr lang="tr-TR" sz="2800" dirty="0">
              <a:latin typeface="Roboto"/>
            </a:endParaRPr>
          </a:p>
          <a:p>
            <a:endParaRPr lang="en-US" sz="2800" dirty="0">
              <a:latin typeface="Roboto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spark.serializer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800" dirty="0">
                <a:latin typeface="Roboto"/>
              </a:rPr>
              <a:t>– Sets the serializer to serialize or deserialize data. </a:t>
            </a:r>
            <a:r>
              <a:rPr lang="en-US" sz="2800" dirty="0" err="1">
                <a:latin typeface="Roboto"/>
              </a:rPr>
              <a:t>KryoSerializer</a:t>
            </a:r>
            <a:r>
              <a:rPr lang="en-US" sz="2800" dirty="0">
                <a:latin typeface="Roboto"/>
              </a:rPr>
              <a:t> is faster and more compact than the Java default serializer.</a:t>
            </a:r>
          </a:p>
        </p:txBody>
      </p:sp>
    </p:spTree>
    <p:extLst>
      <p:ext uri="{BB962C8B-B14F-4D97-AF65-F5344CB8AC3E}">
        <p14:creationId xmlns:p14="http://schemas.microsoft.com/office/powerpoint/2010/main" val="160520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Other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configuration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parameters</a:t>
            </a:r>
            <a:r>
              <a:rPr lang="tr-TR" sz="3200" b="1" dirty="0">
                <a:solidFill>
                  <a:srgbClr val="FF0000"/>
                </a:solidFill>
                <a:latin typeface="Roboto"/>
              </a:rPr>
              <a:t>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902362"/>
            <a:ext cx="1013080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coalesce </a:t>
            </a:r>
            <a:r>
              <a:rPr lang="en-US" sz="2600" dirty="0">
                <a:latin typeface="Roboto"/>
              </a:rPr>
              <a:t>– Reduces the number of partitions to allow for less data movement.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repartition </a:t>
            </a:r>
            <a:r>
              <a:rPr lang="en-US" sz="2600" dirty="0">
                <a:latin typeface="Roboto"/>
              </a:rPr>
              <a:t>– Reduces or increases the number of partitions and performs full shuffle of data as opposed to coalesce.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partitionBy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Distributes data horizontally across partitions.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  <a:p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bucketBy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2600" dirty="0">
                <a:latin typeface="Roboto"/>
              </a:rPr>
              <a:t>– Decomposes data into more manageable parts (buckets) based on hashed columns.</a:t>
            </a:r>
            <a:endParaRPr lang="tr-TR" sz="2600" dirty="0">
              <a:latin typeface="Roboto"/>
            </a:endParaRPr>
          </a:p>
          <a:p>
            <a:endParaRPr lang="en-US" sz="2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369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E165F4-5038-405E-9F62-EBD9A67E8BE3}"/>
</file>

<file path=customXml/itemProps2.xml><?xml version="1.0" encoding="utf-8"?>
<ds:datastoreItem xmlns:ds="http://schemas.openxmlformats.org/officeDocument/2006/customXml" ds:itemID="{FF9952AF-A342-4165-8D59-D4A934F2FD3B}"/>
</file>

<file path=customXml/itemProps3.xml><?xml version="1.0" encoding="utf-8"?>
<ds:datastoreItem xmlns:ds="http://schemas.openxmlformats.org/officeDocument/2006/customXml" ds:itemID="{E50342B2-784E-4A53-AC0F-DFF3858A9B01}"/>
</file>

<file path=docProps/app.xml><?xml version="1.0" encoding="utf-8"?>
<Properties xmlns="http://schemas.openxmlformats.org/officeDocument/2006/extended-properties" xmlns:vt="http://schemas.openxmlformats.org/officeDocument/2006/docPropsVTypes">
  <TotalTime>16469</TotalTime>
  <Words>1995</Words>
  <Application>Microsoft Office PowerPoint</Application>
  <PresentationFormat>Geniş ekran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Roboto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337</cp:revision>
  <dcterms:created xsi:type="dcterms:W3CDTF">2018-03-04T09:30:49Z</dcterms:created>
  <dcterms:modified xsi:type="dcterms:W3CDTF">2020-09-27T12:19:14Z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